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8" r:id="rId3"/>
    <p:sldId id="269" r:id="rId4"/>
    <p:sldId id="276" r:id="rId5"/>
    <p:sldId id="275" r:id="rId6"/>
    <p:sldId id="277" r:id="rId7"/>
    <p:sldId id="280" r:id="rId8"/>
    <p:sldId id="278" r:id="rId9"/>
    <p:sldId id="261"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76" autoAdjust="0"/>
    <p:restoredTop sz="94660"/>
  </p:normalViewPr>
  <p:slideViewPr>
    <p:cSldViewPr>
      <p:cViewPr varScale="1">
        <p:scale>
          <a:sx n="74" d="100"/>
          <a:sy n="74" d="100"/>
        </p:scale>
        <p:origin x="-11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69CD8579-0CC6-4626-803E-1C8A3FAF525F}" type="slidenum">
              <a:rPr lang="en-US" altLang="en-US"/>
              <a:pPr/>
              <a:t>‹Nr.›</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23201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5C63331-4325-4CA5-A277-5A71984282C3}" type="slidenum">
              <a:rPr lang="en-US" altLang="en-US"/>
              <a:pPr/>
              <a:t>‹Nr.›</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448236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25C63331-4325-4CA5-A277-5A71984282C3}" type="slidenum">
              <a:rPr lang="en-US" altLang="en-US" smtClean="0"/>
              <a:pPr/>
              <a:t>1</a:t>
            </a:fld>
            <a:endParaRPr lang="en-US" altLang="en-US"/>
          </a:p>
        </p:txBody>
      </p:sp>
    </p:spTree>
    <p:extLst>
      <p:ext uri="{BB962C8B-B14F-4D97-AF65-F5344CB8AC3E}">
        <p14:creationId xmlns:p14="http://schemas.microsoft.com/office/powerpoint/2010/main" val="229817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de-DE" altLang="en-US" smtClean="0"/>
              <a:t>July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27845FFF-21B4-4134-9674-518DFD0609F1}" type="slidenum">
              <a:rPr lang="en-US" altLang="en-US"/>
              <a:pPr/>
              <a:t>‹Nr.›</a:t>
            </a:fld>
            <a:endParaRPr lang="en-US" altLang="en-US"/>
          </a:p>
        </p:txBody>
      </p:sp>
    </p:spTree>
    <p:extLst>
      <p:ext uri="{BB962C8B-B14F-4D97-AF65-F5344CB8AC3E}">
        <p14:creationId xmlns:p14="http://schemas.microsoft.com/office/powerpoint/2010/main" val="3071731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de-DE" altLang="en-US" smtClean="0"/>
              <a:t>July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326EF2E-D61A-4557-ACC9-04209208E68A}" type="slidenum">
              <a:rPr lang="en-US" altLang="en-US"/>
              <a:pPr/>
              <a:t>‹Nr.›</a:t>
            </a:fld>
            <a:endParaRPr lang="en-US" altLang="en-US"/>
          </a:p>
        </p:txBody>
      </p:sp>
    </p:spTree>
    <p:extLst>
      <p:ext uri="{BB962C8B-B14F-4D97-AF65-F5344CB8AC3E}">
        <p14:creationId xmlns:p14="http://schemas.microsoft.com/office/powerpoint/2010/main" val="2073949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de-DE" altLang="en-US" smtClean="0"/>
              <a:t>July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EE6754E-EBF1-4F4F-BD64-B7A1CC430771}" type="slidenum">
              <a:rPr lang="en-US" altLang="en-US"/>
              <a:pPr/>
              <a:t>‹Nr.›</a:t>
            </a:fld>
            <a:endParaRPr lang="en-US" altLang="en-US"/>
          </a:p>
        </p:txBody>
      </p:sp>
    </p:spTree>
    <p:extLst>
      <p:ext uri="{BB962C8B-B14F-4D97-AF65-F5344CB8AC3E}">
        <p14:creationId xmlns:p14="http://schemas.microsoft.com/office/powerpoint/2010/main" val="4184393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de-DE" altLang="en-US" smtClean="0"/>
              <a:t>July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A5F4DA7-2E7C-46B6-81D1-2AA1A7518E5F}" type="slidenum">
              <a:rPr lang="en-US" altLang="en-US"/>
              <a:pPr/>
              <a:t>‹Nr.›</a:t>
            </a:fld>
            <a:endParaRPr lang="en-US" altLang="en-US"/>
          </a:p>
        </p:txBody>
      </p:sp>
    </p:spTree>
    <p:extLst>
      <p:ext uri="{BB962C8B-B14F-4D97-AF65-F5344CB8AC3E}">
        <p14:creationId xmlns:p14="http://schemas.microsoft.com/office/powerpoint/2010/main" val="756641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de-DE" altLang="en-US" smtClean="0"/>
              <a:t>July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3D8210B-8103-4A30-98D7-47270E8BD76F}" type="slidenum">
              <a:rPr lang="en-US" altLang="en-US"/>
              <a:pPr/>
              <a:t>‹Nr.›</a:t>
            </a:fld>
            <a:endParaRPr lang="en-US" altLang="en-US"/>
          </a:p>
        </p:txBody>
      </p:sp>
    </p:spTree>
    <p:extLst>
      <p:ext uri="{BB962C8B-B14F-4D97-AF65-F5344CB8AC3E}">
        <p14:creationId xmlns:p14="http://schemas.microsoft.com/office/powerpoint/2010/main" val="3221120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de-DE" altLang="en-US" smtClean="0"/>
              <a:t>July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DE3A785-803C-490E-B9D7-96DF20F979D8}" type="slidenum">
              <a:rPr lang="en-US" altLang="en-US"/>
              <a:pPr/>
              <a:t>‹Nr.›</a:t>
            </a:fld>
            <a:endParaRPr lang="en-US" altLang="en-US"/>
          </a:p>
        </p:txBody>
      </p:sp>
    </p:spTree>
    <p:extLst>
      <p:ext uri="{BB962C8B-B14F-4D97-AF65-F5344CB8AC3E}">
        <p14:creationId xmlns:p14="http://schemas.microsoft.com/office/powerpoint/2010/main" val="4177735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de-DE" altLang="en-US" smtClean="0"/>
              <a:t>July 2015</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5E75F3E-6981-4C35-A572-03F75B74CF4A}" type="slidenum">
              <a:rPr lang="en-US" altLang="en-US"/>
              <a:pPr/>
              <a:t>‹Nr.›</a:t>
            </a:fld>
            <a:endParaRPr lang="en-US" altLang="en-US"/>
          </a:p>
        </p:txBody>
      </p:sp>
    </p:spTree>
    <p:extLst>
      <p:ext uri="{BB962C8B-B14F-4D97-AF65-F5344CB8AC3E}">
        <p14:creationId xmlns:p14="http://schemas.microsoft.com/office/powerpoint/2010/main" val="3715224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de-DE" altLang="en-US" smtClean="0"/>
              <a:t>July 2015</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406FF5C9-3E0B-4CFD-9605-D2CC9BE87174}" type="slidenum">
              <a:rPr lang="en-US" altLang="en-US"/>
              <a:pPr/>
              <a:t>‹Nr.›</a:t>
            </a:fld>
            <a:endParaRPr lang="en-US" altLang="en-US"/>
          </a:p>
        </p:txBody>
      </p:sp>
    </p:spTree>
    <p:extLst>
      <p:ext uri="{BB962C8B-B14F-4D97-AF65-F5344CB8AC3E}">
        <p14:creationId xmlns:p14="http://schemas.microsoft.com/office/powerpoint/2010/main" val="648203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Datumsplatzhalter 5"/>
          <p:cNvSpPr>
            <a:spLocks noGrp="1"/>
          </p:cNvSpPr>
          <p:nvPr>
            <p:ph type="dt" sz="half" idx="10"/>
          </p:nvPr>
        </p:nvSpPr>
        <p:spPr/>
        <p:txBody>
          <a:bodyPr/>
          <a:lstStyle/>
          <a:p>
            <a:r>
              <a:rPr lang="de-DE" altLang="en-US" dirty="0" err="1" smtClean="0"/>
              <a:t>July</a:t>
            </a:r>
            <a:r>
              <a:rPr lang="de-DE" altLang="en-US" dirty="0" smtClean="0"/>
              <a:t> 2015</a:t>
            </a:r>
            <a:endParaRPr lang="en-US" altLang="en-US" dirty="0"/>
          </a:p>
        </p:txBody>
      </p:sp>
      <p:sp>
        <p:nvSpPr>
          <p:cNvPr id="7" name="Fußzeilenplatzhalter 6"/>
          <p:cNvSpPr>
            <a:spLocks noGrp="1"/>
          </p:cNvSpPr>
          <p:nvPr>
            <p:ph type="ftr" sz="quarter" idx="11"/>
          </p:nvPr>
        </p:nvSpPr>
        <p:spPr/>
        <p:txBody>
          <a:bodyPr/>
          <a:lstStyle/>
          <a:p>
            <a:r>
              <a:rPr lang="en-US" altLang="en-US" dirty="0" smtClean="0"/>
              <a:t>Volker Jungnickel</a:t>
            </a:r>
            <a:endParaRPr lang="en-US" altLang="en-US" dirty="0"/>
          </a:p>
        </p:txBody>
      </p:sp>
      <p:sp>
        <p:nvSpPr>
          <p:cNvPr id="8" name="Foliennummernplatzhalter 7"/>
          <p:cNvSpPr>
            <a:spLocks noGrp="1"/>
          </p:cNvSpPr>
          <p:nvPr>
            <p:ph type="sldNum" sz="quarter" idx="12"/>
          </p:nvPr>
        </p:nvSpPr>
        <p:spPr/>
        <p:txBody>
          <a:bodyPr/>
          <a:lstStyle/>
          <a:p>
            <a:r>
              <a:rPr lang="en-US" altLang="en-US" smtClean="0"/>
              <a:t>Slide </a:t>
            </a:r>
            <a:fld id="{C3740A57-7FD3-41F5-AA58-22EA39E07D5E}" type="slidenum">
              <a:rPr lang="en-US" altLang="en-US" smtClean="0"/>
              <a:pPr/>
              <a:t>‹Nr.›</a:t>
            </a:fld>
            <a:endParaRPr lang="en-US" altLang="en-US"/>
          </a:p>
        </p:txBody>
      </p:sp>
    </p:spTree>
    <p:extLst>
      <p:ext uri="{BB962C8B-B14F-4D97-AF65-F5344CB8AC3E}">
        <p14:creationId xmlns:p14="http://schemas.microsoft.com/office/powerpoint/2010/main" val="1093290799"/>
      </p:ext>
    </p:extLst>
  </p:cSld>
  <p:clrMapOvr>
    <a:masterClrMapping/>
  </p:clrMapOvr>
  <p:timing>
    <p:tnLst>
      <p:par>
        <p:cTn id="1" dur="indefinite" restart="never" nodeType="tmRoot"/>
      </p:par>
    </p:tnLst>
  </p:timing>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e-DE" altLang="en-US" smtClean="0"/>
              <a:t>July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C1F23EE2-7BEA-4942-818C-DCF386482A86}" type="slidenum">
              <a:rPr lang="en-US" altLang="en-US"/>
              <a:pPr/>
              <a:t>‹Nr.›</a:t>
            </a:fld>
            <a:endParaRPr lang="en-US" altLang="en-US"/>
          </a:p>
        </p:txBody>
      </p:sp>
    </p:spTree>
    <p:extLst>
      <p:ext uri="{BB962C8B-B14F-4D97-AF65-F5344CB8AC3E}">
        <p14:creationId xmlns:p14="http://schemas.microsoft.com/office/powerpoint/2010/main" val="275585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de-DE" altLang="en-US" smtClean="0"/>
              <a:t>July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Volker Jungnickel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DD35672A-104E-4129-B66F-42E51F57277D}" type="slidenum">
              <a:rPr lang="en-US" altLang="en-US"/>
              <a:pPr/>
              <a:t>‹Nr.›</a:t>
            </a:fld>
            <a:endParaRPr lang="en-US" altLang="en-US"/>
          </a:p>
        </p:txBody>
      </p:sp>
    </p:spTree>
    <p:extLst>
      <p:ext uri="{BB962C8B-B14F-4D97-AF65-F5344CB8AC3E}">
        <p14:creationId xmlns:p14="http://schemas.microsoft.com/office/powerpoint/2010/main" val="4185386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smtClean="0"/>
              <a:t>July 2015</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Volker Jungnickel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3740A57-7FD3-41F5-AA58-22EA39E07D5E}" type="slidenum">
              <a:rPr lang="en-US" altLang="en-US"/>
              <a:pPr/>
              <a:t>‹Nr.›</a:t>
            </a:fld>
            <a:endParaRPr lang="en-US" altLang="en-US"/>
          </a:p>
        </p:txBody>
      </p:sp>
      <p:sp>
        <p:nvSpPr>
          <p:cNvPr id="1031" name="Rectangle 7"/>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802.15-15-0248-00-007a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volker.jungnickel@hhi.fraunhofer.d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 Id="rId5" Type="http://schemas.openxmlformats.org/officeDocument/2006/relationships/image" Target="../media/image5.emf"/><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DBBDA2B1-3CDE-4B0E-A2E7-5B85571E701A}" type="slidenum">
              <a:rPr lang="en-US" altLang="en-US"/>
              <a:pPr/>
              <a:t>1</a:t>
            </a:fld>
            <a:endParaRPr lang="en-US" altLang="en-US"/>
          </a:p>
        </p:txBody>
      </p:sp>
      <p:sp>
        <p:nvSpPr>
          <p:cNvPr id="27651" name="Rectangle 3"/>
          <p:cNvSpPr>
            <a:spLocks noChangeArrowheads="1"/>
          </p:cNvSpPr>
          <p:nvPr/>
        </p:nvSpPr>
        <p:spPr bwMode="auto">
          <a:xfrm>
            <a:off x="152400"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a:t>
            </a:r>
            <a:r>
              <a:rPr lang="en-US" altLang="en-US" sz="1600" b="1" dirty="0" smtClean="0">
                <a:solidFill>
                  <a:schemeClr val="tx2"/>
                </a:solidFill>
              </a:rPr>
              <a:t>Title:</a:t>
            </a:r>
            <a:r>
              <a:rPr lang="en-US" altLang="en-US" sz="1600" dirty="0" smtClean="0">
                <a:solidFill>
                  <a:schemeClr val="tx2"/>
                </a:solidFill>
              </a:rPr>
              <a:t> </a:t>
            </a:r>
            <a:r>
              <a:rPr lang="en-US" altLang="en-US" sz="1600" dirty="0" err="1" smtClean="0">
                <a:solidFill>
                  <a:schemeClr val="tx2"/>
                </a:solidFill>
              </a:rPr>
              <a:t>Fraunhofer</a:t>
            </a:r>
            <a:r>
              <a:rPr lang="en-US" altLang="en-US" sz="1600" dirty="0" smtClean="0">
                <a:solidFill>
                  <a:schemeClr val="tx2"/>
                </a:solidFill>
              </a:rPr>
              <a:t> HHI 2</a:t>
            </a:r>
            <a:r>
              <a:rPr lang="en-US" altLang="en-US" sz="1600" baseline="30000" dirty="0" smtClean="0">
                <a:solidFill>
                  <a:schemeClr val="tx2"/>
                </a:solidFill>
              </a:rPr>
              <a:t>nd</a:t>
            </a:r>
            <a:r>
              <a:rPr lang="en-US" altLang="en-US" sz="1600" dirty="0" smtClean="0">
                <a:solidFill>
                  <a:schemeClr val="tx2"/>
                </a:solidFill>
              </a:rPr>
              <a:t> Response to 15.7r1 CFA</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July 11, 2015</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M. Ayyash, M. Rahaim</a:t>
            </a:r>
            <a:r>
              <a:rPr lang="en-US" altLang="en-US" sz="1600" dirty="0">
                <a:solidFill>
                  <a:schemeClr val="tx2"/>
                </a:solidFill>
              </a:rPr>
              <a:t>, </a:t>
            </a:r>
            <a:r>
              <a:rPr lang="en-US" altLang="en-US" sz="1600" dirty="0" smtClean="0">
                <a:solidFill>
                  <a:schemeClr val="tx2"/>
                </a:solidFill>
              </a:rPr>
              <a:t>S. Shao, A. </a:t>
            </a:r>
            <a:r>
              <a:rPr lang="en-US" altLang="en-US" sz="1600" dirty="0">
                <a:solidFill>
                  <a:schemeClr val="tx2"/>
                </a:solidFill>
              </a:rPr>
              <a:t>Khreishah, </a:t>
            </a:r>
            <a:r>
              <a:rPr lang="en-US" altLang="en-US" sz="1600" dirty="0" smtClean="0">
                <a:solidFill>
                  <a:schemeClr val="tx2"/>
                </a:solidFill>
              </a:rPr>
              <a:t>H. Elgala, T. Little, D. Schulz, V. Jungnickel</a:t>
            </a:r>
          </a:p>
          <a:p>
            <a:r>
              <a:rPr lang="en-US" altLang="en-US" sz="1600" b="1" dirty="0" smtClean="0">
                <a:solidFill>
                  <a:schemeClr val="tx2"/>
                </a:solidFill>
              </a:rPr>
              <a:t>Company:</a:t>
            </a:r>
            <a:r>
              <a:rPr lang="en-US" altLang="en-US" sz="1600" dirty="0" smtClean="0">
                <a:solidFill>
                  <a:schemeClr val="tx2"/>
                </a:solidFill>
              </a:rPr>
              <a:t> Boston University, New Jersey Inst. of Technology, Chicago </a:t>
            </a:r>
            <a:r>
              <a:rPr lang="en-US" altLang="en-US" sz="1600" dirty="0">
                <a:solidFill>
                  <a:schemeClr val="tx2"/>
                </a:solidFill>
              </a:rPr>
              <a:t>State University, </a:t>
            </a:r>
            <a:r>
              <a:rPr lang="en-US" altLang="en-US" sz="1600" dirty="0" err="1">
                <a:solidFill>
                  <a:schemeClr val="tx2"/>
                </a:solidFill>
              </a:rPr>
              <a:t>Fraunhofer</a:t>
            </a:r>
            <a:r>
              <a:rPr lang="en-US" altLang="en-US" sz="1600" dirty="0">
                <a:solidFill>
                  <a:schemeClr val="tx2"/>
                </a:solidFill>
              </a:rPr>
              <a:t> </a:t>
            </a:r>
            <a:r>
              <a:rPr lang="en-US" altLang="en-US" sz="1600" dirty="0" smtClean="0">
                <a:solidFill>
                  <a:schemeClr val="tx2"/>
                </a:solidFill>
              </a:rPr>
              <a:t>HHI</a:t>
            </a:r>
            <a:endParaRPr kumimoji="1" lang="en-US" altLang="zh-TW" sz="1600" dirty="0" smtClean="0"/>
          </a:p>
          <a:p>
            <a:r>
              <a:rPr lang="en-US" altLang="en-US" sz="1600" dirty="0" smtClean="0">
                <a:solidFill>
                  <a:schemeClr val="tx2"/>
                </a:solidFill>
              </a:rPr>
              <a:t>Address: </a:t>
            </a:r>
            <a:r>
              <a:rPr lang="en-US" altLang="en-US" sz="1600" dirty="0" err="1" smtClean="0">
                <a:solidFill>
                  <a:schemeClr val="tx2"/>
                </a:solidFill>
              </a:rPr>
              <a:t>Einsteinufer</a:t>
            </a:r>
            <a:r>
              <a:rPr lang="en-US" altLang="en-US" sz="1600" dirty="0" smtClean="0">
                <a:solidFill>
                  <a:schemeClr val="tx2"/>
                </a:solidFill>
              </a:rPr>
              <a:t> 37, 10587 Berlin, Germany, Voice: +49 30 31002 768</a:t>
            </a:r>
          </a:p>
          <a:p>
            <a:r>
              <a:rPr lang="en-US" altLang="en-US" sz="1600" dirty="0" smtClean="0">
                <a:solidFill>
                  <a:schemeClr val="tx2"/>
                </a:solidFill>
              </a:rPr>
              <a:t>Mail: volker.jungnickel@hhi.fraunhofer.de</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IEEE802.15.7a CFA</a:t>
            </a:r>
            <a:endParaRPr lang="en-US" altLang="en-US" sz="1600" dirty="0">
              <a:solidFill>
                <a:schemeClr val="tx2"/>
              </a:solidFill>
            </a:endParaRP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CFA Response</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CFA Response</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smtClean="0"/>
              <a:t>Volker Jungnickel</a:t>
            </a:r>
            <a:endParaRPr lang="en-US" altLang="en-US" dirty="0"/>
          </a:p>
        </p:txBody>
      </p:sp>
      <p:sp>
        <p:nvSpPr>
          <p:cNvPr id="8" name="Date Placeholder 1"/>
          <p:cNvSpPr>
            <a:spLocks noGrp="1"/>
          </p:cNvSpPr>
          <p:nvPr>
            <p:ph type="dt" sz="half" idx="10"/>
          </p:nvPr>
        </p:nvSpPr>
        <p:spPr>
          <a:xfrm>
            <a:off x="685800" y="378281"/>
            <a:ext cx="1600200" cy="215444"/>
          </a:xfrm>
        </p:spPr>
        <p:txBody>
          <a:bodyPr/>
          <a:lstStyle/>
          <a:p>
            <a:r>
              <a:rPr lang="de-DE" altLang="en-US" smtClean="0"/>
              <a:t>July 2015</a:t>
            </a:r>
            <a:endParaRPr lang="en-US"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75413"/>
            <a:ext cx="530225" cy="182562"/>
          </a:xfrm>
        </p:spPr>
        <p:txBody>
          <a:bodyPr/>
          <a:lstStyle/>
          <a:p>
            <a:r>
              <a:rPr lang="en-US" altLang="en-US" smtClean="0"/>
              <a:t>Slide </a:t>
            </a:r>
            <a:fld id="{CC0B8CFF-0EE1-4445-817F-F04798712C94}" type="slidenum">
              <a:rPr lang="en-US" altLang="en-US" smtClean="0"/>
              <a:pPr/>
              <a:t>2</a:t>
            </a:fld>
            <a:endParaRPr lang="en-US" altLang="en-US"/>
          </a:p>
        </p:txBody>
      </p:sp>
      <p:sp>
        <p:nvSpPr>
          <p:cNvPr id="5" name="標題 1"/>
          <p:cNvSpPr txBox="1">
            <a:spLocks/>
          </p:cNvSpPr>
          <p:nvPr/>
        </p:nvSpPr>
        <p:spPr>
          <a:xfrm>
            <a:off x="0" y="1358724"/>
            <a:ext cx="9144000" cy="22823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dirty="0" smtClean="0"/>
              <a:t>Coexistence of OWC and Radio</a:t>
            </a:r>
          </a:p>
          <a:p>
            <a:endParaRPr kumimoji="1" lang="en-US" altLang="zh-TW" sz="2400" dirty="0"/>
          </a:p>
          <a:p>
            <a:r>
              <a:rPr lang="en-US" altLang="en-US" sz="2400" dirty="0"/>
              <a:t>M. Ayyash, M. Rahaim, </a:t>
            </a:r>
            <a:r>
              <a:rPr lang="en-US" altLang="en-US" sz="2400" dirty="0" smtClean="0"/>
              <a:t>S</a:t>
            </a:r>
            <a:r>
              <a:rPr lang="en-US" altLang="en-US" sz="2400" dirty="0"/>
              <a:t>. Shao, A. Khreishah, H. Elgala, T. </a:t>
            </a:r>
            <a:r>
              <a:rPr lang="en-US" altLang="en-US" sz="2400" dirty="0" smtClean="0"/>
              <a:t>Little, </a:t>
            </a:r>
          </a:p>
          <a:p>
            <a:r>
              <a:rPr lang="en-US" altLang="en-US" sz="2400" dirty="0" smtClean="0"/>
              <a:t>D</a:t>
            </a:r>
            <a:r>
              <a:rPr lang="en-US" altLang="en-US" sz="2400" dirty="0"/>
              <a:t>. Schulz, V. Jungnickel, </a:t>
            </a:r>
            <a:endParaRPr lang="en-US" altLang="en-US" sz="2400" dirty="0" smtClean="0"/>
          </a:p>
          <a:p>
            <a:endParaRPr kumimoji="1" lang="en-US" altLang="zh-TW" sz="2400" dirty="0" smtClean="0"/>
          </a:p>
          <a:p>
            <a:r>
              <a:rPr lang="en-US" altLang="en-US" sz="2400" dirty="0"/>
              <a:t>Boston University, </a:t>
            </a:r>
            <a:r>
              <a:rPr lang="en-US" altLang="en-US" sz="2400" dirty="0" smtClean="0"/>
              <a:t>New </a:t>
            </a:r>
            <a:r>
              <a:rPr lang="en-US" altLang="en-US" sz="2400" dirty="0"/>
              <a:t>Jersey </a:t>
            </a:r>
            <a:r>
              <a:rPr lang="en-US" altLang="en-US" sz="2400" dirty="0" smtClean="0"/>
              <a:t>Institute of </a:t>
            </a:r>
            <a:r>
              <a:rPr lang="en-US" altLang="en-US" sz="2400" dirty="0"/>
              <a:t>Technology, </a:t>
            </a:r>
            <a:endParaRPr lang="en-US" altLang="en-US" sz="2400" dirty="0" smtClean="0"/>
          </a:p>
          <a:p>
            <a:r>
              <a:rPr lang="en-US" altLang="en-US" sz="2400" dirty="0" smtClean="0"/>
              <a:t>Chicago </a:t>
            </a:r>
            <a:r>
              <a:rPr lang="en-US" altLang="en-US" sz="2400" dirty="0"/>
              <a:t>State </a:t>
            </a:r>
            <a:r>
              <a:rPr lang="en-US" altLang="en-US" sz="2400" dirty="0" smtClean="0"/>
              <a:t>University, </a:t>
            </a:r>
            <a:r>
              <a:rPr lang="en-US" altLang="en-US" sz="2400" dirty="0" err="1"/>
              <a:t>Fraunhofer</a:t>
            </a:r>
            <a:r>
              <a:rPr lang="en-US" altLang="en-US" sz="2400" dirty="0"/>
              <a:t> </a:t>
            </a:r>
            <a:r>
              <a:rPr lang="en-US" altLang="en-US" sz="2400" dirty="0" smtClean="0"/>
              <a:t>HHI</a:t>
            </a:r>
            <a:endParaRPr kumimoji="1" lang="en-US" altLang="zh-TW" sz="2400" dirty="0" smtClean="0"/>
          </a:p>
          <a:p>
            <a:endParaRPr kumimoji="1" lang="en-US" altLang="zh-TW" sz="2400" dirty="0" smtClean="0"/>
          </a:p>
          <a:p>
            <a:r>
              <a:rPr kumimoji="1" lang="en-US" altLang="zh-TW" sz="2400" dirty="0" smtClean="0">
                <a:solidFill>
                  <a:schemeClr val="accent2"/>
                </a:solidFill>
                <a:hlinkClick r:id="rId2"/>
              </a:rPr>
              <a:t>volker.jungnickel@hhi.fraunhofer.de</a:t>
            </a:r>
            <a:endParaRPr kumimoji="1" lang="en-US" altLang="zh-TW" sz="2400" dirty="0" smtClean="0">
              <a:solidFill>
                <a:schemeClr val="accent2"/>
              </a:solidFill>
            </a:endParaRPr>
          </a:p>
          <a:p>
            <a:endParaRPr kumimoji="1" lang="zh-TW" altLang="en-US" dirty="0"/>
          </a:p>
        </p:txBody>
      </p:sp>
      <p:sp>
        <p:nvSpPr>
          <p:cNvPr id="6" name="Footer Placeholder 2"/>
          <p:cNvSpPr>
            <a:spLocks noGrp="1"/>
          </p:cNvSpPr>
          <p:nvPr>
            <p:ph type="ftr" sz="quarter" idx="11"/>
          </p:nvPr>
        </p:nvSpPr>
        <p:spPr>
          <a:xfrm>
            <a:off x="5486400" y="6475413"/>
            <a:ext cx="3124200" cy="184666"/>
          </a:xfrm>
        </p:spPr>
        <p:txBody>
          <a:bodyPr/>
          <a:lstStyle/>
          <a:p>
            <a:r>
              <a:rPr lang="en-US" altLang="en-US" smtClean="0"/>
              <a:t>Volker Jungnickel</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de-DE" altLang="en-US" smtClean="0"/>
              <a:t>July 2015</a:t>
            </a:r>
            <a:endParaRPr lang="en-US" altLang="en-US" dirty="0"/>
          </a:p>
        </p:txBody>
      </p:sp>
    </p:spTree>
    <p:extLst>
      <p:ext uri="{BB962C8B-B14F-4D97-AF65-F5344CB8AC3E}">
        <p14:creationId xmlns:p14="http://schemas.microsoft.com/office/powerpoint/2010/main" val="240999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p>
            <a:r>
              <a:rPr lang="de-DE" altLang="en-US" smtClean="0"/>
              <a:t>July 2015</a:t>
            </a:r>
            <a:endParaRPr lang="en-US" altLang="en-US" dirty="0"/>
          </a:p>
        </p:txBody>
      </p:sp>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3</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Use Case: Coexistence between OWC and Radio</a:t>
            </a:r>
            <a:endParaRPr kumimoji="1" lang="zh-TW" altLang="en-US" sz="3200" dirty="0"/>
          </a:p>
        </p:txBody>
      </p:sp>
      <p:sp>
        <p:nvSpPr>
          <p:cNvPr id="26" name="Footer Placeholder 2"/>
          <p:cNvSpPr>
            <a:spLocks noGrp="1"/>
          </p:cNvSpPr>
          <p:nvPr>
            <p:ph type="ftr" sz="quarter" idx="11"/>
          </p:nvPr>
        </p:nvSpPr>
        <p:spPr>
          <a:xfrm>
            <a:off x="5486400" y="6475413"/>
            <a:ext cx="3124200" cy="184666"/>
          </a:xfrm>
        </p:spPr>
        <p:txBody>
          <a:bodyPr/>
          <a:lstStyle/>
          <a:p>
            <a:r>
              <a:rPr lang="en-US" altLang="en-US" smtClean="0"/>
              <a:t>Volker Jungnickel</a:t>
            </a:r>
            <a:endParaRPr lang="en-US" altLang="en-US" dirty="0"/>
          </a:p>
        </p:txBody>
      </p:sp>
      <p:pic>
        <p:nvPicPr>
          <p:cNvPr id="11" name="图片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71600"/>
            <a:ext cx="7315200" cy="2383283"/>
          </a:xfrm>
          <a:prstGeom prst="rect">
            <a:avLst/>
          </a:prstGeom>
          <a:noFill/>
          <a:extLst>
            <a:ext uri="{909E8E84-426E-40DD-AFC4-6F175D3DCCD1}">
              <a14:hiddenFill xmlns:a14="http://schemas.microsoft.com/office/drawing/2010/main">
                <a:solidFill>
                  <a:srgbClr val="FFFFFF"/>
                </a:solidFill>
              </a14:hiddenFill>
            </a:ext>
          </a:extLst>
        </p:spPr>
      </p:pic>
      <p:sp>
        <p:nvSpPr>
          <p:cNvPr id="13" name="Text Box 62"/>
          <p:cNvSpPr txBox="1">
            <a:spLocks noChangeArrowheads="1"/>
          </p:cNvSpPr>
          <p:nvPr/>
        </p:nvSpPr>
        <p:spPr bwMode="auto">
          <a:xfrm>
            <a:off x="609600" y="3928880"/>
            <a:ext cx="8458200" cy="3843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pPr eaLnBrk="0" hangingPunct="0">
              <a:spcBef>
                <a:spcPts val="600"/>
              </a:spcBef>
              <a:buClr>
                <a:srgbClr val="00B3DF"/>
              </a:buClr>
              <a:buSzPct val="80000"/>
              <a:buFont typeface="Wingdings" pitchFamily="2" charset="2"/>
              <a:buChar char=""/>
            </a:pPr>
            <a:r>
              <a:rPr lang="en-US" sz="2000" b="1" dirty="0" smtClean="0">
                <a:solidFill>
                  <a:prstClr val="black"/>
                </a:solidFill>
                <a:latin typeface="+mj-lt"/>
              </a:rPr>
              <a:t>Hybrid System:</a:t>
            </a:r>
            <a:r>
              <a:rPr lang="en-US" sz="2000" dirty="0" smtClean="0">
                <a:solidFill>
                  <a:prstClr val="black"/>
                </a:solidFill>
                <a:latin typeface="+mj-lt"/>
              </a:rPr>
              <a:t> Unidirectional OWC downlink, Unidirectional radio uplink</a:t>
            </a:r>
          </a:p>
          <a:p>
            <a:pPr lvl="1">
              <a:spcBef>
                <a:spcPts val="600"/>
              </a:spcBef>
              <a:buClr>
                <a:srgbClr val="00B3DF"/>
              </a:buClr>
              <a:buSzPct val="80000"/>
              <a:buFont typeface="Wingdings" pitchFamily="2" charset="2"/>
              <a:buChar char=""/>
            </a:pPr>
            <a:r>
              <a:rPr lang="en-US" sz="2000" dirty="0" smtClean="0">
                <a:solidFill>
                  <a:prstClr val="black"/>
                </a:solidFill>
                <a:latin typeface="+mj-lt"/>
              </a:rPr>
              <a:t>E.g. used together with low-power mobile devices</a:t>
            </a:r>
          </a:p>
          <a:p>
            <a:pPr eaLnBrk="0" hangingPunct="0">
              <a:spcBef>
                <a:spcPts val="600"/>
              </a:spcBef>
              <a:buClr>
                <a:srgbClr val="00B3DF"/>
              </a:buClr>
              <a:buSzPct val="80000"/>
              <a:buFont typeface="Wingdings" pitchFamily="2" charset="2"/>
              <a:buChar char=""/>
            </a:pPr>
            <a:r>
              <a:rPr lang="en-US" sz="2000" b="1" dirty="0" smtClean="0">
                <a:solidFill>
                  <a:prstClr val="black"/>
                </a:solidFill>
                <a:latin typeface="+mj-lt"/>
              </a:rPr>
              <a:t>Aggregated System:</a:t>
            </a:r>
            <a:r>
              <a:rPr lang="en-US" sz="2000" dirty="0" smtClean="0">
                <a:solidFill>
                  <a:prstClr val="black"/>
                </a:solidFill>
                <a:latin typeface="+mj-lt"/>
              </a:rPr>
              <a:t> Both systems are bidirectional and operated in parallel</a:t>
            </a:r>
          </a:p>
          <a:p>
            <a:pPr lvl="1">
              <a:spcBef>
                <a:spcPts val="600"/>
              </a:spcBef>
              <a:buClr>
                <a:srgbClr val="00B3DF"/>
              </a:buClr>
              <a:buSzPct val="80000"/>
              <a:buFont typeface="Wingdings" pitchFamily="2" charset="2"/>
              <a:buChar char=""/>
            </a:pPr>
            <a:r>
              <a:rPr lang="en-US" sz="2000" dirty="0" smtClean="0">
                <a:solidFill>
                  <a:prstClr val="black"/>
                </a:solidFill>
                <a:latin typeface="+mj-lt"/>
              </a:rPr>
              <a:t>Radio has better coverage, optics has higher data rate</a:t>
            </a:r>
          </a:p>
          <a:p>
            <a:pPr lvl="1">
              <a:spcBef>
                <a:spcPts val="600"/>
              </a:spcBef>
              <a:buClr>
                <a:srgbClr val="00B3DF"/>
              </a:buClr>
              <a:buSzPct val="80000"/>
              <a:buFont typeface="Wingdings" pitchFamily="2" charset="2"/>
              <a:buChar char=""/>
            </a:pPr>
            <a:r>
              <a:rPr lang="en-US" sz="2000" dirty="0" smtClean="0">
                <a:solidFill>
                  <a:prstClr val="black"/>
                </a:solidFill>
                <a:latin typeface="+mj-lt"/>
              </a:rPr>
              <a:t>Handover and link aggregation between both systems</a:t>
            </a:r>
          </a:p>
          <a:p>
            <a:pPr>
              <a:spcBef>
                <a:spcPts val="600"/>
              </a:spcBef>
              <a:buClr>
                <a:srgbClr val="00B3DF"/>
              </a:buClr>
              <a:buSzPct val="80000"/>
              <a:buFont typeface="Wingdings" pitchFamily="2" charset="2"/>
              <a:buChar char=""/>
            </a:pPr>
            <a:r>
              <a:rPr lang="en-US" sz="2000" dirty="0" smtClean="0">
                <a:solidFill>
                  <a:prstClr val="black"/>
                </a:solidFill>
                <a:latin typeface="+mj-lt"/>
              </a:rPr>
              <a:t>What is the impact on IEEE 802.15.7r1 OWC standard?</a:t>
            </a:r>
          </a:p>
          <a:p>
            <a:pPr eaLnBrk="0" hangingPunct="0">
              <a:spcBef>
                <a:spcPts val="600"/>
              </a:spcBef>
              <a:buClr>
                <a:srgbClr val="00B3DF"/>
              </a:buClr>
              <a:buSzPct val="80000"/>
              <a:buFont typeface="Wingdings" pitchFamily="2" charset="2"/>
              <a:buChar char=""/>
            </a:pPr>
            <a:endParaRPr lang="en-US" sz="2000" dirty="0" smtClean="0">
              <a:solidFill>
                <a:prstClr val="black"/>
              </a:solidFill>
              <a:latin typeface="+mj-lt"/>
            </a:endParaRPr>
          </a:p>
        </p:txBody>
      </p:sp>
    </p:spTree>
    <p:extLst>
      <p:ext uri="{BB962C8B-B14F-4D97-AF65-F5344CB8AC3E}">
        <p14:creationId xmlns:p14="http://schemas.microsoft.com/office/powerpoint/2010/main" val="13234039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p>
            <a:r>
              <a:rPr lang="de-DE" altLang="en-US" smtClean="0"/>
              <a:t>July 2015</a:t>
            </a:r>
            <a:endParaRPr lang="en-US" altLang="en-US" dirty="0"/>
          </a:p>
        </p:txBody>
      </p:sp>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4</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Optical wireless is </a:t>
            </a:r>
            <a:r>
              <a:rPr kumimoji="1" lang="en-US" altLang="zh-TW" sz="3200" dirty="0" smtClean="0"/>
              <a:t>spatially selective</a:t>
            </a:r>
            <a:endParaRPr kumimoji="1" lang="zh-TW" altLang="en-US" sz="3200" dirty="0"/>
          </a:p>
        </p:txBody>
      </p:sp>
      <p:sp>
        <p:nvSpPr>
          <p:cNvPr id="26" name="Footer Placeholder 2"/>
          <p:cNvSpPr>
            <a:spLocks noGrp="1"/>
          </p:cNvSpPr>
          <p:nvPr>
            <p:ph type="ftr" sz="quarter" idx="11"/>
          </p:nvPr>
        </p:nvSpPr>
        <p:spPr>
          <a:xfrm>
            <a:off x="5486400" y="6475413"/>
            <a:ext cx="3124200" cy="184666"/>
          </a:xfrm>
        </p:spPr>
        <p:txBody>
          <a:bodyPr/>
          <a:lstStyle/>
          <a:p>
            <a:r>
              <a:rPr lang="en-US" altLang="en-US" smtClean="0"/>
              <a:t>Volker Jungnickel</a:t>
            </a:r>
            <a:endParaRPr lang="en-US" altLang="en-US" dirty="0"/>
          </a:p>
        </p:txBody>
      </p:sp>
      <p:sp>
        <p:nvSpPr>
          <p:cNvPr id="13" name="Text Box 62"/>
          <p:cNvSpPr txBox="1">
            <a:spLocks noChangeArrowheads="1"/>
          </p:cNvSpPr>
          <p:nvPr/>
        </p:nvSpPr>
        <p:spPr bwMode="auto">
          <a:xfrm>
            <a:off x="609600" y="5164840"/>
            <a:ext cx="8458200" cy="3369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pPr>
              <a:spcBef>
                <a:spcPts val="600"/>
              </a:spcBef>
              <a:buClr>
                <a:srgbClr val="00B3DF"/>
              </a:buClr>
              <a:buSzPct val="80000"/>
              <a:buFont typeface="Wingdings" pitchFamily="2" charset="2"/>
              <a:buChar char=""/>
            </a:pPr>
            <a:r>
              <a:rPr lang="en-US" sz="2000" dirty="0" smtClean="0">
                <a:latin typeface="+mj-lt"/>
              </a:rPr>
              <a:t>Sensitive </a:t>
            </a:r>
            <a:r>
              <a:rPr lang="en-US" sz="2000" dirty="0" smtClean="0">
                <a:latin typeface="+mj-lt"/>
              </a:rPr>
              <a:t>against spatial displacement, rotation, obstructions</a:t>
            </a:r>
          </a:p>
          <a:p>
            <a:pPr>
              <a:spcBef>
                <a:spcPts val="600"/>
              </a:spcBef>
              <a:buClr>
                <a:srgbClr val="00B3DF"/>
              </a:buClr>
              <a:buSzPct val="80000"/>
              <a:buFont typeface="Wingdings" pitchFamily="2" charset="2"/>
              <a:buChar char=""/>
            </a:pPr>
            <a:r>
              <a:rPr lang="en-US" sz="2000" dirty="0">
                <a:latin typeface="+mj-lt"/>
              </a:rPr>
              <a:t>Signal strength </a:t>
            </a:r>
            <a:r>
              <a:rPr lang="en-US" sz="2000" dirty="0" smtClean="0">
                <a:latin typeface="+mj-lt"/>
              </a:rPr>
              <a:t>is </a:t>
            </a:r>
            <a:r>
              <a:rPr lang="en-US" sz="2000" dirty="0" smtClean="0">
                <a:latin typeface="+mj-lt"/>
              </a:rPr>
              <a:t>likely </a:t>
            </a:r>
            <a:r>
              <a:rPr lang="en-US" sz="2000" dirty="0" smtClean="0">
                <a:latin typeface="+mj-lt"/>
              </a:rPr>
              <a:t>to change </a:t>
            </a:r>
            <a:r>
              <a:rPr lang="en-US" sz="2000" dirty="0">
                <a:latin typeface="+mj-lt"/>
              </a:rPr>
              <a:t>over time in mobile scenarios</a:t>
            </a:r>
          </a:p>
          <a:p>
            <a:pPr>
              <a:spcBef>
                <a:spcPts val="600"/>
              </a:spcBef>
              <a:buClr>
                <a:srgbClr val="00B3DF"/>
              </a:buClr>
              <a:buSzPct val="80000"/>
              <a:buFont typeface="Wingdings" pitchFamily="2" charset="2"/>
              <a:buChar char=""/>
            </a:pPr>
            <a:r>
              <a:rPr lang="en-US" sz="2000" dirty="0" smtClean="0">
                <a:latin typeface="+mj-lt"/>
              </a:rPr>
              <a:t>Coexistence with radio can be helpful to maintain connectivity</a:t>
            </a:r>
          </a:p>
          <a:p>
            <a:pPr eaLnBrk="0" hangingPunct="0">
              <a:spcBef>
                <a:spcPts val="600"/>
              </a:spcBef>
              <a:buClr>
                <a:srgbClr val="00B3DF"/>
              </a:buClr>
              <a:buSzPct val="80000"/>
              <a:buFont typeface="Wingdings" pitchFamily="2" charset="2"/>
              <a:buChar char=""/>
            </a:pPr>
            <a:endParaRPr lang="en-US" sz="2000" dirty="0" smtClean="0">
              <a:solidFill>
                <a:prstClr val="black"/>
              </a:solidFill>
              <a:latin typeface="+mj-lt"/>
            </a:endParaRPr>
          </a:p>
        </p:txBody>
      </p:sp>
      <p:grpSp>
        <p:nvGrpSpPr>
          <p:cNvPr id="7" name="Group 3"/>
          <p:cNvGrpSpPr/>
          <p:nvPr/>
        </p:nvGrpSpPr>
        <p:grpSpPr>
          <a:xfrm>
            <a:off x="1143000" y="1295400"/>
            <a:ext cx="6553200" cy="3733800"/>
            <a:chOff x="533400" y="5363112"/>
            <a:chExt cx="6080315" cy="3115212"/>
          </a:xfrm>
        </p:grpSpPr>
        <p:pic>
          <p:nvPicPr>
            <p:cNvPr id="8" name="Picture 4" descr="C:\Users\Mike\Desktop\OPTICWISE\Images\8_SigLoss_Static_block2.emf"/>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5787" r="7870"/>
            <a:stretch/>
          </p:blipFill>
          <p:spPr bwMode="auto">
            <a:xfrm>
              <a:off x="3596195" y="6934200"/>
              <a:ext cx="3017520" cy="154412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 descr="C:\Users\Mike\Desktop\OPTICWISE\Images\8_SigLoss_Motion2.emf"/>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786" r="7871"/>
            <a:stretch/>
          </p:blipFill>
          <p:spPr bwMode="auto">
            <a:xfrm>
              <a:off x="533400" y="5363112"/>
              <a:ext cx="3017520" cy="154412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C:\Users\Mike\Desktop\OPTICWISE\Images\8_SigLoss_Rotation2.emf"/>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787" r="7870"/>
            <a:stretch/>
          </p:blipFill>
          <p:spPr bwMode="auto">
            <a:xfrm>
              <a:off x="3596195" y="5363112"/>
              <a:ext cx="3017520" cy="154412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Users\Mike\Desktop\OPTICWISE\Images\8_SigLoss_Motion_block2-2.emf"/>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5454" r="8270"/>
            <a:stretch/>
          </p:blipFill>
          <p:spPr bwMode="auto">
            <a:xfrm>
              <a:off x="533400" y="6932988"/>
              <a:ext cx="3017521" cy="154533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320543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p>
            <a:r>
              <a:rPr lang="de-DE" altLang="en-US" smtClean="0"/>
              <a:t>July 2015</a:t>
            </a:r>
            <a:endParaRPr lang="en-US" altLang="en-US" dirty="0"/>
          </a:p>
        </p:txBody>
      </p:sp>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5</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Coexistence </a:t>
            </a:r>
            <a:r>
              <a:rPr kumimoji="1" lang="en-US" altLang="zh-TW" sz="3200" dirty="0" smtClean="0"/>
              <a:t>between OWC and Radio</a:t>
            </a:r>
            <a:endParaRPr kumimoji="1" lang="zh-TW" altLang="en-US" sz="3200" dirty="0"/>
          </a:p>
        </p:txBody>
      </p:sp>
      <p:sp>
        <p:nvSpPr>
          <p:cNvPr id="26" name="Footer Placeholder 2"/>
          <p:cNvSpPr>
            <a:spLocks noGrp="1"/>
          </p:cNvSpPr>
          <p:nvPr>
            <p:ph type="ftr" sz="quarter" idx="11"/>
          </p:nvPr>
        </p:nvSpPr>
        <p:spPr>
          <a:xfrm>
            <a:off x="5486400" y="6475413"/>
            <a:ext cx="3124200" cy="184666"/>
          </a:xfrm>
        </p:spPr>
        <p:txBody>
          <a:bodyPr/>
          <a:lstStyle/>
          <a:p>
            <a:r>
              <a:rPr lang="en-US" altLang="en-US" smtClean="0"/>
              <a:t>Volker Jungnickel</a:t>
            </a:r>
            <a:endParaRPr lang="en-US" altLang="en-US" dirty="0"/>
          </a:p>
        </p:txBody>
      </p:sp>
      <p:sp>
        <p:nvSpPr>
          <p:cNvPr id="13" name="Text Box 62"/>
          <p:cNvSpPr txBox="1">
            <a:spLocks noChangeArrowheads="1"/>
          </p:cNvSpPr>
          <p:nvPr/>
        </p:nvSpPr>
        <p:spPr bwMode="auto">
          <a:xfrm>
            <a:off x="457200" y="1143000"/>
            <a:ext cx="8458200" cy="3843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pPr>
              <a:lnSpc>
                <a:spcPct val="150000"/>
              </a:lnSpc>
              <a:spcBef>
                <a:spcPts val="600"/>
              </a:spcBef>
              <a:buClr>
                <a:srgbClr val="00B3DF"/>
              </a:buClr>
              <a:buSzPct val="80000"/>
              <a:buFont typeface="Wingdings" pitchFamily="2" charset="2"/>
              <a:buChar char=""/>
            </a:pPr>
            <a:r>
              <a:rPr lang="en-US" sz="2000" dirty="0" smtClean="0">
                <a:latin typeface="+mj-lt"/>
              </a:rPr>
              <a:t>Relevant for both, low- and high-speed </a:t>
            </a:r>
            <a:r>
              <a:rPr lang="en-US" sz="2000" dirty="0" smtClean="0">
                <a:latin typeface="+mj-lt"/>
              </a:rPr>
              <a:t>detector </a:t>
            </a:r>
            <a:r>
              <a:rPr lang="en-US" sz="2000" dirty="0" smtClean="0">
                <a:latin typeface="+mj-lt"/>
              </a:rPr>
              <a:t>schemes</a:t>
            </a:r>
          </a:p>
          <a:p>
            <a:pPr>
              <a:lnSpc>
                <a:spcPct val="150000"/>
              </a:lnSpc>
              <a:spcBef>
                <a:spcPts val="600"/>
              </a:spcBef>
              <a:buClr>
                <a:srgbClr val="00B3DF"/>
              </a:buClr>
              <a:buSzPct val="80000"/>
              <a:buFont typeface="Wingdings" pitchFamily="2" charset="2"/>
              <a:buChar char=""/>
            </a:pPr>
            <a:r>
              <a:rPr lang="en-US" sz="2000" dirty="0" smtClean="0">
                <a:latin typeface="+mj-lt"/>
              </a:rPr>
              <a:t>Various schemes are </a:t>
            </a:r>
            <a:r>
              <a:rPr lang="en-US" sz="2000" dirty="0" smtClean="0">
                <a:latin typeface="+mj-lt"/>
              </a:rPr>
              <a:t>useful</a:t>
            </a:r>
            <a:endParaRPr lang="en-US" sz="2000" dirty="0" smtClean="0">
              <a:latin typeface="+mj-lt"/>
            </a:endParaRPr>
          </a:p>
          <a:p>
            <a:pPr lvl="1">
              <a:lnSpc>
                <a:spcPct val="150000"/>
              </a:lnSpc>
              <a:spcBef>
                <a:spcPts val="600"/>
              </a:spcBef>
              <a:buClr>
                <a:srgbClr val="00B3DF"/>
              </a:buClr>
              <a:buSzPct val="80000"/>
              <a:buFont typeface="Wingdings" pitchFamily="2" charset="2"/>
              <a:buChar char=""/>
            </a:pPr>
            <a:r>
              <a:rPr lang="en-US" sz="2000" dirty="0" smtClean="0">
                <a:latin typeface="+mj-lt"/>
              </a:rPr>
              <a:t>Coexistence of unidirectional OWC and radio links</a:t>
            </a:r>
          </a:p>
          <a:p>
            <a:pPr lvl="2">
              <a:lnSpc>
                <a:spcPct val="150000"/>
              </a:lnSpc>
              <a:spcBef>
                <a:spcPts val="600"/>
              </a:spcBef>
              <a:buClr>
                <a:srgbClr val="00B3DF"/>
              </a:buClr>
              <a:buSzPct val="80000"/>
              <a:buFont typeface="Wingdings" pitchFamily="2" charset="2"/>
              <a:buChar char=""/>
            </a:pPr>
            <a:r>
              <a:rPr lang="en-US" sz="1800" dirty="0" smtClean="0">
                <a:latin typeface="+mj-lt"/>
              </a:rPr>
              <a:t>Makes </a:t>
            </a:r>
            <a:r>
              <a:rPr lang="en-US" sz="1800" dirty="0" smtClean="0">
                <a:latin typeface="+mj-lt"/>
              </a:rPr>
              <a:t>unidirectional links adaptive </a:t>
            </a:r>
            <a:r>
              <a:rPr lang="en-US" sz="1800" dirty="0" smtClean="0">
                <a:latin typeface="+mj-lt"/>
              </a:rPr>
              <a:t>for mobile applications</a:t>
            </a:r>
          </a:p>
          <a:p>
            <a:pPr lvl="2">
              <a:lnSpc>
                <a:spcPct val="150000"/>
              </a:lnSpc>
              <a:spcBef>
                <a:spcPts val="600"/>
              </a:spcBef>
              <a:buClr>
                <a:srgbClr val="00B3DF"/>
              </a:buClr>
              <a:buSzPct val="80000"/>
              <a:buFont typeface="Wingdings" pitchFamily="2" charset="2"/>
              <a:buChar char=""/>
            </a:pPr>
            <a:r>
              <a:rPr lang="en-US" sz="1800" dirty="0" smtClean="0">
                <a:latin typeface="+mj-lt"/>
              </a:rPr>
              <a:t>Enables </a:t>
            </a:r>
            <a:r>
              <a:rPr lang="en-US" sz="1800" dirty="0" smtClean="0">
                <a:latin typeface="+mj-lt"/>
              </a:rPr>
              <a:t>user feedback </a:t>
            </a:r>
            <a:r>
              <a:rPr lang="en-US" sz="1800" dirty="0" smtClean="0">
                <a:latin typeface="+mj-lt"/>
              </a:rPr>
              <a:t>on OWC at </a:t>
            </a:r>
            <a:r>
              <a:rPr lang="en-US" sz="1800" dirty="0" smtClean="0">
                <a:latin typeface="+mj-lt"/>
              </a:rPr>
              <a:t>the application layer</a:t>
            </a:r>
          </a:p>
          <a:p>
            <a:pPr lvl="1">
              <a:lnSpc>
                <a:spcPct val="150000"/>
              </a:lnSpc>
              <a:spcBef>
                <a:spcPts val="600"/>
              </a:spcBef>
              <a:buClr>
                <a:srgbClr val="00B3DF"/>
              </a:buClr>
              <a:buSzPct val="80000"/>
              <a:buFont typeface="Wingdings" pitchFamily="2" charset="2"/>
              <a:buChar char=""/>
            </a:pPr>
            <a:r>
              <a:rPr lang="en-US" sz="2000" dirty="0" smtClean="0">
                <a:latin typeface="+mj-lt"/>
              </a:rPr>
              <a:t>Coexistence of bidirectional OWC and radio </a:t>
            </a:r>
            <a:r>
              <a:rPr lang="en-US" sz="2000" dirty="0" smtClean="0">
                <a:latin typeface="+mj-lt"/>
              </a:rPr>
              <a:t>links</a:t>
            </a:r>
          </a:p>
          <a:p>
            <a:pPr lvl="2">
              <a:lnSpc>
                <a:spcPct val="150000"/>
              </a:lnSpc>
              <a:spcBef>
                <a:spcPts val="600"/>
              </a:spcBef>
              <a:buClr>
                <a:srgbClr val="00B3DF"/>
              </a:buClr>
              <a:buSzPct val="80000"/>
              <a:buFont typeface="Wingdings" pitchFamily="2" charset="2"/>
              <a:buChar char=""/>
            </a:pPr>
            <a:r>
              <a:rPr lang="en-US" sz="2000" dirty="0" smtClean="0">
                <a:latin typeface="+mj-lt"/>
              </a:rPr>
              <a:t>Vertical handover and link aggregation</a:t>
            </a:r>
            <a:endParaRPr lang="en-US" sz="2000" dirty="0" smtClean="0">
              <a:latin typeface="+mj-lt"/>
            </a:endParaRPr>
          </a:p>
          <a:p>
            <a:pPr>
              <a:lnSpc>
                <a:spcPct val="150000"/>
              </a:lnSpc>
              <a:spcBef>
                <a:spcPts val="600"/>
              </a:spcBef>
              <a:buClr>
                <a:srgbClr val="00B3DF"/>
              </a:buClr>
              <a:buSzPct val="80000"/>
              <a:buFont typeface="Wingdings" pitchFamily="2" charset="2"/>
              <a:buChar char=""/>
            </a:pPr>
            <a:r>
              <a:rPr lang="en-US" sz="2000" dirty="0" smtClean="0">
                <a:latin typeface="+mj-lt"/>
              </a:rPr>
              <a:t>Implementation is typically above both the MAC and thus outside scope</a:t>
            </a:r>
            <a:endParaRPr lang="en-US" sz="2000" dirty="0" smtClean="0">
              <a:latin typeface="+mj-lt"/>
            </a:endParaRPr>
          </a:p>
          <a:p>
            <a:pPr lvl="1">
              <a:lnSpc>
                <a:spcPct val="150000"/>
              </a:lnSpc>
              <a:spcBef>
                <a:spcPts val="600"/>
              </a:spcBef>
              <a:buClr>
                <a:srgbClr val="00B3DF"/>
              </a:buClr>
              <a:buSzPct val="80000"/>
              <a:buFont typeface="Wingdings" pitchFamily="2" charset="2"/>
              <a:buChar char=""/>
            </a:pPr>
            <a:r>
              <a:rPr lang="en-US" sz="2000" dirty="0" smtClean="0">
                <a:latin typeface="+mj-lt"/>
              </a:rPr>
              <a:t>But how </a:t>
            </a:r>
            <a:r>
              <a:rPr lang="en-US" sz="2000" dirty="0" smtClean="0">
                <a:latin typeface="+mj-lt"/>
              </a:rPr>
              <a:t>low latency can be for applications in industrial control?</a:t>
            </a:r>
          </a:p>
          <a:p>
            <a:pPr lvl="1">
              <a:lnSpc>
                <a:spcPct val="150000"/>
              </a:lnSpc>
              <a:spcBef>
                <a:spcPts val="600"/>
              </a:spcBef>
              <a:buClr>
                <a:srgbClr val="00B3DF"/>
              </a:buClr>
              <a:buSzPct val="80000"/>
              <a:buFont typeface="Wingdings" pitchFamily="2" charset="2"/>
              <a:buChar char=""/>
            </a:pPr>
            <a:r>
              <a:rPr lang="en-US" sz="2000" dirty="0" smtClean="0">
                <a:latin typeface="+mj-lt"/>
              </a:rPr>
              <a:t>Needs further investigation</a:t>
            </a:r>
            <a:endParaRPr lang="en-US" sz="2000" dirty="0">
              <a:latin typeface="+mj-lt"/>
            </a:endParaRPr>
          </a:p>
          <a:p>
            <a:pPr>
              <a:spcBef>
                <a:spcPts val="600"/>
              </a:spcBef>
              <a:buClr>
                <a:srgbClr val="00B3DF"/>
              </a:buClr>
              <a:buSzPct val="80000"/>
              <a:buFont typeface="Wingdings" pitchFamily="2" charset="2"/>
              <a:buChar char=""/>
            </a:pPr>
            <a:endParaRPr lang="en-US" sz="2000" dirty="0">
              <a:latin typeface="+mj-lt"/>
            </a:endParaRPr>
          </a:p>
          <a:p>
            <a:pPr>
              <a:spcBef>
                <a:spcPts val="600"/>
              </a:spcBef>
              <a:buClr>
                <a:srgbClr val="00B3DF"/>
              </a:buClr>
              <a:buSzPct val="80000"/>
              <a:buFont typeface="Wingdings" pitchFamily="2" charset="2"/>
              <a:buChar char=""/>
            </a:pPr>
            <a:endParaRPr lang="en-US" sz="2000" dirty="0" smtClean="0">
              <a:latin typeface="+mj-lt"/>
            </a:endParaRPr>
          </a:p>
          <a:p>
            <a:pPr eaLnBrk="0" hangingPunct="0">
              <a:spcBef>
                <a:spcPts val="600"/>
              </a:spcBef>
              <a:buClr>
                <a:srgbClr val="00B3DF"/>
              </a:buClr>
              <a:buSzPct val="80000"/>
              <a:buFont typeface="Wingdings" pitchFamily="2" charset="2"/>
              <a:buChar char=""/>
            </a:pPr>
            <a:endParaRPr lang="en-US" sz="2000" dirty="0" smtClean="0">
              <a:solidFill>
                <a:prstClr val="black"/>
              </a:solidFill>
              <a:latin typeface="+mj-lt"/>
            </a:endParaRPr>
          </a:p>
        </p:txBody>
      </p:sp>
    </p:spTree>
    <p:extLst>
      <p:ext uri="{BB962C8B-B14F-4D97-AF65-F5344CB8AC3E}">
        <p14:creationId xmlns:p14="http://schemas.microsoft.com/office/powerpoint/2010/main" val="24193757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p>
            <a:r>
              <a:rPr lang="de-DE" altLang="en-US" smtClean="0"/>
              <a:t>July 2015</a:t>
            </a:r>
            <a:endParaRPr lang="en-US" altLang="en-US" dirty="0"/>
          </a:p>
        </p:txBody>
      </p:sp>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6</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Handover</a:t>
            </a:r>
            <a:endParaRPr kumimoji="1" lang="zh-TW" altLang="en-US" sz="3200" dirty="0"/>
          </a:p>
        </p:txBody>
      </p:sp>
      <p:sp>
        <p:nvSpPr>
          <p:cNvPr id="26" name="Footer Placeholder 2"/>
          <p:cNvSpPr>
            <a:spLocks noGrp="1"/>
          </p:cNvSpPr>
          <p:nvPr>
            <p:ph type="ftr" sz="quarter" idx="11"/>
          </p:nvPr>
        </p:nvSpPr>
        <p:spPr>
          <a:xfrm>
            <a:off x="5486400" y="6475413"/>
            <a:ext cx="3124200" cy="184666"/>
          </a:xfrm>
        </p:spPr>
        <p:txBody>
          <a:bodyPr/>
          <a:lstStyle/>
          <a:p>
            <a:r>
              <a:rPr lang="en-US" altLang="en-US" smtClean="0"/>
              <a:t>Volker Jungnickel</a:t>
            </a:r>
            <a:endParaRPr lang="en-US" altLang="en-US" dirty="0"/>
          </a:p>
        </p:txBody>
      </p:sp>
      <p:sp>
        <p:nvSpPr>
          <p:cNvPr id="13" name="Text Box 62"/>
          <p:cNvSpPr txBox="1">
            <a:spLocks noChangeArrowheads="1"/>
          </p:cNvSpPr>
          <p:nvPr/>
        </p:nvSpPr>
        <p:spPr bwMode="auto">
          <a:xfrm>
            <a:off x="381000" y="1354840"/>
            <a:ext cx="8458200" cy="192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pPr>
              <a:spcBef>
                <a:spcPts val="600"/>
              </a:spcBef>
              <a:buClr>
                <a:srgbClr val="00B3DF"/>
              </a:buClr>
              <a:buSzPct val="80000"/>
              <a:buFont typeface="Wingdings" pitchFamily="2" charset="2"/>
              <a:buChar char=""/>
            </a:pPr>
            <a:r>
              <a:rPr lang="en-US" sz="2000" dirty="0" smtClean="0">
                <a:latin typeface="+mj-lt"/>
              </a:rPr>
              <a:t>Needs </a:t>
            </a:r>
            <a:r>
              <a:rPr lang="en-US" sz="2000" dirty="0">
                <a:latin typeface="+mj-lt"/>
              </a:rPr>
              <a:t>a clear understanding of what functionality is </a:t>
            </a:r>
            <a:r>
              <a:rPr lang="en-US" sz="2000" dirty="0" smtClean="0">
                <a:latin typeface="+mj-lt"/>
              </a:rPr>
              <a:t>needed</a:t>
            </a:r>
            <a:endParaRPr lang="en-US" sz="2000" dirty="0" smtClean="0">
              <a:latin typeface="+mj-lt"/>
            </a:endParaRPr>
          </a:p>
          <a:p>
            <a:pPr lvl="1">
              <a:spcBef>
                <a:spcPts val="600"/>
              </a:spcBef>
              <a:buClr>
                <a:srgbClr val="00B3DF"/>
              </a:buClr>
              <a:buSzPct val="80000"/>
              <a:buFont typeface="Wingdings" pitchFamily="2" charset="2"/>
              <a:buChar char=""/>
            </a:pPr>
            <a:r>
              <a:rPr lang="en-US" sz="2000" dirty="0" smtClean="0">
                <a:latin typeface="+mj-lt"/>
              </a:rPr>
              <a:t>Response </a:t>
            </a:r>
            <a:r>
              <a:rPr lang="en-US" sz="2000" dirty="0">
                <a:latin typeface="+mj-lt"/>
              </a:rPr>
              <a:t>to network </a:t>
            </a:r>
            <a:r>
              <a:rPr lang="en-US" sz="2000" dirty="0" smtClean="0">
                <a:latin typeface="+mj-lt"/>
              </a:rPr>
              <a:t>reconfiguration, resource </a:t>
            </a:r>
            <a:r>
              <a:rPr lang="en-US" sz="2000" dirty="0">
                <a:latin typeface="+mj-lt"/>
              </a:rPr>
              <a:t>availability and </a:t>
            </a:r>
            <a:r>
              <a:rPr lang="en-US" sz="2000" dirty="0" smtClean="0">
                <a:latin typeface="+mj-lt"/>
              </a:rPr>
              <a:t>quality</a:t>
            </a:r>
          </a:p>
          <a:p>
            <a:pPr>
              <a:spcBef>
                <a:spcPts val="600"/>
              </a:spcBef>
              <a:buClr>
                <a:srgbClr val="00B3DF"/>
              </a:buClr>
              <a:buSzPct val="80000"/>
              <a:buFont typeface="Wingdings" pitchFamily="2" charset="2"/>
              <a:buChar char=""/>
            </a:pPr>
            <a:r>
              <a:rPr lang="en-US" sz="2000" dirty="0" smtClean="0">
                <a:latin typeface="+mj-lt"/>
              </a:rPr>
              <a:t>Integration of both, </a:t>
            </a:r>
          </a:p>
          <a:p>
            <a:pPr lvl="1">
              <a:spcBef>
                <a:spcPts val="600"/>
              </a:spcBef>
              <a:buClr>
                <a:srgbClr val="00B3DF"/>
              </a:buClr>
              <a:buSzPct val="80000"/>
              <a:buFont typeface="Wingdings" pitchFamily="2" charset="2"/>
              <a:buChar char=""/>
            </a:pPr>
            <a:r>
              <a:rPr lang="en-US" sz="2000" dirty="0" smtClean="0">
                <a:latin typeface="+mj-lt"/>
              </a:rPr>
              <a:t>Vertical handover (VHO) between OWC and radio</a:t>
            </a:r>
          </a:p>
          <a:p>
            <a:pPr lvl="1">
              <a:spcBef>
                <a:spcPts val="600"/>
              </a:spcBef>
              <a:buClr>
                <a:srgbClr val="00B3DF"/>
              </a:buClr>
              <a:buSzPct val="80000"/>
              <a:buFont typeface="Wingdings" pitchFamily="2" charset="2"/>
              <a:buChar char=""/>
            </a:pPr>
            <a:r>
              <a:rPr lang="en-US" sz="2000" dirty="0" smtClean="0">
                <a:latin typeface="+mj-lt"/>
              </a:rPr>
              <a:t>Horizontal handover (HHO) between multiple co-located OWC links</a:t>
            </a:r>
          </a:p>
          <a:p>
            <a:pPr>
              <a:spcBef>
                <a:spcPts val="600"/>
              </a:spcBef>
              <a:buClr>
                <a:srgbClr val="00B3DF"/>
              </a:buClr>
              <a:buSzPct val="80000"/>
              <a:buFont typeface="Wingdings" pitchFamily="2" charset="2"/>
              <a:buChar char=""/>
            </a:pPr>
            <a:r>
              <a:rPr lang="en-US" sz="2000" dirty="0" smtClean="0">
                <a:latin typeface="+mj-lt"/>
              </a:rPr>
              <a:t>Handover assessment</a:t>
            </a:r>
          </a:p>
          <a:p>
            <a:pPr lvl="1">
              <a:spcBef>
                <a:spcPts val="600"/>
              </a:spcBef>
              <a:buClr>
                <a:srgbClr val="00B3DF"/>
              </a:buClr>
              <a:buSzPct val="80000"/>
              <a:buFont typeface="Wingdings" pitchFamily="2" charset="2"/>
              <a:buChar char=""/>
            </a:pPr>
            <a:r>
              <a:rPr lang="en-US" sz="2000" dirty="0" smtClean="0">
                <a:latin typeface="+mj-lt"/>
              </a:rPr>
              <a:t>Needs measurement reports</a:t>
            </a:r>
          </a:p>
          <a:p>
            <a:pPr lvl="1">
              <a:spcBef>
                <a:spcPts val="600"/>
              </a:spcBef>
              <a:buClr>
                <a:srgbClr val="00B3DF"/>
              </a:buClr>
              <a:buSzPct val="80000"/>
              <a:buFont typeface="Wingdings" pitchFamily="2" charset="2"/>
              <a:buChar char=""/>
            </a:pPr>
            <a:r>
              <a:rPr lang="en-US" sz="2000" dirty="0" smtClean="0">
                <a:latin typeface="+mj-lt"/>
              </a:rPr>
              <a:t>Available from each PHY</a:t>
            </a:r>
          </a:p>
          <a:p>
            <a:pPr lvl="1">
              <a:spcBef>
                <a:spcPts val="600"/>
              </a:spcBef>
              <a:buClr>
                <a:srgbClr val="00B3DF"/>
              </a:buClr>
              <a:buSzPct val="80000"/>
              <a:buFont typeface="Wingdings" pitchFamily="2" charset="2"/>
              <a:buChar char=""/>
            </a:pPr>
            <a:r>
              <a:rPr lang="en-US" sz="2000" dirty="0" smtClean="0">
                <a:latin typeface="+mj-lt"/>
              </a:rPr>
              <a:t>Using a central controller</a:t>
            </a:r>
          </a:p>
          <a:p>
            <a:pPr>
              <a:spcBef>
                <a:spcPts val="600"/>
              </a:spcBef>
              <a:buClr>
                <a:srgbClr val="00B3DF"/>
              </a:buClr>
              <a:buSzPct val="80000"/>
              <a:buFont typeface="Wingdings" pitchFamily="2" charset="2"/>
              <a:buChar char=""/>
            </a:pPr>
            <a:r>
              <a:rPr lang="en-US" sz="2000" dirty="0" smtClean="0">
                <a:latin typeface="+mj-lt"/>
              </a:rPr>
              <a:t>Handover implementation</a:t>
            </a:r>
          </a:p>
          <a:p>
            <a:pPr lvl="1">
              <a:spcBef>
                <a:spcPts val="600"/>
              </a:spcBef>
              <a:buClr>
                <a:srgbClr val="00B3DF"/>
              </a:buClr>
              <a:buSzPct val="80000"/>
              <a:buFont typeface="Wingdings" pitchFamily="2" charset="2"/>
              <a:buChar char=""/>
            </a:pPr>
            <a:r>
              <a:rPr lang="en-US" sz="2000" dirty="0" smtClean="0">
                <a:latin typeface="+mj-lt"/>
              </a:rPr>
              <a:t>Needs switching points</a:t>
            </a:r>
          </a:p>
          <a:p>
            <a:pPr lvl="1">
              <a:spcBef>
                <a:spcPts val="600"/>
              </a:spcBef>
              <a:buClr>
                <a:srgbClr val="00B3DF"/>
              </a:buClr>
              <a:buSzPct val="80000"/>
              <a:buFont typeface="Wingdings" pitchFamily="2" charset="2"/>
              <a:buChar char=""/>
            </a:pPr>
            <a:r>
              <a:rPr lang="en-US" sz="2000" dirty="0" smtClean="0">
                <a:latin typeface="+mj-lt"/>
              </a:rPr>
              <a:t>In the network behind</a:t>
            </a:r>
          </a:p>
        </p:txBody>
      </p:sp>
      <p:grpSp>
        <p:nvGrpSpPr>
          <p:cNvPr id="12" name="Group 3"/>
          <p:cNvGrpSpPr>
            <a:grpSpLocks/>
          </p:cNvGrpSpPr>
          <p:nvPr/>
        </p:nvGrpSpPr>
        <p:grpSpPr bwMode="auto">
          <a:xfrm>
            <a:off x="4267200" y="3810000"/>
            <a:ext cx="4572000" cy="2185192"/>
            <a:chOff x="2" y="70"/>
            <a:chExt cx="32942" cy="17124"/>
          </a:xfrm>
        </p:grpSpPr>
        <p:grpSp>
          <p:nvGrpSpPr>
            <p:cNvPr id="15" name="Group 4"/>
            <p:cNvGrpSpPr>
              <a:grpSpLocks/>
            </p:cNvGrpSpPr>
            <p:nvPr/>
          </p:nvGrpSpPr>
          <p:grpSpPr bwMode="auto">
            <a:xfrm>
              <a:off x="2" y="70"/>
              <a:ext cx="32942" cy="17124"/>
              <a:chOff x="0" y="107"/>
              <a:chExt cx="49214" cy="25757"/>
            </a:xfrm>
          </p:grpSpPr>
          <p:sp>
            <p:nvSpPr>
              <p:cNvPr id="18" name="Rounded Rectangle 7"/>
              <p:cNvSpPr>
                <a:spLocks noChangeArrowheads="1"/>
              </p:cNvSpPr>
              <p:nvPr/>
            </p:nvSpPr>
            <p:spPr bwMode="auto">
              <a:xfrm>
                <a:off x="3694" y="6454"/>
                <a:ext cx="11614" cy="4108"/>
              </a:xfrm>
              <a:prstGeom prst="roundRect">
                <a:avLst>
                  <a:gd name="adj" fmla="val 16667"/>
                </a:avLst>
              </a:prstGeom>
              <a:solidFill>
                <a:schemeClr val="bg1">
                  <a:lumMod val="65000"/>
                  <a:lumOff val="0"/>
                </a:schemeClr>
              </a:solidFill>
              <a:ln w="12700">
                <a:solidFill>
                  <a:schemeClr val="tx1">
                    <a:lumMod val="100000"/>
                    <a:lumOff val="0"/>
                  </a:schemeClr>
                </a:solidFill>
                <a:round/>
                <a:headEnd/>
                <a:tailEnd/>
              </a:ln>
            </p:spPr>
            <p:txBody>
              <a:bodyPr rot="0" vert="horz" wrap="square" lIns="0" tIns="0" rIns="0" bIns="0" anchor="ctr" anchorCtr="0" upright="1">
                <a:noAutofit/>
              </a:bodyPr>
              <a:lstStyle/>
              <a:p>
                <a:pPr marL="0" marR="0" algn="ctr">
                  <a:spcBef>
                    <a:spcPts val="0"/>
                  </a:spcBef>
                  <a:spcAft>
                    <a:spcPts val="0"/>
                  </a:spcAft>
                </a:pPr>
                <a:r>
                  <a:rPr lang="en-US" sz="1000" kern="1200" dirty="0">
                    <a:solidFill>
                      <a:srgbClr val="FFFFFF"/>
                    </a:solidFill>
                    <a:effectLst/>
                    <a:latin typeface="Calibri"/>
                    <a:ea typeface="MS Mincho"/>
                    <a:cs typeface="Times New Roman"/>
                  </a:rPr>
                  <a:t>Hotspot </a:t>
                </a:r>
                <a:br>
                  <a:rPr lang="en-US" sz="1000" kern="1200" dirty="0">
                    <a:solidFill>
                      <a:srgbClr val="FFFFFF"/>
                    </a:solidFill>
                    <a:effectLst/>
                    <a:latin typeface="Calibri"/>
                    <a:ea typeface="MS Mincho"/>
                    <a:cs typeface="Times New Roman"/>
                  </a:rPr>
                </a:br>
                <a:r>
                  <a:rPr lang="en-US" sz="1000" kern="1200" dirty="0">
                    <a:solidFill>
                      <a:srgbClr val="FFFFFF"/>
                    </a:solidFill>
                    <a:effectLst/>
                    <a:latin typeface="Calibri"/>
                    <a:ea typeface="MS Mincho"/>
                    <a:cs typeface="Times New Roman"/>
                  </a:rPr>
                  <a:t>Discovery</a:t>
                </a:r>
                <a:endParaRPr lang="en-US" sz="1200" dirty="0">
                  <a:effectLst/>
                  <a:latin typeface="Times New Roman"/>
                  <a:ea typeface="Times New Roman"/>
                </a:endParaRPr>
              </a:p>
            </p:txBody>
          </p:sp>
          <p:sp>
            <p:nvSpPr>
              <p:cNvPr id="19" name="Flowchart: Terminator 8"/>
              <p:cNvSpPr>
                <a:spLocks noChangeArrowheads="1"/>
              </p:cNvSpPr>
              <p:nvPr/>
            </p:nvSpPr>
            <p:spPr bwMode="auto">
              <a:xfrm>
                <a:off x="3694" y="313"/>
                <a:ext cx="11614" cy="4108"/>
              </a:xfrm>
              <a:prstGeom prst="flowChartTerminator">
                <a:avLst/>
              </a:prstGeom>
              <a:solidFill>
                <a:schemeClr val="bg1">
                  <a:lumMod val="65000"/>
                  <a:lumOff val="0"/>
                </a:schemeClr>
              </a:solidFill>
              <a:ln w="12700">
                <a:solidFill>
                  <a:schemeClr val="tx1">
                    <a:lumMod val="100000"/>
                    <a:lumOff val="0"/>
                  </a:schemeClr>
                </a:solidFill>
                <a:miter lim="800000"/>
                <a:headEnd/>
                <a:tailEnd/>
              </a:ln>
            </p:spPr>
            <p:txBody>
              <a:bodyPr rot="0" vert="horz" wrap="square" lIns="91440" tIns="45720" rIns="91440" bIns="45720" anchor="ctr" anchorCtr="0" upright="1">
                <a:noAutofit/>
              </a:bodyPr>
              <a:lstStyle/>
              <a:p>
                <a:pPr marL="0" marR="0" algn="ctr">
                  <a:spcBef>
                    <a:spcPts val="0"/>
                  </a:spcBef>
                  <a:spcAft>
                    <a:spcPts val="0"/>
                  </a:spcAft>
                </a:pPr>
                <a:r>
                  <a:rPr lang="en-US" sz="1200" kern="1200">
                    <a:solidFill>
                      <a:srgbClr val="000000"/>
                    </a:solidFill>
                    <a:effectLst/>
                    <a:latin typeface="Times New Roman"/>
                    <a:ea typeface="MS Mincho"/>
                    <a:cs typeface="Times New Roman"/>
                  </a:rPr>
                  <a:t> </a:t>
                </a:r>
                <a:endParaRPr lang="en-US" sz="1200">
                  <a:effectLst/>
                  <a:latin typeface="Times New Roman"/>
                  <a:ea typeface="Times New Roman"/>
                </a:endParaRPr>
              </a:p>
            </p:txBody>
          </p:sp>
          <p:sp>
            <p:nvSpPr>
              <p:cNvPr id="20" name="Flowchart: Decision 9"/>
              <p:cNvSpPr>
                <a:spLocks noChangeArrowheads="1"/>
              </p:cNvSpPr>
              <p:nvPr/>
            </p:nvSpPr>
            <p:spPr bwMode="auto">
              <a:xfrm>
                <a:off x="3694" y="13210"/>
                <a:ext cx="11614" cy="6291"/>
              </a:xfrm>
              <a:prstGeom prst="flowChartDecision">
                <a:avLst/>
              </a:prstGeom>
              <a:solidFill>
                <a:schemeClr val="bg1">
                  <a:lumMod val="65000"/>
                  <a:lumOff val="0"/>
                </a:schemeClr>
              </a:solidFill>
              <a:ln w="12700">
                <a:solidFill>
                  <a:schemeClr val="tx1">
                    <a:lumMod val="100000"/>
                    <a:lumOff val="0"/>
                  </a:schemeClr>
                </a:solidFill>
                <a:miter lim="800000"/>
                <a:headEnd/>
                <a:tailEnd/>
              </a:ln>
            </p:spPr>
            <p:txBody>
              <a:bodyPr rot="0" vert="horz" wrap="square" lIns="91440" tIns="45720" rIns="91440" bIns="45720" anchor="ctr" anchorCtr="0" upright="1">
                <a:noAutofit/>
              </a:bodyPr>
              <a:lstStyle/>
              <a:p>
                <a:pPr marL="0" marR="0" algn="ctr">
                  <a:spcBef>
                    <a:spcPts val="0"/>
                  </a:spcBef>
                  <a:spcAft>
                    <a:spcPts val="0"/>
                  </a:spcAft>
                </a:pPr>
                <a:r>
                  <a:rPr lang="en-US" sz="2000" kern="1200">
                    <a:solidFill>
                      <a:srgbClr val="000000"/>
                    </a:solidFill>
                    <a:effectLst/>
                    <a:latin typeface="Times New Roman"/>
                    <a:ea typeface="MS Mincho"/>
                    <a:cs typeface="Times New Roman"/>
                  </a:rPr>
                  <a:t> </a:t>
                </a:r>
                <a:endParaRPr lang="en-US" sz="1200">
                  <a:effectLst/>
                  <a:latin typeface="Times New Roman"/>
                  <a:ea typeface="Times New Roman"/>
                </a:endParaRPr>
              </a:p>
            </p:txBody>
          </p:sp>
          <p:sp>
            <p:nvSpPr>
              <p:cNvPr id="21" name="Rounded Rectangle 10"/>
              <p:cNvSpPr>
                <a:spLocks noChangeArrowheads="1"/>
              </p:cNvSpPr>
              <p:nvPr/>
            </p:nvSpPr>
            <p:spPr bwMode="auto">
              <a:xfrm>
                <a:off x="24507" y="313"/>
                <a:ext cx="11583" cy="4108"/>
              </a:xfrm>
              <a:prstGeom prst="roundRect">
                <a:avLst>
                  <a:gd name="adj" fmla="val 16667"/>
                </a:avLst>
              </a:prstGeom>
              <a:solidFill>
                <a:schemeClr val="tx2">
                  <a:lumMod val="60000"/>
                  <a:lumOff val="40000"/>
                </a:schemeClr>
              </a:solidFill>
              <a:ln w="12700">
                <a:solidFill>
                  <a:schemeClr val="tx1">
                    <a:lumMod val="100000"/>
                    <a:lumOff val="0"/>
                  </a:schemeClr>
                </a:solidFill>
                <a:round/>
                <a:headEnd/>
                <a:tailEnd/>
              </a:ln>
            </p:spPr>
            <p:txBody>
              <a:bodyPr rot="0" vert="horz" wrap="square" lIns="0" tIns="0" rIns="0" bIns="0" anchor="ctr" anchorCtr="0" upright="1">
                <a:noAutofit/>
              </a:bodyPr>
              <a:lstStyle/>
              <a:p>
                <a:pPr marL="0" marR="0" algn="ctr">
                  <a:spcBef>
                    <a:spcPts val="0"/>
                  </a:spcBef>
                  <a:spcAft>
                    <a:spcPts val="0"/>
                  </a:spcAft>
                </a:pPr>
                <a:r>
                  <a:rPr lang="en-US" sz="1000" kern="1200">
                    <a:solidFill>
                      <a:srgbClr val="FFFFFF"/>
                    </a:solidFill>
                    <a:effectLst/>
                    <a:latin typeface="Calibri"/>
                    <a:ea typeface="MS Mincho"/>
                  </a:rPr>
                  <a:t>Perform VHO</a:t>
                </a:r>
                <a:endParaRPr lang="en-US" sz="1200">
                  <a:effectLst/>
                  <a:latin typeface="Times New Roman"/>
                  <a:ea typeface="Times New Roman"/>
                </a:endParaRPr>
              </a:p>
            </p:txBody>
          </p:sp>
          <p:sp>
            <p:nvSpPr>
              <p:cNvPr id="22" name="Rounded Rectangle 11"/>
              <p:cNvSpPr>
                <a:spLocks noChangeArrowheads="1"/>
              </p:cNvSpPr>
              <p:nvPr/>
            </p:nvSpPr>
            <p:spPr bwMode="auto">
              <a:xfrm>
                <a:off x="24438" y="6454"/>
                <a:ext cx="11615" cy="4108"/>
              </a:xfrm>
              <a:prstGeom prst="roundRect">
                <a:avLst>
                  <a:gd name="adj" fmla="val 16667"/>
                </a:avLst>
              </a:prstGeom>
              <a:solidFill>
                <a:schemeClr val="tx2">
                  <a:lumMod val="60000"/>
                  <a:lumOff val="40000"/>
                </a:schemeClr>
              </a:solidFill>
              <a:ln w="12700">
                <a:solidFill>
                  <a:schemeClr val="tx1">
                    <a:lumMod val="100000"/>
                    <a:lumOff val="0"/>
                  </a:schemeClr>
                </a:solidFill>
                <a:round/>
                <a:headEnd/>
                <a:tailEnd/>
              </a:ln>
            </p:spPr>
            <p:txBody>
              <a:bodyPr rot="0" vert="horz" wrap="square" lIns="91440" tIns="45720" rIns="91440" bIns="45720" anchor="ctr" anchorCtr="0" upright="1">
                <a:noAutofit/>
              </a:bodyPr>
              <a:lstStyle/>
              <a:p>
                <a:pPr marL="0" marR="0" algn="ctr">
                  <a:spcBef>
                    <a:spcPts val="0"/>
                  </a:spcBef>
                  <a:spcAft>
                    <a:spcPts val="0"/>
                  </a:spcAft>
                </a:pPr>
                <a:r>
                  <a:rPr lang="en-US" sz="2000" kern="1200">
                    <a:solidFill>
                      <a:srgbClr val="000000"/>
                    </a:solidFill>
                    <a:effectLst/>
                    <a:latin typeface="Times New Roman"/>
                    <a:ea typeface="MS Mincho"/>
                    <a:cs typeface="Times New Roman"/>
                  </a:rPr>
                  <a:t> </a:t>
                </a:r>
                <a:endParaRPr lang="en-US" sz="1200">
                  <a:effectLst/>
                  <a:latin typeface="Times New Roman"/>
                  <a:ea typeface="Times New Roman"/>
                </a:endParaRPr>
              </a:p>
            </p:txBody>
          </p:sp>
          <p:sp>
            <p:nvSpPr>
              <p:cNvPr id="23" name="Rounded Rectangle 12"/>
              <p:cNvSpPr>
                <a:spLocks noChangeArrowheads="1"/>
              </p:cNvSpPr>
              <p:nvPr/>
            </p:nvSpPr>
            <p:spPr bwMode="auto">
              <a:xfrm>
                <a:off x="3694" y="20852"/>
                <a:ext cx="11614" cy="4108"/>
              </a:xfrm>
              <a:prstGeom prst="roundRect">
                <a:avLst>
                  <a:gd name="adj" fmla="val 16667"/>
                </a:avLst>
              </a:prstGeom>
              <a:solidFill>
                <a:schemeClr val="bg1">
                  <a:lumMod val="65000"/>
                  <a:lumOff val="0"/>
                </a:schemeClr>
              </a:solidFill>
              <a:ln w="12700">
                <a:solidFill>
                  <a:schemeClr val="tx1">
                    <a:lumMod val="100000"/>
                    <a:lumOff val="0"/>
                  </a:schemeClr>
                </a:solidFill>
                <a:round/>
                <a:headEnd/>
                <a:tailEnd/>
              </a:ln>
            </p:spPr>
            <p:txBody>
              <a:bodyPr rot="0" vert="horz" wrap="square" lIns="0" tIns="0" rIns="0" bIns="0" anchor="ctr" anchorCtr="0" upright="1">
                <a:noAutofit/>
              </a:bodyPr>
              <a:lstStyle/>
              <a:p>
                <a:pPr marL="0" marR="0" algn="ctr">
                  <a:spcBef>
                    <a:spcPts val="0"/>
                  </a:spcBef>
                  <a:spcAft>
                    <a:spcPts val="0"/>
                  </a:spcAft>
                </a:pPr>
                <a:r>
                  <a:rPr lang="en-US" sz="1000" kern="1200">
                    <a:solidFill>
                      <a:srgbClr val="FFFFFF"/>
                    </a:solidFill>
                    <a:effectLst/>
                    <a:latin typeface="Calibri"/>
                    <a:ea typeface="MS Mincho"/>
                  </a:rPr>
                  <a:t>Perform VHO</a:t>
                </a:r>
                <a:endParaRPr lang="en-US" sz="1200">
                  <a:effectLst/>
                  <a:latin typeface="Times New Roman"/>
                  <a:ea typeface="Times New Roman"/>
                </a:endParaRPr>
              </a:p>
            </p:txBody>
          </p:sp>
          <p:sp>
            <p:nvSpPr>
              <p:cNvPr id="24" name="Rounded Rectangle 13"/>
              <p:cNvSpPr>
                <a:spLocks noChangeArrowheads="1"/>
              </p:cNvSpPr>
              <p:nvPr/>
            </p:nvSpPr>
            <p:spPr bwMode="auto">
              <a:xfrm>
                <a:off x="35771" y="13210"/>
                <a:ext cx="12214" cy="4108"/>
              </a:xfrm>
              <a:prstGeom prst="roundRect">
                <a:avLst>
                  <a:gd name="adj" fmla="val 16667"/>
                </a:avLst>
              </a:prstGeom>
              <a:solidFill>
                <a:schemeClr val="tx2">
                  <a:lumMod val="60000"/>
                  <a:lumOff val="40000"/>
                </a:schemeClr>
              </a:solidFill>
              <a:ln w="12700">
                <a:solidFill>
                  <a:schemeClr val="tx1">
                    <a:lumMod val="100000"/>
                    <a:lumOff val="0"/>
                  </a:schemeClr>
                </a:solidFill>
                <a:round/>
                <a:headEnd/>
                <a:tailEnd/>
              </a:ln>
            </p:spPr>
            <p:txBody>
              <a:bodyPr rot="0" vert="horz" wrap="square" lIns="91440" tIns="45720" rIns="91440" bIns="45720" anchor="ctr" anchorCtr="0" upright="1">
                <a:noAutofit/>
              </a:bodyPr>
              <a:lstStyle/>
              <a:p>
                <a:pPr marL="0" marR="0" algn="ctr">
                  <a:spcBef>
                    <a:spcPts val="0"/>
                  </a:spcBef>
                  <a:spcAft>
                    <a:spcPts val="0"/>
                  </a:spcAft>
                </a:pPr>
                <a:r>
                  <a:rPr lang="en-US" sz="1000" kern="1200">
                    <a:solidFill>
                      <a:srgbClr val="FFFFFF"/>
                    </a:solidFill>
                    <a:effectLst/>
                    <a:latin typeface="Calibri"/>
                    <a:ea typeface="MS Mincho"/>
                  </a:rPr>
                  <a:t>Perform HHO</a:t>
                </a:r>
                <a:endParaRPr lang="en-US" sz="1200">
                  <a:effectLst/>
                  <a:latin typeface="Times New Roman"/>
                  <a:ea typeface="Times New Roman"/>
                </a:endParaRPr>
              </a:p>
            </p:txBody>
          </p:sp>
          <p:cxnSp>
            <p:nvCxnSpPr>
              <p:cNvPr id="25" name="Straight Arrow Connector 14"/>
              <p:cNvCxnSpPr/>
              <p:nvPr/>
            </p:nvCxnSpPr>
            <p:spPr bwMode="auto">
              <a:xfrm>
                <a:off x="9494" y="4407"/>
                <a:ext cx="0" cy="2054"/>
              </a:xfrm>
              <a:prstGeom prst="straightConnector1">
                <a:avLst/>
              </a:prstGeom>
              <a:noFill/>
              <a:ln w="12700">
                <a:solidFill>
                  <a:schemeClr val="tx1">
                    <a:lumMod val="100000"/>
                    <a:lumOff val="0"/>
                  </a:schemeClr>
                </a:solidFill>
                <a:round/>
                <a:headEnd/>
                <a:tailEnd type="triangle" w="med" len="med"/>
              </a:ln>
              <a:extLst>
                <a:ext uri="{909E8E84-426E-40DD-AFC4-6F175D3DCCD1}">
                  <a14:hiddenFill xmlns:a14="http://schemas.microsoft.com/office/drawing/2010/main">
                    <a:noFill/>
                  </a14:hiddenFill>
                </a:ext>
              </a:extLst>
            </p:spPr>
          </p:cxnSp>
          <p:cxnSp>
            <p:nvCxnSpPr>
              <p:cNvPr id="27" name="Straight Arrow Connector 15"/>
              <p:cNvCxnSpPr/>
              <p:nvPr/>
            </p:nvCxnSpPr>
            <p:spPr bwMode="auto">
              <a:xfrm>
                <a:off x="9494" y="10548"/>
                <a:ext cx="0" cy="2628"/>
              </a:xfrm>
              <a:prstGeom prst="straightConnector1">
                <a:avLst/>
              </a:prstGeom>
              <a:noFill/>
              <a:ln w="12700">
                <a:solidFill>
                  <a:schemeClr val="tx1">
                    <a:lumMod val="100000"/>
                    <a:lumOff val="0"/>
                  </a:schemeClr>
                </a:solidFill>
                <a:round/>
                <a:headEnd/>
                <a:tailEnd type="triangle" w="med" len="med"/>
              </a:ln>
              <a:extLst>
                <a:ext uri="{909E8E84-426E-40DD-AFC4-6F175D3DCCD1}">
                  <a14:hiddenFill xmlns:a14="http://schemas.microsoft.com/office/drawing/2010/main">
                    <a:noFill/>
                  </a14:hiddenFill>
                </a:ext>
              </a:extLst>
            </p:spPr>
          </p:cxnSp>
          <p:cxnSp>
            <p:nvCxnSpPr>
              <p:cNvPr id="28" name="Straight Arrow Connector 16"/>
              <p:cNvCxnSpPr/>
              <p:nvPr/>
            </p:nvCxnSpPr>
            <p:spPr bwMode="auto">
              <a:xfrm flipH="1">
                <a:off x="15294" y="22900"/>
                <a:ext cx="3646" cy="0"/>
              </a:xfrm>
              <a:prstGeom prst="straightConnector1">
                <a:avLst/>
              </a:prstGeom>
              <a:noFill/>
              <a:ln w="12700">
                <a:solidFill>
                  <a:schemeClr val="tx1">
                    <a:lumMod val="100000"/>
                    <a:lumOff val="0"/>
                  </a:schemeClr>
                </a:solidFill>
                <a:round/>
                <a:headEnd/>
                <a:tailEnd type="triangle" w="med" len="med"/>
              </a:ln>
              <a:extLst>
                <a:ext uri="{909E8E84-426E-40DD-AFC4-6F175D3DCCD1}">
                  <a14:hiddenFill xmlns:a14="http://schemas.microsoft.com/office/drawing/2010/main">
                    <a:noFill/>
                  </a14:hiddenFill>
                </a:ext>
              </a:extLst>
            </p:spPr>
          </p:cxnSp>
          <p:cxnSp>
            <p:nvCxnSpPr>
              <p:cNvPr id="29" name="Straight Arrow Connector 17"/>
              <p:cNvCxnSpPr/>
              <p:nvPr/>
            </p:nvCxnSpPr>
            <p:spPr bwMode="auto">
              <a:xfrm flipH="1">
                <a:off x="30239" y="4407"/>
                <a:ext cx="15" cy="2054"/>
              </a:xfrm>
              <a:prstGeom prst="straightConnector1">
                <a:avLst/>
              </a:prstGeom>
              <a:noFill/>
              <a:ln w="12700">
                <a:solidFill>
                  <a:schemeClr val="tx1">
                    <a:lumMod val="100000"/>
                    <a:lumOff val="0"/>
                  </a:schemeClr>
                </a:solidFill>
                <a:round/>
                <a:headEnd/>
                <a:tailEnd type="triangle" w="med" len="med"/>
              </a:ln>
              <a:extLst>
                <a:ext uri="{909E8E84-426E-40DD-AFC4-6F175D3DCCD1}">
                  <a14:hiddenFill xmlns:a14="http://schemas.microsoft.com/office/drawing/2010/main">
                    <a:noFill/>
                  </a14:hiddenFill>
                </a:ext>
              </a:extLst>
            </p:spPr>
          </p:cxnSp>
          <p:cxnSp>
            <p:nvCxnSpPr>
              <p:cNvPr id="30" name="Straight Arrow Connector 18"/>
              <p:cNvCxnSpPr/>
              <p:nvPr/>
            </p:nvCxnSpPr>
            <p:spPr bwMode="auto">
              <a:xfrm>
                <a:off x="30239" y="10548"/>
                <a:ext cx="0" cy="6779"/>
              </a:xfrm>
              <a:prstGeom prst="straightConnector1">
                <a:avLst/>
              </a:prstGeom>
              <a:noFill/>
              <a:ln w="12700">
                <a:solidFill>
                  <a:schemeClr val="tx1">
                    <a:lumMod val="100000"/>
                    <a:lumOff val="0"/>
                  </a:schemeClr>
                </a:solidFill>
                <a:round/>
                <a:headEnd/>
                <a:tailEnd type="triangle" w="med" len="med"/>
              </a:ln>
              <a:extLst>
                <a:ext uri="{909E8E84-426E-40DD-AFC4-6F175D3DCCD1}">
                  <a14:hiddenFill xmlns:a14="http://schemas.microsoft.com/office/drawing/2010/main">
                    <a:noFill/>
                  </a14:hiddenFill>
                </a:ext>
              </a:extLst>
            </p:spPr>
          </p:cxnSp>
          <p:cxnSp>
            <p:nvCxnSpPr>
              <p:cNvPr id="31" name="Straight Arrow Connector 19"/>
              <p:cNvCxnSpPr/>
              <p:nvPr/>
            </p:nvCxnSpPr>
            <p:spPr bwMode="auto">
              <a:xfrm flipV="1">
                <a:off x="42351" y="8597"/>
                <a:ext cx="0" cy="4681"/>
              </a:xfrm>
              <a:prstGeom prst="straightConnector1">
                <a:avLst/>
              </a:prstGeom>
              <a:noFill/>
              <a:ln w="12700">
                <a:solidFill>
                  <a:schemeClr val="tx1">
                    <a:lumMod val="100000"/>
                    <a:lumOff val="0"/>
                  </a:schemeClr>
                </a:solidFill>
                <a:round/>
                <a:headEnd/>
                <a:tailEnd type="triangle" w="med" len="med"/>
              </a:ln>
              <a:extLst>
                <a:ext uri="{909E8E84-426E-40DD-AFC4-6F175D3DCCD1}">
                  <a14:hiddenFill xmlns:a14="http://schemas.microsoft.com/office/drawing/2010/main">
                    <a:noFill/>
                  </a14:hiddenFill>
                </a:ext>
              </a:extLst>
            </p:spPr>
          </p:cxnSp>
          <p:cxnSp>
            <p:nvCxnSpPr>
              <p:cNvPr id="32" name="Straight Arrow Connector 20"/>
              <p:cNvCxnSpPr/>
              <p:nvPr/>
            </p:nvCxnSpPr>
            <p:spPr bwMode="auto">
              <a:xfrm>
                <a:off x="15294" y="16349"/>
                <a:ext cx="3646" cy="0"/>
              </a:xfrm>
              <a:prstGeom prst="straightConnector1">
                <a:avLst/>
              </a:prstGeom>
              <a:noFill/>
              <a:ln w="12700">
                <a:solidFill>
                  <a:schemeClr val="tx1">
                    <a:lumMod val="100000"/>
                    <a:lumOff val="0"/>
                  </a:schemeClr>
                </a:solidFill>
                <a:round/>
                <a:headEnd/>
                <a:tailEnd/>
              </a:ln>
              <a:extLst>
                <a:ext uri="{909E8E84-426E-40DD-AFC4-6F175D3DCCD1}">
                  <a14:hiddenFill xmlns:a14="http://schemas.microsoft.com/office/drawing/2010/main">
                    <a:noFill/>
                  </a14:hiddenFill>
                </a:ext>
              </a:extLst>
            </p:spPr>
          </p:cxnSp>
          <p:cxnSp>
            <p:nvCxnSpPr>
              <p:cNvPr id="33" name="Straight Arrow Connector 21"/>
              <p:cNvCxnSpPr/>
              <p:nvPr/>
            </p:nvCxnSpPr>
            <p:spPr bwMode="auto">
              <a:xfrm flipV="1">
                <a:off x="18911" y="2360"/>
                <a:ext cx="23" cy="13989"/>
              </a:xfrm>
              <a:prstGeom prst="straightConnector1">
                <a:avLst/>
              </a:prstGeom>
              <a:noFill/>
              <a:ln w="12700">
                <a:solidFill>
                  <a:schemeClr val="tx1">
                    <a:lumMod val="100000"/>
                    <a:lumOff val="0"/>
                  </a:schemeClr>
                </a:solidFill>
                <a:round/>
                <a:headEnd/>
                <a:tailEnd/>
              </a:ln>
              <a:extLst>
                <a:ext uri="{909E8E84-426E-40DD-AFC4-6F175D3DCCD1}">
                  <a14:hiddenFill xmlns:a14="http://schemas.microsoft.com/office/drawing/2010/main">
                    <a:noFill/>
                  </a14:hiddenFill>
                </a:ext>
              </a:extLst>
            </p:spPr>
          </p:cxnSp>
          <p:cxnSp>
            <p:nvCxnSpPr>
              <p:cNvPr id="34" name="Straight Arrow Connector 22"/>
              <p:cNvCxnSpPr/>
              <p:nvPr/>
            </p:nvCxnSpPr>
            <p:spPr bwMode="auto">
              <a:xfrm>
                <a:off x="18911" y="2360"/>
                <a:ext cx="5550" cy="0"/>
              </a:xfrm>
              <a:prstGeom prst="straightConnector1">
                <a:avLst/>
              </a:prstGeom>
              <a:noFill/>
              <a:ln w="12700">
                <a:solidFill>
                  <a:schemeClr val="tx1">
                    <a:lumMod val="100000"/>
                    <a:lumOff val="0"/>
                  </a:schemeClr>
                </a:solidFill>
                <a:round/>
                <a:headEnd/>
                <a:tailEnd type="triangle" w="med" len="med"/>
              </a:ln>
              <a:extLst>
                <a:ext uri="{909E8E84-426E-40DD-AFC4-6F175D3DCCD1}">
                  <a14:hiddenFill xmlns:a14="http://schemas.microsoft.com/office/drawing/2010/main">
                    <a:noFill/>
                  </a14:hiddenFill>
                </a:ext>
              </a:extLst>
            </p:spPr>
          </p:cxnSp>
          <p:cxnSp>
            <p:nvCxnSpPr>
              <p:cNvPr id="35" name="Straight Arrow Connector 23"/>
              <p:cNvCxnSpPr/>
              <p:nvPr/>
            </p:nvCxnSpPr>
            <p:spPr bwMode="auto">
              <a:xfrm>
                <a:off x="37950" y="20443"/>
                <a:ext cx="4401" cy="0"/>
              </a:xfrm>
              <a:prstGeom prst="straightConnector1">
                <a:avLst/>
              </a:prstGeom>
              <a:noFill/>
              <a:ln w="12700">
                <a:solidFill>
                  <a:schemeClr val="tx1">
                    <a:lumMod val="100000"/>
                    <a:lumOff val="0"/>
                  </a:schemeClr>
                </a:solidFill>
                <a:round/>
                <a:headEnd/>
                <a:tailEnd/>
              </a:ln>
              <a:extLst>
                <a:ext uri="{909E8E84-426E-40DD-AFC4-6F175D3DCCD1}">
                  <a14:hiddenFill xmlns:a14="http://schemas.microsoft.com/office/drawing/2010/main">
                    <a:noFill/>
                  </a14:hiddenFill>
                </a:ext>
              </a:extLst>
            </p:spPr>
          </p:cxnSp>
          <p:cxnSp>
            <p:nvCxnSpPr>
              <p:cNvPr id="36" name="Straight Arrow Connector 24"/>
              <p:cNvCxnSpPr/>
              <p:nvPr/>
            </p:nvCxnSpPr>
            <p:spPr bwMode="auto">
              <a:xfrm flipV="1">
                <a:off x="42351" y="17372"/>
                <a:ext cx="0" cy="3124"/>
              </a:xfrm>
              <a:prstGeom prst="straightConnector1">
                <a:avLst/>
              </a:prstGeom>
              <a:noFill/>
              <a:ln w="12700">
                <a:solidFill>
                  <a:schemeClr val="tx1">
                    <a:lumMod val="100000"/>
                    <a:lumOff val="0"/>
                  </a:schemeClr>
                </a:solidFill>
                <a:round/>
                <a:headEnd/>
                <a:tailEnd type="triangle" w="med" len="med"/>
              </a:ln>
              <a:extLst>
                <a:ext uri="{909E8E84-426E-40DD-AFC4-6F175D3DCCD1}">
                  <a14:hiddenFill xmlns:a14="http://schemas.microsoft.com/office/drawing/2010/main">
                    <a:noFill/>
                  </a14:hiddenFill>
                </a:ext>
              </a:extLst>
            </p:spPr>
          </p:cxnSp>
          <p:cxnSp>
            <p:nvCxnSpPr>
              <p:cNvPr id="37" name="Straight Arrow Connector 25"/>
              <p:cNvCxnSpPr/>
              <p:nvPr/>
            </p:nvCxnSpPr>
            <p:spPr bwMode="auto">
              <a:xfrm>
                <a:off x="30307" y="23514"/>
                <a:ext cx="0" cy="1438"/>
              </a:xfrm>
              <a:prstGeom prst="straightConnector1">
                <a:avLst/>
              </a:prstGeom>
              <a:noFill/>
              <a:ln w="12700">
                <a:solidFill>
                  <a:schemeClr val="tx1">
                    <a:lumMod val="100000"/>
                    <a:lumOff val="0"/>
                  </a:schemeClr>
                </a:solidFill>
                <a:round/>
                <a:headEnd/>
                <a:tailEnd/>
              </a:ln>
              <a:extLst>
                <a:ext uri="{909E8E84-426E-40DD-AFC4-6F175D3DCCD1}">
                  <a14:hiddenFill xmlns:a14="http://schemas.microsoft.com/office/drawing/2010/main">
                    <a:noFill/>
                  </a14:hiddenFill>
                </a:ext>
              </a:extLst>
            </p:spPr>
          </p:cxnSp>
          <p:cxnSp>
            <p:nvCxnSpPr>
              <p:cNvPr id="38" name="Straight Arrow Connector 26"/>
              <p:cNvCxnSpPr/>
              <p:nvPr/>
            </p:nvCxnSpPr>
            <p:spPr bwMode="auto">
              <a:xfrm flipV="1">
                <a:off x="30307" y="24947"/>
                <a:ext cx="18907" cy="13"/>
              </a:xfrm>
              <a:prstGeom prst="straightConnector1">
                <a:avLst/>
              </a:prstGeom>
              <a:noFill/>
              <a:ln w="12700">
                <a:solidFill>
                  <a:schemeClr val="tx1">
                    <a:lumMod val="100000"/>
                    <a:lumOff val="0"/>
                  </a:schemeClr>
                </a:solidFill>
                <a:round/>
                <a:headEnd/>
                <a:tailEnd/>
              </a:ln>
              <a:extLst>
                <a:ext uri="{909E8E84-426E-40DD-AFC4-6F175D3DCCD1}">
                  <a14:hiddenFill xmlns:a14="http://schemas.microsoft.com/office/drawing/2010/main">
                    <a:noFill/>
                  </a14:hiddenFill>
                </a:ext>
              </a:extLst>
            </p:spPr>
          </p:cxnSp>
          <p:cxnSp>
            <p:nvCxnSpPr>
              <p:cNvPr id="39" name="Straight Arrow Connector 27"/>
              <p:cNvCxnSpPr/>
              <p:nvPr/>
            </p:nvCxnSpPr>
            <p:spPr bwMode="auto">
              <a:xfrm flipV="1">
                <a:off x="49214" y="8464"/>
                <a:ext cx="0" cy="16566"/>
              </a:xfrm>
              <a:prstGeom prst="straightConnector1">
                <a:avLst/>
              </a:prstGeom>
              <a:noFill/>
              <a:ln w="12700">
                <a:solidFill>
                  <a:schemeClr val="tx1">
                    <a:lumMod val="100000"/>
                    <a:lumOff val="0"/>
                  </a:schemeClr>
                </a:solidFill>
                <a:round/>
                <a:headEnd/>
                <a:tailEnd/>
              </a:ln>
              <a:extLst>
                <a:ext uri="{909E8E84-426E-40DD-AFC4-6F175D3DCCD1}">
                  <a14:hiddenFill xmlns:a14="http://schemas.microsoft.com/office/drawing/2010/main">
                    <a:noFill/>
                  </a14:hiddenFill>
                </a:ext>
              </a:extLst>
            </p:spPr>
          </p:cxnSp>
          <p:cxnSp>
            <p:nvCxnSpPr>
              <p:cNvPr id="40" name="Straight Arrow Connector 28"/>
              <p:cNvCxnSpPr/>
              <p:nvPr/>
            </p:nvCxnSpPr>
            <p:spPr bwMode="auto">
              <a:xfrm flipH="1">
                <a:off x="36039" y="8501"/>
                <a:ext cx="13175" cy="0"/>
              </a:xfrm>
              <a:prstGeom prst="straightConnector1">
                <a:avLst/>
              </a:prstGeom>
              <a:noFill/>
              <a:ln w="12700">
                <a:solidFill>
                  <a:schemeClr val="tx1">
                    <a:lumMod val="100000"/>
                    <a:lumOff val="0"/>
                  </a:schemeClr>
                </a:solidFill>
                <a:round/>
                <a:headEnd/>
                <a:tailEnd type="triangle" w="med" len="med"/>
              </a:ln>
              <a:extLst>
                <a:ext uri="{909E8E84-426E-40DD-AFC4-6F175D3DCCD1}">
                  <a14:hiddenFill xmlns:a14="http://schemas.microsoft.com/office/drawing/2010/main">
                    <a:noFill/>
                  </a14:hiddenFill>
                </a:ext>
              </a:extLst>
            </p:spPr>
          </p:cxnSp>
          <p:cxnSp>
            <p:nvCxnSpPr>
              <p:cNvPr id="41" name="Straight Arrow Connector 29"/>
              <p:cNvCxnSpPr/>
              <p:nvPr/>
            </p:nvCxnSpPr>
            <p:spPr bwMode="auto">
              <a:xfrm flipH="1" flipV="1">
                <a:off x="597" y="22900"/>
                <a:ext cx="3097" cy="6"/>
              </a:xfrm>
              <a:prstGeom prst="straightConnector1">
                <a:avLst/>
              </a:prstGeom>
              <a:noFill/>
              <a:ln w="12700">
                <a:solidFill>
                  <a:schemeClr val="tx1">
                    <a:lumMod val="100000"/>
                    <a:lumOff val="0"/>
                  </a:schemeClr>
                </a:solidFill>
                <a:round/>
                <a:headEnd/>
                <a:tailEnd/>
              </a:ln>
              <a:extLst>
                <a:ext uri="{909E8E84-426E-40DD-AFC4-6F175D3DCCD1}">
                  <a14:hiddenFill xmlns:a14="http://schemas.microsoft.com/office/drawing/2010/main">
                    <a:noFill/>
                  </a14:hiddenFill>
                </a:ext>
              </a:extLst>
            </p:spPr>
          </p:cxnSp>
          <p:cxnSp>
            <p:nvCxnSpPr>
              <p:cNvPr id="42" name="Straight Arrow Connector 30"/>
              <p:cNvCxnSpPr/>
              <p:nvPr/>
            </p:nvCxnSpPr>
            <p:spPr bwMode="auto">
              <a:xfrm flipV="1">
                <a:off x="543" y="8501"/>
                <a:ext cx="0" cy="14378"/>
              </a:xfrm>
              <a:prstGeom prst="straightConnector1">
                <a:avLst/>
              </a:prstGeom>
              <a:noFill/>
              <a:ln w="12700">
                <a:solidFill>
                  <a:schemeClr val="tx1">
                    <a:lumMod val="100000"/>
                    <a:lumOff val="0"/>
                  </a:schemeClr>
                </a:solidFill>
                <a:round/>
                <a:headEnd/>
                <a:tailEnd/>
              </a:ln>
              <a:extLst>
                <a:ext uri="{909E8E84-426E-40DD-AFC4-6F175D3DCCD1}">
                  <a14:hiddenFill xmlns:a14="http://schemas.microsoft.com/office/drawing/2010/main">
                    <a:noFill/>
                  </a14:hiddenFill>
                </a:ext>
              </a:extLst>
            </p:spPr>
          </p:cxnSp>
          <p:cxnSp>
            <p:nvCxnSpPr>
              <p:cNvPr id="43" name="Straight Arrow Connector 31"/>
              <p:cNvCxnSpPr/>
              <p:nvPr/>
            </p:nvCxnSpPr>
            <p:spPr bwMode="auto">
              <a:xfrm>
                <a:off x="487" y="8508"/>
                <a:ext cx="3207" cy="0"/>
              </a:xfrm>
              <a:prstGeom prst="straightConnector1">
                <a:avLst/>
              </a:prstGeom>
              <a:noFill/>
              <a:ln w="12700">
                <a:solidFill>
                  <a:schemeClr val="tx1">
                    <a:lumMod val="100000"/>
                    <a:lumOff val="0"/>
                  </a:schemeClr>
                </a:solidFill>
                <a:round/>
                <a:headEnd/>
                <a:tailEnd type="triangle" w="med" len="med"/>
              </a:ln>
              <a:extLst>
                <a:ext uri="{909E8E84-426E-40DD-AFC4-6F175D3DCCD1}">
                  <a14:hiddenFill xmlns:a14="http://schemas.microsoft.com/office/drawing/2010/main">
                    <a:noFill/>
                  </a14:hiddenFill>
                </a:ext>
              </a:extLst>
            </p:spPr>
          </p:cxnSp>
          <p:cxnSp>
            <p:nvCxnSpPr>
              <p:cNvPr id="44" name="Straight Arrow Connector 32"/>
              <p:cNvCxnSpPr/>
              <p:nvPr/>
            </p:nvCxnSpPr>
            <p:spPr bwMode="auto">
              <a:xfrm flipH="1">
                <a:off x="487" y="16349"/>
                <a:ext cx="3190" cy="0"/>
              </a:xfrm>
              <a:prstGeom prst="straightConnector1">
                <a:avLst/>
              </a:prstGeom>
              <a:noFill/>
              <a:ln w="12700">
                <a:solidFill>
                  <a:schemeClr val="tx1">
                    <a:lumMod val="100000"/>
                    <a:lumOff val="0"/>
                  </a:schemeClr>
                </a:solidFill>
                <a:round/>
                <a:headEnd/>
                <a:tailEnd type="triangle" w="med" len="med"/>
              </a:ln>
              <a:extLst>
                <a:ext uri="{909E8E84-426E-40DD-AFC4-6F175D3DCCD1}">
                  <a14:hiddenFill xmlns:a14="http://schemas.microsoft.com/office/drawing/2010/main">
                    <a:noFill/>
                  </a14:hiddenFill>
                </a:ext>
              </a:extLst>
            </p:spPr>
          </p:cxnSp>
          <p:cxnSp>
            <p:nvCxnSpPr>
              <p:cNvPr id="45" name="Straight Arrow Connector 33"/>
              <p:cNvCxnSpPr/>
              <p:nvPr/>
            </p:nvCxnSpPr>
            <p:spPr bwMode="auto">
              <a:xfrm flipV="1">
                <a:off x="18911" y="20443"/>
                <a:ext cx="0" cy="2465"/>
              </a:xfrm>
              <a:prstGeom prst="straightConnector1">
                <a:avLst/>
              </a:prstGeom>
              <a:noFill/>
              <a:ln w="12700">
                <a:solidFill>
                  <a:schemeClr val="tx1">
                    <a:lumMod val="100000"/>
                    <a:lumOff val="0"/>
                  </a:schemeClr>
                </a:solidFill>
                <a:round/>
                <a:headEnd/>
                <a:tailEnd/>
              </a:ln>
              <a:extLst>
                <a:ext uri="{909E8E84-426E-40DD-AFC4-6F175D3DCCD1}">
                  <a14:hiddenFill xmlns:a14="http://schemas.microsoft.com/office/drawing/2010/main">
                    <a:noFill/>
                  </a14:hiddenFill>
                </a:ext>
              </a:extLst>
            </p:spPr>
          </p:cxnSp>
          <p:cxnSp>
            <p:nvCxnSpPr>
              <p:cNvPr id="46" name="Straight Arrow Connector 34"/>
              <p:cNvCxnSpPr/>
              <p:nvPr/>
            </p:nvCxnSpPr>
            <p:spPr bwMode="auto">
              <a:xfrm>
                <a:off x="18911" y="20443"/>
                <a:ext cx="3669" cy="0"/>
              </a:xfrm>
              <a:prstGeom prst="straightConnector1">
                <a:avLst/>
              </a:prstGeom>
              <a:noFill/>
              <a:ln w="12700">
                <a:solidFill>
                  <a:schemeClr val="tx1">
                    <a:lumMod val="100000"/>
                    <a:lumOff val="0"/>
                  </a:schemeClr>
                </a:solidFill>
                <a:round/>
                <a:headEnd/>
                <a:tailEnd/>
              </a:ln>
              <a:extLst>
                <a:ext uri="{909E8E84-426E-40DD-AFC4-6F175D3DCCD1}">
                  <a14:hiddenFill xmlns:a14="http://schemas.microsoft.com/office/drawing/2010/main">
                    <a:noFill/>
                  </a14:hiddenFill>
                </a:ext>
              </a:extLst>
            </p:spPr>
          </p:cxnSp>
          <p:sp>
            <p:nvSpPr>
              <p:cNvPr id="47" name="TextBox 34"/>
              <p:cNvSpPr txBox="1">
                <a:spLocks noChangeArrowheads="1"/>
              </p:cNvSpPr>
              <p:nvPr/>
            </p:nvSpPr>
            <p:spPr bwMode="auto">
              <a:xfrm>
                <a:off x="14512" y="14103"/>
                <a:ext cx="6068" cy="3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000" kern="1200">
                    <a:solidFill>
                      <a:srgbClr val="000000"/>
                    </a:solidFill>
                    <a:effectLst/>
                    <a:latin typeface="Calibri"/>
                    <a:ea typeface="MS Mincho"/>
                  </a:rPr>
                  <a:t>VHO</a:t>
                </a:r>
                <a:endParaRPr lang="en-US" sz="1200">
                  <a:effectLst/>
                  <a:latin typeface="Times New Roman"/>
                  <a:ea typeface="Times New Roman"/>
                </a:endParaRPr>
              </a:p>
            </p:txBody>
          </p:sp>
          <p:sp>
            <p:nvSpPr>
              <p:cNvPr id="48" name="TextBox 35"/>
              <p:cNvSpPr txBox="1">
                <a:spLocks noChangeArrowheads="1"/>
              </p:cNvSpPr>
              <p:nvPr/>
            </p:nvSpPr>
            <p:spPr bwMode="auto">
              <a:xfrm>
                <a:off x="20088" y="18125"/>
                <a:ext cx="6174" cy="3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000" kern="1200">
                    <a:solidFill>
                      <a:srgbClr val="000000"/>
                    </a:solidFill>
                    <a:effectLst/>
                    <a:latin typeface="Calibri"/>
                    <a:ea typeface="MS Mincho"/>
                  </a:rPr>
                  <a:t>VHO</a:t>
                </a:r>
                <a:endParaRPr lang="en-US" sz="1200">
                  <a:effectLst/>
                  <a:latin typeface="Times New Roman"/>
                  <a:ea typeface="Times New Roman"/>
                </a:endParaRPr>
              </a:p>
            </p:txBody>
          </p:sp>
          <p:sp>
            <p:nvSpPr>
              <p:cNvPr id="49" name="TextBox 36"/>
              <p:cNvSpPr txBox="1">
                <a:spLocks noChangeArrowheads="1"/>
              </p:cNvSpPr>
              <p:nvPr/>
            </p:nvSpPr>
            <p:spPr bwMode="auto">
              <a:xfrm>
                <a:off x="37239" y="18258"/>
                <a:ext cx="6159" cy="3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000" kern="1200">
                    <a:solidFill>
                      <a:srgbClr val="000000"/>
                    </a:solidFill>
                    <a:effectLst/>
                    <a:latin typeface="Calibri"/>
                    <a:ea typeface="MS Mincho"/>
                  </a:rPr>
                  <a:t>HHO</a:t>
                </a:r>
                <a:endParaRPr lang="en-US" sz="1200">
                  <a:effectLst/>
                  <a:latin typeface="Times New Roman"/>
                  <a:ea typeface="Times New Roman"/>
                </a:endParaRPr>
              </a:p>
            </p:txBody>
          </p:sp>
          <p:sp>
            <p:nvSpPr>
              <p:cNvPr id="50" name="TextBox 37"/>
              <p:cNvSpPr txBox="1">
                <a:spLocks noChangeArrowheads="1"/>
              </p:cNvSpPr>
              <p:nvPr/>
            </p:nvSpPr>
            <p:spPr bwMode="auto">
              <a:xfrm>
                <a:off x="31057" y="22495"/>
                <a:ext cx="6900" cy="3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000" kern="1200">
                    <a:solidFill>
                      <a:srgbClr val="000000"/>
                    </a:solidFill>
                    <a:effectLst/>
                    <a:latin typeface="Calibri"/>
                    <a:ea typeface="MS Mincho"/>
                  </a:rPr>
                  <a:t>None</a:t>
                </a:r>
                <a:endParaRPr lang="en-US" sz="1200">
                  <a:effectLst/>
                  <a:latin typeface="Times New Roman"/>
                  <a:ea typeface="Times New Roman"/>
                </a:endParaRPr>
              </a:p>
            </p:txBody>
          </p:sp>
          <p:sp>
            <p:nvSpPr>
              <p:cNvPr id="51" name="TextBox 38"/>
              <p:cNvSpPr txBox="1">
                <a:spLocks noChangeArrowheads="1"/>
              </p:cNvSpPr>
              <p:nvPr/>
            </p:nvSpPr>
            <p:spPr bwMode="auto">
              <a:xfrm>
                <a:off x="0" y="14103"/>
                <a:ext cx="5030" cy="3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45720" rIns="0" bIns="45720" anchor="t" anchorCtr="0" upright="1">
                <a:noAutofit/>
              </a:bodyPr>
              <a:lstStyle/>
              <a:p>
                <a:pPr marL="0" marR="0" algn="ctr">
                  <a:spcBef>
                    <a:spcPts val="0"/>
                  </a:spcBef>
                  <a:spcAft>
                    <a:spcPts val="0"/>
                  </a:spcAft>
                </a:pPr>
                <a:r>
                  <a:rPr lang="en-US" sz="1000" kern="1200">
                    <a:solidFill>
                      <a:srgbClr val="000000"/>
                    </a:solidFill>
                    <a:effectLst/>
                    <a:latin typeface="Calibri"/>
                    <a:ea typeface="MS Mincho"/>
                  </a:rPr>
                  <a:t>None</a:t>
                </a:r>
                <a:endParaRPr lang="en-US" sz="1200">
                  <a:effectLst/>
                  <a:latin typeface="Times New Roman"/>
                  <a:ea typeface="Times New Roman"/>
                </a:endParaRPr>
              </a:p>
            </p:txBody>
          </p:sp>
          <p:sp>
            <p:nvSpPr>
              <p:cNvPr id="52" name="Flowchart: Decision 40"/>
              <p:cNvSpPr>
                <a:spLocks noChangeArrowheads="1"/>
              </p:cNvSpPr>
              <p:nvPr/>
            </p:nvSpPr>
            <p:spPr bwMode="auto">
              <a:xfrm>
                <a:off x="22596" y="17372"/>
                <a:ext cx="15361" cy="6162"/>
              </a:xfrm>
              <a:prstGeom prst="flowChartDecision">
                <a:avLst/>
              </a:prstGeom>
              <a:solidFill>
                <a:schemeClr val="tx2">
                  <a:lumMod val="60000"/>
                  <a:lumOff val="40000"/>
                </a:schemeClr>
              </a:solidFill>
              <a:ln w="12700">
                <a:solidFill>
                  <a:schemeClr val="tx1">
                    <a:lumMod val="100000"/>
                    <a:lumOff val="0"/>
                  </a:schemeClr>
                </a:solidFill>
                <a:miter lim="800000"/>
                <a:headEnd/>
                <a:tailEnd/>
              </a:ln>
            </p:spPr>
            <p:txBody>
              <a:bodyPr rot="0" vert="horz" wrap="square" lIns="91440" tIns="0" rIns="91440" bIns="0" anchor="ctr" anchorCtr="0" upright="1">
                <a:noAutofit/>
              </a:bodyPr>
              <a:lstStyle/>
              <a:p>
                <a:pPr marL="0" marR="0" algn="ctr">
                  <a:spcBef>
                    <a:spcPts val="0"/>
                  </a:spcBef>
                  <a:spcAft>
                    <a:spcPts val="0"/>
                  </a:spcAft>
                </a:pPr>
                <a:r>
                  <a:rPr lang="en-US" sz="1100" kern="1200">
                    <a:solidFill>
                      <a:srgbClr val="000000"/>
                    </a:solidFill>
                    <a:effectLst/>
                    <a:latin typeface="Times New Roman"/>
                    <a:ea typeface="MS Mincho"/>
                    <a:cs typeface="Times New Roman"/>
                  </a:rPr>
                  <a:t> </a:t>
                </a:r>
                <a:endParaRPr lang="en-US" sz="1200">
                  <a:effectLst/>
                  <a:latin typeface="Times New Roman"/>
                  <a:ea typeface="Times New Roman"/>
                </a:endParaRPr>
              </a:p>
            </p:txBody>
          </p:sp>
          <p:sp>
            <p:nvSpPr>
              <p:cNvPr id="53" name="Rounded Rectangle 41"/>
              <p:cNvSpPr>
                <a:spLocks noChangeArrowheads="1"/>
              </p:cNvSpPr>
              <p:nvPr/>
            </p:nvSpPr>
            <p:spPr bwMode="auto">
              <a:xfrm>
                <a:off x="38098" y="3861"/>
                <a:ext cx="1843" cy="1851"/>
              </a:xfrm>
              <a:prstGeom prst="roundRect">
                <a:avLst>
                  <a:gd name="adj" fmla="val 16667"/>
                </a:avLst>
              </a:prstGeom>
              <a:solidFill>
                <a:schemeClr val="tx2">
                  <a:lumMod val="60000"/>
                  <a:lumOff val="40000"/>
                </a:schemeClr>
              </a:solidFill>
              <a:ln w="12700">
                <a:solidFill>
                  <a:schemeClr val="tx1">
                    <a:lumMod val="100000"/>
                    <a:lumOff val="0"/>
                  </a:schemeClr>
                </a:solidFill>
                <a:round/>
                <a:headEnd/>
                <a:tailEnd/>
              </a:ln>
            </p:spPr>
            <p:txBody>
              <a:bodyPr rot="0" vert="horz" wrap="square" lIns="91440" tIns="45720" rIns="91440" bIns="45720" anchor="ctr" anchorCtr="0" upright="1">
                <a:noAutofit/>
              </a:bodyPr>
              <a:lstStyle/>
              <a:p>
                <a:pPr marL="0" marR="0" algn="just">
                  <a:lnSpc>
                    <a:spcPct val="115000"/>
                  </a:lnSpc>
                  <a:spcBef>
                    <a:spcPts val="0"/>
                  </a:spcBef>
                  <a:spcAft>
                    <a:spcPts val="600"/>
                  </a:spcAft>
                </a:pPr>
                <a:r>
                  <a:rPr lang="en-US" sz="2000" kern="1200">
                    <a:solidFill>
                      <a:srgbClr val="000000"/>
                    </a:solidFill>
                    <a:effectLst/>
                    <a:latin typeface="Times New Roman"/>
                    <a:ea typeface="Times New Roman"/>
                  </a:rPr>
                  <a:t> </a:t>
                </a:r>
                <a:endParaRPr lang="en-US" sz="1200">
                  <a:effectLst/>
                  <a:latin typeface="Times New Roman"/>
                  <a:ea typeface="Times New Roman"/>
                </a:endParaRPr>
              </a:p>
            </p:txBody>
          </p:sp>
          <p:sp>
            <p:nvSpPr>
              <p:cNvPr id="54" name="Rounded Rectangle 42"/>
              <p:cNvSpPr>
                <a:spLocks noChangeArrowheads="1"/>
              </p:cNvSpPr>
              <p:nvPr/>
            </p:nvSpPr>
            <p:spPr bwMode="auto">
              <a:xfrm>
                <a:off x="38098" y="790"/>
                <a:ext cx="1843" cy="1852"/>
              </a:xfrm>
              <a:prstGeom prst="roundRect">
                <a:avLst>
                  <a:gd name="adj" fmla="val 16667"/>
                </a:avLst>
              </a:prstGeom>
              <a:solidFill>
                <a:schemeClr val="bg1">
                  <a:lumMod val="65000"/>
                  <a:lumOff val="0"/>
                </a:schemeClr>
              </a:solidFill>
              <a:ln w="12700">
                <a:solidFill>
                  <a:schemeClr val="tx1">
                    <a:lumMod val="100000"/>
                    <a:lumOff val="0"/>
                  </a:schemeClr>
                </a:solidFill>
                <a:round/>
                <a:headEnd/>
                <a:tailEnd/>
              </a:ln>
            </p:spPr>
            <p:txBody>
              <a:bodyPr rot="0" vert="horz" wrap="square" lIns="91440" tIns="45720" rIns="91440" bIns="45720" anchor="ctr" anchorCtr="0" upright="1">
                <a:noAutofit/>
              </a:bodyPr>
              <a:lstStyle/>
              <a:p>
                <a:pPr marL="0" marR="0" algn="just">
                  <a:lnSpc>
                    <a:spcPct val="115000"/>
                  </a:lnSpc>
                  <a:spcBef>
                    <a:spcPts val="0"/>
                  </a:spcBef>
                  <a:spcAft>
                    <a:spcPts val="600"/>
                  </a:spcAft>
                </a:pPr>
                <a:r>
                  <a:rPr lang="en-US" sz="2000" kern="1200">
                    <a:solidFill>
                      <a:srgbClr val="000000"/>
                    </a:solidFill>
                    <a:effectLst/>
                    <a:latin typeface="Times New Roman"/>
                    <a:ea typeface="Times New Roman"/>
                  </a:rPr>
                  <a:t> </a:t>
                </a:r>
                <a:endParaRPr lang="en-US" sz="1200">
                  <a:effectLst/>
                  <a:latin typeface="Times New Roman"/>
                  <a:ea typeface="Times New Roman"/>
                </a:endParaRPr>
              </a:p>
            </p:txBody>
          </p:sp>
          <p:sp>
            <p:nvSpPr>
              <p:cNvPr id="55" name="TextBox 42"/>
              <p:cNvSpPr txBox="1">
                <a:spLocks noChangeArrowheads="1"/>
              </p:cNvSpPr>
              <p:nvPr/>
            </p:nvSpPr>
            <p:spPr bwMode="auto">
              <a:xfrm>
                <a:off x="40448" y="2968"/>
                <a:ext cx="7754" cy="4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ctr" anchorCtr="0" upright="1">
                <a:noAutofit/>
              </a:bodyPr>
              <a:lstStyle/>
              <a:p>
                <a:pPr marL="0" marR="0">
                  <a:spcBef>
                    <a:spcPts val="0"/>
                  </a:spcBef>
                  <a:spcAft>
                    <a:spcPts val="0"/>
                  </a:spcAft>
                </a:pPr>
                <a:r>
                  <a:rPr lang="en-US" sz="1000" kern="1200">
                    <a:solidFill>
                      <a:srgbClr val="000000"/>
                    </a:solidFill>
                    <a:effectLst/>
                    <a:latin typeface="Calibri"/>
                    <a:ea typeface="MS Mincho"/>
                  </a:rPr>
                  <a:t>VLC Link</a:t>
                </a:r>
                <a:endParaRPr lang="en-US" sz="1200">
                  <a:effectLst/>
                  <a:latin typeface="Times New Roman"/>
                  <a:ea typeface="Times New Roman"/>
                </a:endParaRPr>
              </a:p>
            </p:txBody>
          </p:sp>
          <p:sp>
            <p:nvSpPr>
              <p:cNvPr id="56" name="TextBox 43"/>
              <p:cNvSpPr txBox="1">
                <a:spLocks noChangeArrowheads="1"/>
              </p:cNvSpPr>
              <p:nvPr/>
            </p:nvSpPr>
            <p:spPr bwMode="auto">
              <a:xfrm>
                <a:off x="40448" y="107"/>
                <a:ext cx="7754" cy="3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ctr" anchorCtr="0" upright="1">
                <a:noAutofit/>
              </a:bodyPr>
              <a:lstStyle/>
              <a:p>
                <a:pPr marL="0" marR="0">
                  <a:spcBef>
                    <a:spcPts val="0"/>
                  </a:spcBef>
                  <a:spcAft>
                    <a:spcPts val="0"/>
                  </a:spcAft>
                </a:pPr>
                <a:r>
                  <a:rPr lang="en-US" sz="1000" kern="1200">
                    <a:solidFill>
                      <a:srgbClr val="000000"/>
                    </a:solidFill>
                    <a:effectLst/>
                    <a:latin typeface="Calibri"/>
                    <a:ea typeface="MS Mincho"/>
                  </a:rPr>
                  <a:t>RF Link</a:t>
                </a:r>
                <a:endParaRPr lang="en-US" sz="1200">
                  <a:effectLst/>
                  <a:latin typeface="Times New Roman"/>
                  <a:ea typeface="Times New Roman"/>
                </a:endParaRPr>
              </a:p>
            </p:txBody>
          </p:sp>
          <p:sp>
            <p:nvSpPr>
              <p:cNvPr id="57" name="Rounded Rectangle 45"/>
              <p:cNvSpPr>
                <a:spLocks noChangeArrowheads="1"/>
              </p:cNvSpPr>
              <p:nvPr/>
            </p:nvSpPr>
            <p:spPr bwMode="auto">
              <a:xfrm>
                <a:off x="3625" y="13248"/>
                <a:ext cx="11615" cy="6253"/>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rot="0" vert="horz" wrap="square" lIns="91440" tIns="45720" rIns="91440" bIns="45720" anchor="ctr" anchorCtr="0" upright="1">
                <a:noAutofit/>
              </a:bodyPr>
              <a:lstStyle/>
              <a:p>
                <a:pPr marL="0" marR="0" algn="ctr">
                  <a:spcBef>
                    <a:spcPts val="0"/>
                  </a:spcBef>
                  <a:spcAft>
                    <a:spcPts val="0"/>
                  </a:spcAft>
                </a:pPr>
                <a:r>
                  <a:rPr lang="en-US" sz="1000" kern="1200">
                    <a:solidFill>
                      <a:srgbClr val="FFFFFF"/>
                    </a:solidFill>
                    <a:effectLst/>
                    <a:latin typeface="Calibri"/>
                    <a:ea typeface="MS Mincho"/>
                  </a:rPr>
                  <a:t>Assess</a:t>
                </a:r>
                <a:endParaRPr lang="en-US" sz="1200">
                  <a:effectLst/>
                  <a:latin typeface="Times New Roman"/>
                  <a:ea typeface="Times New Roman"/>
                </a:endParaRPr>
              </a:p>
              <a:p>
                <a:pPr marL="0" marR="0" algn="ctr">
                  <a:spcBef>
                    <a:spcPts val="0"/>
                  </a:spcBef>
                  <a:spcAft>
                    <a:spcPts val="0"/>
                  </a:spcAft>
                </a:pPr>
                <a:r>
                  <a:rPr lang="en-US" sz="1000" kern="1200">
                    <a:solidFill>
                      <a:srgbClr val="FFFFFF"/>
                    </a:solidFill>
                    <a:effectLst/>
                    <a:latin typeface="Calibri"/>
                    <a:ea typeface="MS Mincho"/>
                  </a:rPr>
                  <a:t>VHO</a:t>
                </a:r>
                <a:endParaRPr lang="en-US" sz="1200">
                  <a:effectLst/>
                  <a:latin typeface="Times New Roman"/>
                  <a:ea typeface="Times New Roman"/>
                </a:endParaRPr>
              </a:p>
            </p:txBody>
          </p:sp>
          <p:sp>
            <p:nvSpPr>
              <p:cNvPr id="58" name="Rounded Rectangle 46"/>
              <p:cNvSpPr>
                <a:spLocks noChangeArrowheads="1"/>
              </p:cNvSpPr>
              <p:nvPr/>
            </p:nvSpPr>
            <p:spPr bwMode="auto">
              <a:xfrm>
                <a:off x="24437" y="5235"/>
                <a:ext cx="11614" cy="6457"/>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txBody>
              <a:bodyPr rot="0" vert="horz" wrap="square" lIns="91440" tIns="45720" rIns="91440" bIns="45720" anchor="ctr" anchorCtr="0" upright="1">
                <a:noAutofit/>
              </a:bodyPr>
              <a:lstStyle/>
              <a:p>
                <a:pPr marL="0" marR="0" algn="ctr">
                  <a:spcBef>
                    <a:spcPts val="0"/>
                  </a:spcBef>
                  <a:spcAft>
                    <a:spcPts val="0"/>
                  </a:spcAft>
                </a:pPr>
                <a:r>
                  <a:rPr lang="en-US" sz="1000" kern="1200">
                    <a:solidFill>
                      <a:srgbClr val="FFFFFF"/>
                    </a:solidFill>
                    <a:effectLst/>
                    <a:latin typeface="Calibri"/>
                    <a:ea typeface="MS Mincho"/>
                  </a:rPr>
                  <a:t>Channel Monitoring</a:t>
                </a:r>
                <a:endParaRPr lang="en-US" sz="1200">
                  <a:effectLst/>
                  <a:latin typeface="Times New Roman"/>
                  <a:ea typeface="Times New Roman"/>
                </a:endParaRPr>
              </a:p>
            </p:txBody>
          </p:sp>
        </p:grpSp>
        <p:sp>
          <p:nvSpPr>
            <p:cNvPr id="16" name="Rounded Rectangle 5"/>
            <p:cNvSpPr>
              <a:spLocks noChangeArrowheads="1"/>
            </p:cNvSpPr>
            <p:nvPr/>
          </p:nvSpPr>
          <p:spPr bwMode="auto">
            <a:xfrm>
              <a:off x="15132" y="11405"/>
              <a:ext cx="10269" cy="4153"/>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rot="0" vert="horz" wrap="square" lIns="91440" tIns="45720" rIns="91440" bIns="45720" anchor="ctr" anchorCtr="0" upright="1">
              <a:noAutofit/>
            </a:bodyPr>
            <a:lstStyle/>
            <a:p>
              <a:pPr marL="0" marR="0" algn="ctr">
                <a:spcBef>
                  <a:spcPts val="0"/>
                </a:spcBef>
                <a:spcAft>
                  <a:spcPts val="0"/>
                </a:spcAft>
              </a:pPr>
              <a:r>
                <a:rPr lang="en-US" sz="1000" kern="1200">
                  <a:solidFill>
                    <a:srgbClr val="FFFFFF"/>
                  </a:solidFill>
                  <a:effectLst/>
                  <a:latin typeface="Calibri"/>
                  <a:ea typeface="MS Mincho"/>
                </a:rPr>
                <a:t>Assess</a:t>
              </a:r>
              <a:endParaRPr lang="en-US" sz="1200">
                <a:effectLst/>
                <a:latin typeface="Times New Roman"/>
                <a:ea typeface="Times New Roman"/>
              </a:endParaRPr>
            </a:p>
            <a:p>
              <a:pPr marL="0" marR="0" algn="ctr">
                <a:spcBef>
                  <a:spcPts val="0"/>
                </a:spcBef>
                <a:spcAft>
                  <a:spcPts val="0"/>
                </a:spcAft>
              </a:pPr>
              <a:r>
                <a:rPr lang="en-US" sz="1000" kern="1200">
                  <a:solidFill>
                    <a:srgbClr val="FFFFFF"/>
                  </a:solidFill>
                  <a:effectLst/>
                  <a:latin typeface="Calibri"/>
                  <a:ea typeface="MS Mincho"/>
                </a:rPr>
                <a:t>Handover</a:t>
              </a:r>
              <a:endParaRPr lang="en-US" sz="1200">
                <a:effectLst/>
                <a:latin typeface="Times New Roman"/>
                <a:ea typeface="Times New Roman"/>
              </a:endParaRPr>
            </a:p>
          </p:txBody>
        </p:sp>
        <p:sp>
          <p:nvSpPr>
            <p:cNvPr id="17" name="Rounded Rectangle 6"/>
            <p:cNvSpPr>
              <a:spLocks noChangeArrowheads="1"/>
            </p:cNvSpPr>
            <p:nvPr/>
          </p:nvSpPr>
          <p:spPr bwMode="auto">
            <a:xfrm>
              <a:off x="2440" y="207"/>
              <a:ext cx="7774" cy="2731"/>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txBody>
            <a:bodyPr rot="0" vert="horz" wrap="square" lIns="0" tIns="0" rIns="0" bIns="0" anchor="ctr" anchorCtr="0" upright="1">
              <a:noAutofit/>
            </a:bodyPr>
            <a:lstStyle/>
            <a:p>
              <a:pPr marL="0" marR="0" algn="ctr">
                <a:spcBef>
                  <a:spcPts val="0"/>
                </a:spcBef>
                <a:spcAft>
                  <a:spcPts val="0"/>
                </a:spcAft>
              </a:pPr>
              <a:r>
                <a:rPr lang="en-US" sz="1000" kern="1200">
                  <a:solidFill>
                    <a:srgbClr val="FFFFFF"/>
                  </a:solidFill>
                  <a:effectLst/>
                  <a:latin typeface="Calibri"/>
                  <a:ea typeface="MS Mincho"/>
                </a:rPr>
                <a:t>System</a:t>
              </a:r>
              <a:br>
                <a:rPr lang="en-US" sz="1000" kern="1200">
                  <a:solidFill>
                    <a:srgbClr val="FFFFFF"/>
                  </a:solidFill>
                  <a:effectLst/>
                  <a:latin typeface="Calibri"/>
                  <a:ea typeface="MS Mincho"/>
                </a:rPr>
              </a:br>
              <a:r>
                <a:rPr lang="en-US" sz="1000" kern="1200">
                  <a:solidFill>
                    <a:srgbClr val="FFFFFF"/>
                  </a:solidFill>
                  <a:effectLst/>
                  <a:latin typeface="Calibri"/>
                  <a:ea typeface="MS Mincho"/>
                </a:rPr>
                <a:t>Access</a:t>
              </a:r>
              <a:endParaRPr lang="en-US" sz="1200">
                <a:effectLst/>
                <a:latin typeface="Times New Roman"/>
                <a:ea typeface="Times New Roman"/>
              </a:endParaRPr>
            </a:p>
          </p:txBody>
        </p:sp>
      </p:grpSp>
    </p:spTree>
    <p:extLst>
      <p:ext uri="{BB962C8B-B14F-4D97-AF65-F5344CB8AC3E}">
        <p14:creationId xmlns:p14="http://schemas.microsoft.com/office/powerpoint/2010/main" val="29221808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p>
            <a:r>
              <a:rPr lang="de-DE" altLang="en-US" smtClean="0"/>
              <a:t>July 2015</a:t>
            </a:r>
            <a:endParaRPr lang="en-US" altLang="en-US" dirty="0"/>
          </a:p>
        </p:txBody>
      </p:sp>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7</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Link Aggregation</a:t>
            </a:r>
            <a:endParaRPr kumimoji="1" lang="zh-TW" altLang="en-US" sz="3200" dirty="0"/>
          </a:p>
        </p:txBody>
      </p:sp>
      <p:sp>
        <p:nvSpPr>
          <p:cNvPr id="26" name="Footer Placeholder 2"/>
          <p:cNvSpPr>
            <a:spLocks noGrp="1"/>
          </p:cNvSpPr>
          <p:nvPr>
            <p:ph type="ftr" sz="quarter" idx="11"/>
          </p:nvPr>
        </p:nvSpPr>
        <p:spPr>
          <a:xfrm>
            <a:off x="5486400" y="6475413"/>
            <a:ext cx="3124200" cy="184666"/>
          </a:xfrm>
        </p:spPr>
        <p:txBody>
          <a:bodyPr/>
          <a:lstStyle/>
          <a:p>
            <a:r>
              <a:rPr lang="en-US" altLang="en-US" smtClean="0"/>
              <a:t>Volker Jungnickel</a:t>
            </a:r>
            <a:endParaRPr lang="en-US" altLang="en-US" dirty="0"/>
          </a:p>
        </p:txBody>
      </p:sp>
      <p:sp>
        <p:nvSpPr>
          <p:cNvPr id="13" name="Text Box 62"/>
          <p:cNvSpPr txBox="1">
            <a:spLocks noChangeArrowheads="1"/>
          </p:cNvSpPr>
          <p:nvPr/>
        </p:nvSpPr>
        <p:spPr bwMode="auto">
          <a:xfrm>
            <a:off x="381000" y="1278640"/>
            <a:ext cx="8458200" cy="192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pPr>
              <a:spcBef>
                <a:spcPts val="600"/>
              </a:spcBef>
              <a:buClr>
                <a:srgbClr val="00B3DF"/>
              </a:buClr>
              <a:buSzPct val="80000"/>
              <a:buFont typeface="Wingdings" pitchFamily="2" charset="2"/>
              <a:buChar char=""/>
            </a:pPr>
            <a:r>
              <a:rPr lang="en-US" sz="2000" dirty="0" smtClean="0">
                <a:latin typeface="+mj-lt"/>
              </a:rPr>
              <a:t>Aggregation of unidirectional OWC with unidirectional radio</a:t>
            </a:r>
          </a:p>
          <a:p>
            <a:pPr lvl="1">
              <a:spcBef>
                <a:spcPts val="600"/>
              </a:spcBef>
              <a:buClr>
                <a:srgbClr val="00B3DF"/>
              </a:buClr>
              <a:buSzPct val="80000"/>
              <a:buFont typeface="Wingdings" pitchFamily="2" charset="2"/>
              <a:buChar char=""/>
            </a:pPr>
            <a:r>
              <a:rPr lang="en-US" sz="2000" dirty="0">
                <a:latin typeface="+mj-lt"/>
              </a:rPr>
              <a:t>Combine up- and downstream into an asymmetric bidirectional link</a:t>
            </a:r>
          </a:p>
          <a:p>
            <a:pPr>
              <a:spcBef>
                <a:spcPts val="600"/>
              </a:spcBef>
              <a:buClr>
                <a:srgbClr val="00B3DF"/>
              </a:buClr>
              <a:buSzPct val="80000"/>
              <a:buFont typeface="Wingdings" pitchFamily="2" charset="2"/>
              <a:buChar char=""/>
            </a:pPr>
            <a:endParaRPr lang="en-US" sz="2000" dirty="0" smtClean="0">
              <a:latin typeface="+mj-lt"/>
            </a:endParaRPr>
          </a:p>
          <a:p>
            <a:pPr>
              <a:spcBef>
                <a:spcPts val="600"/>
              </a:spcBef>
              <a:buClr>
                <a:srgbClr val="00B3DF"/>
              </a:buClr>
              <a:buSzPct val="80000"/>
              <a:buFont typeface="Wingdings" pitchFamily="2" charset="2"/>
              <a:buChar char=""/>
            </a:pPr>
            <a:r>
              <a:rPr lang="en-US" sz="2000" dirty="0" smtClean="0">
                <a:latin typeface="+mj-lt"/>
              </a:rPr>
              <a:t>Aggregation of bidirectional OWC and radio links</a:t>
            </a:r>
          </a:p>
          <a:p>
            <a:pPr lvl="1">
              <a:spcBef>
                <a:spcPts val="600"/>
              </a:spcBef>
              <a:buClr>
                <a:srgbClr val="00B3DF"/>
              </a:buClr>
              <a:buSzPct val="80000"/>
              <a:buFont typeface="Wingdings" pitchFamily="2" charset="2"/>
              <a:buChar char=""/>
            </a:pPr>
            <a:r>
              <a:rPr lang="en-US" sz="2000" dirty="0" smtClean="0">
                <a:latin typeface="+mj-lt"/>
              </a:rPr>
              <a:t>Multiplies the data rate in case of double coverage</a:t>
            </a:r>
            <a:endParaRPr lang="en-US" sz="2000" dirty="0" smtClean="0">
              <a:latin typeface="+mj-lt"/>
            </a:endParaRPr>
          </a:p>
          <a:p>
            <a:pPr>
              <a:spcBef>
                <a:spcPts val="600"/>
              </a:spcBef>
              <a:buClr>
                <a:srgbClr val="00B3DF"/>
              </a:buClr>
              <a:buSzPct val="80000"/>
              <a:buFont typeface="Wingdings" pitchFamily="2" charset="2"/>
              <a:buChar char=""/>
            </a:pPr>
            <a:endParaRPr lang="en-US" sz="2000" dirty="0" smtClean="0">
              <a:latin typeface="+mj-lt"/>
            </a:endParaRPr>
          </a:p>
          <a:p>
            <a:pPr>
              <a:spcBef>
                <a:spcPts val="600"/>
              </a:spcBef>
              <a:buClr>
                <a:srgbClr val="00B3DF"/>
              </a:buClr>
              <a:buSzPct val="80000"/>
              <a:buFont typeface="Wingdings" pitchFamily="2" charset="2"/>
              <a:buChar char=""/>
            </a:pPr>
            <a:r>
              <a:rPr lang="en-US" sz="2000" dirty="0" smtClean="0">
                <a:latin typeface="+mj-lt"/>
              </a:rPr>
              <a:t>Multi-PHY design is very common within 802.15 community</a:t>
            </a:r>
          </a:p>
          <a:p>
            <a:pPr lvl="1">
              <a:spcBef>
                <a:spcPts val="600"/>
              </a:spcBef>
              <a:buClr>
                <a:srgbClr val="00B3DF"/>
              </a:buClr>
              <a:buSzPct val="80000"/>
              <a:buFont typeface="Wingdings" pitchFamily="2" charset="2"/>
              <a:buChar char=""/>
            </a:pPr>
            <a:r>
              <a:rPr lang="en-US" sz="2000" dirty="0" smtClean="0">
                <a:latin typeface="+mj-lt"/>
              </a:rPr>
              <a:t>Reuse or adapt the existing </a:t>
            </a:r>
            <a:r>
              <a:rPr lang="en-US" sz="2000" dirty="0" smtClean="0">
                <a:latin typeface="+mj-lt"/>
              </a:rPr>
              <a:t>framework if </a:t>
            </a:r>
            <a:r>
              <a:rPr lang="en-US" sz="2000" dirty="0" smtClean="0">
                <a:latin typeface="+mj-lt"/>
              </a:rPr>
              <a:t>possible</a:t>
            </a:r>
          </a:p>
          <a:p>
            <a:pPr lvl="1">
              <a:spcBef>
                <a:spcPts val="600"/>
              </a:spcBef>
              <a:buClr>
                <a:srgbClr val="00B3DF"/>
              </a:buClr>
              <a:buSzPct val="80000"/>
              <a:buFont typeface="Wingdings" pitchFamily="2" charset="2"/>
              <a:buChar char=""/>
            </a:pPr>
            <a:r>
              <a:rPr lang="en-US" sz="2000" dirty="0" smtClean="0">
                <a:latin typeface="+mj-lt"/>
              </a:rPr>
              <a:t>Research on low-latency is needed</a:t>
            </a:r>
            <a:endParaRPr lang="en-US" sz="2000" dirty="0" smtClean="0">
              <a:latin typeface="+mj-lt"/>
            </a:endParaRPr>
          </a:p>
          <a:p>
            <a:pPr lvl="1">
              <a:spcBef>
                <a:spcPts val="600"/>
              </a:spcBef>
              <a:buClr>
                <a:srgbClr val="00B3DF"/>
              </a:buClr>
              <a:buSzPct val="80000"/>
              <a:buFont typeface="Wingdings" pitchFamily="2" charset="2"/>
              <a:buChar char=""/>
            </a:pPr>
            <a:endParaRPr lang="en-US" sz="2000" dirty="0">
              <a:latin typeface="+mj-lt"/>
            </a:endParaRPr>
          </a:p>
          <a:p>
            <a:pPr>
              <a:spcBef>
                <a:spcPts val="600"/>
              </a:spcBef>
              <a:buClr>
                <a:srgbClr val="00B3DF"/>
              </a:buClr>
              <a:buSzPct val="80000"/>
              <a:buFont typeface="Wingdings" pitchFamily="2" charset="2"/>
              <a:buChar char=""/>
            </a:pPr>
            <a:endParaRPr lang="en-US" sz="2000" dirty="0" smtClean="0">
              <a:latin typeface="+mj-lt"/>
            </a:endParaRPr>
          </a:p>
          <a:p>
            <a:pPr eaLnBrk="0" hangingPunct="0">
              <a:spcBef>
                <a:spcPts val="600"/>
              </a:spcBef>
              <a:buClr>
                <a:srgbClr val="00B3DF"/>
              </a:buClr>
              <a:buSzPct val="80000"/>
              <a:buFont typeface="Wingdings" pitchFamily="2" charset="2"/>
              <a:buChar char=""/>
            </a:pPr>
            <a:endParaRPr lang="en-US" sz="2000" dirty="0" smtClean="0">
              <a:solidFill>
                <a:prstClr val="black"/>
              </a:solidFill>
              <a:latin typeface="+mj-lt"/>
            </a:endParaRPr>
          </a:p>
        </p:txBody>
      </p:sp>
    </p:spTree>
    <p:extLst>
      <p:ext uri="{BB962C8B-B14F-4D97-AF65-F5344CB8AC3E}">
        <p14:creationId xmlns:p14="http://schemas.microsoft.com/office/powerpoint/2010/main" val="3296819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p>
            <a:r>
              <a:rPr lang="de-DE" altLang="en-US" smtClean="0"/>
              <a:t>July 2015</a:t>
            </a:r>
            <a:endParaRPr lang="en-US" altLang="en-US" dirty="0"/>
          </a:p>
        </p:txBody>
      </p:sp>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8</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Preliminary experimental results</a:t>
            </a:r>
            <a:endParaRPr kumimoji="1" lang="zh-TW" altLang="en-US" sz="3200" dirty="0"/>
          </a:p>
        </p:txBody>
      </p:sp>
      <p:sp>
        <p:nvSpPr>
          <p:cNvPr id="26" name="Footer Placeholder 2"/>
          <p:cNvSpPr>
            <a:spLocks noGrp="1"/>
          </p:cNvSpPr>
          <p:nvPr>
            <p:ph type="ftr" sz="quarter" idx="11"/>
          </p:nvPr>
        </p:nvSpPr>
        <p:spPr>
          <a:xfrm>
            <a:off x="5486400" y="6475413"/>
            <a:ext cx="3124200" cy="184666"/>
          </a:xfrm>
        </p:spPr>
        <p:txBody>
          <a:bodyPr/>
          <a:lstStyle/>
          <a:p>
            <a:r>
              <a:rPr lang="en-US" altLang="en-US" smtClean="0"/>
              <a:t>Volker Jungnickel</a:t>
            </a:r>
            <a:endParaRPr lang="en-US" altLang="en-US" dirty="0"/>
          </a:p>
        </p:txBody>
      </p:sp>
      <p:sp>
        <p:nvSpPr>
          <p:cNvPr id="13" name="Text Box 62"/>
          <p:cNvSpPr txBox="1">
            <a:spLocks noChangeArrowheads="1"/>
          </p:cNvSpPr>
          <p:nvPr/>
        </p:nvSpPr>
        <p:spPr bwMode="auto">
          <a:xfrm>
            <a:off x="457200" y="4343400"/>
            <a:ext cx="8458200" cy="192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pPr>
              <a:spcBef>
                <a:spcPts val="600"/>
              </a:spcBef>
              <a:buClr>
                <a:srgbClr val="00B3DF"/>
              </a:buClr>
              <a:buSzPct val="80000"/>
              <a:buFont typeface="Wingdings" pitchFamily="2" charset="2"/>
              <a:buChar char=""/>
            </a:pPr>
            <a:r>
              <a:rPr lang="en-US" sz="2000" dirty="0" smtClean="0">
                <a:latin typeface="+mj-lt"/>
              </a:rPr>
              <a:t>Combination of 802.11n </a:t>
            </a:r>
            <a:r>
              <a:rPr lang="en-US" sz="2000" dirty="0" err="1" smtClean="0">
                <a:latin typeface="+mj-lt"/>
              </a:rPr>
              <a:t>WiFi</a:t>
            </a:r>
            <a:r>
              <a:rPr lang="en-US" sz="2000" dirty="0" smtClean="0">
                <a:latin typeface="+mj-lt"/>
              </a:rPr>
              <a:t> and OWC frontends from </a:t>
            </a:r>
            <a:r>
              <a:rPr lang="en-US" sz="2000" dirty="0" err="1" smtClean="0">
                <a:latin typeface="+mj-lt"/>
              </a:rPr>
              <a:t>Fraunhofer</a:t>
            </a:r>
            <a:r>
              <a:rPr lang="en-US" sz="2000" dirty="0" smtClean="0">
                <a:latin typeface="+mj-lt"/>
              </a:rPr>
              <a:t> HHI</a:t>
            </a:r>
          </a:p>
          <a:p>
            <a:pPr lvl="1">
              <a:spcBef>
                <a:spcPts val="600"/>
              </a:spcBef>
              <a:buClr>
                <a:srgbClr val="00B3DF"/>
              </a:buClr>
              <a:buSzPct val="80000"/>
              <a:buFont typeface="Wingdings" pitchFamily="2" charset="2"/>
              <a:buChar char=""/>
            </a:pPr>
            <a:r>
              <a:rPr lang="en-US" sz="2000" dirty="0" smtClean="0">
                <a:latin typeface="+mj-lt"/>
              </a:rPr>
              <a:t>Using a Linux computer on top of both PHYs</a:t>
            </a:r>
          </a:p>
          <a:p>
            <a:pPr>
              <a:spcBef>
                <a:spcPts val="600"/>
              </a:spcBef>
              <a:buClr>
                <a:srgbClr val="00B3DF"/>
              </a:buClr>
              <a:buSzPct val="80000"/>
              <a:buFont typeface="Wingdings" pitchFamily="2" charset="2"/>
              <a:buChar char=""/>
            </a:pPr>
            <a:r>
              <a:rPr lang="en-US" sz="2000" dirty="0">
                <a:latin typeface="+mj-lt"/>
              </a:rPr>
              <a:t>Both, hybrid unidirectional and aggregated bidirectional schemes are </a:t>
            </a:r>
            <a:r>
              <a:rPr lang="en-US" sz="2000" dirty="0" smtClean="0">
                <a:latin typeface="+mj-lt"/>
              </a:rPr>
              <a:t>studied</a:t>
            </a:r>
          </a:p>
          <a:p>
            <a:pPr>
              <a:spcBef>
                <a:spcPts val="600"/>
              </a:spcBef>
              <a:buClr>
                <a:srgbClr val="00B3DF"/>
              </a:buClr>
              <a:buSzPct val="80000"/>
              <a:buFont typeface="Wingdings" pitchFamily="2" charset="2"/>
              <a:buChar char=""/>
            </a:pPr>
            <a:r>
              <a:rPr lang="en-US" sz="2000" dirty="0" smtClean="0">
                <a:latin typeface="+mj-lt"/>
              </a:rPr>
              <a:t>Radio has constant coverage while  OWC is spatially selective</a:t>
            </a:r>
          </a:p>
          <a:p>
            <a:pPr>
              <a:spcBef>
                <a:spcPts val="600"/>
              </a:spcBef>
              <a:buClr>
                <a:srgbClr val="00B3DF"/>
              </a:buClr>
              <a:buSzPct val="80000"/>
              <a:buFont typeface="Wingdings" pitchFamily="2" charset="2"/>
              <a:buChar char=""/>
            </a:pPr>
            <a:r>
              <a:rPr lang="en-US" sz="2000" dirty="0" smtClean="0">
                <a:latin typeface="+mj-lt"/>
              </a:rPr>
              <a:t>Both combined schemes </a:t>
            </a:r>
            <a:r>
              <a:rPr lang="en-US" sz="2000" dirty="0" smtClean="0">
                <a:latin typeface="+mj-lt"/>
              </a:rPr>
              <a:t>improve the performance </a:t>
            </a:r>
            <a:r>
              <a:rPr lang="en-US" sz="2000" dirty="0" smtClean="0">
                <a:latin typeface="+mj-lt"/>
              </a:rPr>
              <a:t>near </a:t>
            </a:r>
            <a:r>
              <a:rPr lang="en-US" sz="2000" dirty="0" smtClean="0">
                <a:latin typeface="+mj-lt"/>
              </a:rPr>
              <a:t>the OWC access point   </a:t>
            </a:r>
          </a:p>
          <a:p>
            <a:pPr>
              <a:spcBef>
                <a:spcPts val="600"/>
              </a:spcBef>
              <a:buClr>
                <a:srgbClr val="00B3DF"/>
              </a:buClr>
              <a:buSzPct val="80000"/>
              <a:buFont typeface="Wingdings" pitchFamily="2" charset="2"/>
              <a:buChar char=""/>
            </a:pPr>
            <a:endParaRPr lang="en-US" sz="2000" dirty="0">
              <a:latin typeface="+mj-lt"/>
            </a:endParaRPr>
          </a:p>
          <a:p>
            <a:pPr>
              <a:spcBef>
                <a:spcPts val="600"/>
              </a:spcBef>
              <a:buClr>
                <a:srgbClr val="00B3DF"/>
              </a:buClr>
              <a:buSzPct val="80000"/>
              <a:buFont typeface="Wingdings" pitchFamily="2" charset="2"/>
              <a:buChar char=""/>
            </a:pPr>
            <a:endParaRPr lang="en-US" sz="2000" dirty="0" smtClean="0">
              <a:latin typeface="+mj-lt"/>
            </a:endParaRPr>
          </a:p>
        </p:txBody>
      </p:sp>
      <p:pic>
        <p:nvPicPr>
          <p:cNvPr id="9" name="图片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4044" y="1219200"/>
            <a:ext cx="5271135" cy="2889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6000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5486400" y="6475413"/>
            <a:ext cx="3124200" cy="184666"/>
          </a:xfrm>
        </p:spPr>
        <p:txBody>
          <a:bodyPr/>
          <a:lstStyle/>
          <a:p>
            <a:r>
              <a:rPr lang="en-US" altLang="en-US" smtClean="0"/>
              <a:t>Volker Jungnickel</a:t>
            </a:r>
            <a:endParaRPr lang="en-US" altLang="en-US" dirty="0"/>
          </a:p>
        </p:txBody>
      </p:sp>
      <p:sp>
        <p:nvSpPr>
          <p:cNvPr id="4" name="Slide Number Placeholder 3"/>
          <p:cNvSpPr>
            <a:spLocks noGrp="1"/>
          </p:cNvSpPr>
          <p:nvPr>
            <p:ph type="sldNum" sz="quarter" idx="12"/>
          </p:nvPr>
        </p:nvSpPr>
        <p:spPr>
          <a:xfrm>
            <a:off x="4344988" y="6475413"/>
            <a:ext cx="530225" cy="182562"/>
          </a:xfrm>
        </p:spPr>
        <p:txBody>
          <a:bodyPr/>
          <a:lstStyle/>
          <a:p>
            <a:r>
              <a:rPr lang="en-US" altLang="en-US" smtClean="0"/>
              <a:t>Slide </a:t>
            </a:r>
            <a:fld id="{CC0B8CFF-0EE1-4445-817F-F04798712C94}" type="slidenum">
              <a:rPr lang="en-US" altLang="en-US" smtClean="0"/>
              <a:pPr/>
              <a:t>9</a:t>
            </a:fld>
            <a:endParaRPr lang="en-US" altLang="en-US"/>
          </a:p>
        </p:txBody>
      </p:sp>
      <p:sp>
        <p:nvSpPr>
          <p:cNvPr id="5" name="TextBox 4"/>
          <p:cNvSpPr txBox="1"/>
          <p:nvPr/>
        </p:nvSpPr>
        <p:spPr>
          <a:xfrm>
            <a:off x="533400" y="690801"/>
            <a:ext cx="8458200" cy="4862870"/>
          </a:xfrm>
          <a:prstGeom prst="rect">
            <a:avLst/>
          </a:prstGeom>
          <a:noFill/>
        </p:spPr>
        <p:txBody>
          <a:bodyPr wrap="square" rtlCol="0">
            <a:spAutoFit/>
          </a:bodyPr>
          <a:lstStyle/>
          <a:p>
            <a:r>
              <a:rPr lang="en-US" sz="2000" dirty="0" smtClean="0"/>
              <a:t>Asking for in the standard …</a:t>
            </a:r>
          </a:p>
          <a:p>
            <a:endParaRPr lang="en-US" sz="2000" dirty="0" smtClean="0"/>
          </a:p>
          <a:p>
            <a:r>
              <a:rPr lang="en-US" sz="2000" dirty="0" smtClean="0"/>
              <a:t>Support for </a:t>
            </a:r>
            <a:endParaRPr lang="en-US" sz="2000" dirty="0"/>
          </a:p>
          <a:p>
            <a:endParaRPr lang="en-US" sz="2000" dirty="0"/>
          </a:p>
          <a:p>
            <a:pPr marL="800100" lvl="1" indent="-342900">
              <a:lnSpc>
                <a:spcPct val="150000"/>
              </a:lnSpc>
              <a:buFont typeface="Arial" pitchFamily="34" charset="0"/>
              <a:buChar char="•"/>
            </a:pPr>
            <a:r>
              <a:rPr lang="en-US" sz="2000" dirty="0" smtClean="0"/>
              <a:t>Measurement </a:t>
            </a:r>
            <a:r>
              <a:rPr lang="en-US" sz="2000" dirty="0"/>
              <a:t>reports </a:t>
            </a:r>
            <a:r>
              <a:rPr lang="en-US" sz="2000" dirty="0" smtClean="0"/>
              <a:t>available </a:t>
            </a:r>
            <a:r>
              <a:rPr lang="en-US" sz="2000" dirty="0"/>
              <a:t>above </a:t>
            </a:r>
            <a:r>
              <a:rPr lang="en-US" sz="2000" dirty="0" smtClean="0"/>
              <a:t>PHY and MAC</a:t>
            </a:r>
          </a:p>
          <a:p>
            <a:pPr marL="1257300" lvl="2" indent="-342900">
              <a:lnSpc>
                <a:spcPct val="150000"/>
              </a:lnSpc>
              <a:buFont typeface="Arial" pitchFamily="34" charset="0"/>
              <a:buChar char="•"/>
            </a:pPr>
            <a:r>
              <a:rPr lang="de-DE" sz="2000" dirty="0" smtClean="0"/>
              <a:t>Information </a:t>
            </a:r>
            <a:r>
              <a:rPr lang="de-DE" sz="2000" dirty="0" err="1"/>
              <a:t>about</a:t>
            </a:r>
            <a:r>
              <a:rPr lang="de-DE" sz="2000" dirty="0"/>
              <a:t> </a:t>
            </a:r>
            <a:r>
              <a:rPr lang="de-DE" sz="2000" dirty="0" smtClean="0"/>
              <a:t>SINR</a:t>
            </a:r>
          </a:p>
          <a:p>
            <a:pPr marL="1257300" lvl="2" indent="-342900">
              <a:lnSpc>
                <a:spcPct val="150000"/>
              </a:lnSpc>
              <a:buFont typeface="Arial" pitchFamily="34" charset="0"/>
              <a:buChar char="•"/>
            </a:pPr>
            <a:r>
              <a:rPr lang="de-DE" sz="2000" dirty="0" smtClean="0"/>
              <a:t>Information </a:t>
            </a:r>
            <a:r>
              <a:rPr lang="de-DE" sz="2000" dirty="0" err="1" smtClean="0"/>
              <a:t>about</a:t>
            </a:r>
            <a:r>
              <a:rPr lang="de-DE" sz="2000" dirty="0" smtClean="0"/>
              <a:t> temporal </a:t>
            </a:r>
            <a:r>
              <a:rPr lang="de-DE" sz="2000" dirty="0" err="1" smtClean="0"/>
              <a:t>characteristics</a:t>
            </a:r>
            <a:endParaRPr lang="de-DE" sz="2000" dirty="0" smtClean="0"/>
          </a:p>
          <a:p>
            <a:pPr marL="1714500" lvl="3" indent="-342900">
              <a:lnSpc>
                <a:spcPct val="150000"/>
              </a:lnSpc>
              <a:buFont typeface="Arial" pitchFamily="34" charset="0"/>
              <a:buChar char="•"/>
            </a:pPr>
            <a:r>
              <a:rPr lang="de-DE" sz="2000" dirty="0" smtClean="0"/>
              <a:t>Signal </a:t>
            </a:r>
            <a:r>
              <a:rPr lang="de-DE" sz="2000" dirty="0" err="1"/>
              <a:t>blocking</a:t>
            </a:r>
            <a:r>
              <a:rPr lang="de-DE" sz="2000" dirty="0"/>
              <a:t> </a:t>
            </a:r>
            <a:r>
              <a:rPr lang="de-DE" sz="2000" dirty="0" err="1" smtClean="0"/>
              <a:t>conditions</a:t>
            </a:r>
            <a:r>
              <a:rPr lang="de-DE" sz="2000" dirty="0" smtClean="0"/>
              <a:t>, </a:t>
            </a:r>
            <a:r>
              <a:rPr lang="de-DE" sz="2000" dirty="0" err="1" smtClean="0"/>
              <a:t>frequency</a:t>
            </a:r>
            <a:r>
              <a:rPr lang="de-DE" sz="2000" dirty="0" smtClean="0"/>
              <a:t> </a:t>
            </a:r>
            <a:r>
              <a:rPr lang="de-DE" sz="2000" dirty="0"/>
              <a:t>of </a:t>
            </a:r>
            <a:r>
              <a:rPr lang="de-DE" sz="2000" dirty="0" err="1"/>
              <a:t>signal</a:t>
            </a:r>
            <a:r>
              <a:rPr lang="de-DE" sz="2000" dirty="0"/>
              <a:t> </a:t>
            </a:r>
            <a:r>
              <a:rPr lang="de-DE" sz="2000" dirty="0" err="1" smtClean="0"/>
              <a:t>losses</a:t>
            </a:r>
            <a:endParaRPr lang="de-DE" sz="2000" dirty="0"/>
          </a:p>
          <a:p>
            <a:pPr marL="1714500" lvl="3" indent="-342900">
              <a:lnSpc>
                <a:spcPct val="150000"/>
              </a:lnSpc>
              <a:buFont typeface="Arial" pitchFamily="34" charset="0"/>
              <a:buChar char="•"/>
            </a:pPr>
            <a:r>
              <a:rPr lang="de-DE" sz="2000" dirty="0" smtClean="0"/>
              <a:t>Signal </a:t>
            </a:r>
            <a:r>
              <a:rPr lang="de-DE" sz="2000" dirty="0" err="1"/>
              <a:t>decay</a:t>
            </a:r>
            <a:r>
              <a:rPr lang="de-DE" sz="2000" dirty="0"/>
              <a:t> </a:t>
            </a:r>
            <a:r>
              <a:rPr lang="de-DE" sz="2000" dirty="0" smtClean="0"/>
              <a:t>time</a:t>
            </a:r>
            <a:endParaRPr lang="en-US" sz="2000" dirty="0" smtClean="0"/>
          </a:p>
          <a:p>
            <a:pPr marL="1257300" lvl="2" indent="-342900">
              <a:lnSpc>
                <a:spcPct val="150000"/>
              </a:lnSpc>
              <a:buFont typeface="Arial" pitchFamily="34" charset="0"/>
              <a:buChar char="•"/>
            </a:pPr>
            <a:r>
              <a:rPr lang="en-US" sz="2000" dirty="0" smtClean="0">
                <a:sym typeface="Wingdings" pitchFamily="2" charset="2"/>
              </a:rPr>
              <a:t>Minimize </a:t>
            </a:r>
            <a:r>
              <a:rPr lang="en-US" sz="2000" dirty="0">
                <a:sym typeface="Wingdings" pitchFamily="2" charset="2"/>
              </a:rPr>
              <a:t>overhead for low latency, high </a:t>
            </a:r>
            <a:r>
              <a:rPr lang="en-US" sz="2000" dirty="0" smtClean="0">
                <a:sym typeface="Wingdings" pitchFamily="2" charset="2"/>
              </a:rPr>
              <a:t>mobility</a:t>
            </a:r>
          </a:p>
          <a:p>
            <a:pPr marL="1257300" lvl="2" indent="-342900">
              <a:lnSpc>
                <a:spcPct val="150000"/>
              </a:lnSpc>
              <a:buFont typeface="Arial" pitchFamily="34" charset="0"/>
              <a:buChar char="•"/>
            </a:pPr>
            <a:r>
              <a:rPr lang="en-US" sz="2000" dirty="0"/>
              <a:t>Standard interface to higher </a:t>
            </a:r>
            <a:r>
              <a:rPr lang="en-US" sz="2000" dirty="0" smtClean="0"/>
              <a:t>layer</a:t>
            </a:r>
            <a:endParaRPr lang="en-US" sz="2000" dirty="0">
              <a:sym typeface="Wingdings" pitchFamily="2" charset="2"/>
            </a:endParaRPr>
          </a:p>
          <a:p>
            <a:pPr marL="285750" indent="-285750">
              <a:buFont typeface="Arial" panose="020B0604020202020204" pitchFamily="34" charset="0"/>
              <a:buChar char="•"/>
            </a:pPr>
            <a:endParaRPr lang="en-US" sz="2000" dirty="0" smtClean="0"/>
          </a:p>
        </p:txBody>
      </p:sp>
      <p:sp>
        <p:nvSpPr>
          <p:cNvPr id="7" name="Date Placeholder 1"/>
          <p:cNvSpPr>
            <a:spLocks noGrp="1"/>
          </p:cNvSpPr>
          <p:nvPr>
            <p:ph type="dt" sz="half" idx="10"/>
          </p:nvPr>
        </p:nvSpPr>
        <p:spPr>
          <a:xfrm>
            <a:off x="685800" y="378281"/>
            <a:ext cx="1600200" cy="215444"/>
          </a:xfrm>
        </p:spPr>
        <p:txBody>
          <a:bodyPr/>
          <a:lstStyle/>
          <a:p>
            <a:r>
              <a:rPr lang="de-DE" altLang="en-US" smtClean="0"/>
              <a:t>July 2015</a:t>
            </a:r>
            <a:endParaRPr lang="en-US" altLang="en-US" dirty="0"/>
          </a:p>
        </p:txBody>
      </p:sp>
    </p:spTree>
    <p:extLst>
      <p:ext uri="{BB962C8B-B14F-4D97-AF65-F5344CB8AC3E}">
        <p14:creationId xmlns:p14="http://schemas.microsoft.com/office/powerpoint/2010/main" val="21504315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573</Words>
  <Application>Microsoft Office PowerPoint</Application>
  <PresentationFormat>Bildschirmpräsentation (4:3)</PresentationFormat>
  <Paragraphs>141</Paragraphs>
  <Slides>9</Slides>
  <Notes>1</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Jungnickel, Volker</cp:lastModifiedBy>
  <cp:revision>86</cp:revision>
  <cp:lastPrinted>1998-02-10T13:28:06Z</cp:lastPrinted>
  <dcterms:created xsi:type="dcterms:W3CDTF">2015-03-05T02:33:14Z</dcterms:created>
  <dcterms:modified xsi:type="dcterms:W3CDTF">2015-07-13T23:30:52Z</dcterms:modified>
</cp:coreProperties>
</file>