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68" r:id="rId3"/>
    <p:sldId id="269"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76" autoAdjust="0"/>
    <p:restoredTop sz="94660"/>
  </p:normalViewPr>
  <p:slideViewPr>
    <p:cSldViewPr>
      <p:cViewPr varScale="1">
        <p:scale>
          <a:sx n="74" d="100"/>
          <a:sy n="74" d="100"/>
        </p:scale>
        <p:origin x="-119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69CD8579-0CC6-4626-803E-1C8A3FAF525F}" type="slidenum">
              <a:rPr lang="en-US" altLang="en-US"/>
              <a:pPr/>
              <a:t>‹Nr.›</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2320170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5C63331-4325-4CA5-A277-5A71984282C3}" type="slidenum">
              <a:rPr lang="en-US" altLang="en-US"/>
              <a:pPr/>
              <a:t>‹Nr.›</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4482367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25C63331-4325-4CA5-A277-5A71984282C3}" type="slidenum">
              <a:rPr lang="en-US" altLang="en-US" smtClean="0"/>
              <a:pPr/>
              <a:t>1</a:t>
            </a:fld>
            <a:endParaRPr lang="en-US" altLang="en-US"/>
          </a:p>
        </p:txBody>
      </p:sp>
    </p:spTree>
    <p:extLst>
      <p:ext uri="{BB962C8B-B14F-4D97-AF65-F5344CB8AC3E}">
        <p14:creationId xmlns:p14="http://schemas.microsoft.com/office/powerpoint/2010/main" val="229817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de-DE" altLang="en-US" smtClean="0"/>
              <a:t>July 2015</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Volker Jungnickel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27845FFF-21B4-4134-9674-518DFD0609F1}" type="slidenum">
              <a:rPr lang="en-US" altLang="en-US"/>
              <a:pPr/>
              <a:t>‹Nr.›</a:t>
            </a:fld>
            <a:endParaRPr lang="en-US" altLang="en-US"/>
          </a:p>
        </p:txBody>
      </p:sp>
    </p:spTree>
    <p:extLst>
      <p:ext uri="{BB962C8B-B14F-4D97-AF65-F5344CB8AC3E}">
        <p14:creationId xmlns:p14="http://schemas.microsoft.com/office/powerpoint/2010/main" val="3071731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de-DE" altLang="en-US" smtClean="0"/>
              <a:t>July 2015</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Volker Jungnickel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6326EF2E-D61A-4557-ACC9-04209208E68A}" type="slidenum">
              <a:rPr lang="en-US" altLang="en-US"/>
              <a:pPr/>
              <a:t>‹Nr.›</a:t>
            </a:fld>
            <a:endParaRPr lang="en-US" altLang="en-US"/>
          </a:p>
        </p:txBody>
      </p:sp>
    </p:spTree>
    <p:extLst>
      <p:ext uri="{BB962C8B-B14F-4D97-AF65-F5344CB8AC3E}">
        <p14:creationId xmlns:p14="http://schemas.microsoft.com/office/powerpoint/2010/main" val="2073949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de-DE" altLang="en-US" smtClean="0"/>
              <a:t>July 2015</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Volker Jungnickel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6EE6754E-EBF1-4F4F-BD64-B7A1CC430771}" type="slidenum">
              <a:rPr lang="en-US" altLang="en-US"/>
              <a:pPr/>
              <a:t>‹Nr.›</a:t>
            </a:fld>
            <a:endParaRPr lang="en-US" altLang="en-US"/>
          </a:p>
        </p:txBody>
      </p:sp>
    </p:spTree>
    <p:extLst>
      <p:ext uri="{BB962C8B-B14F-4D97-AF65-F5344CB8AC3E}">
        <p14:creationId xmlns:p14="http://schemas.microsoft.com/office/powerpoint/2010/main" val="4184393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de-DE" altLang="en-US" smtClean="0"/>
              <a:t>July 2015</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Volker Jungnickel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BA5F4DA7-2E7C-46B6-81D1-2AA1A7518E5F}" type="slidenum">
              <a:rPr lang="en-US" altLang="en-US"/>
              <a:pPr/>
              <a:t>‹Nr.›</a:t>
            </a:fld>
            <a:endParaRPr lang="en-US" altLang="en-US"/>
          </a:p>
        </p:txBody>
      </p:sp>
    </p:spTree>
    <p:extLst>
      <p:ext uri="{BB962C8B-B14F-4D97-AF65-F5344CB8AC3E}">
        <p14:creationId xmlns:p14="http://schemas.microsoft.com/office/powerpoint/2010/main" val="756641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de-DE" altLang="en-US" smtClean="0"/>
              <a:t>July 2015</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Volker Jungnickel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43D8210B-8103-4A30-98D7-47270E8BD76F}" type="slidenum">
              <a:rPr lang="en-US" altLang="en-US"/>
              <a:pPr/>
              <a:t>‹Nr.›</a:t>
            </a:fld>
            <a:endParaRPr lang="en-US" altLang="en-US"/>
          </a:p>
        </p:txBody>
      </p:sp>
    </p:spTree>
    <p:extLst>
      <p:ext uri="{BB962C8B-B14F-4D97-AF65-F5344CB8AC3E}">
        <p14:creationId xmlns:p14="http://schemas.microsoft.com/office/powerpoint/2010/main" val="3221120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de-DE" altLang="en-US" smtClean="0"/>
              <a:t>July 2015</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Volker Jungnickel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5DE3A785-803C-490E-B9D7-96DF20F979D8}" type="slidenum">
              <a:rPr lang="en-US" altLang="en-US"/>
              <a:pPr/>
              <a:t>‹Nr.›</a:t>
            </a:fld>
            <a:endParaRPr lang="en-US" altLang="en-US"/>
          </a:p>
        </p:txBody>
      </p:sp>
    </p:spTree>
    <p:extLst>
      <p:ext uri="{BB962C8B-B14F-4D97-AF65-F5344CB8AC3E}">
        <p14:creationId xmlns:p14="http://schemas.microsoft.com/office/powerpoint/2010/main" val="4177735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de-DE" altLang="en-US" smtClean="0"/>
              <a:t>July 2015</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smtClean="0"/>
              <a:t>Volker Jungnickel</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15E75F3E-6981-4C35-A572-03F75B74CF4A}" type="slidenum">
              <a:rPr lang="en-US" altLang="en-US"/>
              <a:pPr/>
              <a:t>‹Nr.›</a:t>
            </a:fld>
            <a:endParaRPr lang="en-US" altLang="en-US"/>
          </a:p>
        </p:txBody>
      </p:sp>
    </p:spTree>
    <p:extLst>
      <p:ext uri="{BB962C8B-B14F-4D97-AF65-F5344CB8AC3E}">
        <p14:creationId xmlns:p14="http://schemas.microsoft.com/office/powerpoint/2010/main" val="3715224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de-DE" altLang="en-US" smtClean="0"/>
              <a:t>July 2015</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smtClean="0"/>
              <a:t>Volker Jungnickel</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406FF5C9-3E0B-4CFD-9605-D2CC9BE87174}" type="slidenum">
              <a:rPr lang="en-US" altLang="en-US"/>
              <a:pPr/>
              <a:t>‹Nr.›</a:t>
            </a:fld>
            <a:endParaRPr lang="en-US" altLang="en-US"/>
          </a:p>
        </p:txBody>
      </p:sp>
    </p:spTree>
    <p:extLst>
      <p:ext uri="{BB962C8B-B14F-4D97-AF65-F5344CB8AC3E}">
        <p14:creationId xmlns:p14="http://schemas.microsoft.com/office/powerpoint/2010/main" val="648203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Datumsplatzhalter 5"/>
          <p:cNvSpPr>
            <a:spLocks noGrp="1"/>
          </p:cNvSpPr>
          <p:nvPr>
            <p:ph type="dt" sz="half" idx="10"/>
          </p:nvPr>
        </p:nvSpPr>
        <p:spPr/>
        <p:txBody>
          <a:bodyPr/>
          <a:lstStyle/>
          <a:p>
            <a:r>
              <a:rPr lang="de-DE" altLang="en-US" dirty="0" err="1" smtClean="0"/>
              <a:t>July</a:t>
            </a:r>
            <a:r>
              <a:rPr lang="de-DE" altLang="en-US" dirty="0" smtClean="0"/>
              <a:t> 2015</a:t>
            </a:r>
            <a:endParaRPr lang="en-US" altLang="en-US" dirty="0"/>
          </a:p>
        </p:txBody>
      </p:sp>
      <p:sp>
        <p:nvSpPr>
          <p:cNvPr id="7" name="Fußzeilenplatzhalter 6"/>
          <p:cNvSpPr>
            <a:spLocks noGrp="1"/>
          </p:cNvSpPr>
          <p:nvPr>
            <p:ph type="ftr" sz="quarter" idx="11"/>
          </p:nvPr>
        </p:nvSpPr>
        <p:spPr/>
        <p:txBody>
          <a:bodyPr/>
          <a:lstStyle/>
          <a:p>
            <a:r>
              <a:rPr lang="en-US" altLang="en-US" dirty="0" smtClean="0"/>
              <a:t>Volker Jungnickel</a:t>
            </a:r>
            <a:endParaRPr lang="en-US" altLang="en-US" dirty="0"/>
          </a:p>
        </p:txBody>
      </p:sp>
      <p:sp>
        <p:nvSpPr>
          <p:cNvPr id="8" name="Foliennummernplatzhalter 7"/>
          <p:cNvSpPr>
            <a:spLocks noGrp="1"/>
          </p:cNvSpPr>
          <p:nvPr>
            <p:ph type="sldNum" sz="quarter" idx="12"/>
          </p:nvPr>
        </p:nvSpPr>
        <p:spPr/>
        <p:txBody>
          <a:bodyPr/>
          <a:lstStyle/>
          <a:p>
            <a:r>
              <a:rPr lang="en-US" altLang="en-US" smtClean="0"/>
              <a:t>Slide </a:t>
            </a:r>
            <a:fld id="{C3740A57-7FD3-41F5-AA58-22EA39E07D5E}" type="slidenum">
              <a:rPr lang="en-US" altLang="en-US" smtClean="0"/>
              <a:pPr/>
              <a:t>‹Nr.›</a:t>
            </a:fld>
            <a:endParaRPr lang="en-US" altLang="en-US"/>
          </a:p>
        </p:txBody>
      </p:sp>
    </p:spTree>
    <p:extLst>
      <p:ext uri="{BB962C8B-B14F-4D97-AF65-F5344CB8AC3E}">
        <p14:creationId xmlns:p14="http://schemas.microsoft.com/office/powerpoint/2010/main" val="1093290799"/>
      </p:ext>
    </p:extLst>
  </p:cSld>
  <p:clrMapOvr>
    <a:masterClrMapping/>
  </p:clrMapOvr>
  <p:timing>
    <p:tnLst>
      <p:par>
        <p:cTn id="1" dur="indefinite" restart="never" nodeType="tmRoot"/>
      </p:par>
    </p:tnLst>
  </p:timing>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de-DE" altLang="en-US" smtClean="0"/>
              <a:t>July 2015</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Volker Jungnickel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C1F23EE2-7BEA-4942-818C-DCF386482A86}" type="slidenum">
              <a:rPr lang="en-US" altLang="en-US"/>
              <a:pPr/>
              <a:t>‹Nr.›</a:t>
            </a:fld>
            <a:endParaRPr lang="en-US" altLang="en-US"/>
          </a:p>
        </p:txBody>
      </p:sp>
    </p:spTree>
    <p:extLst>
      <p:ext uri="{BB962C8B-B14F-4D97-AF65-F5344CB8AC3E}">
        <p14:creationId xmlns:p14="http://schemas.microsoft.com/office/powerpoint/2010/main" val="2755857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de-DE" altLang="en-US" smtClean="0"/>
              <a:t>July 2015</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Volker Jungnickel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DD35672A-104E-4129-B66F-42E51F57277D}" type="slidenum">
              <a:rPr lang="en-US" altLang="en-US"/>
              <a:pPr/>
              <a:t>‹Nr.›</a:t>
            </a:fld>
            <a:endParaRPr lang="en-US" altLang="en-US"/>
          </a:p>
        </p:txBody>
      </p:sp>
    </p:spTree>
    <p:extLst>
      <p:ext uri="{BB962C8B-B14F-4D97-AF65-F5344CB8AC3E}">
        <p14:creationId xmlns:p14="http://schemas.microsoft.com/office/powerpoint/2010/main" val="4185386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de-DE" altLang="en-US" smtClean="0"/>
              <a:t>July 2015</a:t>
            </a:r>
            <a:endParaRPr lang="en-US" alt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smtClean="0"/>
              <a:t>Volker Jungnickel</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C3740A57-7FD3-41F5-AA58-22EA39E07D5E}" type="slidenum">
              <a:rPr lang="en-US" altLang="en-US"/>
              <a:pPr/>
              <a:t>‹Nr.›</a:t>
            </a:fld>
            <a:endParaRPr lang="en-US" altLang="en-US"/>
          </a:p>
        </p:txBody>
      </p:sp>
      <p:sp>
        <p:nvSpPr>
          <p:cNvPr id="1031" name="Rectangle 7"/>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802.15-15-0248-00-007a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volker.jungnickel@hhi.fraunhofer.de"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a:xfrm>
            <a:off x="4344988" y="6475413"/>
            <a:ext cx="530225" cy="182562"/>
          </a:xfrm>
        </p:spPr>
        <p:txBody>
          <a:bodyPr/>
          <a:lstStyle/>
          <a:p>
            <a:r>
              <a:rPr lang="en-US" altLang="en-US"/>
              <a:t>Slide </a:t>
            </a:r>
            <a:fld id="{DBBDA2B1-3CDE-4B0E-A2E7-5B85571E701A}" type="slidenum">
              <a:rPr lang="en-US" altLang="en-US"/>
              <a:pPr/>
              <a:t>1</a:t>
            </a:fld>
            <a:endParaRPr lang="en-US" altLang="en-US"/>
          </a:p>
        </p:txBody>
      </p:sp>
      <p:sp>
        <p:nvSpPr>
          <p:cNvPr id="27651" name="Rectangle 3"/>
          <p:cNvSpPr>
            <a:spLocks noChangeArrowheads="1"/>
          </p:cNvSpPr>
          <p:nvPr/>
        </p:nvSpPr>
        <p:spPr bwMode="auto">
          <a:xfrm>
            <a:off x="152400" y="609600"/>
            <a:ext cx="8991600" cy="4980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a:t>
            </a:r>
            <a:r>
              <a:rPr lang="en-US" altLang="en-US" sz="1600" b="1" dirty="0" smtClean="0">
                <a:solidFill>
                  <a:schemeClr val="tx2"/>
                </a:solidFill>
              </a:rPr>
              <a:t>Title:</a:t>
            </a:r>
            <a:r>
              <a:rPr lang="en-US" altLang="en-US" sz="1600" dirty="0" smtClean="0">
                <a:solidFill>
                  <a:schemeClr val="tx2"/>
                </a:solidFill>
              </a:rPr>
              <a:t> </a:t>
            </a:r>
            <a:r>
              <a:rPr lang="en-US" altLang="en-US" sz="1600" dirty="0" err="1" smtClean="0">
                <a:solidFill>
                  <a:schemeClr val="tx2"/>
                </a:solidFill>
              </a:rPr>
              <a:t>Fraunhofer</a:t>
            </a:r>
            <a:r>
              <a:rPr lang="en-US" altLang="en-US" sz="1600" dirty="0" smtClean="0">
                <a:solidFill>
                  <a:schemeClr val="tx2"/>
                </a:solidFill>
              </a:rPr>
              <a:t> HHI </a:t>
            </a:r>
            <a:r>
              <a:rPr lang="en-US" altLang="en-US" sz="1600" dirty="0" smtClean="0">
                <a:solidFill>
                  <a:schemeClr val="tx2"/>
                </a:solidFill>
              </a:rPr>
              <a:t>2</a:t>
            </a:r>
            <a:r>
              <a:rPr lang="en-US" altLang="en-US" sz="1600" baseline="30000" dirty="0" smtClean="0">
                <a:solidFill>
                  <a:schemeClr val="tx2"/>
                </a:solidFill>
              </a:rPr>
              <a:t>nd</a:t>
            </a:r>
            <a:r>
              <a:rPr lang="en-US" altLang="en-US" sz="1600" dirty="0" smtClean="0">
                <a:solidFill>
                  <a:schemeClr val="tx2"/>
                </a:solidFill>
              </a:rPr>
              <a:t> Response </a:t>
            </a:r>
            <a:r>
              <a:rPr lang="en-US" altLang="en-US" sz="1600" dirty="0" smtClean="0">
                <a:solidFill>
                  <a:schemeClr val="tx2"/>
                </a:solidFill>
              </a:rPr>
              <a:t>to 15.7r1 CFA</a:t>
            </a:r>
            <a:endParaRPr lang="en-US" altLang="en-US" sz="1600" dirty="0">
              <a:solidFill>
                <a:schemeClr val="tx2"/>
              </a:solidFill>
            </a:endParaRPr>
          </a:p>
          <a:p>
            <a:r>
              <a:rPr lang="en-US" altLang="en-US" sz="1600" b="1" dirty="0">
                <a:solidFill>
                  <a:schemeClr val="tx2"/>
                </a:solidFill>
              </a:rPr>
              <a:t>Date Submitted: </a:t>
            </a:r>
            <a:r>
              <a:rPr lang="en-US" altLang="en-US" sz="1600" dirty="0" smtClean="0">
                <a:solidFill>
                  <a:schemeClr val="tx2"/>
                </a:solidFill>
              </a:rPr>
              <a:t>July 11, </a:t>
            </a:r>
            <a:r>
              <a:rPr lang="en-US" altLang="en-US" sz="1600" dirty="0" smtClean="0">
                <a:solidFill>
                  <a:schemeClr val="tx2"/>
                </a:solidFill>
              </a:rPr>
              <a:t>2015</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M. Ayyash, M. Rahaim</a:t>
            </a:r>
            <a:r>
              <a:rPr lang="en-US" altLang="en-US" sz="1600" dirty="0">
                <a:solidFill>
                  <a:schemeClr val="tx2"/>
                </a:solidFill>
              </a:rPr>
              <a:t>, </a:t>
            </a:r>
            <a:r>
              <a:rPr lang="en-US" altLang="en-US" sz="1600" dirty="0" smtClean="0">
                <a:solidFill>
                  <a:schemeClr val="tx2"/>
                </a:solidFill>
              </a:rPr>
              <a:t>S. Shao, A. </a:t>
            </a:r>
            <a:r>
              <a:rPr lang="en-US" altLang="en-US" sz="1600" dirty="0">
                <a:solidFill>
                  <a:schemeClr val="tx2"/>
                </a:solidFill>
              </a:rPr>
              <a:t>Khreishah, </a:t>
            </a:r>
            <a:r>
              <a:rPr lang="en-US" altLang="en-US" sz="1600" dirty="0" smtClean="0">
                <a:solidFill>
                  <a:schemeClr val="tx2"/>
                </a:solidFill>
              </a:rPr>
              <a:t>H. Elgala, T. Little, D. Schulz, </a:t>
            </a:r>
            <a:r>
              <a:rPr lang="en-US" altLang="en-US" sz="1600" dirty="0" smtClean="0">
                <a:solidFill>
                  <a:schemeClr val="tx2"/>
                </a:solidFill>
              </a:rPr>
              <a:t>V. Jungnickel</a:t>
            </a:r>
          </a:p>
          <a:p>
            <a:r>
              <a:rPr lang="en-US" altLang="en-US" sz="1600" b="1" dirty="0" smtClean="0">
                <a:solidFill>
                  <a:schemeClr val="tx2"/>
                </a:solidFill>
              </a:rPr>
              <a:t>Company</a:t>
            </a:r>
            <a:r>
              <a:rPr lang="en-US" altLang="en-US" sz="1600" b="1" dirty="0" smtClean="0">
                <a:solidFill>
                  <a:schemeClr val="tx2"/>
                </a:solidFill>
              </a:rPr>
              <a:t>:</a:t>
            </a:r>
            <a:r>
              <a:rPr lang="en-US" altLang="en-US" sz="1600" dirty="0" smtClean="0">
                <a:solidFill>
                  <a:schemeClr val="tx2"/>
                </a:solidFill>
              </a:rPr>
              <a:t> </a:t>
            </a:r>
            <a:r>
              <a:rPr lang="en-US" altLang="en-US" sz="1600" dirty="0" smtClean="0">
                <a:solidFill>
                  <a:schemeClr val="tx2"/>
                </a:solidFill>
              </a:rPr>
              <a:t>Boston University, New Jersey Inst. of Technology, Chicago </a:t>
            </a:r>
            <a:r>
              <a:rPr lang="en-US" altLang="en-US" sz="1600" dirty="0">
                <a:solidFill>
                  <a:schemeClr val="tx2"/>
                </a:solidFill>
              </a:rPr>
              <a:t>State University, </a:t>
            </a:r>
            <a:r>
              <a:rPr lang="en-US" altLang="en-US" sz="1600" dirty="0" err="1">
                <a:solidFill>
                  <a:schemeClr val="tx2"/>
                </a:solidFill>
              </a:rPr>
              <a:t>Fraunhofer</a:t>
            </a:r>
            <a:r>
              <a:rPr lang="en-US" altLang="en-US" sz="1600" dirty="0">
                <a:solidFill>
                  <a:schemeClr val="tx2"/>
                </a:solidFill>
              </a:rPr>
              <a:t> </a:t>
            </a:r>
            <a:r>
              <a:rPr lang="en-US" altLang="en-US" sz="1600" dirty="0" smtClean="0">
                <a:solidFill>
                  <a:schemeClr val="tx2"/>
                </a:solidFill>
              </a:rPr>
              <a:t>HHI</a:t>
            </a:r>
            <a:endParaRPr kumimoji="1" lang="en-US" altLang="zh-TW" sz="1600" dirty="0" smtClean="0"/>
          </a:p>
          <a:p>
            <a:r>
              <a:rPr lang="en-US" altLang="en-US" sz="1600" dirty="0" smtClean="0">
                <a:solidFill>
                  <a:schemeClr val="tx2"/>
                </a:solidFill>
              </a:rPr>
              <a:t>Address: </a:t>
            </a:r>
            <a:r>
              <a:rPr lang="en-US" altLang="en-US" sz="1600" dirty="0" err="1" smtClean="0">
                <a:solidFill>
                  <a:schemeClr val="tx2"/>
                </a:solidFill>
              </a:rPr>
              <a:t>Einsteinufer</a:t>
            </a:r>
            <a:r>
              <a:rPr lang="en-US" altLang="en-US" sz="1600" dirty="0" smtClean="0">
                <a:solidFill>
                  <a:schemeClr val="tx2"/>
                </a:solidFill>
              </a:rPr>
              <a:t> 37, 10587 Berlin, </a:t>
            </a:r>
            <a:r>
              <a:rPr lang="en-US" altLang="en-US" sz="1600" dirty="0" smtClean="0">
                <a:solidFill>
                  <a:schemeClr val="tx2"/>
                </a:solidFill>
              </a:rPr>
              <a:t>G</a:t>
            </a:r>
            <a:r>
              <a:rPr lang="en-US" altLang="en-US" sz="1600" dirty="0" smtClean="0">
                <a:solidFill>
                  <a:schemeClr val="tx2"/>
                </a:solidFill>
              </a:rPr>
              <a:t>ermany, </a:t>
            </a:r>
            <a:r>
              <a:rPr lang="en-US" altLang="en-US" sz="1600" dirty="0" smtClean="0">
                <a:solidFill>
                  <a:schemeClr val="tx2"/>
                </a:solidFill>
              </a:rPr>
              <a:t>Voice: </a:t>
            </a:r>
            <a:r>
              <a:rPr lang="en-US" altLang="en-US" sz="1600" dirty="0" smtClean="0">
                <a:solidFill>
                  <a:schemeClr val="tx2"/>
                </a:solidFill>
              </a:rPr>
              <a:t>+49 30 31002 768</a:t>
            </a:r>
          </a:p>
          <a:p>
            <a:r>
              <a:rPr lang="en-US" altLang="en-US" sz="1600" dirty="0" smtClean="0">
                <a:solidFill>
                  <a:schemeClr val="tx2"/>
                </a:solidFill>
              </a:rPr>
              <a:t>Mail</a:t>
            </a:r>
            <a:r>
              <a:rPr lang="en-US" altLang="en-US" sz="1600" dirty="0" smtClean="0">
                <a:solidFill>
                  <a:schemeClr val="tx2"/>
                </a:solidFill>
              </a:rPr>
              <a:t>: volker.jungnickel@hhi.fraunhofer.de</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IEEE802.15.7a CFA</a:t>
            </a:r>
            <a:endParaRPr lang="en-US" altLang="en-US" sz="1600" dirty="0">
              <a:solidFill>
                <a:schemeClr val="tx2"/>
              </a:solidFill>
            </a:endParaRPr>
          </a:p>
          <a:p>
            <a:pPr>
              <a:spcBef>
                <a:spcPts val="100"/>
              </a:spcBef>
              <a:spcAft>
                <a:spcPts val="100"/>
              </a:spcAft>
            </a:pP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CFA Response</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CFA Response</a:t>
            </a:r>
          </a:p>
          <a:p>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7" name="Footer Placeholder 2"/>
          <p:cNvSpPr>
            <a:spLocks noGrp="1"/>
          </p:cNvSpPr>
          <p:nvPr>
            <p:ph type="ftr" sz="quarter" idx="11"/>
          </p:nvPr>
        </p:nvSpPr>
        <p:spPr>
          <a:xfrm>
            <a:off x="5486400" y="6475413"/>
            <a:ext cx="3124200" cy="184666"/>
          </a:xfrm>
        </p:spPr>
        <p:txBody>
          <a:bodyPr/>
          <a:lstStyle/>
          <a:p>
            <a:r>
              <a:rPr lang="en-US" altLang="en-US" smtClean="0"/>
              <a:t>Volker Jungnickel</a:t>
            </a:r>
            <a:endParaRPr lang="en-US" altLang="en-US" dirty="0"/>
          </a:p>
        </p:txBody>
      </p:sp>
      <p:sp>
        <p:nvSpPr>
          <p:cNvPr id="8" name="Date Placeholder 1"/>
          <p:cNvSpPr>
            <a:spLocks noGrp="1"/>
          </p:cNvSpPr>
          <p:nvPr>
            <p:ph type="dt" sz="half" idx="10"/>
          </p:nvPr>
        </p:nvSpPr>
        <p:spPr>
          <a:xfrm>
            <a:off x="685800" y="378281"/>
            <a:ext cx="1600200" cy="215444"/>
          </a:xfrm>
        </p:spPr>
        <p:txBody>
          <a:bodyPr/>
          <a:lstStyle/>
          <a:p>
            <a:r>
              <a:rPr lang="de-DE" altLang="en-US" smtClean="0"/>
              <a:t>July 2015</a:t>
            </a:r>
            <a:endParaRPr lang="en-US"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75413"/>
            <a:ext cx="530225" cy="182562"/>
          </a:xfrm>
        </p:spPr>
        <p:txBody>
          <a:bodyPr/>
          <a:lstStyle/>
          <a:p>
            <a:r>
              <a:rPr lang="en-US" altLang="en-US" smtClean="0"/>
              <a:t>Slide </a:t>
            </a:r>
            <a:fld id="{CC0B8CFF-0EE1-4445-817F-F04798712C94}" type="slidenum">
              <a:rPr lang="en-US" altLang="en-US" smtClean="0"/>
              <a:pPr/>
              <a:t>2</a:t>
            </a:fld>
            <a:endParaRPr lang="en-US" altLang="en-US"/>
          </a:p>
        </p:txBody>
      </p:sp>
      <p:sp>
        <p:nvSpPr>
          <p:cNvPr id="5" name="標題 1"/>
          <p:cNvSpPr txBox="1">
            <a:spLocks/>
          </p:cNvSpPr>
          <p:nvPr/>
        </p:nvSpPr>
        <p:spPr>
          <a:xfrm>
            <a:off x="0" y="1358724"/>
            <a:ext cx="9144000" cy="2282300"/>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dirty="0" smtClean="0"/>
              <a:t>Coexistence of OWC and Radio</a:t>
            </a:r>
            <a:endParaRPr kumimoji="1" lang="en-US" altLang="zh-TW" dirty="0" smtClean="0"/>
          </a:p>
          <a:p>
            <a:endParaRPr kumimoji="1" lang="en-US" altLang="zh-TW" sz="2400" dirty="0"/>
          </a:p>
          <a:p>
            <a:r>
              <a:rPr lang="en-US" altLang="en-US" sz="2400" dirty="0"/>
              <a:t>M. Ayyash, M. Rahaim, </a:t>
            </a:r>
            <a:r>
              <a:rPr lang="en-US" altLang="en-US" sz="2400" dirty="0" smtClean="0"/>
              <a:t>S</a:t>
            </a:r>
            <a:r>
              <a:rPr lang="en-US" altLang="en-US" sz="2400" dirty="0"/>
              <a:t>. Shao, A. Khreishah, H. Elgala, T. </a:t>
            </a:r>
            <a:r>
              <a:rPr lang="en-US" altLang="en-US" sz="2400" dirty="0" smtClean="0"/>
              <a:t>Little, </a:t>
            </a:r>
          </a:p>
          <a:p>
            <a:r>
              <a:rPr lang="en-US" altLang="en-US" sz="2400" dirty="0" smtClean="0"/>
              <a:t>D</a:t>
            </a:r>
            <a:r>
              <a:rPr lang="en-US" altLang="en-US" sz="2400" dirty="0"/>
              <a:t>. Schulz, V. Jungnickel, </a:t>
            </a:r>
            <a:endParaRPr lang="en-US" altLang="en-US" sz="2400" dirty="0" smtClean="0"/>
          </a:p>
          <a:p>
            <a:endParaRPr kumimoji="1" lang="en-US" altLang="zh-TW" sz="2400" dirty="0" smtClean="0"/>
          </a:p>
          <a:p>
            <a:r>
              <a:rPr lang="en-US" altLang="en-US" sz="2400" dirty="0"/>
              <a:t>Boston University, </a:t>
            </a:r>
            <a:r>
              <a:rPr lang="en-US" altLang="en-US" sz="2400" dirty="0" smtClean="0"/>
              <a:t>New </a:t>
            </a:r>
            <a:r>
              <a:rPr lang="en-US" altLang="en-US" sz="2400" dirty="0"/>
              <a:t>Jersey </a:t>
            </a:r>
            <a:r>
              <a:rPr lang="en-US" altLang="en-US" sz="2400" dirty="0" smtClean="0"/>
              <a:t>Institute of </a:t>
            </a:r>
            <a:r>
              <a:rPr lang="en-US" altLang="en-US" sz="2400" dirty="0"/>
              <a:t>Technology, </a:t>
            </a:r>
            <a:endParaRPr lang="en-US" altLang="en-US" sz="2400" dirty="0" smtClean="0"/>
          </a:p>
          <a:p>
            <a:r>
              <a:rPr lang="en-US" altLang="en-US" sz="2400" dirty="0" smtClean="0"/>
              <a:t>Chicago </a:t>
            </a:r>
            <a:r>
              <a:rPr lang="en-US" altLang="en-US" sz="2400" dirty="0"/>
              <a:t>State </a:t>
            </a:r>
            <a:r>
              <a:rPr lang="en-US" altLang="en-US" sz="2400" dirty="0" smtClean="0"/>
              <a:t>University, </a:t>
            </a:r>
            <a:r>
              <a:rPr lang="en-US" altLang="en-US" sz="2400" dirty="0" err="1"/>
              <a:t>Fraunhofer</a:t>
            </a:r>
            <a:r>
              <a:rPr lang="en-US" altLang="en-US" sz="2400" dirty="0"/>
              <a:t> </a:t>
            </a:r>
            <a:r>
              <a:rPr lang="en-US" altLang="en-US" sz="2400" dirty="0" smtClean="0"/>
              <a:t>HHI</a:t>
            </a:r>
            <a:endParaRPr kumimoji="1" lang="en-US" altLang="zh-TW" sz="2400" dirty="0" smtClean="0"/>
          </a:p>
          <a:p>
            <a:endParaRPr kumimoji="1" lang="en-US" altLang="zh-TW" sz="2400" dirty="0" smtClean="0"/>
          </a:p>
          <a:p>
            <a:r>
              <a:rPr kumimoji="1" lang="en-US" altLang="zh-TW" sz="2400" dirty="0" smtClean="0">
                <a:solidFill>
                  <a:schemeClr val="accent2"/>
                </a:solidFill>
                <a:hlinkClick r:id="rId2"/>
              </a:rPr>
              <a:t>volker.jungnickel@hhi.fraunhofer.de</a:t>
            </a:r>
            <a:endParaRPr kumimoji="1" lang="en-US" altLang="zh-TW" sz="2400" dirty="0" smtClean="0">
              <a:solidFill>
                <a:schemeClr val="accent2"/>
              </a:solidFill>
            </a:endParaRPr>
          </a:p>
          <a:p>
            <a:endParaRPr kumimoji="1" lang="zh-TW" altLang="en-US" dirty="0"/>
          </a:p>
        </p:txBody>
      </p:sp>
      <p:sp>
        <p:nvSpPr>
          <p:cNvPr id="6" name="Footer Placeholder 2"/>
          <p:cNvSpPr>
            <a:spLocks noGrp="1"/>
          </p:cNvSpPr>
          <p:nvPr>
            <p:ph type="ftr" sz="quarter" idx="11"/>
          </p:nvPr>
        </p:nvSpPr>
        <p:spPr>
          <a:xfrm>
            <a:off x="5486400" y="6475413"/>
            <a:ext cx="3124200" cy="184666"/>
          </a:xfrm>
        </p:spPr>
        <p:txBody>
          <a:bodyPr/>
          <a:lstStyle/>
          <a:p>
            <a:r>
              <a:rPr lang="en-US" altLang="en-US" smtClean="0"/>
              <a:t>Volker Jungnickel</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de-DE" altLang="en-US" smtClean="0"/>
              <a:t>July 2015</a:t>
            </a:r>
            <a:endParaRPr lang="en-US" altLang="en-US" dirty="0"/>
          </a:p>
        </p:txBody>
      </p:sp>
    </p:spTree>
    <p:extLst>
      <p:ext uri="{BB962C8B-B14F-4D97-AF65-F5344CB8AC3E}">
        <p14:creationId xmlns:p14="http://schemas.microsoft.com/office/powerpoint/2010/main" val="2409994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p>
            <a:r>
              <a:rPr lang="de-DE" altLang="en-US" smtClean="0"/>
              <a:t>July 2015</a:t>
            </a:r>
            <a:endParaRPr lang="en-US" altLang="en-US" dirty="0"/>
          </a:p>
        </p:txBody>
      </p:sp>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3</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Use Case: </a:t>
            </a:r>
            <a:r>
              <a:rPr kumimoji="1" lang="en-US" altLang="zh-TW" sz="3200" dirty="0" smtClean="0"/>
              <a:t>Coexistence between OWC and Radio</a:t>
            </a:r>
            <a:endParaRPr kumimoji="1" lang="zh-TW" altLang="en-US" sz="3200" dirty="0"/>
          </a:p>
        </p:txBody>
      </p:sp>
      <p:sp>
        <p:nvSpPr>
          <p:cNvPr id="26" name="Footer Placeholder 2"/>
          <p:cNvSpPr>
            <a:spLocks noGrp="1"/>
          </p:cNvSpPr>
          <p:nvPr>
            <p:ph type="ftr" sz="quarter" idx="11"/>
          </p:nvPr>
        </p:nvSpPr>
        <p:spPr>
          <a:xfrm>
            <a:off x="5486400" y="6475413"/>
            <a:ext cx="3124200" cy="184666"/>
          </a:xfrm>
        </p:spPr>
        <p:txBody>
          <a:bodyPr/>
          <a:lstStyle/>
          <a:p>
            <a:r>
              <a:rPr lang="en-US" altLang="en-US" smtClean="0"/>
              <a:t>Volker Jungnickel</a:t>
            </a:r>
            <a:endParaRPr lang="en-US" altLang="en-US" dirty="0"/>
          </a:p>
        </p:txBody>
      </p:sp>
      <p:pic>
        <p:nvPicPr>
          <p:cNvPr id="11" name="图片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371600"/>
            <a:ext cx="7315200" cy="2383283"/>
          </a:xfrm>
          <a:prstGeom prst="rect">
            <a:avLst/>
          </a:prstGeom>
          <a:noFill/>
          <a:extLst>
            <a:ext uri="{909E8E84-426E-40DD-AFC4-6F175D3DCCD1}">
              <a14:hiddenFill xmlns:a14="http://schemas.microsoft.com/office/drawing/2010/main">
                <a:solidFill>
                  <a:srgbClr val="FFFFFF"/>
                </a:solidFill>
              </a14:hiddenFill>
            </a:ext>
          </a:extLst>
        </p:spPr>
      </p:pic>
      <p:sp>
        <p:nvSpPr>
          <p:cNvPr id="13" name="Text Box 62"/>
          <p:cNvSpPr txBox="1">
            <a:spLocks noChangeArrowheads="1"/>
          </p:cNvSpPr>
          <p:nvPr/>
        </p:nvSpPr>
        <p:spPr bwMode="auto">
          <a:xfrm>
            <a:off x="609600" y="3928880"/>
            <a:ext cx="8458200" cy="3843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pPr eaLnBrk="0" hangingPunct="0">
              <a:spcBef>
                <a:spcPts val="600"/>
              </a:spcBef>
              <a:buClr>
                <a:srgbClr val="00B3DF"/>
              </a:buClr>
              <a:buSzPct val="80000"/>
              <a:buFont typeface="Wingdings" pitchFamily="2" charset="2"/>
              <a:buChar char=""/>
            </a:pPr>
            <a:r>
              <a:rPr lang="en-US" sz="2000" b="1" dirty="0" smtClean="0">
                <a:solidFill>
                  <a:prstClr val="black"/>
                </a:solidFill>
                <a:latin typeface="+mj-lt"/>
              </a:rPr>
              <a:t>Hybrid </a:t>
            </a:r>
            <a:r>
              <a:rPr lang="en-US" sz="2000" b="1" dirty="0" smtClean="0">
                <a:solidFill>
                  <a:prstClr val="black"/>
                </a:solidFill>
                <a:latin typeface="+mj-lt"/>
              </a:rPr>
              <a:t>System:</a:t>
            </a:r>
            <a:r>
              <a:rPr lang="en-US" sz="2000" dirty="0" smtClean="0">
                <a:solidFill>
                  <a:prstClr val="black"/>
                </a:solidFill>
                <a:latin typeface="+mj-lt"/>
              </a:rPr>
              <a:t> Unidirectional OWC downlink, Unidirectional radio uplink</a:t>
            </a:r>
          </a:p>
          <a:p>
            <a:pPr lvl="1">
              <a:spcBef>
                <a:spcPts val="600"/>
              </a:spcBef>
              <a:buClr>
                <a:srgbClr val="00B3DF"/>
              </a:buClr>
              <a:buSzPct val="80000"/>
              <a:buFont typeface="Wingdings" pitchFamily="2" charset="2"/>
              <a:buChar char=""/>
            </a:pPr>
            <a:r>
              <a:rPr lang="en-US" sz="2000" dirty="0" smtClean="0">
                <a:solidFill>
                  <a:prstClr val="black"/>
                </a:solidFill>
                <a:latin typeface="+mj-lt"/>
              </a:rPr>
              <a:t>E.g. used together with low-power mobile devices</a:t>
            </a:r>
          </a:p>
          <a:p>
            <a:pPr eaLnBrk="0" hangingPunct="0">
              <a:spcBef>
                <a:spcPts val="600"/>
              </a:spcBef>
              <a:buClr>
                <a:srgbClr val="00B3DF"/>
              </a:buClr>
              <a:buSzPct val="80000"/>
              <a:buFont typeface="Wingdings" pitchFamily="2" charset="2"/>
              <a:buChar char=""/>
            </a:pPr>
            <a:r>
              <a:rPr lang="en-US" sz="2000" b="1" dirty="0" smtClean="0">
                <a:solidFill>
                  <a:prstClr val="black"/>
                </a:solidFill>
                <a:latin typeface="+mj-lt"/>
              </a:rPr>
              <a:t>Aggregated System:</a:t>
            </a:r>
            <a:r>
              <a:rPr lang="en-US" sz="2000" dirty="0" smtClean="0">
                <a:solidFill>
                  <a:prstClr val="black"/>
                </a:solidFill>
                <a:latin typeface="+mj-lt"/>
              </a:rPr>
              <a:t> Both systems are bidirectional and operated in parallel</a:t>
            </a:r>
          </a:p>
          <a:p>
            <a:pPr lvl="1">
              <a:spcBef>
                <a:spcPts val="600"/>
              </a:spcBef>
              <a:buClr>
                <a:srgbClr val="00B3DF"/>
              </a:buClr>
              <a:buSzPct val="80000"/>
              <a:buFont typeface="Wingdings" pitchFamily="2" charset="2"/>
              <a:buChar char=""/>
            </a:pPr>
            <a:r>
              <a:rPr lang="en-US" sz="2000" dirty="0" smtClean="0">
                <a:solidFill>
                  <a:prstClr val="black"/>
                </a:solidFill>
                <a:latin typeface="+mj-lt"/>
              </a:rPr>
              <a:t>Radio has better coverage, optics has higher data rate</a:t>
            </a:r>
          </a:p>
          <a:p>
            <a:pPr lvl="1">
              <a:spcBef>
                <a:spcPts val="600"/>
              </a:spcBef>
              <a:buClr>
                <a:srgbClr val="00B3DF"/>
              </a:buClr>
              <a:buSzPct val="80000"/>
              <a:buFont typeface="Wingdings" pitchFamily="2" charset="2"/>
              <a:buChar char=""/>
            </a:pPr>
            <a:r>
              <a:rPr lang="en-US" sz="2000" dirty="0" smtClean="0">
                <a:solidFill>
                  <a:prstClr val="black"/>
                </a:solidFill>
                <a:latin typeface="+mj-lt"/>
              </a:rPr>
              <a:t>Handover and link aggregation between both systems</a:t>
            </a:r>
          </a:p>
          <a:p>
            <a:pPr>
              <a:spcBef>
                <a:spcPts val="600"/>
              </a:spcBef>
              <a:buClr>
                <a:srgbClr val="00B3DF"/>
              </a:buClr>
              <a:buSzPct val="80000"/>
              <a:buFont typeface="Wingdings" pitchFamily="2" charset="2"/>
              <a:buChar char=""/>
            </a:pPr>
            <a:r>
              <a:rPr lang="en-US" sz="2000" dirty="0" smtClean="0">
                <a:solidFill>
                  <a:prstClr val="black"/>
                </a:solidFill>
                <a:latin typeface="+mj-lt"/>
              </a:rPr>
              <a:t>What is the impact on IEEE 802.15.7r1 OWC standard?</a:t>
            </a:r>
            <a:endParaRPr lang="en-US" sz="2000" dirty="0" smtClean="0">
              <a:solidFill>
                <a:prstClr val="black"/>
              </a:solidFill>
              <a:latin typeface="+mj-lt"/>
            </a:endParaRPr>
          </a:p>
          <a:p>
            <a:pPr eaLnBrk="0" hangingPunct="0">
              <a:spcBef>
                <a:spcPts val="600"/>
              </a:spcBef>
              <a:buClr>
                <a:srgbClr val="00B3DF"/>
              </a:buClr>
              <a:buSzPct val="80000"/>
              <a:buFont typeface="Wingdings" pitchFamily="2" charset="2"/>
              <a:buChar char=""/>
            </a:pPr>
            <a:endParaRPr lang="en-US" sz="2000" dirty="0" smtClean="0">
              <a:solidFill>
                <a:prstClr val="black"/>
              </a:solidFill>
              <a:latin typeface="+mj-lt"/>
            </a:endParaRPr>
          </a:p>
        </p:txBody>
      </p:sp>
    </p:spTree>
    <p:extLst>
      <p:ext uri="{BB962C8B-B14F-4D97-AF65-F5344CB8AC3E}">
        <p14:creationId xmlns:p14="http://schemas.microsoft.com/office/powerpoint/2010/main" val="13234039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0</TotalTime>
  <Words>185</Words>
  <Application>Microsoft Office PowerPoint</Application>
  <PresentationFormat>Bildschirmpräsentation (4:3)</PresentationFormat>
  <Paragraphs>43</Paragraphs>
  <Slides>3</Slides>
  <Notes>1</Notes>
  <HiddenSlides>0</HiddenSlides>
  <MMClips>0</MMClips>
  <ScaleCrop>false</ScaleCrop>
  <HeadingPairs>
    <vt:vector size="4" baseType="variant">
      <vt:variant>
        <vt:lpstr>Design</vt:lpstr>
      </vt:variant>
      <vt:variant>
        <vt:i4>1</vt:i4>
      </vt:variant>
      <vt:variant>
        <vt:lpstr>Folientitel</vt:lpstr>
      </vt:variant>
      <vt:variant>
        <vt:i4>3</vt:i4>
      </vt:variant>
    </vt:vector>
  </HeadingPairs>
  <TitlesOfParts>
    <vt:vector size="4" baseType="lpstr">
      <vt:lpstr>Office Theme</vt:lpstr>
      <vt:lpstr>PowerPoint-Präsentation</vt:lpstr>
      <vt:lpstr>PowerPoint-Präsentation</vt:lpstr>
      <vt:lpstr>PowerPoint-Präsentation</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dc:description>&lt;doc#&gt;</dc:description>
  <cp:lastModifiedBy>Jungnickel, Volker</cp:lastModifiedBy>
  <cp:revision>79</cp:revision>
  <cp:lastPrinted>1998-02-10T13:28:06Z</cp:lastPrinted>
  <dcterms:created xsi:type="dcterms:W3CDTF">2015-03-05T02:33:14Z</dcterms:created>
  <dcterms:modified xsi:type="dcterms:W3CDTF">2015-07-11T19:13:00Z</dcterms:modified>
</cp:coreProperties>
</file>