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14" r:id="rId2"/>
    <p:sldId id="315" r:id="rId3"/>
    <p:sldId id="312" r:id="rId4"/>
    <p:sldId id="325" r:id="rId5"/>
    <p:sldId id="329" r:id="rId6"/>
    <p:sldId id="333" r:id="rId7"/>
    <p:sldId id="334" r:id="rId8"/>
    <p:sldId id="331" r:id="rId9"/>
    <p:sldId id="335" r:id="rId10"/>
    <p:sldId id="323" r:id="rId11"/>
    <p:sldId id="336"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799393"/>
    <a:srgbClr val="D9FFFF"/>
    <a:srgbClr val="EBD6FF"/>
    <a:srgbClr val="FFD7B2"/>
    <a:srgbClr val="FDFFB2"/>
    <a:srgbClr val="B7FFB2"/>
    <a:srgbClr val="B4FFFF"/>
    <a:srgbClr val="B5AFFF"/>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24" autoAdjust="0"/>
    <p:restoredTop sz="84615" autoAdjust="0"/>
  </p:normalViewPr>
  <p:slideViewPr>
    <p:cSldViewPr>
      <p:cViewPr varScale="1">
        <p:scale>
          <a:sx n="126" d="100"/>
          <a:sy n="126" d="100"/>
        </p:scale>
        <p:origin x="-40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636800087489064"/>
          <c:h val="0.7717626214891"/>
        </c:manualLayout>
      </c:layout>
      <c:scatterChart>
        <c:scatterStyle val="lineMarker"/>
        <c:varyColors val="0"/>
        <c:ser>
          <c:idx val="0"/>
          <c:order val="0"/>
          <c:tx>
            <c:strRef>
              <c:f>Sheet1!$B$1</c:f>
              <c:strCache>
                <c:ptCount val="1"/>
                <c:pt idx="0">
                  <c:v>EIRP 30mdB</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Sheet1!$B$2:$B$180</c:f>
              <c:numCache>
                <c:formatCode>General</c:formatCode>
                <c:ptCount val="179"/>
                <c:pt idx="0">
                  <c:v>0.0</c:v>
                </c:pt>
                <c:pt idx="1">
                  <c:v>-19.98359003050208</c:v>
                </c:pt>
                <c:pt idx="2">
                  <c:v>-26.02418994378171</c:v>
                </c:pt>
                <c:pt idx="3">
                  <c:v>-29.56601512489534</c:v>
                </c:pt>
                <c:pt idx="4">
                  <c:v>-32.08478985706102</c:v>
                </c:pt>
                <c:pt idx="5">
                  <c:v>-34.04299011722247</c:v>
                </c:pt>
                <c:pt idx="6">
                  <c:v>-35.646615038175</c:v>
                </c:pt>
                <c:pt idx="7">
                  <c:v>-37.00555083078722</c:v>
                </c:pt>
                <c:pt idx="8">
                  <c:v>-38.18538977034095</c:v>
                </c:pt>
                <c:pt idx="9">
                  <c:v>-39.2284402192886</c:v>
                </c:pt>
                <c:pt idx="10">
                  <c:v>-40.1635900305021</c:v>
                </c:pt>
                <c:pt idx="11">
                  <c:v>-41.01144373366604</c:v>
                </c:pt>
                <c:pt idx="12">
                  <c:v>-41.78721495145457</c:v>
                </c:pt>
                <c:pt idx="13">
                  <c:v>-42.50245707663883</c:v>
                </c:pt>
                <c:pt idx="14">
                  <c:v>-43.16615074406686</c:v>
                </c:pt>
                <c:pt idx="15">
                  <c:v>-43.78541521161571</c:v>
                </c:pt>
                <c:pt idx="16">
                  <c:v>-44.36598968362027</c:v>
                </c:pt>
                <c:pt idx="17">
                  <c:v>-44.91256845806725</c:v>
                </c:pt>
                <c:pt idx="18">
                  <c:v>-45.42904013256822</c:v>
                </c:pt>
                <c:pt idx="19">
                  <c:v>-45.91866204955866</c:v>
                </c:pt>
                <c:pt idx="20">
                  <c:v>-46.38418994378171</c:v>
                </c:pt>
                <c:pt idx="21">
                  <c:v>-46.82797592518048</c:v>
                </c:pt>
                <c:pt idx="22">
                  <c:v>-47.25204364694622</c:v>
                </c:pt>
                <c:pt idx="23">
                  <c:v>-47.65814675085395</c:v>
                </c:pt>
                <c:pt idx="24">
                  <c:v>-48.04781486473419</c:v>
                </c:pt>
                <c:pt idx="25">
                  <c:v>-48.42239020394284</c:v>
                </c:pt>
                <c:pt idx="26">
                  <c:v>-48.78305698991846</c:v>
                </c:pt>
                <c:pt idx="27">
                  <c:v>-49.13086531368184</c:v>
                </c:pt>
                <c:pt idx="28">
                  <c:v>-49.46675065734616</c:v>
                </c:pt>
                <c:pt idx="29">
                  <c:v>-49.7915499884812</c:v>
                </c:pt>
                <c:pt idx="30">
                  <c:v>-50.10601512489535</c:v>
                </c:pt>
                <c:pt idx="31">
                  <c:v>-50.41082390718744</c:v>
                </c:pt>
                <c:pt idx="32">
                  <c:v>-50.70658959690022</c:v>
                </c:pt>
                <c:pt idx="33">
                  <c:v>-50.99386882805985</c:v>
                </c:pt>
                <c:pt idx="34">
                  <c:v>-51.27316837134719</c:v>
                </c:pt>
                <c:pt idx="35">
                  <c:v>-51.54495091750761</c:v>
                </c:pt>
                <c:pt idx="36">
                  <c:v>-51.80964004584784</c:v>
                </c:pt>
                <c:pt idx="37">
                  <c:v>-52.06762451184184</c:v>
                </c:pt>
                <c:pt idx="38">
                  <c:v>-52.31926196283797</c:v>
                </c:pt>
                <c:pt idx="39">
                  <c:v>-52.56488217103198</c:v>
                </c:pt>
                <c:pt idx="40">
                  <c:v>-52.80478985706097</c:v>
                </c:pt>
                <c:pt idx="41">
                  <c:v>-53.03926716489674</c:v>
                </c:pt>
                <c:pt idx="42">
                  <c:v>-53.2685758384601</c:v>
                </c:pt>
                <c:pt idx="43">
                  <c:v>-53.49295914209383</c:v>
                </c:pt>
                <c:pt idx="44">
                  <c:v>-53.71264356022585</c:v>
                </c:pt>
                <c:pt idx="45">
                  <c:v>-53.92784030600895</c:v>
                </c:pt>
                <c:pt idx="46">
                  <c:v>-54.13874666413356</c:v>
                </c:pt>
                <c:pt idx="47">
                  <c:v>-54.34554718921594</c:v>
                </c:pt>
                <c:pt idx="48">
                  <c:v>-54.54841477801383</c:v>
                </c:pt>
                <c:pt idx="49">
                  <c:v>-54.74751163107235</c:v>
                </c:pt>
                <c:pt idx="50">
                  <c:v>-54.94299011722244</c:v>
                </c:pt>
                <c:pt idx="51">
                  <c:v>-55.13499355246082</c:v>
                </c:pt>
                <c:pt idx="52">
                  <c:v>-55.32365690319808</c:v>
                </c:pt>
                <c:pt idx="53">
                  <c:v>-55.50910742251787</c:v>
                </c:pt>
                <c:pt idx="54">
                  <c:v>-55.69146522696145</c:v>
                </c:pt>
                <c:pt idx="55">
                  <c:v>-55.87084382038697</c:v>
                </c:pt>
                <c:pt idx="56">
                  <c:v>-56.04735057062607</c:v>
                </c:pt>
                <c:pt idx="57">
                  <c:v>-56.22108714395192</c:v>
                </c:pt>
                <c:pt idx="58">
                  <c:v>-56.39214990176083</c:v>
                </c:pt>
                <c:pt idx="59">
                  <c:v>-56.56063026334498</c:v>
                </c:pt>
                <c:pt idx="60">
                  <c:v>-56.726615038175</c:v>
                </c:pt>
                <c:pt idx="61">
                  <c:v>-56.8901867307174</c:v>
                </c:pt>
                <c:pt idx="62">
                  <c:v>-57.05142382046719</c:v>
                </c:pt>
                <c:pt idx="63">
                  <c:v>-57.21040101957372</c:v>
                </c:pt>
                <c:pt idx="64">
                  <c:v>-57.36718951017982</c:v>
                </c:pt>
                <c:pt idx="65">
                  <c:v>-57.52185716335919</c:v>
                </c:pt>
                <c:pt idx="66">
                  <c:v>-57.67446874133945</c:v>
                </c:pt>
                <c:pt idx="67">
                  <c:v>-57.8250860845186</c:v>
                </c:pt>
                <c:pt idx="68">
                  <c:v>-57.97376828462681</c:v>
                </c:pt>
                <c:pt idx="69">
                  <c:v>-58.1205718452472</c:v>
                </c:pt>
                <c:pt idx="70">
                  <c:v>-58.2655508307872</c:v>
                </c:pt>
                <c:pt idx="71">
                  <c:v>-58.4087570048836</c:v>
                </c:pt>
                <c:pt idx="72">
                  <c:v>-58.55023995912745</c:v>
                </c:pt>
                <c:pt idx="73">
                  <c:v>-58.6900472329112</c:v>
                </c:pt>
                <c:pt idx="74">
                  <c:v>-58.8282244251216</c:v>
                </c:pt>
                <c:pt idx="75">
                  <c:v>-58.96481529833608</c:v>
                </c:pt>
                <c:pt idx="76">
                  <c:v>-59.09986187611792</c:v>
                </c:pt>
                <c:pt idx="77">
                  <c:v>-59.23340453395173</c:v>
                </c:pt>
                <c:pt idx="78">
                  <c:v>-59.36548208431171</c:v>
                </c:pt>
                <c:pt idx="79">
                  <c:v>-59.49613185631092</c:v>
                </c:pt>
                <c:pt idx="80">
                  <c:v>-59.62538977034095</c:v>
                </c:pt>
                <c:pt idx="81">
                  <c:v>-59.75329040807508</c:v>
                </c:pt>
                <c:pt idx="82">
                  <c:v>-59.8798670781761</c:v>
                </c:pt>
                <c:pt idx="83">
                  <c:v>-60.00515187802355</c:v>
                </c:pt>
                <c:pt idx="84">
                  <c:v>-60.12917575173971</c:v>
                </c:pt>
                <c:pt idx="85">
                  <c:v>-60.25196854478794</c:v>
                </c:pt>
                <c:pt idx="86">
                  <c:v>-60.37355905537324</c:v>
                </c:pt>
                <c:pt idx="87">
                  <c:v>-60.49397508287446</c:v>
                </c:pt>
                <c:pt idx="88">
                  <c:v>-60.61324347350534</c:v>
                </c:pt>
                <c:pt idx="89">
                  <c:v>-60.73139016340036</c:v>
                </c:pt>
                <c:pt idx="90">
                  <c:v>-60.84844021928834</c:v>
                </c:pt>
                <c:pt idx="91">
                  <c:v>-60.96441787692397</c:v>
                </c:pt>
                <c:pt idx="92">
                  <c:v>-61.07934657741287</c:v>
                </c:pt>
                <c:pt idx="93">
                  <c:v>-61.19324900158081</c:v>
                </c:pt>
                <c:pt idx="94">
                  <c:v>-61.306147102496</c:v>
                </c:pt>
                <c:pt idx="95">
                  <c:v>-61.41806213627904</c:v>
                </c:pt>
                <c:pt idx="96">
                  <c:v>-61.52901469129313</c:v>
                </c:pt>
                <c:pt idx="97">
                  <c:v>-61.639024715827</c:v>
                </c:pt>
                <c:pt idx="98">
                  <c:v>-61.748111544352</c:v>
                </c:pt>
                <c:pt idx="99">
                  <c:v>-61.85629392245306</c:v>
                </c:pt>
                <c:pt idx="100">
                  <c:v>-61.96359003050207</c:v>
                </c:pt>
                <c:pt idx="101">
                  <c:v>-62.07001750615494</c:v>
                </c:pt>
                <c:pt idx="102">
                  <c:v>-62.17559346574019</c:v>
                </c:pt>
                <c:pt idx="103">
                  <c:v>-62.28033452460554</c:v>
                </c:pt>
                <c:pt idx="104">
                  <c:v>-62.3842568164777</c:v>
                </c:pt>
                <c:pt idx="105">
                  <c:v>-62.48737601190084</c:v>
                </c:pt>
                <c:pt idx="106">
                  <c:v>-62.58970733579739</c:v>
                </c:pt>
                <c:pt idx="107">
                  <c:v>-62.69126558420619</c:v>
                </c:pt>
                <c:pt idx="108">
                  <c:v>-62.79206514024107</c:v>
                </c:pt>
                <c:pt idx="109">
                  <c:v>-62.89211998931457</c:v>
                </c:pt>
                <c:pt idx="110">
                  <c:v>-62.99144373366614</c:v>
                </c:pt>
                <c:pt idx="111">
                  <c:v>-63.09004960623523</c:v>
                </c:pt>
                <c:pt idx="112">
                  <c:v>-63.18795048390572</c:v>
                </c:pt>
                <c:pt idx="113">
                  <c:v>-63.2851589001705</c:v>
                </c:pt>
                <c:pt idx="114">
                  <c:v>-63.38168705723076</c:v>
                </c:pt>
                <c:pt idx="115">
                  <c:v>-63.47754683757431</c:v>
                </c:pt>
                <c:pt idx="116">
                  <c:v>-63.57274981504045</c:v>
                </c:pt>
                <c:pt idx="117">
                  <c:v>-63.66730726542534</c:v>
                </c:pt>
                <c:pt idx="118">
                  <c:v>-63.76123017662461</c:v>
                </c:pt>
                <c:pt idx="119">
                  <c:v>-63.85452925835222</c:v>
                </c:pt>
                <c:pt idx="120">
                  <c:v>-63.94721495145426</c:v>
                </c:pt>
                <c:pt idx="121">
                  <c:v>-64.03929743683105</c:v>
                </c:pt>
                <c:pt idx="122">
                  <c:v>-64.13078664399705</c:v>
                </c:pt>
                <c:pt idx="123">
                  <c:v>-64.22169225929002</c:v>
                </c:pt>
                <c:pt idx="124">
                  <c:v>-64.31202373374681</c:v>
                </c:pt>
                <c:pt idx="125">
                  <c:v>-64.4017902906632</c:v>
                </c:pt>
                <c:pt idx="126">
                  <c:v>-64.49100093285334</c:v>
                </c:pt>
                <c:pt idx="127">
                  <c:v>-64.57966444962123</c:v>
                </c:pt>
                <c:pt idx="128">
                  <c:v>-64.66778942345897</c:v>
                </c:pt>
                <c:pt idx="129">
                  <c:v>-64.75538423648602</c:v>
                </c:pt>
                <c:pt idx="130">
                  <c:v>-64.84245707663827</c:v>
                </c:pt>
                <c:pt idx="131">
                  <c:v>-64.9290159436174</c:v>
                </c:pt>
                <c:pt idx="132">
                  <c:v>-65.01506865461907</c:v>
                </c:pt>
                <c:pt idx="133">
                  <c:v>-65.1006228498438</c:v>
                </c:pt>
                <c:pt idx="134">
                  <c:v>-65.1856859977982</c:v>
                </c:pt>
                <c:pt idx="135">
                  <c:v>-65.2702654004022</c:v>
                </c:pt>
                <c:pt idx="136">
                  <c:v>-65.35436819790597</c:v>
                </c:pt>
                <c:pt idx="137">
                  <c:v>-65.4380013736296</c:v>
                </c:pt>
                <c:pt idx="138">
                  <c:v>-65.52117175852605</c:v>
                </c:pt>
                <c:pt idx="139">
                  <c:v>-65.60388603558309</c:v>
                </c:pt>
                <c:pt idx="140">
                  <c:v>-65.68615074406681</c:v>
                </c:pt>
                <c:pt idx="141">
                  <c:v>-65.76797228360968</c:v>
                </c:pt>
                <c:pt idx="142">
                  <c:v>-65.84935691816324</c:v>
                </c:pt>
                <c:pt idx="143">
                  <c:v>-65.93031077980332</c:v>
                </c:pt>
                <c:pt idx="144">
                  <c:v>-66.01083987240705</c:v>
                </c:pt>
                <c:pt idx="145">
                  <c:v>-66.0909500752016</c:v>
                </c:pt>
                <c:pt idx="146">
                  <c:v>-66.17064714619003</c:v>
                </c:pt>
                <c:pt idx="147">
                  <c:v>-66.2499367254656</c:v>
                </c:pt>
                <c:pt idx="148">
                  <c:v>-66.32882433840045</c:v>
                </c:pt>
                <c:pt idx="149">
                  <c:v>-66.4073153987476</c:v>
                </c:pt>
                <c:pt idx="150">
                  <c:v>-66.4854152116157</c:v>
                </c:pt>
                <c:pt idx="151">
                  <c:v>-66.5631289763655</c:v>
                </c:pt>
                <c:pt idx="152">
                  <c:v>-66.6404617893976</c:v>
                </c:pt>
                <c:pt idx="153">
                  <c:v>-66.71741864685407</c:v>
                </c:pt>
                <c:pt idx="154">
                  <c:v>-66.7940044472314</c:v>
                </c:pt>
                <c:pt idx="155">
                  <c:v>-66.87022399390792</c:v>
                </c:pt>
                <c:pt idx="156">
                  <c:v>-66.94608199759131</c:v>
                </c:pt>
                <c:pt idx="157">
                  <c:v>-67.0215830786867</c:v>
                </c:pt>
                <c:pt idx="158">
                  <c:v>-67.09673176959055</c:v>
                </c:pt>
                <c:pt idx="159">
                  <c:v>-67.17153251691026</c:v>
                </c:pt>
                <c:pt idx="160">
                  <c:v>-67.24598968362056</c:v>
                </c:pt>
                <c:pt idx="161">
                  <c:v>-67.320107551139</c:v>
                </c:pt>
                <c:pt idx="162">
                  <c:v>-67.39389032135465</c:v>
                </c:pt>
                <c:pt idx="163">
                  <c:v>-67.4673421185804</c:v>
                </c:pt>
                <c:pt idx="164">
                  <c:v>-67.54046699145604</c:v>
                </c:pt>
                <c:pt idx="165">
                  <c:v>-67.61326891478018</c:v>
                </c:pt>
                <c:pt idx="166">
                  <c:v>-67.68575179130315</c:v>
                </c:pt>
                <c:pt idx="167">
                  <c:v>-67.75791945345375</c:v>
                </c:pt>
                <c:pt idx="168">
                  <c:v>-67.82977566501934</c:v>
                </c:pt>
                <c:pt idx="169">
                  <c:v>-67.90132412277553</c:v>
                </c:pt>
                <c:pt idx="170">
                  <c:v>-67.97256845806757</c:v>
                </c:pt>
                <c:pt idx="171">
                  <c:v>-68.0435122383452</c:v>
                </c:pt>
                <c:pt idx="172">
                  <c:v>-68.11415896865304</c:v>
                </c:pt>
                <c:pt idx="173">
                  <c:v>-68.184512093078</c:v>
                </c:pt>
                <c:pt idx="174">
                  <c:v>-68.25457499615405</c:v>
                </c:pt>
                <c:pt idx="175">
                  <c:v>-68.32435100422795</c:v>
                </c:pt>
                <c:pt idx="176">
                  <c:v>-68.39384338678508</c:v>
                </c:pt>
                <c:pt idx="177">
                  <c:v>-68.46305535773821</c:v>
                </c:pt>
                <c:pt idx="178">
                  <c:v>-68.5319900766799</c:v>
                </c:pt>
              </c:numCache>
            </c:numRef>
          </c:yVal>
          <c:smooth val="0"/>
        </c:ser>
        <c:ser>
          <c:idx val="1"/>
          <c:order val="1"/>
          <c:tx>
            <c:strRef>
              <c:f>Sheet1!$C$1</c:f>
              <c:strCache>
                <c:ptCount val="1"/>
                <c:pt idx="0">
                  <c:v>EIRP 50dBm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Sheet1!$C$2:$C$180</c:f>
              <c:numCache>
                <c:formatCode>General</c:formatCode>
                <c:ptCount val="179"/>
                <c:pt idx="0">
                  <c:v>0.0</c:v>
                </c:pt>
                <c:pt idx="1">
                  <c:v>0.0164099694979103</c:v>
                </c:pt>
                <c:pt idx="2">
                  <c:v>-6.024189943781685</c:v>
                </c:pt>
                <c:pt idx="3">
                  <c:v>-9.566015124895342</c:v>
                </c:pt>
                <c:pt idx="4">
                  <c:v>-12.08478985706134</c:v>
                </c:pt>
                <c:pt idx="5">
                  <c:v>-14.04299011722246</c:v>
                </c:pt>
                <c:pt idx="6">
                  <c:v>-15.64661503817497</c:v>
                </c:pt>
                <c:pt idx="7">
                  <c:v>-17.00555083078718</c:v>
                </c:pt>
                <c:pt idx="8">
                  <c:v>-18.18538977034097</c:v>
                </c:pt>
                <c:pt idx="9">
                  <c:v>-19.22844021928859</c:v>
                </c:pt>
                <c:pt idx="10">
                  <c:v>-20.16359003050209</c:v>
                </c:pt>
                <c:pt idx="11">
                  <c:v>-21.0114437336666</c:v>
                </c:pt>
                <c:pt idx="12">
                  <c:v>-21.7872149514546</c:v>
                </c:pt>
                <c:pt idx="13">
                  <c:v>-22.50245707663883</c:v>
                </c:pt>
                <c:pt idx="14">
                  <c:v>-23.16615074406685</c:v>
                </c:pt>
                <c:pt idx="15">
                  <c:v>-23.78541521161572</c:v>
                </c:pt>
                <c:pt idx="16">
                  <c:v>-24.36598968362059</c:v>
                </c:pt>
                <c:pt idx="17">
                  <c:v>-24.91256845806756</c:v>
                </c:pt>
                <c:pt idx="18">
                  <c:v>-25.42904013256818</c:v>
                </c:pt>
                <c:pt idx="19">
                  <c:v>-25.91866204955867</c:v>
                </c:pt>
                <c:pt idx="20">
                  <c:v>-26.38418994378171</c:v>
                </c:pt>
                <c:pt idx="21">
                  <c:v>-26.82797592518048</c:v>
                </c:pt>
                <c:pt idx="22">
                  <c:v>-27.25204364694622</c:v>
                </c:pt>
                <c:pt idx="23">
                  <c:v>-27.65814675085394</c:v>
                </c:pt>
                <c:pt idx="24">
                  <c:v>-28.04781486473422</c:v>
                </c:pt>
                <c:pt idx="25">
                  <c:v>-28.42239020394278</c:v>
                </c:pt>
                <c:pt idx="26">
                  <c:v>-28.78305698991845</c:v>
                </c:pt>
                <c:pt idx="27">
                  <c:v>-29.13086531368184</c:v>
                </c:pt>
                <c:pt idx="28">
                  <c:v>-29.46675065734648</c:v>
                </c:pt>
                <c:pt idx="29">
                  <c:v>-29.79154998848118</c:v>
                </c:pt>
                <c:pt idx="30">
                  <c:v>-30.10601512489534</c:v>
                </c:pt>
                <c:pt idx="31">
                  <c:v>-30.41082390718755</c:v>
                </c:pt>
                <c:pt idx="32">
                  <c:v>-30.70658959690022</c:v>
                </c:pt>
                <c:pt idx="33">
                  <c:v>-30.99386882805985</c:v>
                </c:pt>
                <c:pt idx="34">
                  <c:v>-31.27316837134719</c:v>
                </c:pt>
                <c:pt idx="35">
                  <c:v>-31.5449509175076</c:v>
                </c:pt>
                <c:pt idx="36">
                  <c:v>-31.80964004584784</c:v>
                </c:pt>
                <c:pt idx="37">
                  <c:v>-32.06762451184184</c:v>
                </c:pt>
                <c:pt idx="38">
                  <c:v>-32.31926196283797</c:v>
                </c:pt>
                <c:pt idx="39">
                  <c:v>-32.56488217103198</c:v>
                </c:pt>
                <c:pt idx="40">
                  <c:v>-32.80478985706097</c:v>
                </c:pt>
                <c:pt idx="41">
                  <c:v>-33.03926716489674</c:v>
                </c:pt>
                <c:pt idx="42">
                  <c:v>-33.2685758384601</c:v>
                </c:pt>
                <c:pt idx="43">
                  <c:v>-33.49295914209383</c:v>
                </c:pt>
                <c:pt idx="44">
                  <c:v>-33.71264356022585</c:v>
                </c:pt>
                <c:pt idx="45">
                  <c:v>-33.92784030600895</c:v>
                </c:pt>
                <c:pt idx="46">
                  <c:v>-34.13874666413356</c:v>
                </c:pt>
                <c:pt idx="47">
                  <c:v>-34.34554718921594</c:v>
                </c:pt>
                <c:pt idx="48">
                  <c:v>-34.54841477801383</c:v>
                </c:pt>
                <c:pt idx="49">
                  <c:v>-34.74751163107235</c:v>
                </c:pt>
                <c:pt idx="50">
                  <c:v>-34.94299011722244</c:v>
                </c:pt>
                <c:pt idx="51">
                  <c:v>-35.13499355246082</c:v>
                </c:pt>
                <c:pt idx="52">
                  <c:v>-35.32365690319808</c:v>
                </c:pt>
                <c:pt idx="53">
                  <c:v>-35.50910742251787</c:v>
                </c:pt>
                <c:pt idx="54">
                  <c:v>-35.69146522696145</c:v>
                </c:pt>
                <c:pt idx="55">
                  <c:v>-35.87084382038697</c:v>
                </c:pt>
                <c:pt idx="56">
                  <c:v>-36.04735057062607</c:v>
                </c:pt>
                <c:pt idx="57">
                  <c:v>-36.22108714395192</c:v>
                </c:pt>
                <c:pt idx="58">
                  <c:v>-36.39214990176083</c:v>
                </c:pt>
                <c:pt idx="59">
                  <c:v>-36.56063026334498</c:v>
                </c:pt>
                <c:pt idx="60">
                  <c:v>-36.726615038175</c:v>
                </c:pt>
                <c:pt idx="61">
                  <c:v>-36.8901867307174</c:v>
                </c:pt>
                <c:pt idx="62">
                  <c:v>-37.05142382046719</c:v>
                </c:pt>
                <c:pt idx="63">
                  <c:v>-37.21040101957372</c:v>
                </c:pt>
                <c:pt idx="64">
                  <c:v>-37.36718951017982</c:v>
                </c:pt>
                <c:pt idx="65">
                  <c:v>-37.52185716335919</c:v>
                </c:pt>
                <c:pt idx="66">
                  <c:v>-37.67446874133945</c:v>
                </c:pt>
                <c:pt idx="67">
                  <c:v>-37.8250860845186</c:v>
                </c:pt>
                <c:pt idx="68">
                  <c:v>-37.97376828462681</c:v>
                </c:pt>
                <c:pt idx="69">
                  <c:v>-38.1205718452472</c:v>
                </c:pt>
                <c:pt idx="70">
                  <c:v>-38.2655508307872</c:v>
                </c:pt>
                <c:pt idx="71">
                  <c:v>-38.4087570048836</c:v>
                </c:pt>
                <c:pt idx="72">
                  <c:v>-38.55023995912745</c:v>
                </c:pt>
                <c:pt idx="73">
                  <c:v>-38.6900472329112</c:v>
                </c:pt>
                <c:pt idx="74">
                  <c:v>-38.8282244251216</c:v>
                </c:pt>
                <c:pt idx="75">
                  <c:v>-38.96481529833608</c:v>
                </c:pt>
                <c:pt idx="76">
                  <c:v>-39.09986187611792</c:v>
                </c:pt>
                <c:pt idx="77">
                  <c:v>-39.23340453395173</c:v>
                </c:pt>
                <c:pt idx="78">
                  <c:v>-39.36548208431171</c:v>
                </c:pt>
                <c:pt idx="79">
                  <c:v>-39.49613185631092</c:v>
                </c:pt>
                <c:pt idx="80">
                  <c:v>-39.62538977034095</c:v>
                </c:pt>
                <c:pt idx="81">
                  <c:v>-39.75329040807508</c:v>
                </c:pt>
                <c:pt idx="82">
                  <c:v>-39.8798670781761</c:v>
                </c:pt>
                <c:pt idx="83">
                  <c:v>-40.00515187802355</c:v>
                </c:pt>
                <c:pt idx="84">
                  <c:v>-40.12917575173971</c:v>
                </c:pt>
                <c:pt idx="85">
                  <c:v>-40.25196854478794</c:v>
                </c:pt>
                <c:pt idx="86">
                  <c:v>-40.37355905537324</c:v>
                </c:pt>
                <c:pt idx="87">
                  <c:v>-40.49397508287446</c:v>
                </c:pt>
                <c:pt idx="88">
                  <c:v>-40.61324347350534</c:v>
                </c:pt>
                <c:pt idx="89">
                  <c:v>-40.73139016340036</c:v>
                </c:pt>
                <c:pt idx="90">
                  <c:v>-40.84844021928834</c:v>
                </c:pt>
                <c:pt idx="91">
                  <c:v>-40.96441787692397</c:v>
                </c:pt>
                <c:pt idx="92">
                  <c:v>-41.07934657741287</c:v>
                </c:pt>
                <c:pt idx="93">
                  <c:v>-41.19324900158081</c:v>
                </c:pt>
                <c:pt idx="94">
                  <c:v>-41.306147102496</c:v>
                </c:pt>
                <c:pt idx="95">
                  <c:v>-41.41806213627904</c:v>
                </c:pt>
                <c:pt idx="96">
                  <c:v>-41.52901469129313</c:v>
                </c:pt>
                <c:pt idx="97">
                  <c:v>-41.639024715827</c:v>
                </c:pt>
                <c:pt idx="98">
                  <c:v>-41.748111544352</c:v>
                </c:pt>
                <c:pt idx="99">
                  <c:v>-41.85629392245306</c:v>
                </c:pt>
                <c:pt idx="100">
                  <c:v>-41.96359003050207</c:v>
                </c:pt>
                <c:pt idx="101">
                  <c:v>-42.07001750615494</c:v>
                </c:pt>
                <c:pt idx="102">
                  <c:v>-42.17559346574019</c:v>
                </c:pt>
                <c:pt idx="103">
                  <c:v>-42.28033452460554</c:v>
                </c:pt>
                <c:pt idx="104">
                  <c:v>-42.3842568164777</c:v>
                </c:pt>
                <c:pt idx="105">
                  <c:v>-42.48737601190084</c:v>
                </c:pt>
                <c:pt idx="106">
                  <c:v>-42.58970733579739</c:v>
                </c:pt>
                <c:pt idx="107">
                  <c:v>-42.69126558420619</c:v>
                </c:pt>
                <c:pt idx="108">
                  <c:v>-42.79206514024107</c:v>
                </c:pt>
                <c:pt idx="109">
                  <c:v>-42.89211998931457</c:v>
                </c:pt>
                <c:pt idx="110">
                  <c:v>-42.99144373366614</c:v>
                </c:pt>
                <c:pt idx="111">
                  <c:v>-43.09004960623523</c:v>
                </c:pt>
                <c:pt idx="112">
                  <c:v>-43.18795048390572</c:v>
                </c:pt>
                <c:pt idx="113">
                  <c:v>-43.2851589001705</c:v>
                </c:pt>
                <c:pt idx="114">
                  <c:v>-43.38168705723076</c:v>
                </c:pt>
                <c:pt idx="115">
                  <c:v>-43.47754683757431</c:v>
                </c:pt>
                <c:pt idx="116">
                  <c:v>-43.57274981504045</c:v>
                </c:pt>
                <c:pt idx="117">
                  <c:v>-43.66730726542534</c:v>
                </c:pt>
                <c:pt idx="118">
                  <c:v>-43.76123017662461</c:v>
                </c:pt>
                <c:pt idx="119">
                  <c:v>-43.85452925835222</c:v>
                </c:pt>
                <c:pt idx="120">
                  <c:v>-43.94721495145426</c:v>
                </c:pt>
                <c:pt idx="121">
                  <c:v>-44.0392974368311</c:v>
                </c:pt>
                <c:pt idx="122">
                  <c:v>-44.13078664399706</c:v>
                </c:pt>
                <c:pt idx="123">
                  <c:v>-44.22169225929002</c:v>
                </c:pt>
                <c:pt idx="124">
                  <c:v>-44.31202373374636</c:v>
                </c:pt>
                <c:pt idx="125">
                  <c:v>-44.40179029066319</c:v>
                </c:pt>
                <c:pt idx="126">
                  <c:v>-44.49100093285334</c:v>
                </c:pt>
                <c:pt idx="127">
                  <c:v>-44.57966444962099</c:v>
                </c:pt>
                <c:pt idx="128">
                  <c:v>-44.66778942345945</c:v>
                </c:pt>
                <c:pt idx="129">
                  <c:v>-44.75538423648704</c:v>
                </c:pt>
                <c:pt idx="130">
                  <c:v>-44.84245707663882</c:v>
                </c:pt>
                <c:pt idx="131">
                  <c:v>-44.92901594361737</c:v>
                </c:pt>
                <c:pt idx="132">
                  <c:v>-45.01506865461904</c:v>
                </c:pt>
                <c:pt idx="133">
                  <c:v>-45.1006228498438</c:v>
                </c:pt>
                <c:pt idx="134">
                  <c:v>-45.18568599779825</c:v>
                </c:pt>
                <c:pt idx="135">
                  <c:v>-45.2702654004022</c:v>
                </c:pt>
                <c:pt idx="136">
                  <c:v>-45.35436819790612</c:v>
                </c:pt>
                <c:pt idx="137">
                  <c:v>-45.43800137363024</c:v>
                </c:pt>
                <c:pt idx="138">
                  <c:v>-45.52117175852681</c:v>
                </c:pt>
                <c:pt idx="139">
                  <c:v>-45.603886035584</c:v>
                </c:pt>
                <c:pt idx="140">
                  <c:v>-45.68615074406683</c:v>
                </c:pt>
                <c:pt idx="141">
                  <c:v>-45.7679722836097</c:v>
                </c:pt>
                <c:pt idx="142">
                  <c:v>-45.84935691816324</c:v>
                </c:pt>
                <c:pt idx="143">
                  <c:v>-45.93031077980332</c:v>
                </c:pt>
                <c:pt idx="144">
                  <c:v>-46.01083987240708</c:v>
                </c:pt>
                <c:pt idx="145">
                  <c:v>-46.09095007520158</c:v>
                </c:pt>
                <c:pt idx="146">
                  <c:v>-46.17064714619083</c:v>
                </c:pt>
                <c:pt idx="147">
                  <c:v>-46.2499367254656</c:v>
                </c:pt>
                <c:pt idx="148">
                  <c:v>-46.32882433840122</c:v>
                </c:pt>
                <c:pt idx="149">
                  <c:v>-46.40731539874756</c:v>
                </c:pt>
                <c:pt idx="150">
                  <c:v>-46.4854152116157</c:v>
                </c:pt>
                <c:pt idx="151">
                  <c:v>-46.5631289763655</c:v>
                </c:pt>
                <c:pt idx="152">
                  <c:v>-46.64046178939703</c:v>
                </c:pt>
                <c:pt idx="153">
                  <c:v>-46.71741864685407</c:v>
                </c:pt>
                <c:pt idx="154">
                  <c:v>-46.79400444723132</c:v>
                </c:pt>
                <c:pt idx="155">
                  <c:v>-46.87022399390793</c:v>
                </c:pt>
                <c:pt idx="156">
                  <c:v>-46.94608199759129</c:v>
                </c:pt>
                <c:pt idx="157">
                  <c:v>-47.02158307868675</c:v>
                </c:pt>
                <c:pt idx="158">
                  <c:v>-47.09673176959055</c:v>
                </c:pt>
                <c:pt idx="159">
                  <c:v>-47.17153251691112</c:v>
                </c:pt>
                <c:pt idx="160">
                  <c:v>-47.24598968362054</c:v>
                </c:pt>
                <c:pt idx="161">
                  <c:v>-47.32010755113905</c:v>
                </c:pt>
                <c:pt idx="162">
                  <c:v>-47.39389032135471</c:v>
                </c:pt>
                <c:pt idx="163">
                  <c:v>-47.46734211858123</c:v>
                </c:pt>
                <c:pt idx="164">
                  <c:v>-47.54046699145604</c:v>
                </c:pt>
                <c:pt idx="165">
                  <c:v>-47.61326891478022</c:v>
                </c:pt>
                <c:pt idx="166">
                  <c:v>-47.68575179130318</c:v>
                </c:pt>
                <c:pt idx="167">
                  <c:v>-47.75791945345372</c:v>
                </c:pt>
                <c:pt idx="168">
                  <c:v>-47.82977566501934</c:v>
                </c:pt>
                <c:pt idx="169">
                  <c:v>-47.90132412277556</c:v>
                </c:pt>
                <c:pt idx="170">
                  <c:v>-47.97256845806749</c:v>
                </c:pt>
                <c:pt idx="171">
                  <c:v>-48.04351223834517</c:v>
                </c:pt>
                <c:pt idx="172">
                  <c:v>-48.11415896865304</c:v>
                </c:pt>
                <c:pt idx="173">
                  <c:v>-48.184512093078</c:v>
                </c:pt>
                <c:pt idx="174">
                  <c:v>-48.2545749961541</c:v>
                </c:pt>
                <c:pt idx="175">
                  <c:v>-48.32435100422796</c:v>
                </c:pt>
                <c:pt idx="176">
                  <c:v>-48.3938433867851</c:v>
                </c:pt>
                <c:pt idx="177">
                  <c:v>-48.46305535773821</c:v>
                </c:pt>
                <c:pt idx="178">
                  <c:v>-48.53199007668</c:v>
                </c:pt>
              </c:numCache>
            </c:numRef>
          </c:yVal>
          <c:smooth val="0"/>
        </c:ser>
        <c:ser>
          <c:idx val="2"/>
          <c:order val="2"/>
          <c:tx>
            <c:strRef>
              <c:f>Sheet1!$D$1</c:f>
              <c:strCache>
                <c:ptCount val="1"/>
                <c:pt idx="0">
                  <c:v>EIRP 60dBm</c:v>
                </c:pt>
              </c:strCache>
            </c:strRef>
          </c:tx>
          <c:spPr>
            <a:ln>
              <a:solidFill>
                <a:srgbClr val="FF0000"/>
              </a:solidFill>
            </a:ln>
          </c:spPr>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Sheet1!$D$2:$D$180</c:f>
              <c:numCache>
                <c:formatCode>General</c:formatCode>
                <c:ptCount val="179"/>
                <c:pt idx="0">
                  <c:v>0.0</c:v>
                </c:pt>
                <c:pt idx="1">
                  <c:v>10.01640996949791</c:v>
                </c:pt>
                <c:pt idx="2">
                  <c:v>3.975810056218283</c:v>
                </c:pt>
                <c:pt idx="3">
                  <c:v>0.433984875104658</c:v>
                </c:pt>
                <c:pt idx="4">
                  <c:v>-2.08478985706134</c:v>
                </c:pt>
                <c:pt idx="5">
                  <c:v>-4.042990117222464</c:v>
                </c:pt>
                <c:pt idx="6">
                  <c:v>-5.646615038174967</c:v>
                </c:pt>
                <c:pt idx="7">
                  <c:v>-7.005550830787188</c:v>
                </c:pt>
                <c:pt idx="8">
                  <c:v>-8.185389770340966</c:v>
                </c:pt>
                <c:pt idx="9">
                  <c:v>-9.2284402192886</c:v>
                </c:pt>
                <c:pt idx="10">
                  <c:v>-10.1635900305021</c:v>
                </c:pt>
                <c:pt idx="11">
                  <c:v>-11.0114437336666</c:v>
                </c:pt>
                <c:pt idx="12">
                  <c:v>-11.78721495145459</c:v>
                </c:pt>
                <c:pt idx="13">
                  <c:v>-12.50245707663883</c:v>
                </c:pt>
                <c:pt idx="14">
                  <c:v>-13.16615074406685</c:v>
                </c:pt>
                <c:pt idx="15">
                  <c:v>-13.78541521161572</c:v>
                </c:pt>
                <c:pt idx="16">
                  <c:v>-14.3659896836206</c:v>
                </c:pt>
                <c:pt idx="17">
                  <c:v>-14.91256845806756</c:v>
                </c:pt>
                <c:pt idx="18">
                  <c:v>-15.42904013256822</c:v>
                </c:pt>
                <c:pt idx="19">
                  <c:v>-15.91866204955867</c:v>
                </c:pt>
                <c:pt idx="20">
                  <c:v>-16.38418994378171</c:v>
                </c:pt>
                <c:pt idx="21">
                  <c:v>-16.82797592518048</c:v>
                </c:pt>
                <c:pt idx="22">
                  <c:v>-17.25204364694622</c:v>
                </c:pt>
                <c:pt idx="23">
                  <c:v>-17.65814675085394</c:v>
                </c:pt>
                <c:pt idx="24">
                  <c:v>-18.04781486473422</c:v>
                </c:pt>
                <c:pt idx="25">
                  <c:v>-18.42239020394278</c:v>
                </c:pt>
                <c:pt idx="26">
                  <c:v>-18.78305698991845</c:v>
                </c:pt>
                <c:pt idx="27">
                  <c:v>-19.13086531368184</c:v>
                </c:pt>
                <c:pt idx="28">
                  <c:v>-19.46675065734648</c:v>
                </c:pt>
                <c:pt idx="29">
                  <c:v>-19.79154998848118</c:v>
                </c:pt>
                <c:pt idx="30">
                  <c:v>-20.10601512489534</c:v>
                </c:pt>
                <c:pt idx="31">
                  <c:v>-20.41082390718755</c:v>
                </c:pt>
                <c:pt idx="32">
                  <c:v>-20.70658959690022</c:v>
                </c:pt>
                <c:pt idx="33">
                  <c:v>-20.99386882805985</c:v>
                </c:pt>
                <c:pt idx="34">
                  <c:v>-21.27316837134719</c:v>
                </c:pt>
                <c:pt idx="35">
                  <c:v>-21.5449509175076</c:v>
                </c:pt>
                <c:pt idx="36">
                  <c:v>-21.80964004584784</c:v>
                </c:pt>
                <c:pt idx="37">
                  <c:v>-22.06762451184198</c:v>
                </c:pt>
                <c:pt idx="38">
                  <c:v>-22.3192619628383</c:v>
                </c:pt>
                <c:pt idx="39">
                  <c:v>-22.56488217103209</c:v>
                </c:pt>
                <c:pt idx="40">
                  <c:v>-22.80478985706132</c:v>
                </c:pt>
                <c:pt idx="41">
                  <c:v>-23.0392671648968</c:v>
                </c:pt>
                <c:pt idx="42">
                  <c:v>-23.26857583846008</c:v>
                </c:pt>
                <c:pt idx="43">
                  <c:v>-23.49295914209382</c:v>
                </c:pt>
                <c:pt idx="44">
                  <c:v>-23.71264356022568</c:v>
                </c:pt>
                <c:pt idx="45">
                  <c:v>-23.92784030600895</c:v>
                </c:pt>
                <c:pt idx="46">
                  <c:v>-24.13874666413356</c:v>
                </c:pt>
                <c:pt idx="47">
                  <c:v>-24.34554718921644</c:v>
                </c:pt>
                <c:pt idx="48">
                  <c:v>-24.54841477801383</c:v>
                </c:pt>
                <c:pt idx="49">
                  <c:v>-24.74751163107235</c:v>
                </c:pt>
                <c:pt idx="50">
                  <c:v>-24.94299011722245</c:v>
                </c:pt>
                <c:pt idx="51">
                  <c:v>-25.13499355246082</c:v>
                </c:pt>
                <c:pt idx="52">
                  <c:v>-25.32365690319808</c:v>
                </c:pt>
                <c:pt idx="53">
                  <c:v>-25.50910742251788</c:v>
                </c:pt>
                <c:pt idx="54">
                  <c:v>-25.69146522696145</c:v>
                </c:pt>
                <c:pt idx="55">
                  <c:v>-25.87084382038697</c:v>
                </c:pt>
                <c:pt idx="56">
                  <c:v>-26.04735057062609</c:v>
                </c:pt>
                <c:pt idx="57">
                  <c:v>-26.22108714395192</c:v>
                </c:pt>
                <c:pt idx="58">
                  <c:v>-26.39214990176058</c:v>
                </c:pt>
                <c:pt idx="59">
                  <c:v>-26.56063026334498</c:v>
                </c:pt>
                <c:pt idx="60">
                  <c:v>-26.72661503817492</c:v>
                </c:pt>
                <c:pt idx="61">
                  <c:v>-26.89018673071743</c:v>
                </c:pt>
                <c:pt idx="62">
                  <c:v>-27.05142382046717</c:v>
                </c:pt>
                <c:pt idx="63">
                  <c:v>-27.21040101957372</c:v>
                </c:pt>
                <c:pt idx="64">
                  <c:v>-27.36718951017982</c:v>
                </c:pt>
                <c:pt idx="65">
                  <c:v>-27.5218571633592</c:v>
                </c:pt>
                <c:pt idx="66">
                  <c:v>-27.67446874133947</c:v>
                </c:pt>
                <c:pt idx="67">
                  <c:v>-27.82508608451863</c:v>
                </c:pt>
                <c:pt idx="68">
                  <c:v>-27.97376828462681</c:v>
                </c:pt>
                <c:pt idx="69">
                  <c:v>-28.12057184524719</c:v>
                </c:pt>
                <c:pt idx="70">
                  <c:v>-28.26555083078689</c:v>
                </c:pt>
                <c:pt idx="71">
                  <c:v>-28.40875700488361</c:v>
                </c:pt>
                <c:pt idx="72">
                  <c:v>-28.55023995912746</c:v>
                </c:pt>
                <c:pt idx="73">
                  <c:v>-28.69004723291118</c:v>
                </c:pt>
                <c:pt idx="74">
                  <c:v>-28.8282244251216</c:v>
                </c:pt>
                <c:pt idx="75">
                  <c:v>-28.96481529833608</c:v>
                </c:pt>
                <c:pt idx="76">
                  <c:v>-29.09986187611792</c:v>
                </c:pt>
                <c:pt idx="77">
                  <c:v>-29.23340453395172</c:v>
                </c:pt>
                <c:pt idx="78">
                  <c:v>-29.36548208431168</c:v>
                </c:pt>
                <c:pt idx="79">
                  <c:v>-29.49613185631092</c:v>
                </c:pt>
                <c:pt idx="80">
                  <c:v>-29.62538977034092</c:v>
                </c:pt>
                <c:pt idx="81">
                  <c:v>-29.75329040807508</c:v>
                </c:pt>
                <c:pt idx="82">
                  <c:v>-29.87986707817642</c:v>
                </c:pt>
                <c:pt idx="83">
                  <c:v>-30.00515187802356</c:v>
                </c:pt>
                <c:pt idx="84">
                  <c:v>-30.12917575173972</c:v>
                </c:pt>
                <c:pt idx="85">
                  <c:v>-30.25196854478794</c:v>
                </c:pt>
                <c:pt idx="86">
                  <c:v>-30.37355905537342</c:v>
                </c:pt>
                <c:pt idx="87">
                  <c:v>-30.49397508287446</c:v>
                </c:pt>
                <c:pt idx="88">
                  <c:v>-30.61324347350547</c:v>
                </c:pt>
                <c:pt idx="89">
                  <c:v>-30.73139016340036</c:v>
                </c:pt>
                <c:pt idx="90">
                  <c:v>-30.84844021928858</c:v>
                </c:pt>
                <c:pt idx="91">
                  <c:v>-30.96441787692365</c:v>
                </c:pt>
                <c:pt idx="92">
                  <c:v>-31.07934657741318</c:v>
                </c:pt>
                <c:pt idx="93">
                  <c:v>-31.19324900158081</c:v>
                </c:pt>
                <c:pt idx="94">
                  <c:v>-31.30614710249606</c:v>
                </c:pt>
                <c:pt idx="95">
                  <c:v>-31.41806213627904</c:v>
                </c:pt>
                <c:pt idx="96">
                  <c:v>-31.52901469129345</c:v>
                </c:pt>
                <c:pt idx="97">
                  <c:v>-31.639024715827</c:v>
                </c:pt>
                <c:pt idx="98">
                  <c:v>-31.74811154435188</c:v>
                </c:pt>
                <c:pt idx="99">
                  <c:v>-31.85629392245307</c:v>
                </c:pt>
                <c:pt idx="100">
                  <c:v>-31.96359003050208</c:v>
                </c:pt>
                <c:pt idx="101">
                  <c:v>-32.07001750615494</c:v>
                </c:pt>
                <c:pt idx="102">
                  <c:v>-32.17559346574019</c:v>
                </c:pt>
                <c:pt idx="103">
                  <c:v>-32.28033452460554</c:v>
                </c:pt>
                <c:pt idx="104">
                  <c:v>-32.3842568164777</c:v>
                </c:pt>
                <c:pt idx="105">
                  <c:v>-32.48737601190084</c:v>
                </c:pt>
                <c:pt idx="106">
                  <c:v>-32.58970733579739</c:v>
                </c:pt>
                <c:pt idx="107">
                  <c:v>-32.69126558420619</c:v>
                </c:pt>
                <c:pt idx="108">
                  <c:v>-32.79206514024107</c:v>
                </c:pt>
                <c:pt idx="109">
                  <c:v>-32.89211998931457</c:v>
                </c:pt>
                <c:pt idx="110">
                  <c:v>-32.99144373366614</c:v>
                </c:pt>
                <c:pt idx="111">
                  <c:v>-33.09004960623523</c:v>
                </c:pt>
                <c:pt idx="112">
                  <c:v>-33.18795048390572</c:v>
                </c:pt>
                <c:pt idx="113">
                  <c:v>-33.2851589001705</c:v>
                </c:pt>
                <c:pt idx="114">
                  <c:v>-33.38168705723076</c:v>
                </c:pt>
                <c:pt idx="115">
                  <c:v>-33.47754683757431</c:v>
                </c:pt>
                <c:pt idx="116">
                  <c:v>-33.57274981504045</c:v>
                </c:pt>
                <c:pt idx="117">
                  <c:v>-33.66730726542534</c:v>
                </c:pt>
                <c:pt idx="118">
                  <c:v>-33.76123017662461</c:v>
                </c:pt>
                <c:pt idx="119">
                  <c:v>-33.85452925835222</c:v>
                </c:pt>
                <c:pt idx="120">
                  <c:v>-33.94721495145426</c:v>
                </c:pt>
                <c:pt idx="121">
                  <c:v>-34.0392974368311</c:v>
                </c:pt>
                <c:pt idx="122">
                  <c:v>-34.13078664399706</c:v>
                </c:pt>
                <c:pt idx="123">
                  <c:v>-34.22169225929002</c:v>
                </c:pt>
                <c:pt idx="124">
                  <c:v>-34.31202373374636</c:v>
                </c:pt>
                <c:pt idx="125">
                  <c:v>-34.40179029066319</c:v>
                </c:pt>
                <c:pt idx="126">
                  <c:v>-34.49100093285334</c:v>
                </c:pt>
                <c:pt idx="127">
                  <c:v>-34.57966444962099</c:v>
                </c:pt>
                <c:pt idx="128">
                  <c:v>-34.66778942345945</c:v>
                </c:pt>
                <c:pt idx="129">
                  <c:v>-34.75538423648704</c:v>
                </c:pt>
                <c:pt idx="130">
                  <c:v>-34.84245707663882</c:v>
                </c:pt>
                <c:pt idx="131">
                  <c:v>-34.92901594361737</c:v>
                </c:pt>
                <c:pt idx="132">
                  <c:v>-35.01506865461904</c:v>
                </c:pt>
                <c:pt idx="133">
                  <c:v>-35.1006228498438</c:v>
                </c:pt>
                <c:pt idx="134">
                  <c:v>-35.18568599779825</c:v>
                </c:pt>
                <c:pt idx="135">
                  <c:v>-35.2702654004022</c:v>
                </c:pt>
                <c:pt idx="136">
                  <c:v>-35.35436819790612</c:v>
                </c:pt>
                <c:pt idx="137">
                  <c:v>-35.43800137363024</c:v>
                </c:pt>
                <c:pt idx="138">
                  <c:v>-35.52117175852681</c:v>
                </c:pt>
                <c:pt idx="139">
                  <c:v>-35.603886035584</c:v>
                </c:pt>
                <c:pt idx="140">
                  <c:v>-35.68615074406683</c:v>
                </c:pt>
                <c:pt idx="141">
                  <c:v>-35.7679722836097</c:v>
                </c:pt>
                <c:pt idx="142">
                  <c:v>-35.84935691816324</c:v>
                </c:pt>
                <c:pt idx="143">
                  <c:v>-35.93031077980332</c:v>
                </c:pt>
                <c:pt idx="144">
                  <c:v>-36.01083987240708</c:v>
                </c:pt>
                <c:pt idx="145">
                  <c:v>-36.09095007520158</c:v>
                </c:pt>
                <c:pt idx="146">
                  <c:v>-36.17064714619083</c:v>
                </c:pt>
                <c:pt idx="147">
                  <c:v>-36.2499367254656</c:v>
                </c:pt>
                <c:pt idx="148">
                  <c:v>-36.32882433840122</c:v>
                </c:pt>
                <c:pt idx="149">
                  <c:v>-36.40731539874756</c:v>
                </c:pt>
                <c:pt idx="150">
                  <c:v>-36.4854152116157</c:v>
                </c:pt>
                <c:pt idx="151">
                  <c:v>-36.5631289763655</c:v>
                </c:pt>
                <c:pt idx="152">
                  <c:v>-36.64046178939703</c:v>
                </c:pt>
                <c:pt idx="153">
                  <c:v>-36.71741864685407</c:v>
                </c:pt>
                <c:pt idx="154">
                  <c:v>-36.79400444723132</c:v>
                </c:pt>
                <c:pt idx="155">
                  <c:v>-36.87022399390793</c:v>
                </c:pt>
                <c:pt idx="156">
                  <c:v>-36.94608199759129</c:v>
                </c:pt>
                <c:pt idx="157">
                  <c:v>-37.02158307868675</c:v>
                </c:pt>
                <c:pt idx="158">
                  <c:v>-37.09673176959055</c:v>
                </c:pt>
                <c:pt idx="159">
                  <c:v>-37.17153251691112</c:v>
                </c:pt>
                <c:pt idx="160">
                  <c:v>-37.24598968362054</c:v>
                </c:pt>
                <c:pt idx="161">
                  <c:v>-37.32010755113905</c:v>
                </c:pt>
                <c:pt idx="162">
                  <c:v>-37.39389032135471</c:v>
                </c:pt>
                <c:pt idx="163">
                  <c:v>-37.46734211858123</c:v>
                </c:pt>
                <c:pt idx="164">
                  <c:v>-37.54046699145604</c:v>
                </c:pt>
                <c:pt idx="165">
                  <c:v>-37.61326891478022</c:v>
                </c:pt>
                <c:pt idx="166">
                  <c:v>-37.68575179130318</c:v>
                </c:pt>
                <c:pt idx="167">
                  <c:v>-37.75791945345372</c:v>
                </c:pt>
                <c:pt idx="168">
                  <c:v>-37.82977566501934</c:v>
                </c:pt>
                <c:pt idx="169">
                  <c:v>-37.90132412277556</c:v>
                </c:pt>
                <c:pt idx="170">
                  <c:v>-37.97256845806749</c:v>
                </c:pt>
                <c:pt idx="171">
                  <c:v>-38.04351223834517</c:v>
                </c:pt>
                <c:pt idx="172">
                  <c:v>-38.11415896865304</c:v>
                </c:pt>
                <c:pt idx="173">
                  <c:v>-38.184512093078</c:v>
                </c:pt>
                <c:pt idx="174">
                  <c:v>-38.2545749961541</c:v>
                </c:pt>
                <c:pt idx="175">
                  <c:v>-38.32435100422796</c:v>
                </c:pt>
                <c:pt idx="176">
                  <c:v>-38.3938433867851</c:v>
                </c:pt>
                <c:pt idx="177">
                  <c:v>-38.46305535773821</c:v>
                </c:pt>
                <c:pt idx="178">
                  <c:v>-38.53199007668</c:v>
                </c:pt>
              </c:numCache>
            </c:numRef>
          </c:yVal>
          <c:smooth val="0"/>
        </c:ser>
        <c:ser>
          <c:idx val="3"/>
          <c:order val="3"/>
          <c:tx>
            <c:strRef>
              <c:f>Sheet1!$E$1</c:f>
              <c:strCache>
                <c:ptCount val="1"/>
                <c:pt idx="0">
                  <c:v>EIRP 70dBm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Sheet1!$E$2:$E$180</c:f>
              <c:numCache>
                <c:formatCode>General</c:formatCode>
                <c:ptCount val="179"/>
                <c:pt idx="0">
                  <c:v>0.0</c:v>
                </c:pt>
                <c:pt idx="1">
                  <c:v>20.01640996949791</c:v>
                </c:pt>
                <c:pt idx="2">
                  <c:v>13.9758100562183</c:v>
                </c:pt>
                <c:pt idx="3">
                  <c:v>10.43398487510466</c:v>
                </c:pt>
                <c:pt idx="4">
                  <c:v>7.91521014293866</c:v>
                </c:pt>
                <c:pt idx="5">
                  <c:v>5.957009882777535</c:v>
                </c:pt>
                <c:pt idx="6">
                  <c:v>4.353384961824989</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-6.384189943781701</c:v>
                </c:pt>
                <c:pt idx="21">
                  <c:v>-6.827975925180434</c:v>
                </c:pt>
                <c:pt idx="22">
                  <c:v>-7.252043646946221</c:v>
                </c:pt>
                <c:pt idx="23">
                  <c:v>-7.658146750853945</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-16.39214990176058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-18.26555083078689</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-20.96441787692365</c:v>
                </c:pt>
                <c:pt idx="92">
                  <c:v>-21.07934657741318</c:v>
                </c:pt>
                <c:pt idx="93">
                  <c:v>-21.19324900158081</c:v>
                </c:pt>
                <c:pt idx="94">
                  <c:v>-21.30614710249606</c:v>
                </c:pt>
                <c:pt idx="95">
                  <c:v>-21.41806213627904</c:v>
                </c:pt>
                <c:pt idx="96">
                  <c:v>-21.52901469129345</c:v>
                </c:pt>
                <c:pt idx="97">
                  <c:v>-21.639024715827</c:v>
                </c:pt>
                <c:pt idx="98">
                  <c:v>-21.74811154435188</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-23.47754683757399</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-27.46734211858118</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-28.04351223834485</c:v>
                </c:pt>
                <c:pt idx="172">
                  <c:v>-28.11415896865304</c:v>
                </c:pt>
                <c:pt idx="173">
                  <c:v>-28.18451209307801</c:v>
                </c:pt>
                <c:pt idx="174">
                  <c:v>-28.2545749961541</c:v>
                </c:pt>
                <c:pt idx="175">
                  <c:v>-28.32435100422796</c:v>
                </c:pt>
                <c:pt idx="176">
                  <c:v>-28.3938433867851</c:v>
                </c:pt>
                <c:pt idx="177">
                  <c:v>-28.46305535773821</c:v>
                </c:pt>
                <c:pt idx="178">
                  <c:v>-28.53199007667999</c:v>
                </c:pt>
              </c:numCache>
            </c:numRef>
          </c:yVal>
          <c:smooth val="0"/>
        </c:ser>
        <c:dLbls>
          <c:showLegendKey val="0"/>
          <c:showVal val="0"/>
          <c:showCatName val="0"/>
          <c:showSerName val="0"/>
          <c:showPercent val="0"/>
          <c:showBubbleSize val="0"/>
        </c:dLbls>
        <c:axId val="2130237800"/>
        <c:axId val="2130243896"/>
      </c:scatterChart>
      <c:valAx>
        <c:axId val="2130237800"/>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291059711286089"/>
              <c:y val="0.89991229712841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30243896"/>
        <c:crossesAt val="-50.0"/>
        <c:crossBetween val="midCat"/>
        <c:majorUnit val="100.0"/>
      </c:valAx>
      <c:valAx>
        <c:axId val="2130243896"/>
        <c:scaling>
          <c:orientation val="minMax"/>
          <c:max val="0.0"/>
          <c:min val="-5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30237800"/>
        <c:crosses val="autoZero"/>
        <c:crossBetween val="midCat"/>
        <c:majorUnit val="10.0"/>
      </c:valAx>
      <c:spPr>
        <a:ln>
          <a:solidFill>
            <a:schemeClr val="bg1">
              <a:lumMod val="50000"/>
            </a:schemeClr>
          </a:solidFill>
        </a:ln>
      </c:spPr>
    </c:plotArea>
    <c:legend>
      <c:legendPos val="r"/>
      <c:layout>
        <c:manualLayout>
          <c:xMode val="edge"/>
          <c:yMode val="edge"/>
          <c:x val="0.776601821831095"/>
          <c:y val="0.000623602605229904"/>
          <c:w val="0.221764191240801"/>
          <c:h val="0.344431807135219"/>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551832767227626"/>
          <c:h val="0.7717626214891"/>
        </c:manualLayout>
      </c:layout>
      <c:scatterChart>
        <c:scatterStyle val="lineMarker"/>
        <c:varyColors val="0"/>
        <c:ser>
          <c:idx val="0"/>
          <c:order val="0"/>
          <c:tx>
            <c:strRef>
              <c:f>Sheet1!$B$1</c:f>
              <c:strCache>
                <c:ptCount val="1"/>
                <c:pt idx="0">
                  <c:v>Normal</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Sheet1!$B$2:$B$181</c:f>
              <c:numCache>
                <c:formatCode>General</c:formatCode>
                <c:ptCount val="180"/>
                <c:pt idx="0">
                  <c:v>0.0</c:v>
                </c:pt>
                <c:pt idx="1">
                  <c:v>20.01640996949791</c:v>
                </c:pt>
                <c:pt idx="2">
                  <c:v>13.9758100562183</c:v>
                </c:pt>
                <c:pt idx="3">
                  <c:v>10.43398487510466</c:v>
                </c:pt>
                <c:pt idx="4">
                  <c:v>7.91521014293866</c:v>
                </c:pt>
                <c:pt idx="5">
                  <c:v>5.957009882777535</c:v>
                </c:pt>
                <c:pt idx="6">
                  <c:v>4.353384961825028</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-6.384189943781712</c:v>
                </c:pt>
                <c:pt idx="21">
                  <c:v>-6.827975925180476</c:v>
                </c:pt>
                <c:pt idx="22">
                  <c:v>-7.252043646946221</c:v>
                </c:pt>
                <c:pt idx="23">
                  <c:v>-7.658146750853948</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-18.26555083078718</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-20.96441787692394</c:v>
                </c:pt>
                <c:pt idx="92">
                  <c:v>-21.07934657741318</c:v>
                </c:pt>
                <c:pt idx="93">
                  <c:v>-21.19324900158081</c:v>
                </c:pt>
                <c:pt idx="94">
                  <c:v>-21.30614710249606</c:v>
                </c:pt>
                <c:pt idx="95">
                  <c:v>-21.41806213627904</c:v>
                </c:pt>
                <c:pt idx="96">
                  <c:v>-21.52901469129345</c:v>
                </c:pt>
                <c:pt idx="97">
                  <c:v>-21.639024715827</c:v>
                </c:pt>
                <c:pt idx="98">
                  <c:v>-21.74811154435195</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-23.47754683757428</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-27.46734211858121</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-28.04351223834514</c:v>
                </c:pt>
                <c:pt idx="172">
                  <c:v>-28.11415896865304</c:v>
                </c:pt>
                <c:pt idx="173">
                  <c:v>-28.18451209307801</c:v>
                </c:pt>
                <c:pt idx="174">
                  <c:v>-28.2545749961541</c:v>
                </c:pt>
                <c:pt idx="175">
                  <c:v>-28.32435100422796</c:v>
                </c:pt>
                <c:pt idx="176">
                  <c:v>-28.3938433867851</c:v>
                </c:pt>
                <c:pt idx="177">
                  <c:v>-28.46305535773821</c:v>
                </c:pt>
                <c:pt idx="178">
                  <c:v>-28.53199007667999</c:v>
                </c:pt>
                <c:pt idx="179">
                  <c:v>0.0</c:v>
                </c:pt>
              </c:numCache>
            </c:numRef>
          </c:yVal>
          <c:smooth val="0"/>
        </c:ser>
        <c:ser>
          <c:idx val="1"/>
          <c:order val="1"/>
          <c:tx>
            <c:strRef>
              <c:f>Sheet1!$C$1</c:f>
              <c:strCache>
                <c:ptCount val="1"/>
                <c:pt idx="0">
                  <c:v>Medium fog_x000d_(0.05g/m3, visibility of 300 m)</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Sheet1!$C$2:$C$181</c:f>
              <c:numCache>
                <c:formatCode>General</c:formatCode>
                <c:ptCount val="180"/>
                <c:pt idx="0">
                  <c:v>0.0</c:v>
                </c:pt>
                <c:pt idx="1">
                  <c:v>20.01266046949791</c:v>
                </c:pt>
                <c:pt idx="2">
                  <c:v>13.9683110562183</c:v>
                </c:pt>
                <c:pt idx="3">
                  <c:v>10.42273637510467</c:v>
                </c:pt>
                <c:pt idx="4">
                  <c:v>7.90021214293866</c:v>
                </c:pt>
                <c:pt idx="5">
                  <c:v>5.93826238277754</c:v>
                </c:pt>
                <c:pt idx="6">
                  <c:v>4.33088796182503</c:v>
                </c:pt>
                <c:pt idx="7">
                  <c:v>2.968202669212772</c:v>
                </c:pt>
                <c:pt idx="8">
                  <c:v>1.784614229659035</c:v>
                </c:pt>
                <c:pt idx="9">
                  <c:v>0.737814280711406</c:v>
                </c:pt>
                <c:pt idx="10">
                  <c:v>-0.20108503050209</c:v>
                </c:pt>
                <c:pt idx="11">
                  <c:v>-1.052688233666597</c:v>
                </c:pt>
                <c:pt idx="12">
                  <c:v>-1.832208951454592</c:v>
                </c:pt>
                <c:pt idx="13">
                  <c:v>-2.551200576638827</c:v>
                </c:pt>
                <c:pt idx="14">
                  <c:v>-3.218643744066853</c:v>
                </c:pt>
                <c:pt idx="15">
                  <c:v>-3.841657711615717</c:v>
                </c:pt>
                <c:pt idx="16">
                  <c:v>-4.42598168362059</c:v>
                </c:pt>
                <c:pt idx="17">
                  <c:v>-4.976309958067566</c:v>
                </c:pt>
                <c:pt idx="18">
                  <c:v>-5.496531132568219</c:v>
                </c:pt>
                <c:pt idx="19">
                  <c:v>-5.989902549558666</c:v>
                </c:pt>
                <c:pt idx="20">
                  <c:v>-6.459179943781714</c:v>
                </c:pt>
                <c:pt idx="21">
                  <c:v>-6.90671542518048</c:v>
                </c:pt>
                <c:pt idx="22">
                  <c:v>-7.334532646946217</c:v>
                </c:pt>
                <c:pt idx="23">
                  <c:v>-7.744385250853947</c:v>
                </c:pt>
                <c:pt idx="24">
                  <c:v>-8.137802864734217</c:v>
                </c:pt>
                <c:pt idx="25">
                  <c:v>-8.516127703942834</c:v>
                </c:pt>
                <c:pt idx="26">
                  <c:v>-8.880543989918454</c:v>
                </c:pt>
                <c:pt idx="27">
                  <c:v>-9.232101813681845</c:v>
                </c:pt>
                <c:pt idx="28">
                  <c:v>-9.57173665734648</c:v>
                </c:pt>
                <c:pt idx="29">
                  <c:v>-9.90028548848121</c:v>
                </c:pt>
                <c:pt idx="30">
                  <c:v>-10.21850012489534</c:v>
                </c:pt>
                <c:pt idx="31">
                  <c:v>-10.52705840718754</c:v>
                </c:pt>
                <c:pt idx="32">
                  <c:v>-10.82657359690021</c:v>
                </c:pt>
                <c:pt idx="33">
                  <c:v>-11.11760232805985</c:v>
                </c:pt>
                <c:pt idx="34">
                  <c:v>-11.4006513713472</c:v>
                </c:pt>
                <c:pt idx="35">
                  <c:v>-11.6761834175076</c:v>
                </c:pt>
                <c:pt idx="36">
                  <c:v>-11.94462204584784</c:v>
                </c:pt>
                <c:pt idx="37">
                  <c:v>-12.206356011842</c:v>
                </c:pt>
                <c:pt idx="38">
                  <c:v>-12.4617429628383</c:v>
                </c:pt>
                <c:pt idx="39">
                  <c:v>-12.71111267103208</c:v>
                </c:pt>
                <c:pt idx="40">
                  <c:v>-12.95476985706133</c:v>
                </c:pt>
                <c:pt idx="41">
                  <c:v>-13.1929966648968</c:v>
                </c:pt>
                <c:pt idx="42">
                  <c:v>-13.4260548384601</c:v>
                </c:pt>
                <c:pt idx="43">
                  <c:v>-13.65418764209382</c:v>
                </c:pt>
                <c:pt idx="44">
                  <c:v>-13.87762156022585</c:v>
                </c:pt>
                <c:pt idx="45">
                  <c:v>-14.09656780600895</c:v>
                </c:pt>
                <c:pt idx="46">
                  <c:v>-14.31122366413356</c:v>
                </c:pt>
                <c:pt idx="47">
                  <c:v>-14.52177368921643</c:v>
                </c:pt>
                <c:pt idx="48">
                  <c:v>-14.72839077801383</c:v>
                </c:pt>
                <c:pt idx="49">
                  <c:v>-14.93123713107235</c:v>
                </c:pt>
                <c:pt idx="50">
                  <c:v>-15.13046511722245</c:v>
                </c:pt>
                <c:pt idx="51">
                  <c:v>-15.32621805246082</c:v>
                </c:pt>
                <c:pt idx="52">
                  <c:v>-15.51863090319808</c:v>
                </c:pt>
                <c:pt idx="53">
                  <c:v>-15.70783092251787</c:v>
                </c:pt>
                <c:pt idx="54">
                  <c:v>-15.89393822696146</c:v>
                </c:pt>
                <c:pt idx="55">
                  <c:v>-16.07706632038697</c:v>
                </c:pt>
                <c:pt idx="56">
                  <c:v>-16.25732257062608</c:v>
                </c:pt>
                <c:pt idx="57">
                  <c:v>-16.43480864395192</c:v>
                </c:pt>
                <c:pt idx="58">
                  <c:v>-16.60962090176082</c:v>
                </c:pt>
                <c:pt idx="59">
                  <c:v>-16.78185076334498</c:v>
                </c:pt>
                <c:pt idx="60">
                  <c:v>-16.95158503817495</c:v>
                </c:pt>
                <c:pt idx="61">
                  <c:v>-17.11890623071743</c:v>
                </c:pt>
                <c:pt idx="62">
                  <c:v>-17.28389282046718</c:v>
                </c:pt>
                <c:pt idx="63">
                  <c:v>-17.44661951957369</c:v>
                </c:pt>
                <c:pt idx="64">
                  <c:v>-17.60715751017982</c:v>
                </c:pt>
                <c:pt idx="65">
                  <c:v>-17.7655746633592</c:v>
                </c:pt>
                <c:pt idx="66">
                  <c:v>-17.92193574133947</c:v>
                </c:pt>
                <c:pt idx="67">
                  <c:v>-18.07630258451863</c:v>
                </c:pt>
                <c:pt idx="68">
                  <c:v>-18.22873428462678</c:v>
                </c:pt>
                <c:pt idx="69">
                  <c:v>-18.37928734524719</c:v>
                </c:pt>
                <c:pt idx="70">
                  <c:v>-18.52801583078718</c:v>
                </c:pt>
                <c:pt idx="71">
                  <c:v>-18.67497150488362</c:v>
                </c:pt>
                <c:pt idx="72">
                  <c:v>-18.82020395912745</c:v>
                </c:pt>
                <c:pt idx="73">
                  <c:v>-18.96376073291118</c:v>
                </c:pt>
                <c:pt idx="74">
                  <c:v>-19.1056874251216</c:v>
                </c:pt>
                <c:pt idx="75">
                  <c:v>-19.24602779833608</c:v>
                </c:pt>
                <c:pt idx="76">
                  <c:v>-19.38482387611792</c:v>
                </c:pt>
                <c:pt idx="77">
                  <c:v>-19.52211603395171</c:v>
                </c:pt>
                <c:pt idx="78">
                  <c:v>-19.65794308431171</c:v>
                </c:pt>
                <c:pt idx="79">
                  <c:v>-19.79234235631091</c:v>
                </c:pt>
                <c:pt idx="80">
                  <c:v>-19.92534977034092</c:v>
                </c:pt>
                <c:pt idx="81">
                  <c:v>-20.05699990807508</c:v>
                </c:pt>
                <c:pt idx="82">
                  <c:v>-20.18732607817642</c:v>
                </c:pt>
                <c:pt idx="83">
                  <c:v>-20.31636037802356</c:v>
                </c:pt>
                <c:pt idx="84">
                  <c:v>-20.44413375173972</c:v>
                </c:pt>
                <c:pt idx="85">
                  <c:v>-20.57067604478792</c:v>
                </c:pt>
                <c:pt idx="86">
                  <c:v>-20.69601605537342</c:v>
                </c:pt>
                <c:pt idx="87">
                  <c:v>-20.82018158287446</c:v>
                </c:pt>
                <c:pt idx="88">
                  <c:v>-20.94319947350547</c:v>
                </c:pt>
                <c:pt idx="89">
                  <c:v>-21.06509566340036</c:v>
                </c:pt>
                <c:pt idx="90">
                  <c:v>-21.18589521928858</c:v>
                </c:pt>
                <c:pt idx="91">
                  <c:v>-21.30562237692394</c:v>
                </c:pt>
                <c:pt idx="92">
                  <c:v>-21.42430057741318</c:v>
                </c:pt>
                <c:pt idx="93">
                  <c:v>-21.54195250158081</c:v>
                </c:pt>
                <c:pt idx="94">
                  <c:v>-21.65860010249606</c:v>
                </c:pt>
                <c:pt idx="95">
                  <c:v>-21.77426463627904</c:v>
                </c:pt>
                <c:pt idx="96">
                  <c:v>-21.88896669129345</c:v>
                </c:pt>
                <c:pt idx="97">
                  <c:v>-22.00272621582697</c:v>
                </c:pt>
                <c:pt idx="98">
                  <c:v>-22.11556254435198</c:v>
                </c:pt>
                <c:pt idx="99">
                  <c:v>-22.22749442245307</c:v>
                </c:pt>
                <c:pt idx="100">
                  <c:v>-22.33854003050207</c:v>
                </c:pt>
                <c:pt idx="101">
                  <c:v>-22.44871700615492</c:v>
                </c:pt>
                <c:pt idx="102">
                  <c:v>-22.55804246574044</c:v>
                </c:pt>
                <c:pt idx="103">
                  <c:v>-22.66653302460553</c:v>
                </c:pt>
                <c:pt idx="104">
                  <c:v>-22.7742048164777</c:v>
                </c:pt>
                <c:pt idx="105">
                  <c:v>-22.88107351190084</c:v>
                </c:pt>
                <c:pt idx="106">
                  <c:v>-22.98715433579749</c:v>
                </c:pt>
                <c:pt idx="107">
                  <c:v>-23.09246208420628</c:v>
                </c:pt>
                <c:pt idx="108">
                  <c:v>-23.19701114024108</c:v>
                </c:pt>
                <c:pt idx="109">
                  <c:v>-23.30081548931457</c:v>
                </c:pt>
                <c:pt idx="110">
                  <c:v>-23.4038887336666</c:v>
                </c:pt>
                <c:pt idx="111">
                  <c:v>-23.50624410623523</c:v>
                </c:pt>
                <c:pt idx="112">
                  <c:v>-23.60789448390571</c:v>
                </c:pt>
                <c:pt idx="113">
                  <c:v>-23.70885240017048</c:v>
                </c:pt>
                <c:pt idx="114">
                  <c:v>-23.80913005723155</c:v>
                </c:pt>
                <c:pt idx="115">
                  <c:v>-23.90873933757428</c:v>
                </c:pt>
                <c:pt idx="116">
                  <c:v>-24.00769181504046</c:v>
                </c:pt>
                <c:pt idx="117">
                  <c:v>-24.10599876542533</c:v>
                </c:pt>
                <c:pt idx="118">
                  <c:v>-24.20367117662461</c:v>
                </c:pt>
                <c:pt idx="119">
                  <c:v>-24.3007197583527</c:v>
                </c:pt>
                <c:pt idx="120">
                  <c:v>-24.39715495145457</c:v>
                </c:pt>
                <c:pt idx="121">
                  <c:v>-24.49298693683108</c:v>
                </c:pt>
                <c:pt idx="122">
                  <c:v>-24.58822564399706</c:v>
                </c:pt>
                <c:pt idx="123">
                  <c:v>-24.68288075929004</c:v>
                </c:pt>
                <c:pt idx="124">
                  <c:v>-24.77696173374681</c:v>
                </c:pt>
                <c:pt idx="125">
                  <c:v>-24.8704777906632</c:v>
                </c:pt>
                <c:pt idx="126">
                  <c:v>-24.96343793285331</c:v>
                </c:pt>
                <c:pt idx="127">
                  <c:v>-25.05585094962123</c:v>
                </c:pt>
                <c:pt idx="128">
                  <c:v>-25.14772542345945</c:v>
                </c:pt>
                <c:pt idx="129">
                  <c:v>-25.23906973648705</c:v>
                </c:pt>
                <c:pt idx="130">
                  <c:v>-25.32989207663883</c:v>
                </c:pt>
                <c:pt idx="131">
                  <c:v>-25.42020044361737</c:v>
                </c:pt>
                <c:pt idx="132">
                  <c:v>-25.51000265461907</c:v>
                </c:pt>
                <c:pt idx="133">
                  <c:v>-25.59930634984381</c:v>
                </c:pt>
                <c:pt idx="134">
                  <c:v>-25.68811899779825</c:v>
                </c:pt>
                <c:pt idx="135">
                  <c:v>-25.77644790040221</c:v>
                </c:pt>
                <c:pt idx="136">
                  <c:v>-25.86430019790645</c:v>
                </c:pt>
                <c:pt idx="137">
                  <c:v>-25.95168287363022</c:v>
                </c:pt>
                <c:pt idx="138">
                  <c:v>-26.03860275852681</c:v>
                </c:pt>
                <c:pt idx="139">
                  <c:v>-26.125066535584</c:v>
                </c:pt>
                <c:pt idx="140">
                  <c:v>-26.21108074406684</c:v>
                </c:pt>
                <c:pt idx="141">
                  <c:v>-26.29665178360969</c:v>
                </c:pt>
                <c:pt idx="142">
                  <c:v>-26.38178591816322</c:v>
                </c:pt>
                <c:pt idx="143">
                  <c:v>-26.46648927980329</c:v>
                </c:pt>
                <c:pt idx="144">
                  <c:v>-26.55076787240708</c:v>
                </c:pt>
                <c:pt idx="145">
                  <c:v>-26.63462757520158</c:v>
                </c:pt>
                <c:pt idx="146">
                  <c:v>-26.71807414619083</c:v>
                </c:pt>
                <c:pt idx="147">
                  <c:v>-26.80111322546561</c:v>
                </c:pt>
                <c:pt idx="148">
                  <c:v>-26.88375033840122</c:v>
                </c:pt>
                <c:pt idx="149">
                  <c:v>-26.96599089874757</c:v>
                </c:pt>
                <c:pt idx="150">
                  <c:v>-27.0478402116157</c:v>
                </c:pt>
                <c:pt idx="151">
                  <c:v>-27.12930347636549</c:v>
                </c:pt>
                <c:pt idx="152">
                  <c:v>-27.21038578939755</c:v>
                </c:pt>
                <c:pt idx="153">
                  <c:v>-27.29109214685407</c:v>
                </c:pt>
                <c:pt idx="154">
                  <c:v>-27.37142744723135</c:v>
                </c:pt>
                <c:pt idx="155">
                  <c:v>-27.45139649390793</c:v>
                </c:pt>
                <c:pt idx="156">
                  <c:v>-27.53100399759133</c:v>
                </c:pt>
                <c:pt idx="157">
                  <c:v>-27.61025457868676</c:v>
                </c:pt>
                <c:pt idx="158">
                  <c:v>-27.68915276959055</c:v>
                </c:pt>
                <c:pt idx="159">
                  <c:v>-27.76770301691112</c:v>
                </c:pt>
                <c:pt idx="160">
                  <c:v>-27.84590968362058</c:v>
                </c:pt>
                <c:pt idx="161">
                  <c:v>-27.92377705113908</c:v>
                </c:pt>
                <c:pt idx="162">
                  <c:v>-28.00130932135471</c:v>
                </c:pt>
                <c:pt idx="163">
                  <c:v>-28.07851061858122</c:v>
                </c:pt>
                <c:pt idx="164">
                  <c:v>-28.15538499145604</c:v>
                </c:pt>
                <c:pt idx="165">
                  <c:v>-28.23193641478023</c:v>
                </c:pt>
                <c:pt idx="166">
                  <c:v>-28.30816879130318</c:v>
                </c:pt>
                <c:pt idx="167">
                  <c:v>-28.38408595345375</c:v>
                </c:pt>
                <c:pt idx="168">
                  <c:v>-28.45969166501934</c:v>
                </c:pt>
                <c:pt idx="169">
                  <c:v>-28.53498962277556</c:v>
                </c:pt>
                <c:pt idx="170">
                  <c:v>-28.60998345806756</c:v>
                </c:pt>
                <c:pt idx="171">
                  <c:v>-28.68467673834517</c:v>
                </c:pt>
                <c:pt idx="172">
                  <c:v>-28.75907296865305</c:v>
                </c:pt>
                <c:pt idx="173">
                  <c:v>-28.833175593078</c:v>
                </c:pt>
                <c:pt idx="174">
                  <c:v>-28.90698799615409</c:v>
                </c:pt>
                <c:pt idx="175">
                  <c:v>-28.98051350422793</c:v>
                </c:pt>
                <c:pt idx="176">
                  <c:v>-29.0537553867851</c:v>
                </c:pt>
                <c:pt idx="177">
                  <c:v>-29.12671685773821</c:v>
                </c:pt>
                <c:pt idx="178">
                  <c:v>-29.19940107667999</c:v>
                </c:pt>
                <c:pt idx="179">
                  <c:v>0.0</c:v>
                </c:pt>
              </c:numCache>
            </c:numRef>
          </c:yVal>
          <c:smooth val="0"/>
        </c:ser>
        <c:ser>
          <c:idx val="2"/>
          <c:order val="2"/>
          <c:tx>
            <c:strRef>
              <c:f>Sheet1!$D$1</c:f>
              <c:strCache>
                <c:ptCount val="1"/>
                <c:pt idx="0">
                  <c:v>Thick fog_x000d_(0.5g/m3, visibility of 50 m)</c:v>
                </c:pt>
              </c:strCache>
            </c:strRef>
          </c:tx>
          <c:spPr>
            <a:ln>
              <a:solidFill>
                <a:srgbClr val="FF0000"/>
              </a:solidFill>
            </a:ln>
          </c:spPr>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Sheet1!$D$2:$D$181</c:f>
              <c:numCache>
                <c:formatCode>General</c:formatCode>
                <c:ptCount val="180"/>
                <c:pt idx="0">
                  <c:v>0.0</c:v>
                </c:pt>
                <c:pt idx="1">
                  <c:v>19.97666496949791</c:v>
                </c:pt>
                <c:pt idx="2">
                  <c:v>13.89632005621828</c:v>
                </c:pt>
                <c:pt idx="3">
                  <c:v>10.31474987510466</c:v>
                </c:pt>
                <c:pt idx="4">
                  <c:v>7.75623014293866</c:v>
                </c:pt>
                <c:pt idx="5">
                  <c:v>5.758284882777535</c:v>
                </c:pt>
                <c:pt idx="6">
                  <c:v>4.114914961825026</c:v>
                </c:pt>
                <c:pt idx="7">
                  <c:v>2.716234169212772</c:v>
                </c:pt>
                <c:pt idx="8">
                  <c:v>1.496650229659035</c:v>
                </c:pt>
                <c:pt idx="9">
                  <c:v>0.413854780711406</c:v>
                </c:pt>
                <c:pt idx="10">
                  <c:v>-0.56104003050209</c:v>
                </c:pt>
                <c:pt idx="11">
                  <c:v>-1.448638733666597</c:v>
                </c:pt>
                <c:pt idx="12">
                  <c:v>-2.264154951454592</c:v>
                </c:pt>
                <c:pt idx="13">
                  <c:v>-3.019142076638826</c:v>
                </c:pt>
                <c:pt idx="14">
                  <c:v>-3.722580744066853</c:v>
                </c:pt>
                <c:pt idx="15">
                  <c:v>-4.381590211615713</c:v>
                </c:pt>
                <c:pt idx="16">
                  <c:v>-5.00190968362059</c:v>
                </c:pt>
                <c:pt idx="17">
                  <c:v>-5.588233458067564</c:v>
                </c:pt>
                <c:pt idx="18">
                  <c:v>-6.144450132568216</c:v>
                </c:pt>
                <c:pt idx="19">
                  <c:v>-6.673817049558667</c:v>
                </c:pt>
                <c:pt idx="20">
                  <c:v>-7.179089943781715</c:v>
                </c:pt>
                <c:pt idx="21">
                  <c:v>-7.662620925180477</c:v>
                </c:pt>
                <c:pt idx="22">
                  <c:v>-8.12643364694622</c:v>
                </c:pt>
                <c:pt idx="23">
                  <c:v>-8.572281750853951</c:v>
                </c:pt>
                <c:pt idx="24">
                  <c:v>-9.00169486473422</c:v>
                </c:pt>
                <c:pt idx="25">
                  <c:v>-9.41601520394284</c:v>
                </c:pt>
                <c:pt idx="26">
                  <c:v>-9.816426989918454</c:v>
                </c:pt>
                <c:pt idx="27">
                  <c:v>-10.20398031368185</c:v>
                </c:pt>
                <c:pt idx="28">
                  <c:v>-10.57961065734648</c:v>
                </c:pt>
                <c:pt idx="29">
                  <c:v>-10.94415498848121</c:v>
                </c:pt>
                <c:pt idx="30">
                  <c:v>-11.29836512489534</c:v>
                </c:pt>
                <c:pt idx="31">
                  <c:v>-11.64291890718754</c:v>
                </c:pt>
                <c:pt idx="32">
                  <c:v>-11.97842959690021</c:v>
                </c:pt>
                <c:pt idx="33">
                  <c:v>-12.30545382805985</c:v>
                </c:pt>
                <c:pt idx="34">
                  <c:v>-12.6244983713472</c:v>
                </c:pt>
                <c:pt idx="35">
                  <c:v>-12.9360259175076</c:v>
                </c:pt>
                <c:pt idx="36">
                  <c:v>-13.24046004584784</c:v>
                </c:pt>
                <c:pt idx="37">
                  <c:v>-13.538189511842</c:v>
                </c:pt>
                <c:pt idx="38">
                  <c:v>-13.8295719628383</c:v>
                </c:pt>
                <c:pt idx="39">
                  <c:v>-14.11493717103208</c:v>
                </c:pt>
                <c:pt idx="40">
                  <c:v>-14.39458985706133</c:v>
                </c:pt>
                <c:pt idx="41">
                  <c:v>-14.66881216489679</c:v>
                </c:pt>
                <c:pt idx="42">
                  <c:v>-14.9378658384601</c:v>
                </c:pt>
                <c:pt idx="43">
                  <c:v>-15.20199414209382</c:v>
                </c:pt>
                <c:pt idx="44">
                  <c:v>-15.46142356022585</c:v>
                </c:pt>
                <c:pt idx="45">
                  <c:v>-15.71636530600895</c:v>
                </c:pt>
                <c:pt idx="46">
                  <c:v>-15.96701666413356</c:v>
                </c:pt>
                <c:pt idx="47">
                  <c:v>-16.21356218921644</c:v>
                </c:pt>
                <c:pt idx="48">
                  <c:v>-16.45617477801383</c:v>
                </c:pt>
                <c:pt idx="49">
                  <c:v>-16.69501663107235</c:v>
                </c:pt>
                <c:pt idx="50">
                  <c:v>-16.93024011722245</c:v>
                </c:pt>
                <c:pt idx="51">
                  <c:v>-17.16198855246082</c:v>
                </c:pt>
                <c:pt idx="52">
                  <c:v>-17.39039690319808</c:v>
                </c:pt>
                <c:pt idx="53">
                  <c:v>-17.61559242251787</c:v>
                </c:pt>
                <c:pt idx="54">
                  <c:v>-17.83769522696146</c:v>
                </c:pt>
                <c:pt idx="55">
                  <c:v>-18.05681882038697</c:v>
                </c:pt>
                <c:pt idx="56">
                  <c:v>-18.27307057062609</c:v>
                </c:pt>
                <c:pt idx="57">
                  <c:v>-18.48655214395189</c:v>
                </c:pt>
                <c:pt idx="58">
                  <c:v>-18.69735990176083</c:v>
                </c:pt>
                <c:pt idx="59">
                  <c:v>-18.90558526334498</c:v>
                </c:pt>
                <c:pt idx="60">
                  <c:v>-19.11131503817495</c:v>
                </c:pt>
                <c:pt idx="61">
                  <c:v>-19.31463173071743</c:v>
                </c:pt>
                <c:pt idx="62">
                  <c:v>-19.51561382046718</c:v>
                </c:pt>
                <c:pt idx="63">
                  <c:v>-19.71433601957372</c:v>
                </c:pt>
                <c:pt idx="64">
                  <c:v>-19.91086951017983</c:v>
                </c:pt>
                <c:pt idx="65">
                  <c:v>-20.1052821633592</c:v>
                </c:pt>
                <c:pt idx="66">
                  <c:v>-20.29763874133948</c:v>
                </c:pt>
                <c:pt idx="67">
                  <c:v>-20.48800108451863</c:v>
                </c:pt>
                <c:pt idx="68">
                  <c:v>-20.67642828462682</c:v>
                </c:pt>
                <c:pt idx="69">
                  <c:v>-20.86297684524719</c:v>
                </c:pt>
                <c:pt idx="70">
                  <c:v>-21.04770083078718</c:v>
                </c:pt>
                <c:pt idx="71">
                  <c:v>-21.23065200488361</c:v>
                </c:pt>
                <c:pt idx="72">
                  <c:v>-21.41187995912745</c:v>
                </c:pt>
                <c:pt idx="73">
                  <c:v>-21.59143223291117</c:v>
                </c:pt>
                <c:pt idx="74">
                  <c:v>-21.76935442512159</c:v>
                </c:pt>
                <c:pt idx="75">
                  <c:v>-21.94569029833605</c:v>
                </c:pt>
                <c:pt idx="76">
                  <c:v>-22.12048187611792</c:v>
                </c:pt>
                <c:pt idx="77">
                  <c:v>-22.29376953395171</c:v>
                </c:pt>
                <c:pt idx="78">
                  <c:v>-22.46559208431168</c:v>
                </c:pt>
                <c:pt idx="79">
                  <c:v>-22.63598685631093</c:v>
                </c:pt>
                <c:pt idx="80">
                  <c:v>-22.80498977034095</c:v>
                </c:pt>
                <c:pt idx="81">
                  <c:v>-22.97263540807509</c:v>
                </c:pt>
                <c:pt idx="82">
                  <c:v>-23.13895707817642</c:v>
                </c:pt>
                <c:pt idx="83">
                  <c:v>-23.30398687802356</c:v>
                </c:pt>
                <c:pt idx="84">
                  <c:v>-23.46775575173972</c:v>
                </c:pt>
                <c:pt idx="85">
                  <c:v>-23.63029354478794</c:v>
                </c:pt>
                <c:pt idx="86">
                  <c:v>-23.79162905537342</c:v>
                </c:pt>
                <c:pt idx="87">
                  <c:v>-23.95179008287446</c:v>
                </c:pt>
                <c:pt idx="88">
                  <c:v>-24.11080347350547</c:v>
                </c:pt>
                <c:pt idx="89">
                  <c:v>-24.26869516340036</c:v>
                </c:pt>
                <c:pt idx="90">
                  <c:v>-24.42549021928858</c:v>
                </c:pt>
                <c:pt idx="91">
                  <c:v>-24.58121287692394</c:v>
                </c:pt>
                <c:pt idx="92">
                  <c:v>-24.73588657741319</c:v>
                </c:pt>
                <c:pt idx="93">
                  <c:v>-24.88953400158081</c:v>
                </c:pt>
                <c:pt idx="94">
                  <c:v>-25.04217710249606</c:v>
                </c:pt>
                <c:pt idx="95">
                  <c:v>-25.19383713627904</c:v>
                </c:pt>
                <c:pt idx="96">
                  <c:v>-25.34453469129345</c:v>
                </c:pt>
                <c:pt idx="97">
                  <c:v>-25.49428971582699</c:v>
                </c:pt>
                <c:pt idx="98">
                  <c:v>-25.64312154435198</c:v>
                </c:pt>
                <c:pt idx="99">
                  <c:v>-25.79104892245307</c:v>
                </c:pt>
                <c:pt idx="100">
                  <c:v>-25.93809003050207</c:v>
                </c:pt>
                <c:pt idx="101">
                  <c:v>-26.08426250615494</c:v>
                </c:pt>
                <c:pt idx="102">
                  <c:v>-26.22958346574044</c:v>
                </c:pt>
                <c:pt idx="103">
                  <c:v>-26.37406952460553</c:v>
                </c:pt>
                <c:pt idx="104">
                  <c:v>-26.5177368164777</c:v>
                </c:pt>
                <c:pt idx="105">
                  <c:v>-26.66060101190084</c:v>
                </c:pt>
                <c:pt idx="106">
                  <c:v>-26.80267733579749</c:v>
                </c:pt>
                <c:pt idx="107">
                  <c:v>-26.94398058420628</c:v>
                </c:pt>
                <c:pt idx="108">
                  <c:v>-27.08452514024108</c:v>
                </c:pt>
                <c:pt idx="109">
                  <c:v>-27.22432498931457</c:v>
                </c:pt>
                <c:pt idx="110">
                  <c:v>-27.3633937336666</c:v>
                </c:pt>
                <c:pt idx="111">
                  <c:v>-27.50174460623522</c:v>
                </c:pt>
                <c:pt idx="112">
                  <c:v>-27.63939048390571</c:v>
                </c:pt>
                <c:pt idx="113">
                  <c:v>-27.77634390017048</c:v>
                </c:pt>
                <c:pt idx="114">
                  <c:v>-27.91261705723154</c:v>
                </c:pt>
                <c:pt idx="115">
                  <c:v>-28.04822183757428</c:v>
                </c:pt>
                <c:pt idx="116">
                  <c:v>-28.18316981504046</c:v>
                </c:pt>
                <c:pt idx="117">
                  <c:v>-28.31747226542533</c:v>
                </c:pt>
                <c:pt idx="118">
                  <c:v>-28.45114017662461</c:v>
                </c:pt>
                <c:pt idx="119">
                  <c:v>-28.5841842583527</c:v>
                </c:pt>
                <c:pt idx="120">
                  <c:v>-28.71661495145458</c:v>
                </c:pt>
                <c:pt idx="121">
                  <c:v>-28.84844243683107</c:v>
                </c:pt>
                <c:pt idx="122">
                  <c:v>-28.97967664399706</c:v>
                </c:pt>
                <c:pt idx="123">
                  <c:v>-29.11032725929005</c:v>
                </c:pt>
                <c:pt idx="124">
                  <c:v>-29.24040373374681</c:v>
                </c:pt>
                <c:pt idx="125">
                  <c:v>-29.3699152906632</c:v>
                </c:pt>
                <c:pt idx="126">
                  <c:v>-29.49887093285334</c:v>
                </c:pt>
                <c:pt idx="127">
                  <c:v>-29.62727944962123</c:v>
                </c:pt>
                <c:pt idx="128">
                  <c:v>-29.75514942345945</c:v>
                </c:pt>
                <c:pt idx="129">
                  <c:v>-29.88248923648702</c:v>
                </c:pt>
                <c:pt idx="130">
                  <c:v>-30.00930707663883</c:v>
                </c:pt>
                <c:pt idx="131">
                  <c:v>-30.13561094361737</c:v>
                </c:pt>
                <c:pt idx="132">
                  <c:v>-30.26140865461907</c:v>
                </c:pt>
                <c:pt idx="133">
                  <c:v>-30.38670784984381</c:v>
                </c:pt>
                <c:pt idx="134">
                  <c:v>-30.51151599779825</c:v>
                </c:pt>
                <c:pt idx="135">
                  <c:v>-30.63584040040221</c:v>
                </c:pt>
                <c:pt idx="136">
                  <c:v>-30.75968819790644</c:v>
                </c:pt>
                <c:pt idx="137">
                  <c:v>-30.88306637363024</c:v>
                </c:pt>
                <c:pt idx="138">
                  <c:v>-31.00598175852681</c:v>
                </c:pt>
                <c:pt idx="139">
                  <c:v>-31.128441035584</c:v>
                </c:pt>
                <c:pt idx="140">
                  <c:v>-31.25045074406684</c:v>
                </c:pt>
                <c:pt idx="141">
                  <c:v>-31.37201728360969</c:v>
                </c:pt>
                <c:pt idx="142">
                  <c:v>-31.4931469181632</c:v>
                </c:pt>
                <c:pt idx="143">
                  <c:v>-31.61384577980332</c:v>
                </c:pt>
                <c:pt idx="144">
                  <c:v>-31.73411987240708</c:v>
                </c:pt>
                <c:pt idx="145">
                  <c:v>-31.85397507520158</c:v>
                </c:pt>
                <c:pt idx="146">
                  <c:v>-31.97341714619083</c:v>
                </c:pt>
                <c:pt idx="147">
                  <c:v>-32.09245172546561</c:v>
                </c:pt>
                <c:pt idx="148">
                  <c:v>-32.21108433840122</c:v>
                </c:pt>
                <c:pt idx="149">
                  <c:v>-32.32932039874755</c:v>
                </c:pt>
                <c:pt idx="150">
                  <c:v>-32.44716521161567</c:v>
                </c:pt>
                <c:pt idx="151">
                  <c:v>-32.5646239763655</c:v>
                </c:pt>
                <c:pt idx="152">
                  <c:v>-32.68170178939749</c:v>
                </c:pt>
                <c:pt idx="153">
                  <c:v>-32.79840364685406</c:v>
                </c:pt>
                <c:pt idx="154">
                  <c:v>-32.91473444723133</c:v>
                </c:pt>
                <c:pt idx="155">
                  <c:v>-33.03069899390793</c:v>
                </c:pt>
                <c:pt idx="156">
                  <c:v>-33.14630199759133</c:v>
                </c:pt>
                <c:pt idx="157">
                  <c:v>-33.26154807868676</c:v>
                </c:pt>
                <c:pt idx="158">
                  <c:v>-33.37644176959051</c:v>
                </c:pt>
                <c:pt idx="159">
                  <c:v>-33.4909875169111</c:v>
                </c:pt>
                <c:pt idx="160">
                  <c:v>-33.60518968362057</c:v>
                </c:pt>
                <c:pt idx="161">
                  <c:v>-33.71905255113907</c:v>
                </c:pt>
                <c:pt idx="162">
                  <c:v>-33.83258032135471</c:v>
                </c:pt>
                <c:pt idx="163">
                  <c:v>-33.94577711858123</c:v>
                </c:pt>
                <c:pt idx="164">
                  <c:v>-34.05864699145602</c:v>
                </c:pt>
                <c:pt idx="165">
                  <c:v>-34.17119391478022</c:v>
                </c:pt>
                <c:pt idx="166">
                  <c:v>-34.28342179130315</c:v>
                </c:pt>
                <c:pt idx="167">
                  <c:v>-34.39533445345375</c:v>
                </c:pt>
                <c:pt idx="168">
                  <c:v>-34.50693566501934</c:v>
                </c:pt>
                <c:pt idx="169">
                  <c:v>-34.61822912277555</c:v>
                </c:pt>
                <c:pt idx="170">
                  <c:v>-34.72921845806756</c:v>
                </c:pt>
                <c:pt idx="171">
                  <c:v>-34.83990723834517</c:v>
                </c:pt>
                <c:pt idx="172">
                  <c:v>-34.95029896865302</c:v>
                </c:pt>
                <c:pt idx="173">
                  <c:v>-35.060397093078</c:v>
                </c:pt>
                <c:pt idx="174">
                  <c:v>-35.17020499615408</c:v>
                </c:pt>
                <c:pt idx="175">
                  <c:v>-35.27972600422797</c:v>
                </c:pt>
                <c:pt idx="176">
                  <c:v>-35.3889633867851</c:v>
                </c:pt>
                <c:pt idx="177">
                  <c:v>-35.4979203577382</c:v>
                </c:pt>
                <c:pt idx="178">
                  <c:v>-35.60660007668</c:v>
                </c:pt>
                <c:pt idx="179">
                  <c:v>0.0</c:v>
                </c:pt>
              </c:numCache>
            </c:numRef>
          </c:yVal>
          <c:smooth val="0"/>
        </c:ser>
        <c:dLbls>
          <c:showLegendKey val="0"/>
          <c:showVal val="0"/>
          <c:showCatName val="0"/>
          <c:showSerName val="0"/>
          <c:showPercent val="0"/>
          <c:showBubbleSize val="0"/>
        </c:dLbls>
        <c:axId val="2045793384"/>
        <c:axId val="2130377608"/>
      </c:scatterChart>
      <c:valAx>
        <c:axId val="2045793384"/>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158706705779425"/>
              <c:y val="0.909171527170215"/>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30377608"/>
        <c:crossesAt val="-50.0"/>
        <c:crossBetween val="midCat"/>
        <c:majorUnit val="100.0"/>
      </c:valAx>
      <c:valAx>
        <c:axId val="2130377608"/>
        <c:scaling>
          <c:orientation val="minMax"/>
          <c:max val="0.0"/>
          <c:min val="-4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045793384"/>
        <c:crosses val="autoZero"/>
        <c:crossBetween val="midCat"/>
        <c:majorUnit val="10.0"/>
      </c:valAx>
      <c:spPr>
        <a:ln>
          <a:solidFill>
            <a:schemeClr val="bg1">
              <a:lumMod val="50000"/>
            </a:schemeClr>
          </a:solidFill>
        </a:ln>
      </c:spPr>
    </c:plotArea>
    <c:legend>
      <c:legendPos val="r"/>
      <c:layout>
        <c:manualLayout>
          <c:xMode val="edge"/>
          <c:yMode val="edge"/>
          <c:x val="0.69281045751634"/>
          <c:y val="0.0194539224263634"/>
          <c:w val="0.286758272862951"/>
          <c:h val="0.504034703995334"/>
        </c:manualLayout>
      </c:layout>
      <c:overlay val="0"/>
      <c:txPr>
        <a:bodyPr/>
        <a:lstStyle/>
        <a:p>
          <a:pPr>
            <a:defRPr sz="1400">
              <a:latin typeface="Helvetica"/>
              <a:cs typeface="Helvetic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smtClean="0"/>
              <a:t>doc.: IEEE 802.15-15-xxxx-00-0thz</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21F2650-1B28-46E7-9EDF-CFDD3FE0E73A}" type="slidenum">
              <a:rPr lang="en-US" altLang="ja-JP"/>
              <a:pPr/>
              <a:t>‹#›</a:t>
            </a:fld>
            <a:endParaRPr lang="en-US" altLang="ja-JP"/>
          </a:p>
        </p:txBody>
      </p:sp>
    </p:spTree>
    <p:extLst>
      <p:ext uri="{BB962C8B-B14F-4D97-AF65-F5344CB8AC3E}">
        <p14:creationId xmlns:p14="http://schemas.microsoft.com/office/powerpoint/2010/main" val="152739160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D2522DC-E150-4685-8DFD-5C7B049714EB}" type="slidenum">
              <a:rPr lang="en-US" altLang="ja-JP"/>
              <a:pPr/>
              <a:t>‹#›</a:t>
            </a:fld>
            <a:endParaRPr lang="en-US" altLang="ja-JP"/>
          </a:p>
        </p:txBody>
      </p:sp>
    </p:spTree>
    <p:extLst>
      <p:ext uri="{BB962C8B-B14F-4D97-AF65-F5344CB8AC3E}">
        <p14:creationId xmlns:p14="http://schemas.microsoft.com/office/powerpoint/2010/main" val="16842480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ADB8AA7-051A-4618-A4A2-AD476F92A31C}" type="slidenum">
              <a:rPr lang="en-US" altLang="ja-JP"/>
              <a:pPr/>
              <a:t>‹#›</a:t>
            </a:fld>
            <a:endParaRPr lang="en-US" altLang="ja-JP"/>
          </a:p>
        </p:txBody>
      </p:sp>
    </p:spTree>
    <p:extLst>
      <p:ext uri="{BB962C8B-B14F-4D97-AF65-F5344CB8AC3E}">
        <p14:creationId xmlns:p14="http://schemas.microsoft.com/office/powerpoint/2010/main" val="20046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92E7A364-905D-45EA-AC27-33900225F5B3}" type="slidenum">
              <a:rPr lang="en-US" altLang="ja-JP"/>
              <a:pPr/>
              <a:t>‹#›</a:t>
            </a:fld>
            <a:endParaRPr lang="en-US" altLang="ja-JP"/>
          </a:p>
        </p:txBody>
      </p:sp>
    </p:spTree>
    <p:extLst>
      <p:ext uri="{BB962C8B-B14F-4D97-AF65-F5344CB8AC3E}">
        <p14:creationId xmlns:p14="http://schemas.microsoft.com/office/powerpoint/2010/main" val="107474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8DFDBABA-4840-4B24-9D63-9BDCDD89398B}" type="slidenum">
              <a:rPr lang="en-US" altLang="ja-JP"/>
              <a:pPr/>
              <a:t>‹#›</a:t>
            </a:fld>
            <a:endParaRPr lang="en-US" altLang="ja-JP"/>
          </a:p>
        </p:txBody>
      </p:sp>
    </p:spTree>
    <p:extLst>
      <p:ext uri="{BB962C8B-B14F-4D97-AF65-F5344CB8AC3E}">
        <p14:creationId xmlns:p14="http://schemas.microsoft.com/office/powerpoint/2010/main" val="14878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2014</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da-DK" altLang="ja-JP" smtClean="0"/>
              <a:t>Atsushi Kanno,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5427274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63888" y="4766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A21731BC-88F6-4EC1-8B9A-07DE36B40487}" type="slidenum">
              <a:rPr lang="en-US" altLang="ja-JP"/>
              <a:pPr/>
              <a:t>‹#›</a:t>
            </a:fld>
            <a:endParaRPr lang="en-US" altLang="ja-JP"/>
          </a:p>
        </p:txBody>
      </p:sp>
    </p:spTree>
    <p:extLst>
      <p:ext uri="{BB962C8B-B14F-4D97-AF65-F5344CB8AC3E}">
        <p14:creationId xmlns:p14="http://schemas.microsoft.com/office/powerpoint/2010/main" val="157571548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7716312-ED3E-4172-AB76-ED0F5DC1F0FF}" type="slidenum">
              <a:rPr lang="en-US" altLang="ja-JP"/>
              <a:pPr/>
              <a:t>‹#›</a:t>
            </a:fld>
            <a:endParaRPr lang="en-US" altLang="ja-JP"/>
          </a:p>
        </p:txBody>
      </p:sp>
    </p:spTree>
    <p:extLst>
      <p:ext uri="{BB962C8B-B14F-4D97-AF65-F5344CB8AC3E}">
        <p14:creationId xmlns:p14="http://schemas.microsoft.com/office/powerpoint/2010/main" val="27927321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smtClean="0"/>
              <a:t>July 2014</a:t>
            </a:r>
            <a:endParaRPr lang="en-US" altLang="ja-JP"/>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smtClean="0"/>
              <a:t>Atsushi Kanno,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5740346" y="394156"/>
            <a:ext cx="27178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smtClean="0">
                <a:ea typeface="ＭＳ Ｐゴシック" pitchFamily="50" charset="-128"/>
              </a:rPr>
              <a:t>doc.: IEEE 802. 15-15-0509-</a:t>
            </a:r>
            <a:r>
              <a:rPr lang="en-US" altLang="ja-JP" sz="1400" b="1" dirty="0" smtClean="0">
                <a:ea typeface="ＭＳ Ｐゴシック" pitchFamily="50" charset="-128"/>
              </a:rPr>
              <a:t>01-</a:t>
            </a:r>
            <a:r>
              <a:rPr lang="en-US" altLang="ja-JP" sz="1400" b="1" dirty="0" smtClean="0">
                <a:ea typeface="ＭＳ Ｐゴシック" pitchFamily="50" charset="-128"/>
              </a:rPr>
              <a:t>0thz</a:t>
            </a:r>
            <a:endParaRPr lang="en-US" altLang="ja-JP" sz="1400" b="1" dirty="0">
              <a:ea typeface="ＭＳ Ｐゴシック" pitchFamily="50"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
        <p:nvSpPr>
          <p:cNvPr id="5" name="フッター プレースホルダー 2"/>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3"/>
          <p:cNvSpPr>
            <a:spLocks noGrp="1"/>
          </p:cNvSpPr>
          <p:nvPr>
            <p:ph type="sldNum" sz="quarter" idx="12"/>
          </p:nvPr>
        </p:nvSpPr>
        <p:spPr/>
        <p:txBody>
          <a:bodyPr/>
          <a:lstStyle/>
          <a:p>
            <a:r>
              <a:rPr lang="en-US" altLang="ja-JP" smtClean="0"/>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91600" cy="58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solidFill>
                <a:schemeClr val="tx2"/>
              </a:solidFill>
              <a:ea typeface="ＭＳ Ｐゴシック" pitchFamily="50" charset="-128"/>
            </a:endParaRPr>
          </a:p>
          <a:p>
            <a:r>
              <a:rPr lang="en-US" altLang="ja-JP" sz="1600" b="1" dirty="0">
                <a:ea typeface="ＭＳ Ｐゴシック" pitchFamily="50" charset="-128"/>
              </a:rPr>
              <a:t>Submission </a:t>
            </a:r>
            <a:r>
              <a:rPr lang="en-US" altLang="ja-JP" sz="1600" b="1" dirty="0" smtClean="0">
                <a:ea typeface="ＭＳ Ｐゴシック" pitchFamily="50" charset="-128"/>
              </a:rPr>
              <a:t>Title:</a:t>
            </a:r>
            <a:r>
              <a:rPr lang="en-US" altLang="ja-JP" sz="1600" dirty="0" smtClean="0">
                <a:ea typeface="ＭＳ Ｐゴシック" pitchFamily="50" charset="-128"/>
              </a:rPr>
              <a:t> 300-GHz 40-Gbps data transmission </a:t>
            </a:r>
            <a:r>
              <a:rPr lang="en-US" altLang="ja-JP" sz="1600" dirty="0">
                <a:ea typeface="ＭＳ Ｐゴシック" pitchFamily="50" charset="-128"/>
              </a:rPr>
              <a:t>using SHIQM (Subharmonic IQ Mixer)</a:t>
            </a:r>
            <a:endParaRPr lang="en-US" altLang="ja-JP" sz="1600" dirty="0" smtClean="0">
              <a:ea typeface="ＭＳ Ｐゴシック" pitchFamily="50" charset="-128"/>
            </a:endParaRPr>
          </a:p>
          <a:p>
            <a:r>
              <a:rPr lang="en-US" altLang="ja-JP" sz="1600" b="1" dirty="0" smtClean="0">
                <a:ea typeface="ＭＳ Ｐゴシック" pitchFamily="50" charset="-128"/>
              </a:rPr>
              <a:t>Date Submitted: </a:t>
            </a:r>
            <a:r>
              <a:rPr lang="en-US" altLang="ja-JP" sz="1600" dirty="0" smtClean="0">
                <a:ea typeface="ＭＳ Ｐゴシック" pitchFamily="50" charset="-128"/>
              </a:rPr>
              <a:t>July xx, 2014</a:t>
            </a:r>
          </a:p>
          <a:p>
            <a:r>
              <a:rPr lang="en-US" altLang="ja-JP" sz="1600" b="1" dirty="0" smtClean="0">
                <a:solidFill>
                  <a:schemeClr val="tx2"/>
                </a:solidFill>
                <a:ea typeface="ＭＳ Ｐゴシック" pitchFamily="50" charset="-128"/>
              </a:rPr>
              <a:t>Source:</a:t>
            </a:r>
            <a:r>
              <a:rPr lang="en-US" altLang="ja-JP" sz="1600" dirty="0" smtClean="0">
                <a:solidFill>
                  <a:schemeClr val="tx2"/>
                </a:solidFill>
                <a:ea typeface="ＭＳ Ｐゴシック" pitchFamily="50" charset="-128"/>
              </a:rPr>
              <a:t> Atsushi </a:t>
            </a:r>
            <a:r>
              <a:rPr lang="en-US" altLang="ja-JP" sz="1600" dirty="0" err="1" smtClean="0">
                <a:solidFill>
                  <a:schemeClr val="tx2"/>
                </a:solidFill>
                <a:ea typeface="ＭＳ Ｐゴシック" pitchFamily="50" charset="-128"/>
              </a:rPr>
              <a:t>Kanno</a:t>
            </a:r>
            <a:r>
              <a:rPr lang="en-US" altLang="ja-JP" sz="1600" dirty="0" smtClean="0">
                <a:solidFill>
                  <a:schemeClr val="tx2"/>
                </a:solidFill>
                <a:ea typeface="ＭＳ Ｐゴシック" pitchFamily="50" charset="-128"/>
              </a:rPr>
              <a:t>, Norihiko </a:t>
            </a:r>
            <a:r>
              <a:rPr lang="en-US" altLang="ja-JP" sz="1600" dirty="0" err="1" smtClean="0">
                <a:solidFill>
                  <a:schemeClr val="tx2"/>
                </a:solidFill>
                <a:ea typeface="ＭＳ Ｐゴシック" pitchFamily="50" charset="-128"/>
              </a:rPr>
              <a:t>Sekine</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Akifumi</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Kasamatsu</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Naokatsu</a:t>
            </a:r>
            <a:r>
              <a:rPr lang="en-US" altLang="ja-JP" sz="1600" dirty="0" smtClean="0">
                <a:solidFill>
                  <a:schemeClr val="tx2"/>
                </a:solidFill>
                <a:ea typeface="ＭＳ Ｐゴシック" pitchFamily="50" charset="-128"/>
              </a:rPr>
              <a:t> Yamamoto, </a:t>
            </a:r>
            <a:r>
              <a:rPr lang="en-US" altLang="ja-JP" sz="1600" dirty="0" err="1" smtClean="0">
                <a:solidFill>
                  <a:schemeClr val="tx2"/>
                </a:solidFill>
                <a:ea typeface="ＭＳ Ｐゴシック" pitchFamily="50" charset="-128"/>
              </a:rPr>
              <a:t>Iwao</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Hosako</a:t>
            </a:r>
            <a:r>
              <a:rPr lang="en-US" altLang="ja-JP" sz="1600" dirty="0" smtClean="0">
                <a:solidFill>
                  <a:schemeClr val="tx2"/>
                </a:solidFill>
                <a:ea typeface="ＭＳ Ｐゴシック" pitchFamily="50" charset="-128"/>
              </a:rPr>
              <a:t>,</a:t>
            </a:r>
          </a:p>
          <a:p>
            <a:r>
              <a:rPr lang="fi-FI" altLang="ja-JP"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and </a:t>
            </a:r>
            <a:r>
              <a:rPr lang="en-US" altLang="ja-JP" sz="1600" dirty="0" err="1" smtClean="0">
                <a:solidFill>
                  <a:schemeClr val="tx2"/>
                </a:solidFill>
                <a:ea typeface="ＭＳ Ｐゴシック" pitchFamily="50" charset="-128"/>
              </a:rPr>
              <a:t>Hiroyo</a:t>
            </a:r>
            <a:r>
              <a:rPr lang="en-US" altLang="ja-JP" sz="1600" dirty="0" smtClean="0">
                <a:solidFill>
                  <a:schemeClr val="tx2"/>
                </a:solidFill>
                <a:ea typeface="ＭＳ Ｐゴシック" pitchFamily="50" charset="-128"/>
              </a:rPr>
              <a:t> Ogawa, NICT</a:t>
            </a:r>
          </a:p>
          <a:p>
            <a:r>
              <a:rPr lang="fi-FI" altLang="ja-JP" sz="1600" dirty="0" smtClean="0">
                <a:solidFill>
                  <a:schemeClr val="tx2"/>
                </a:solidFill>
                <a:ea typeface="ＭＳ Ｐゴシック" pitchFamily="50" charset="-128"/>
              </a:rPr>
              <a:t>              4-2-1, Nukuikita, Koganei, 184-8795, Tokyo, Japan</a:t>
            </a:r>
          </a:p>
          <a:p>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  </a:t>
            </a:r>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Voice: +81 42 327 6876, FAX: +81 42 327 7938</a:t>
            </a:r>
            <a:r>
              <a:rPr lang="en-US" altLang="ja-JP" sz="1600" dirty="0" smtClean="0"/>
              <a:t>, </a:t>
            </a:r>
            <a:r>
              <a:rPr lang="en-US" altLang="ja-JP" sz="1600" dirty="0" smtClean="0">
                <a:solidFill>
                  <a:schemeClr val="tx2"/>
                </a:solidFill>
                <a:ea typeface="ＭＳ Ｐゴシック" pitchFamily="50" charset="-128"/>
              </a:rPr>
              <a:t>E-Mail:</a:t>
            </a:r>
            <a:r>
              <a:rPr lang="ja-JP" altLang="en-US"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kanno@nict.go.jp</a:t>
            </a:r>
            <a:r>
              <a:rPr lang="fi-FI" altLang="ja-JP" sz="1600" dirty="0" smtClean="0">
                <a:solidFill>
                  <a:schemeClr val="tx2"/>
                </a:solidFill>
                <a:ea typeface="ＭＳ Ｐゴシック" pitchFamily="50" charset="-128"/>
              </a:rPr>
              <a:t>    </a:t>
            </a:r>
          </a:p>
          <a:p>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Tetsuya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Kawasnishi</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Waseda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Univeristy</a:t>
            </a:r>
            <a:endParaRPr lang="fi-FI" altLang="ja-JP" sz="1600" dirty="0" smtClean="0">
              <a:solidFill>
                <a:schemeClr val="tx2"/>
              </a:solidFill>
              <a:ea typeface="ＭＳ Ｐゴシック" pitchFamily="50" charset="-128"/>
            </a:endParaRPr>
          </a:p>
          <a:p>
            <a:r>
              <a:rPr lang="fi-FI" altLang="ja-JP" sz="1600" dirty="0">
                <a:solidFill>
                  <a:schemeClr val="tx2"/>
                </a:solidFill>
                <a:ea typeface="ＭＳ Ｐゴシック" pitchFamily="50" charset="-128"/>
              </a:rPr>
              <a:t> </a:t>
            </a:r>
            <a:r>
              <a:rPr lang="fi-FI" altLang="ja-JP" sz="1600" dirty="0" smtClean="0">
                <a:solidFill>
                  <a:schemeClr val="tx2"/>
                </a:solidFill>
                <a:ea typeface="ＭＳ Ｐゴシック" pitchFamily="50" charset="-128"/>
              </a:rPr>
              <a:t>            </a:t>
            </a:r>
            <a:r>
              <a:rPr lang="hr-HR" altLang="ja-JP" sz="1600" dirty="0">
                <a:solidFill>
                  <a:schemeClr val="tx2"/>
                </a:solidFill>
                <a:ea typeface="ＭＳ Ｐゴシック" pitchFamily="50" charset="-128"/>
              </a:rPr>
              <a:t>3-4-1 Ohkubo, Shinjuku, </a:t>
            </a:r>
            <a:r>
              <a:rPr lang="hr-HR" altLang="ja-JP" sz="1600" dirty="0" smtClean="0">
                <a:solidFill>
                  <a:schemeClr val="tx2"/>
                </a:solidFill>
                <a:ea typeface="ＭＳ Ｐゴシック" pitchFamily="50" charset="-128"/>
              </a:rPr>
              <a:t>169-8555, Tokyo, Japan</a:t>
            </a:r>
            <a:endParaRPr lang="fi-FI" altLang="ja-JP" sz="1600" dirty="0">
              <a:solidFill>
                <a:schemeClr val="tx2"/>
              </a:solidFill>
              <a:ea typeface="ＭＳ Ｐゴシック" pitchFamily="50" charset="-128"/>
            </a:endParaRPr>
          </a:p>
          <a:p>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  </a:t>
            </a:r>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Voice: +81 </a:t>
            </a:r>
            <a:r>
              <a:rPr lang="en-US" altLang="ja-JP" sz="1600" dirty="0" smtClean="0">
                <a:solidFill>
                  <a:schemeClr val="tx2"/>
                </a:solidFill>
                <a:ea typeface="ＭＳ Ｐゴシック" pitchFamily="50" charset="-128"/>
              </a:rPr>
              <a:t>3 5386 2902, E-Mail: </a:t>
            </a:r>
            <a:r>
              <a:rPr lang="en-US" altLang="ja-JP" sz="1600" dirty="0" err="1" smtClean="0">
                <a:solidFill>
                  <a:schemeClr val="tx2"/>
                </a:solidFill>
                <a:ea typeface="ＭＳ Ｐゴシック" pitchFamily="50" charset="-128"/>
              </a:rPr>
              <a:t>kawanishi@waseda.jp</a:t>
            </a:r>
            <a:endParaRPr lang="en-US" altLang="ja-JP" sz="1600" dirty="0" smtClean="0">
              <a:solidFill>
                <a:schemeClr val="tx2"/>
              </a:solidFill>
              <a:ea typeface="ＭＳ Ｐゴシック" pitchFamily="50" charset="-128"/>
            </a:endParaRPr>
          </a:p>
          <a:p>
            <a:endParaRPr lang="en-US" altLang="ja-JP" sz="1600" b="1" dirty="0" smtClean="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Re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n</a:t>
            </a:r>
            <a:r>
              <a:rPr lang="en-US" altLang="ja-JP" sz="1600" dirty="0" smtClean="0">
                <a:solidFill>
                  <a:schemeClr val="tx2"/>
                </a:solidFill>
                <a:ea typeface="ＭＳ Ｐゴシック" pitchFamily="50" charset="-128"/>
              </a:rPr>
              <a:t>/a</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Abstract: </a:t>
            </a:r>
            <a:r>
              <a:rPr lang="en-US" altLang="ja-JP" sz="1600" dirty="0">
                <a:solidFill>
                  <a:schemeClr val="tx2"/>
                </a:solidFill>
                <a:ea typeface="ＭＳ Ｐゴシック" pitchFamily="50" charset="-128"/>
              </a:rPr>
              <a:t>The aim of this contribution is to provide </a:t>
            </a:r>
            <a:r>
              <a:rPr lang="en-US" altLang="ja-JP" sz="1600" dirty="0" smtClean="0">
                <a:solidFill>
                  <a:schemeClr val="tx2"/>
                </a:solidFill>
                <a:ea typeface="ＭＳ Ｐゴシック" pitchFamily="50" charset="-128"/>
              </a:rPr>
              <a:t>technical achievements of 300-GHz signal transmission by optical </a:t>
            </a:r>
            <a:r>
              <a:rPr lang="en-US" altLang="ja-JP" sz="1600" dirty="0" err="1" smtClean="0">
                <a:solidFill>
                  <a:schemeClr val="tx2"/>
                </a:solidFill>
                <a:ea typeface="ＭＳ Ｐゴシック" pitchFamily="50" charset="-128"/>
              </a:rPr>
              <a:t>subharmonic</a:t>
            </a:r>
            <a:r>
              <a:rPr lang="en-US" altLang="ja-JP" sz="1600" dirty="0" smtClean="0">
                <a:solidFill>
                  <a:schemeClr val="tx2"/>
                </a:solidFill>
                <a:ea typeface="ＭＳ Ｐゴシック" pitchFamily="50" charset="-128"/>
              </a:rPr>
              <a:t> IQ mixer for middle-range link system. </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Purpose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a:t>
            </a:r>
            <a:r>
              <a:rPr lang="en-US" altLang="ja-JP" sz="1600" dirty="0" smtClean="0"/>
              <a:t>Informing</a:t>
            </a:r>
            <a:r>
              <a:rPr lang="ja-JP" altLang="en-US" sz="1600" dirty="0" smtClean="0"/>
              <a:t> </a:t>
            </a:r>
            <a:r>
              <a:rPr lang="en-US" altLang="ja-JP" sz="1600" dirty="0" smtClean="0"/>
              <a:t>802.15 </a:t>
            </a:r>
            <a:r>
              <a:rPr lang="en-US" altLang="ja-JP" sz="1600" dirty="0" err="1" smtClean="0"/>
              <a:t>IGTHz</a:t>
            </a:r>
            <a:r>
              <a:rPr lang="en-US" altLang="ja-JP" sz="1600" dirty="0" smtClean="0"/>
              <a:t> </a:t>
            </a:r>
            <a:r>
              <a:rPr lang="en-US" altLang="ja-JP" sz="1600" dirty="0"/>
              <a:t>on </a:t>
            </a:r>
            <a:r>
              <a:rPr lang="en-US" altLang="ja-JP" sz="1600" dirty="0" smtClean="0"/>
              <a:t>terahertz communication technologies for fixed point-to-point link.</a:t>
            </a:r>
          </a:p>
          <a:p>
            <a:pPr>
              <a:spcBef>
                <a:spcPts val="0"/>
              </a:spcBef>
              <a:spcAft>
                <a:spcPts val="600"/>
              </a:spcAft>
            </a:pPr>
            <a:r>
              <a:rPr lang="en-US" altLang="ja-JP" sz="1600" b="1" dirty="0" smtClean="0">
                <a:solidFill>
                  <a:schemeClr val="tx2"/>
                </a:solidFill>
                <a:ea typeface="ＭＳ Ｐゴシック" pitchFamily="50" charset="-128"/>
              </a:rPr>
              <a:t>Notice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600" b="1" dirty="0" smtClean="0">
                <a:solidFill>
                  <a:schemeClr val="tx2"/>
                </a:solidFill>
                <a:ea typeface="ＭＳ Ｐゴシック" pitchFamily="50" charset="-128"/>
              </a:rPr>
              <a:t>Release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429770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Summary and Discussion</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300-GHz transceiver by the </a:t>
            </a:r>
            <a:r>
              <a:rPr lang="en-US" altLang="ja-JP" sz="2400" dirty="0" err="1" smtClean="0">
                <a:latin typeface="Times New Roman"/>
                <a:cs typeface="Times New Roman"/>
              </a:rPr>
              <a:t>subharmonic</a:t>
            </a:r>
            <a:r>
              <a:rPr lang="en-US" altLang="ja-JP" sz="2400" dirty="0" smtClean="0">
                <a:latin typeface="Times New Roman"/>
                <a:cs typeface="Times New Roman"/>
              </a:rPr>
              <a:t> IQ mixer can provide 40-Gbps-class vector signal.</a:t>
            </a:r>
          </a:p>
          <a:p>
            <a:r>
              <a:rPr lang="en-US" altLang="ja-JP" sz="2400" dirty="0" smtClean="0">
                <a:latin typeface="Times New Roman"/>
                <a:cs typeface="Times New Roman"/>
              </a:rPr>
              <a:t>Broad bandwidth of the signal increases the noise level of the receiver, finally to degrade the sensitivity to -22 </a:t>
            </a:r>
            <a:r>
              <a:rPr lang="en-US" altLang="ja-JP" sz="2400" dirty="0" err="1" smtClean="0">
                <a:latin typeface="Times New Roman"/>
                <a:cs typeface="Times New Roman"/>
              </a:rPr>
              <a:t>dBm</a:t>
            </a:r>
            <a:r>
              <a:rPr lang="en-US" altLang="ja-JP" sz="2400" dirty="0" smtClean="0">
                <a:latin typeface="Times New Roman"/>
                <a:cs typeface="Times New Roman"/>
              </a:rPr>
              <a:t>, as compared with the previous input on </a:t>
            </a:r>
            <a:r>
              <a:rPr lang="en-GB" altLang="ja-JP" sz="2400" dirty="0">
                <a:latin typeface="Times New Roman" panose="02020603050405020304" pitchFamily="18" charset="0"/>
                <a:cs typeface="Times New Roman" panose="02020603050405020304" pitchFamily="18" charset="0"/>
              </a:rPr>
              <a:t>doc.: IEEE 802.15-0177-03-003d</a:t>
            </a:r>
            <a:r>
              <a:rPr lang="en-US" altLang="ja-JP" sz="2400" dirty="0" smtClean="0">
                <a:latin typeface="Times New Roman"/>
                <a:cs typeface="Times New Roman"/>
              </a:rPr>
              <a:t>.</a:t>
            </a:r>
          </a:p>
          <a:p>
            <a:r>
              <a:rPr lang="en-US" altLang="ja-JP" sz="2400" dirty="0" smtClean="0">
                <a:latin typeface="Times New Roman"/>
                <a:cs typeface="Times New Roman"/>
              </a:rPr>
              <a:t>The transceiver with the EIRP of 70 </a:t>
            </a:r>
            <a:r>
              <a:rPr lang="en-US" altLang="ja-JP" sz="2400" dirty="0" err="1" smtClean="0">
                <a:latin typeface="Times New Roman"/>
                <a:cs typeface="Times New Roman"/>
              </a:rPr>
              <a:t>dBm</a:t>
            </a:r>
            <a:r>
              <a:rPr lang="en-US" altLang="ja-JP" sz="2400" dirty="0" smtClean="0">
                <a:latin typeface="Times New Roman"/>
                <a:cs typeface="Times New Roman"/>
              </a:rPr>
              <a:t> has possibility of the transmission distance of 400 m even in a thick fog condition.</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10</a:t>
            </a:fld>
            <a:endParaRPr lang="en-US" altLang="ja-JP"/>
          </a:p>
        </p:txBody>
      </p:sp>
    </p:spTree>
    <p:extLst>
      <p:ext uri="{BB962C8B-B14F-4D97-AF65-F5344CB8AC3E}">
        <p14:creationId xmlns:p14="http://schemas.microsoft.com/office/powerpoint/2010/main" val="310503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Question to the Meeting</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revision 13 of 100-Gb/s </a:t>
            </a:r>
            <a:r>
              <a:rPr lang="en-US" altLang="ja-JP" sz="2400" dirty="0">
                <a:latin typeface="Times New Roman"/>
                <a:cs typeface="Times New Roman"/>
              </a:rPr>
              <a:t>Study Group Technical Expectations Document (TED</a:t>
            </a:r>
            <a:r>
              <a:rPr lang="en-US" altLang="ja-JP" sz="2400" dirty="0" smtClean="0">
                <a:latin typeface="Times New Roman"/>
                <a:cs typeface="Times New Roman"/>
              </a:rPr>
              <a:t>) is the last publication from IG-THz. TED consolidated useful information from the input contributions.</a:t>
            </a:r>
          </a:p>
          <a:p>
            <a:endParaRPr lang="en-US" altLang="ja-JP" sz="2400" dirty="0" smtClean="0">
              <a:latin typeface="Times New Roman"/>
              <a:cs typeface="Times New Roman"/>
            </a:endParaRPr>
          </a:p>
          <a:p>
            <a:r>
              <a:rPr lang="en-US" altLang="ja-JP" sz="2400" dirty="0" smtClean="0">
                <a:latin typeface="Times New Roman"/>
                <a:cs typeface="Times New Roman"/>
              </a:rPr>
              <a:t>Do we need to update TED document in accordance with the input contributions to </a:t>
            </a:r>
            <a:r>
              <a:rPr lang="en-US" altLang="ja-JP" sz="2400" dirty="0" err="1" smtClean="0">
                <a:latin typeface="Times New Roman"/>
                <a:cs typeface="Times New Roman"/>
              </a:rPr>
              <a:t>IGTHz</a:t>
            </a:r>
            <a:r>
              <a:rPr lang="en-US" altLang="ja-JP" sz="2400" dirty="0" smtClean="0">
                <a:latin typeface="Times New Roman"/>
                <a:cs typeface="Times New Roman"/>
              </a:rPr>
              <a:t>?</a:t>
            </a:r>
          </a:p>
          <a:p>
            <a:r>
              <a:rPr lang="en-US" altLang="ja-JP" sz="2400" dirty="0" smtClean="0">
                <a:latin typeface="Times New Roman"/>
                <a:cs typeface="Times New Roman"/>
              </a:rPr>
              <a:t>Do we need to start drafting a new text for TED document?</a:t>
            </a:r>
          </a:p>
          <a:p>
            <a:r>
              <a:rPr lang="en-US" altLang="ja-JP" sz="2400" dirty="0" smtClean="0">
                <a:latin typeface="Times New Roman"/>
                <a:cs typeface="Times New Roman"/>
              </a:rPr>
              <a:t>Do we need to consider a new title as well as structure of the consolidated document?</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11</a:t>
            </a:fld>
            <a:endParaRPr lang="en-US" altLang="ja-JP"/>
          </a:p>
        </p:txBody>
      </p:sp>
    </p:spTree>
    <p:extLst>
      <p:ext uri="{BB962C8B-B14F-4D97-AF65-F5344CB8AC3E}">
        <p14:creationId xmlns:p14="http://schemas.microsoft.com/office/powerpoint/2010/main" val="222531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smtClean="0">
                <a:solidFill>
                  <a:srgbClr val="000000"/>
                </a:solidFill>
                <a:ea typeface="ＭＳ Ｐゴシック" pitchFamily="50" charset="-128"/>
              </a:rPr>
              <a:t>300-GHz 40-Gbps data transmission using </a:t>
            </a:r>
            <a:r>
              <a:rPr lang="en-US" altLang="ja-JP" b="1" dirty="0">
                <a:solidFill>
                  <a:srgbClr val="000000"/>
                </a:solidFill>
                <a:ea typeface="ＭＳ Ｐゴシック" pitchFamily="50" charset="-128"/>
              </a:rPr>
              <a:t>SHIQM </a:t>
            </a:r>
            <a:r>
              <a:rPr lang="en-US" altLang="ja-JP" b="1" dirty="0" smtClean="0">
                <a:solidFill>
                  <a:srgbClr val="000000"/>
                </a:solidFill>
                <a:ea typeface="ＭＳ Ｐゴシック" pitchFamily="50" charset="-128"/>
              </a:rPr>
              <a:t>(</a:t>
            </a:r>
            <a:r>
              <a:rPr lang="en-US" altLang="ja-JP" b="1" dirty="0">
                <a:solidFill>
                  <a:srgbClr val="000000"/>
                </a:solidFill>
                <a:ea typeface="ＭＳ Ｐゴシック" pitchFamily="50" charset="-128"/>
              </a:rPr>
              <a:t>S</a:t>
            </a:r>
            <a:r>
              <a:rPr lang="en-US" altLang="ja-JP" b="1" dirty="0" smtClean="0">
                <a:solidFill>
                  <a:srgbClr val="000000"/>
                </a:solidFill>
                <a:ea typeface="ＭＳ Ｐゴシック" pitchFamily="50" charset="-128"/>
              </a:rPr>
              <a:t>ubharmonic </a:t>
            </a:r>
            <a:r>
              <a:rPr lang="en-US" altLang="ja-JP" b="1" dirty="0">
                <a:solidFill>
                  <a:srgbClr val="000000"/>
                </a:solidFill>
                <a:ea typeface="ＭＳ Ｐゴシック" pitchFamily="50" charset="-128"/>
              </a:rPr>
              <a:t>IQ </a:t>
            </a:r>
            <a:r>
              <a:rPr lang="en-US" altLang="ja-JP" b="1" dirty="0" smtClean="0">
                <a:solidFill>
                  <a:srgbClr val="000000"/>
                </a:solidFill>
                <a:ea typeface="ＭＳ Ｐゴシック" pitchFamily="50" charset="-128"/>
              </a:rPr>
              <a:t>Mixer</a:t>
            </a:r>
            <a:r>
              <a:rPr lang="en-US" altLang="ja-JP" b="1" dirty="0">
                <a:solidFill>
                  <a:srgbClr val="000000"/>
                </a:solidFill>
                <a:ea typeface="ＭＳ Ｐゴシック" pitchFamily="50" charset="-128"/>
              </a:rPr>
              <a:t>)</a:t>
            </a: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smtClean="0">
                <a:latin typeface="Times New Roman"/>
                <a:cs typeface="Times New Roman"/>
              </a:rPr>
              <a:t>Atsushi </a:t>
            </a:r>
            <a:r>
              <a:rPr lang="en-US" altLang="ja-JP" sz="2400" dirty="0" err="1" smtClean="0">
                <a:latin typeface="Times New Roman"/>
                <a:cs typeface="Times New Roman"/>
              </a:rPr>
              <a:t>Kanno</a:t>
            </a:r>
            <a:r>
              <a:rPr lang="en-US" altLang="ja-JP" sz="2400" dirty="0" smtClean="0">
                <a:latin typeface="Times New Roman"/>
                <a:cs typeface="Times New Roman"/>
              </a:rPr>
              <a:t>, Norihiko </a:t>
            </a:r>
            <a:r>
              <a:rPr lang="en-US" altLang="ja-JP" sz="2400" dirty="0" err="1" smtClean="0">
                <a:latin typeface="Times New Roman"/>
                <a:cs typeface="Times New Roman"/>
              </a:rPr>
              <a:t>Sekine</a:t>
            </a:r>
            <a:r>
              <a:rPr lang="en-US" altLang="ja-JP" sz="2400" dirty="0">
                <a:latin typeface="Times New Roman"/>
                <a:cs typeface="Times New Roman"/>
              </a:rPr>
              <a:t>, </a:t>
            </a:r>
            <a:r>
              <a:rPr lang="en-US" altLang="ja-JP" sz="2400" dirty="0" err="1" smtClean="0">
                <a:latin typeface="Times New Roman"/>
                <a:cs typeface="Times New Roman"/>
              </a:rPr>
              <a:t>Akifumi</a:t>
            </a:r>
            <a:r>
              <a:rPr lang="en-US" altLang="ja-JP" sz="2400" dirty="0" smtClean="0">
                <a:latin typeface="Times New Roman"/>
                <a:cs typeface="Times New Roman"/>
              </a:rPr>
              <a:t> </a:t>
            </a:r>
            <a:r>
              <a:rPr lang="en-US" altLang="ja-JP" sz="2400" dirty="0" err="1" smtClean="0">
                <a:latin typeface="Times New Roman"/>
                <a:cs typeface="Times New Roman"/>
              </a:rPr>
              <a:t>Kasamatsu</a:t>
            </a:r>
            <a:r>
              <a:rPr lang="en-US" altLang="ja-JP" sz="2400" dirty="0" smtClean="0">
                <a:latin typeface="Times New Roman"/>
                <a:cs typeface="Times New Roman"/>
              </a:rPr>
              <a:t>,</a:t>
            </a:r>
          </a:p>
          <a:p>
            <a:r>
              <a:rPr lang="en-US" altLang="ja-JP" sz="2400" dirty="0" err="1" smtClean="0">
                <a:latin typeface="Times New Roman"/>
                <a:cs typeface="Times New Roman"/>
              </a:rPr>
              <a:t>Naokatsu</a:t>
            </a:r>
            <a:r>
              <a:rPr lang="en-US" altLang="ja-JP" sz="2400" dirty="0" smtClean="0">
                <a:latin typeface="Times New Roman"/>
                <a:cs typeface="Times New Roman"/>
              </a:rPr>
              <a:t> Yamamoto,</a:t>
            </a:r>
            <a:r>
              <a:rPr lang="en-US" altLang="ja-JP" sz="2400" dirty="0">
                <a:latin typeface="Times New Roman"/>
                <a:cs typeface="Times New Roman"/>
              </a:rPr>
              <a:t> </a:t>
            </a:r>
            <a:r>
              <a:rPr lang="en-US" altLang="ja-JP" sz="2400" dirty="0" err="1" smtClean="0">
                <a:latin typeface="Times New Roman"/>
                <a:cs typeface="Times New Roman"/>
              </a:rPr>
              <a:t>Iwao</a:t>
            </a:r>
            <a:r>
              <a:rPr lang="en-US" altLang="ja-JP" sz="2400" dirty="0" smtClean="0">
                <a:latin typeface="Times New Roman"/>
                <a:cs typeface="Times New Roman"/>
              </a:rPr>
              <a:t> </a:t>
            </a:r>
            <a:r>
              <a:rPr lang="en-US" altLang="ja-JP" sz="2400" dirty="0" err="1" smtClean="0">
                <a:latin typeface="Times New Roman"/>
                <a:cs typeface="Times New Roman"/>
              </a:rPr>
              <a:t>Hosako</a:t>
            </a:r>
            <a:r>
              <a:rPr lang="en-US" altLang="ja-JP" sz="2400" dirty="0" smtClean="0">
                <a:latin typeface="Times New Roman"/>
                <a:cs typeface="Times New Roman"/>
              </a:rPr>
              <a:t>,</a:t>
            </a:r>
            <a:r>
              <a:rPr lang="en-US" altLang="ja-JP" sz="2400" dirty="0">
                <a:latin typeface="Times New Roman"/>
                <a:cs typeface="Times New Roman"/>
              </a:rPr>
              <a:t> </a:t>
            </a:r>
            <a:r>
              <a:rPr lang="en-US" altLang="ja-JP" sz="2400" dirty="0" smtClean="0">
                <a:latin typeface="Times New Roman"/>
                <a:cs typeface="Times New Roman"/>
              </a:rPr>
              <a:t>and </a:t>
            </a:r>
            <a:r>
              <a:rPr lang="en-US" altLang="ja-JP" sz="2400" dirty="0" err="1" smtClean="0">
                <a:latin typeface="Times New Roman"/>
                <a:cs typeface="Times New Roman"/>
              </a:rPr>
              <a:t>Hiroyo</a:t>
            </a:r>
            <a:r>
              <a:rPr lang="en-US" altLang="ja-JP" sz="2400" dirty="0" smtClean="0">
                <a:latin typeface="Times New Roman"/>
                <a:cs typeface="Times New Roman"/>
              </a:rPr>
              <a:t> Ogawa</a:t>
            </a:r>
          </a:p>
          <a:p>
            <a:r>
              <a:rPr lang="en-US" altLang="ja-JP" sz="2400" dirty="0" smtClean="0">
                <a:latin typeface="Times New Roman"/>
                <a:cs typeface="Times New Roman"/>
              </a:rPr>
              <a:t> </a:t>
            </a:r>
            <a:r>
              <a:rPr lang="en-US" altLang="ja-JP" sz="2000" dirty="0" smtClean="0">
                <a:latin typeface="Times New Roman"/>
                <a:cs typeface="Times New Roman"/>
              </a:rPr>
              <a:t>National Institute of Information and Communications Technology (NICT), Japan</a:t>
            </a:r>
          </a:p>
          <a:p>
            <a:endParaRPr lang="en-US" altLang="ja-JP" sz="2000" dirty="0">
              <a:latin typeface="Times New Roman"/>
              <a:cs typeface="Times New Roman"/>
            </a:endParaRPr>
          </a:p>
          <a:p>
            <a:r>
              <a:rPr lang="en-US" altLang="ja-JP" sz="2400" dirty="0" smtClean="0">
                <a:latin typeface="Times New Roman"/>
                <a:cs typeface="Times New Roman"/>
              </a:rPr>
              <a:t>Tetsuya </a:t>
            </a:r>
            <a:r>
              <a:rPr lang="en-US" altLang="ja-JP" sz="2400" dirty="0" err="1" smtClean="0">
                <a:latin typeface="Times New Roman"/>
                <a:cs typeface="Times New Roman"/>
              </a:rPr>
              <a:t>Kawanishi</a:t>
            </a:r>
            <a:endParaRPr lang="en-US" altLang="ja-JP" sz="2400" dirty="0">
              <a:latin typeface="Times New Roman"/>
              <a:cs typeface="Times New Roman"/>
            </a:endParaRPr>
          </a:p>
          <a:p>
            <a:r>
              <a:rPr lang="en-US" altLang="ja-JP" sz="2400" dirty="0">
                <a:latin typeface="Times New Roman"/>
                <a:cs typeface="Times New Roman"/>
              </a:rPr>
              <a:t> </a:t>
            </a:r>
            <a:r>
              <a:rPr lang="en-US" altLang="ja-JP" sz="2000" dirty="0" err="1" smtClean="0">
                <a:latin typeface="Times New Roman"/>
                <a:cs typeface="Times New Roman"/>
              </a:rPr>
              <a:t>Waseda</a:t>
            </a:r>
            <a:r>
              <a:rPr lang="en-US" altLang="ja-JP" sz="2000" dirty="0" smtClean="0">
                <a:latin typeface="Times New Roman"/>
                <a:cs typeface="Times New Roman"/>
              </a:rPr>
              <a:t> University, </a:t>
            </a:r>
            <a:r>
              <a:rPr lang="en-US" altLang="ja-JP" sz="2000" dirty="0">
                <a:latin typeface="Times New Roman"/>
                <a:cs typeface="Times New Roman"/>
              </a:rPr>
              <a:t>Japan</a:t>
            </a:r>
          </a:p>
          <a:p>
            <a:endParaRPr lang="en-US" altLang="ja-JP" sz="2000" dirty="0">
              <a:latin typeface="Times New Roman"/>
              <a:cs typeface="Times New Roman"/>
            </a:endParaRPr>
          </a:p>
        </p:txBody>
      </p:sp>
      <p:sp>
        <p:nvSpPr>
          <p:cNvPr id="7"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Tree>
    <p:extLst>
      <p:ext uri="{BB962C8B-B14F-4D97-AF65-F5344CB8AC3E}">
        <p14:creationId xmlns:p14="http://schemas.microsoft.com/office/powerpoint/2010/main" val="941594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New </a:t>
            </a:r>
            <a:r>
              <a:rPr lang="en-GB" sz="3200" dirty="0"/>
              <a:t>e</a:t>
            </a:r>
            <a:r>
              <a:rPr lang="en-GB" sz="3200" dirty="0" smtClean="0"/>
              <a:t>lements of this contribution</a:t>
            </a:r>
            <a:endParaRPr lang="en-GB" sz="3200" dirty="0"/>
          </a:p>
        </p:txBody>
      </p:sp>
      <p:sp>
        <p:nvSpPr>
          <p:cNvPr id="4098" name="Rectangle 2"/>
          <p:cNvSpPr>
            <a:spLocks noGrp="1" noChangeArrowheads="1"/>
          </p:cNvSpPr>
          <p:nvPr>
            <p:ph idx="1"/>
          </p:nvPr>
        </p:nvSpPr>
        <p:spPr>
          <a:ln/>
        </p:spPr>
        <p:txBody>
          <a:bodyPr/>
          <a:lstStyle/>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At the previous IEEE802.15 meeting, the technologies of radio-over-</a:t>
            </a:r>
            <a:r>
              <a:rPr lang="en-GB" sz="2400" dirty="0" err="1" smtClean="0">
                <a:solidFill>
                  <a:srgbClr val="000000"/>
                </a:solidFill>
                <a:latin typeface="Times New Roman" panose="02020603050405020304" pitchFamily="18" charset="0"/>
                <a:ea typeface="+mj-ea"/>
                <a:cs typeface="Times New Roman" panose="02020603050405020304" pitchFamily="18" charset="0"/>
              </a:rPr>
              <a:t>fiber</a:t>
            </a:r>
            <a:r>
              <a:rPr lang="en-GB" sz="2400" dirty="0" smtClean="0">
                <a:solidFill>
                  <a:srgbClr val="000000"/>
                </a:solidFill>
                <a:latin typeface="Times New Roman" panose="02020603050405020304" pitchFamily="18" charset="0"/>
                <a:ea typeface="+mj-ea"/>
                <a:cs typeface="Times New Roman" panose="02020603050405020304" pitchFamily="18" charset="0"/>
              </a:rPr>
              <a:t>-based </a:t>
            </a:r>
            <a:r>
              <a:rPr lang="en-GB" sz="2400" dirty="0" err="1" smtClean="0">
                <a:solidFill>
                  <a:srgbClr val="000000"/>
                </a:solidFill>
                <a:latin typeface="Times New Roman" panose="02020603050405020304" pitchFamily="18" charset="0"/>
                <a:ea typeface="+mj-ea"/>
                <a:cs typeface="Times New Roman" panose="02020603050405020304" pitchFamily="18" charset="0"/>
              </a:rPr>
              <a:t>fronthaul</a:t>
            </a:r>
            <a:r>
              <a:rPr lang="en-GB" sz="2400" dirty="0" smtClean="0">
                <a:solidFill>
                  <a:srgbClr val="000000"/>
                </a:solidFill>
                <a:latin typeface="Times New Roman" panose="02020603050405020304" pitchFamily="18" charset="0"/>
                <a:ea typeface="+mj-ea"/>
                <a:cs typeface="Times New Roman" panose="02020603050405020304" pitchFamily="18" charset="0"/>
              </a:rPr>
              <a:t> for</a:t>
            </a:r>
            <a:r>
              <a:rPr lang="en-GB" altLang="ja-JP" sz="2400" dirty="0" smtClean="0">
                <a:solidFill>
                  <a:srgbClr val="000000"/>
                </a:solidFill>
                <a:latin typeface="Times New Roman" panose="02020603050405020304" pitchFamily="18" charset="0"/>
                <a:cs typeface="Times New Roman" panose="02020603050405020304" pitchFamily="18" charset="0"/>
              </a:rPr>
              <a:t> broadband mobile/wireless access systems </a:t>
            </a:r>
            <a:r>
              <a:rPr lang="en-GB" sz="2400" dirty="0" smtClean="0">
                <a:solidFill>
                  <a:srgbClr val="000000"/>
                </a:solidFill>
                <a:latin typeface="Times New Roman" panose="02020603050405020304" pitchFamily="18" charset="0"/>
                <a:ea typeface="+mj-ea"/>
                <a:cs typeface="Times New Roman" panose="02020603050405020304" pitchFamily="18" charset="0"/>
              </a:rPr>
              <a:t>was proposed (doc.: IEEE 802.15-0177-03-003d). Newly developed elements for this contribution are as follows: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Times New Roman" panose="02020603050405020304" pitchFamily="18" charset="0"/>
                <a:ea typeface="+mj-ea"/>
                <a:cs typeface="Times New Roman" panose="02020603050405020304" pitchFamily="18" charset="0"/>
              </a:rPr>
              <a:t>Achievement to 40-Gbps-class transmission capacity</a:t>
            </a: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Updates of theoretical transmission distance of THz transceiver using high-gain antenna with high-capacity transmission.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Times New Roman" panose="02020603050405020304" pitchFamily="18" charset="0"/>
              <a:ea typeface="+mj-ea"/>
              <a:cs typeface="Times New Roman" panose="02020603050405020304" pitchFamily="18" charset="0"/>
            </a:endParaRPr>
          </a:p>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p:txBody>
      </p:sp>
      <p:sp>
        <p:nvSpPr>
          <p:cNvPr id="4" name="Date Placeholder 3"/>
          <p:cNvSpPr>
            <a:spLocks noGrp="1"/>
          </p:cNvSpPr>
          <p:nvPr>
            <p:ph type="dt" sz="half" idx="10"/>
          </p:nvPr>
        </p:nvSpPr>
        <p:spPr>
          <a:prstGeom prst="rect">
            <a:avLst/>
          </a:prstGeom>
        </p:spPr>
        <p:txBody>
          <a:bodyPr/>
          <a:lstStyle/>
          <a:p>
            <a:r>
              <a:rPr lang="en-US" altLang="ja-JP" smtClean="0"/>
              <a:t>July 2014</a:t>
            </a:r>
            <a:endParaRPr lang="en-GB" dirty="0"/>
          </a:p>
        </p:txBody>
      </p:sp>
      <p:sp>
        <p:nvSpPr>
          <p:cNvPr id="5" name="Footer Placeholder 4"/>
          <p:cNvSpPr>
            <a:spLocks noGrp="1"/>
          </p:cNvSpPr>
          <p:nvPr>
            <p:ph type="ftr" sz="quarter" idx="11"/>
          </p:nvPr>
        </p:nvSpPr>
        <p:spPr>
          <a:prstGeom prst="rect">
            <a:avLst/>
          </a:prstGeom>
        </p:spPr>
        <p:txBody>
          <a:bodyPr/>
          <a:lstStyle/>
          <a:p>
            <a:r>
              <a:rPr lang="da-DK" smtClean="0"/>
              <a:t>Atsushi Kanno, NICT, et al</a:t>
            </a:r>
            <a:endParaRPr lang="en-GB" dirty="0"/>
          </a:p>
        </p:txBody>
      </p:sp>
      <p:sp>
        <p:nvSpPr>
          <p:cNvPr id="6" name="Slide Number Placeholder 5"/>
          <p:cNvSpPr>
            <a:spLocks noGrp="1"/>
          </p:cNvSpPr>
          <p:nvPr>
            <p:ph type="sldNum" sz="quarter" idx="12"/>
          </p:nvPr>
        </p:nvSpPr>
        <p:spPr/>
        <p:txBody>
          <a:bodyPr/>
          <a:lstStyle/>
          <a:p>
            <a:r>
              <a:rPr lang="en-GB"/>
              <a:t>Slide </a:t>
            </a:r>
            <a:fld id="{351F4386-A5E2-41A1-B4D0-BE653C929E06}" type="slidenum">
              <a:rPr lang="en-GB"/>
              <a:pPr/>
              <a:t>3</a:t>
            </a:fld>
            <a:endParaRPr lang="en-GB"/>
          </a:p>
        </p:txBody>
      </p:sp>
    </p:spTree>
    <p:extLst>
      <p:ext uri="{BB962C8B-B14F-4D97-AF65-F5344CB8AC3E}">
        <p14:creationId xmlns:p14="http://schemas.microsoft.com/office/powerpoint/2010/main" val="3718516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Mobile/wireless access networks using </a:t>
            </a:r>
            <a:r>
              <a:rPr lang="en-US" altLang="ja-JP" sz="3200" dirty="0" err="1"/>
              <a:t>RoF</a:t>
            </a:r>
            <a:r>
              <a:rPr lang="en-US" altLang="ja-JP" sz="3200" dirty="0"/>
              <a:t>-based terahertz </a:t>
            </a:r>
            <a:r>
              <a:rPr lang="en-US" altLang="ja-JP" sz="3200" dirty="0" err="1"/>
              <a:t>fronthaul</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4</a:t>
            </a:fld>
            <a:endParaRPr lang="en-US" altLang="ja-JP"/>
          </a:p>
        </p:txBody>
      </p:sp>
      <p:sp>
        <p:nvSpPr>
          <p:cNvPr id="3" name="正方形/長方形 2"/>
          <p:cNvSpPr/>
          <p:nvPr/>
        </p:nvSpPr>
        <p:spPr>
          <a:xfrm>
            <a:off x="5076056" y="5733256"/>
            <a:ext cx="3718536" cy="400110"/>
          </a:xfrm>
          <a:prstGeom prst="rect">
            <a:avLst/>
          </a:prstGeom>
        </p:spPr>
        <p:txBody>
          <a:bodyPr wrap="none">
            <a:spAutoFit/>
          </a:bodyPr>
          <a:lstStyle/>
          <a:p>
            <a:r>
              <a:rPr lang="en-GB" altLang="ja-JP" sz="2000" dirty="0">
                <a:cs typeface="Times New Roman" panose="02020603050405020304" pitchFamily="18" charset="0"/>
              </a:rPr>
              <a:t>doc.: IEEE 802.15-0177-03-003d</a:t>
            </a:r>
            <a:endParaRPr lang="ja-JP" altLang="en-US" sz="2000" dirty="0"/>
          </a:p>
        </p:txBody>
      </p:sp>
      <p:pic>
        <p:nvPicPr>
          <p:cNvPr id="9"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5" b="-1115"/>
          <a:stretch/>
        </p:blipFill>
        <p:spPr bwMode="auto">
          <a:xfrm>
            <a:off x="685800" y="2358658"/>
            <a:ext cx="7772400" cy="33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2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85800" y="685800"/>
            <a:ext cx="7772400" cy="1591072"/>
          </a:xfrm>
        </p:spPr>
        <p:txBody>
          <a:bodyPr/>
          <a:lstStyle/>
          <a:p>
            <a:r>
              <a:rPr kumimoji="1" lang="en-US" altLang="ja-JP" dirty="0" smtClean="0"/>
              <a:t>Block diagram of </a:t>
            </a:r>
            <a:r>
              <a:rPr lang="en-US" altLang="ja-JP" dirty="0" smtClean="0"/>
              <a:t>300-GHz vector signal transmission by the optical </a:t>
            </a:r>
            <a:r>
              <a:rPr lang="en-US" altLang="ja-JP" dirty="0" err="1" smtClean="0"/>
              <a:t>subharmonic</a:t>
            </a:r>
            <a:r>
              <a:rPr lang="en-US" altLang="ja-JP" dirty="0" smtClean="0"/>
              <a:t> IQ mixer (SHIQM)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91C014BA-BEAF-4B8B-ACF5-0A1FADC3D0C2}" type="slidenum">
              <a:rPr lang="en-US" altLang="ja-JP" smtClean="0"/>
              <a:pPr/>
              <a:t>5</a:t>
            </a:fld>
            <a:endParaRPr lang="en-US" altLang="ja-JP"/>
          </a:p>
        </p:txBody>
      </p:sp>
      <p:sp>
        <p:nvSpPr>
          <p:cNvPr id="9" name="テキスト ボックス 8"/>
          <p:cNvSpPr txBox="1"/>
          <p:nvPr/>
        </p:nvSpPr>
        <p:spPr>
          <a:xfrm>
            <a:off x="899592" y="4077072"/>
            <a:ext cx="1008112"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Optical</a:t>
            </a:r>
          </a:p>
          <a:p>
            <a:pPr algn="ctr"/>
            <a:r>
              <a:rPr kumimoji="1" lang="en-US" altLang="ja-JP" sz="1600" dirty="0" smtClean="0">
                <a:latin typeface="Helvetica"/>
                <a:cs typeface="Helvetica"/>
              </a:rPr>
              <a:t>SHIQM</a:t>
            </a:r>
            <a:endParaRPr kumimoji="1" lang="ja-JP" altLang="en-US" sz="1600" dirty="0">
              <a:latin typeface="Helvetica"/>
              <a:cs typeface="Helvetica"/>
            </a:endParaRPr>
          </a:p>
        </p:txBody>
      </p:sp>
      <p:sp>
        <p:nvSpPr>
          <p:cNvPr id="12" name="テキスト ボックス 11"/>
          <p:cNvSpPr txBox="1"/>
          <p:nvPr/>
        </p:nvSpPr>
        <p:spPr>
          <a:xfrm>
            <a:off x="6444208" y="4200183"/>
            <a:ext cx="79208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SHM</a:t>
            </a:r>
            <a:endParaRPr kumimoji="1" lang="ja-JP" altLang="en-US" sz="1600" dirty="0">
              <a:latin typeface="Helvetica"/>
              <a:cs typeface="Helvetica"/>
            </a:endParaRPr>
          </a:p>
        </p:txBody>
      </p:sp>
      <p:sp>
        <p:nvSpPr>
          <p:cNvPr id="13" name="テキスト ボックス 12"/>
          <p:cNvSpPr txBox="1"/>
          <p:nvPr/>
        </p:nvSpPr>
        <p:spPr>
          <a:xfrm>
            <a:off x="7596336" y="4077072"/>
            <a:ext cx="792088"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ADC</a:t>
            </a:r>
          </a:p>
          <a:p>
            <a:pPr algn="ctr"/>
            <a:r>
              <a:rPr kumimoji="1" lang="en-US" altLang="ja-JP" sz="1600" dirty="0" smtClean="0">
                <a:latin typeface="Helvetica"/>
                <a:cs typeface="Helvetica"/>
              </a:rPr>
              <a:t>DSP</a:t>
            </a:r>
            <a:endParaRPr kumimoji="1" lang="ja-JP" altLang="en-US" sz="1600" dirty="0">
              <a:latin typeface="Helvetica"/>
              <a:cs typeface="Helvetica"/>
            </a:endParaRPr>
          </a:p>
        </p:txBody>
      </p:sp>
      <p:cxnSp>
        <p:nvCxnSpPr>
          <p:cNvPr id="21" name="直線矢印コネクタ 20"/>
          <p:cNvCxnSpPr>
            <a:stCxn id="12" idx="3"/>
            <a:endCxn id="13" idx="1"/>
          </p:cNvCxnSpPr>
          <p:nvPr/>
        </p:nvCxnSpPr>
        <p:spPr bwMode="auto">
          <a:xfrm>
            <a:off x="7236296" y="4369460"/>
            <a:ext cx="360040" cy="0"/>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24" name="二等辺三角形 23"/>
          <p:cNvSpPr/>
          <p:nvPr/>
        </p:nvSpPr>
        <p:spPr bwMode="auto">
          <a:xfrm rot="10800000">
            <a:off x="1979712" y="3789040"/>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6" name="カギ線コネクタ 25"/>
          <p:cNvCxnSpPr>
            <a:stCxn id="24" idx="0"/>
            <a:endCxn id="9" idx="3"/>
          </p:cNvCxnSpPr>
          <p:nvPr/>
        </p:nvCxnSpPr>
        <p:spPr bwMode="auto">
          <a:xfrm rot="5400000">
            <a:off x="1937930" y="4118855"/>
            <a:ext cx="220380" cy="280831"/>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28" name="二等辺三角形 27"/>
          <p:cNvSpPr/>
          <p:nvPr/>
        </p:nvSpPr>
        <p:spPr bwMode="auto">
          <a:xfrm rot="10800000">
            <a:off x="5940152" y="3717032"/>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9" name="カギ線コネクタ 28"/>
          <p:cNvCxnSpPr>
            <a:stCxn id="28" idx="0"/>
            <a:endCxn id="12" idx="1"/>
          </p:cNvCxnSpPr>
          <p:nvPr/>
        </p:nvCxnSpPr>
        <p:spPr bwMode="auto">
          <a:xfrm rot="16200000" flipH="1">
            <a:off x="6150397" y="4075649"/>
            <a:ext cx="292388" cy="295233"/>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a:xfrm>
            <a:off x="1161293" y="3336087"/>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34" name="テキスト ボックス 33"/>
          <p:cNvSpPr txBox="1"/>
          <p:nvPr/>
        </p:nvSpPr>
        <p:spPr>
          <a:xfrm>
            <a:off x="971600" y="5064279"/>
            <a:ext cx="864339" cy="338554"/>
          </a:xfrm>
          <a:prstGeom prst="rect">
            <a:avLst/>
          </a:prstGeom>
          <a:noFill/>
        </p:spPr>
        <p:txBody>
          <a:bodyPr wrap="none" rtlCol="0">
            <a:spAutoFit/>
          </a:bodyPr>
          <a:lstStyle/>
          <a:p>
            <a:r>
              <a:rPr kumimoji="1" lang="en-US" altLang="ja-JP" sz="1600" dirty="0" smtClean="0">
                <a:latin typeface="Helvetica"/>
                <a:cs typeface="Helvetica"/>
              </a:rPr>
              <a:t>IQ data</a:t>
            </a:r>
            <a:endParaRPr kumimoji="1" lang="ja-JP" altLang="en-US" sz="1600" dirty="0">
              <a:latin typeface="Helvetica"/>
              <a:cs typeface="Helvetica"/>
            </a:endParaRPr>
          </a:p>
        </p:txBody>
      </p:sp>
      <p:cxnSp>
        <p:nvCxnSpPr>
          <p:cNvPr id="35" name="直線矢印コネクタ 34"/>
          <p:cNvCxnSpPr>
            <a:stCxn id="33" idx="2"/>
            <a:endCxn id="9" idx="0"/>
          </p:cNvCxnSpPr>
          <p:nvPr/>
        </p:nvCxnSpPr>
        <p:spPr bwMode="auto">
          <a:xfrm>
            <a:off x="1390483" y="3674641"/>
            <a:ext cx="13165" cy="402431"/>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bwMode="auto">
          <a:xfrm flipV="1">
            <a:off x="1619672"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41" name="直線矢印コネクタ 40"/>
          <p:cNvCxnSpPr/>
          <p:nvPr/>
        </p:nvCxnSpPr>
        <p:spPr bwMode="auto">
          <a:xfrm flipV="1">
            <a:off x="1187624"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55" name="フリーフォーム 54"/>
          <p:cNvSpPr/>
          <p:nvPr/>
        </p:nvSpPr>
        <p:spPr>
          <a:xfrm>
            <a:off x="2987824" y="3861048"/>
            <a:ext cx="2607678" cy="275268"/>
          </a:xfrm>
          <a:custGeom>
            <a:avLst/>
            <a:gdLst>
              <a:gd name="connsiteX0" fmla="*/ 0 w 2190024"/>
              <a:gd name="connsiteY0" fmla="*/ 38874 h 427613"/>
              <a:gd name="connsiteX1" fmla="*/ 1593923 w 2190024"/>
              <a:gd name="connsiteY1" fmla="*/ 0 h 427613"/>
              <a:gd name="connsiteX2" fmla="*/ 311009 w 2190024"/>
              <a:gd name="connsiteY2" fmla="*/ 427613 h 427613"/>
              <a:gd name="connsiteX3" fmla="*/ 2190024 w 2190024"/>
              <a:gd name="connsiteY3" fmla="*/ 349865 h 427613"/>
              <a:gd name="connsiteX0" fmla="*/ 0 w 2190024"/>
              <a:gd name="connsiteY0" fmla="*/ 0 h 388739"/>
              <a:gd name="connsiteX1" fmla="*/ 1697593 w 2190024"/>
              <a:gd name="connsiteY1" fmla="*/ 0 h 388739"/>
              <a:gd name="connsiteX2" fmla="*/ 311009 w 2190024"/>
              <a:gd name="connsiteY2" fmla="*/ 388739 h 388739"/>
              <a:gd name="connsiteX3" fmla="*/ 2190024 w 2190024"/>
              <a:gd name="connsiteY3" fmla="*/ 310991 h 388739"/>
              <a:gd name="connsiteX0" fmla="*/ 0 w 2190024"/>
              <a:gd name="connsiteY0" fmla="*/ 0 h 349865"/>
              <a:gd name="connsiteX1" fmla="*/ 1697593 w 2190024"/>
              <a:gd name="connsiteY1" fmla="*/ 0 h 349865"/>
              <a:gd name="connsiteX2" fmla="*/ 868235 w 2190024"/>
              <a:gd name="connsiteY2" fmla="*/ 349865 h 349865"/>
              <a:gd name="connsiteX3" fmla="*/ 2190024 w 2190024"/>
              <a:gd name="connsiteY3" fmla="*/ 310991 h 349865"/>
              <a:gd name="connsiteX0" fmla="*/ 0 w 2526951"/>
              <a:gd name="connsiteY0" fmla="*/ 0 h 362823"/>
              <a:gd name="connsiteX1" fmla="*/ 1697593 w 2526951"/>
              <a:gd name="connsiteY1" fmla="*/ 0 h 362823"/>
              <a:gd name="connsiteX2" fmla="*/ 868235 w 2526951"/>
              <a:gd name="connsiteY2" fmla="*/ 349865 h 362823"/>
              <a:gd name="connsiteX3" fmla="*/ 2526951 w 2526951"/>
              <a:gd name="connsiteY3" fmla="*/ 362823 h 362823"/>
              <a:gd name="connsiteX0" fmla="*/ 0 w 2526951"/>
              <a:gd name="connsiteY0" fmla="*/ 0 h 349865"/>
              <a:gd name="connsiteX1" fmla="*/ 1697593 w 2526951"/>
              <a:gd name="connsiteY1" fmla="*/ 0 h 349865"/>
              <a:gd name="connsiteX2" fmla="*/ 868235 w 2526951"/>
              <a:gd name="connsiteY2" fmla="*/ 349865 h 349865"/>
              <a:gd name="connsiteX3" fmla="*/ 2526951 w 2526951"/>
              <a:gd name="connsiteY3" fmla="*/ 349865 h 349865"/>
            </a:gdLst>
            <a:ahLst/>
            <a:cxnLst>
              <a:cxn ang="0">
                <a:pos x="connsiteX0" y="connsiteY0"/>
              </a:cxn>
              <a:cxn ang="0">
                <a:pos x="connsiteX1" y="connsiteY1"/>
              </a:cxn>
              <a:cxn ang="0">
                <a:pos x="connsiteX2" y="connsiteY2"/>
              </a:cxn>
              <a:cxn ang="0">
                <a:pos x="connsiteX3" y="connsiteY3"/>
              </a:cxn>
            </a:cxnLst>
            <a:rect l="l" t="t" r="r" b="b"/>
            <a:pathLst>
              <a:path w="2526951" h="349865">
                <a:moveTo>
                  <a:pt x="0" y="0"/>
                </a:moveTo>
                <a:lnTo>
                  <a:pt x="1697593" y="0"/>
                </a:lnTo>
                <a:lnTo>
                  <a:pt x="868235" y="349865"/>
                </a:lnTo>
                <a:lnTo>
                  <a:pt x="2526951" y="349865"/>
                </a:lnTo>
              </a:path>
            </a:pathLst>
          </a:custGeom>
          <a:ln w="28575" cmpd="sng">
            <a:solidFill>
              <a:schemeClr val="accent1">
                <a:lumMod val="50000"/>
              </a:schemeClr>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正方形/長方形 58"/>
          <p:cNvSpPr/>
          <p:nvPr/>
        </p:nvSpPr>
        <p:spPr bwMode="auto">
          <a:xfrm>
            <a:off x="755576" y="3356992"/>
            <a:ext cx="1872208" cy="2088232"/>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テキスト ボックス 59"/>
          <p:cNvSpPr txBox="1"/>
          <p:nvPr/>
        </p:nvSpPr>
        <p:spPr>
          <a:xfrm>
            <a:off x="899592" y="2996952"/>
            <a:ext cx="1736245" cy="338554"/>
          </a:xfrm>
          <a:prstGeom prst="rect">
            <a:avLst/>
          </a:prstGeom>
          <a:noFill/>
        </p:spPr>
        <p:txBody>
          <a:bodyPr wrap="none" rtlCol="0">
            <a:spAutoFit/>
          </a:bodyPr>
          <a:lstStyle/>
          <a:p>
            <a:r>
              <a:rPr kumimoji="1" lang="en-US" altLang="ja-JP" sz="1600" b="1" dirty="0" smtClean="0">
                <a:latin typeface="Helvetica"/>
                <a:cs typeface="Helvetica"/>
              </a:rPr>
              <a:t>THz Transmitter</a:t>
            </a:r>
            <a:endParaRPr kumimoji="1" lang="ja-JP" altLang="en-US" sz="1600" b="1" dirty="0">
              <a:latin typeface="Helvetica"/>
              <a:cs typeface="Helvetica"/>
            </a:endParaRPr>
          </a:p>
        </p:txBody>
      </p:sp>
      <p:sp>
        <p:nvSpPr>
          <p:cNvPr id="61" name="正方形/長方形 60"/>
          <p:cNvSpPr/>
          <p:nvPr/>
        </p:nvSpPr>
        <p:spPr bwMode="auto">
          <a:xfrm>
            <a:off x="5796136" y="3645024"/>
            <a:ext cx="2736304" cy="1512168"/>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矢印コネクタ 61"/>
          <p:cNvCxnSpPr>
            <a:stCxn id="65" idx="0"/>
            <a:endCxn id="12" idx="2"/>
          </p:cNvCxnSpPr>
          <p:nvPr/>
        </p:nvCxnSpPr>
        <p:spPr bwMode="auto">
          <a:xfrm flipH="1" flipV="1">
            <a:off x="6840252" y="4538737"/>
            <a:ext cx="22839" cy="258415"/>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6633901" y="4797152"/>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69" name="テキスト ボックス 68"/>
          <p:cNvSpPr txBox="1"/>
          <p:nvPr/>
        </p:nvSpPr>
        <p:spPr>
          <a:xfrm>
            <a:off x="6948264" y="3284984"/>
            <a:ext cx="1405052" cy="338554"/>
          </a:xfrm>
          <a:prstGeom prst="rect">
            <a:avLst/>
          </a:prstGeom>
          <a:noFill/>
        </p:spPr>
        <p:txBody>
          <a:bodyPr wrap="none" rtlCol="0">
            <a:spAutoFit/>
          </a:bodyPr>
          <a:lstStyle/>
          <a:p>
            <a:r>
              <a:rPr kumimoji="1" lang="en-US" altLang="ja-JP" sz="1600" b="1" dirty="0" smtClean="0">
                <a:latin typeface="Helvetica"/>
                <a:cs typeface="Helvetica"/>
              </a:rPr>
              <a:t>THz receiver</a:t>
            </a:r>
            <a:endParaRPr kumimoji="1" lang="ja-JP" altLang="en-US" sz="1600" b="1" dirty="0">
              <a:latin typeface="Helvetica"/>
              <a:cs typeface="Helvetica"/>
            </a:endParaRPr>
          </a:p>
        </p:txBody>
      </p:sp>
      <p:sp>
        <p:nvSpPr>
          <p:cNvPr id="70" name="テキスト ボックス 69"/>
          <p:cNvSpPr txBox="1"/>
          <p:nvPr/>
        </p:nvSpPr>
        <p:spPr>
          <a:xfrm>
            <a:off x="3419872" y="2780928"/>
            <a:ext cx="2160240" cy="584776"/>
          </a:xfrm>
          <a:prstGeom prst="rect">
            <a:avLst/>
          </a:prstGeom>
          <a:noFill/>
        </p:spPr>
        <p:txBody>
          <a:bodyPr wrap="square" rtlCol="0">
            <a:spAutoFit/>
          </a:bodyPr>
          <a:lstStyle/>
          <a:p>
            <a:r>
              <a:rPr kumimoji="1" lang="en-US" altLang="ja-JP" sz="1600" dirty="0" smtClean="0">
                <a:latin typeface="Helvetica"/>
                <a:cs typeface="Helvetica"/>
              </a:rPr>
              <a:t>High-gain antenna</a:t>
            </a:r>
          </a:p>
          <a:p>
            <a:r>
              <a:rPr kumimoji="1" lang="en-US" altLang="ja-JP" sz="1600" dirty="0" smtClean="0">
                <a:latin typeface="Helvetica"/>
                <a:cs typeface="Helvetica"/>
              </a:rPr>
              <a:t>ex.) 46 </a:t>
            </a:r>
            <a:r>
              <a:rPr kumimoji="1" lang="en-US" altLang="ja-JP" sz="1600" dirty="0" err="1" smtClean="0">
                <a:latin typeface="Helvetica"/>
                <a:cs typeface="Helvetica"/>
              </a:rPr>
              <a:t>dBi</a:t>
            </a:r>
            <a:endParaRPr kumimoji="1" lang="ja-JP" altLang="en-US" sz="1600" dirty="0">
              <a:latin typeface="Helvetica"/>
              <a:cs typeface="Helvetica"/>
            </a:endParaRPr>
          </a:p>
        </p:txBody>
      </p:sp>
      <p:cxnSp>
        <p:nvCxnSpPr>
          <p:cNvPr id="72" name="直線矢印コネクタ 71"/>
          <p:cNvCxnSpPr>
            <a:stCxn id="70" idx="2"/>
            <a:endCxn id="24" idx="2"/>
          </p:cNvCxnSpPr>
          <p:nvPr/>
        </p:nvCxnSpPr>
        <p:spPr bwMode="auto">
          <a:xfrm flipH="1">
            <a:off x="2397358" y="3365704"/>
            <a:ext cx="2102634" cy="423336"/>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cxnSp>
        <p:nvCxnSpPr>
          <p:cNvPr id="73" name="直線矢印コネクタ 72"/>
          <p:cNvCxnSpPr>
            <a:stCxn id="70" idx="2"/>
            <a:endCxn id="28" idx="3"/>
          </p:cNvCxnSpPr>
          <p:nvPr/>
        </p:nvCxnSpPr>
        <p:spPr bwMode="auto">
          <a:xfrm>
            <a:off x="4499992" y="3365704"/>
            <a:ext cx="1648983" cy="351328"/>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sp>
        <p:nvSpPr>
          <p:cNvPr id="32" name="テキスト ボックス 31"/>
          <p:cNvSpPr txBox="1"/>
          <p:nvPr/>
        </p:nvSpPr>
        <p:spPr>
          <a:xfrm>
            <a:off x="3707904" y="4869160"/>
            <a:ext cx="1116562" cy="461665"/>
          </a:xfrm>
          <a:prstGeom prst="rect">
            <a:avLst/>
          </a:prstGeom>
          <a:noFill/>
        </p:spPr>
        <p:txBody>
          <a:bodyPr wrap="none" rtlCol="0">
            <a:spAutoFit/>
          </a:bodyPr>
          <a:lstStyle/>
          <a:p>
            <a:r>
              <a:rPr kumimoji="1" lang="en-US" altLang="ja-JP" sz="2400" dirty="0" smtClean="0"/>
              <a:t>5–15 m</a:t>
            </a:r>
            <a:endParaRPr kumimoji="1" lang="ja-JP" altLang="en-US" sz="2400" dirty="0"/>
          </a:p>
        </p:txBody>
      </p:sp>
    </p:spTree>
    <p:extLst>
      <p:ext uri="{BB962C8B-B14F-4D97-AF65-F5344CB8AC3E}">
        <p14:creationId xmlns:p14="http://schemas.microsoft.com/office/powerpoint/2010/main" val="24077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setup photo.png"/>
          <p:cNvPicPr>
            <a:picLocks noGrp="1" noChangeAspect="1"/>
          </p:cNvPicPr>
          <p:nvPr>
            <p:ph idx="1"/>
          </p:nvPr>
        </p:nvPicPr>
        <p:blipFill>
          <a:blip r:embed="rId2">
            <a:extLst>
              <a:ext uri="{28A0092B-C50C-407E-A947-70E740481C1C}">
                <a14:useLocalDpi xmlns:a14="http://schemas.microsoft.com/office/drawing/2010/main" val="0"/>
              </a:ext>
            </a:extLst>
          </a:blip>
          <a:srcRect t="10195" b="10195"/>
          <a:stretch>
            <a:fillRect/>
          </a:stretch>
        </p:blipFill>
        <p:spPr/>
      </p:pic>
      <p:sp>
        <p:nvSpPr>
          <p:cNvPr id="2" name="タイトル 1"/>
          <p:cNvSpPr>
            <a:spLocks noGrp="1"/>
          </p:cNvSpPr>
          <p:nvPr>
            <p:ph type="title"/>
          </p:nvPr>
        </p:nvSpPr>
        <p:spPr/>
        <p:txBody>
          <a:bodyPr/>
          <a:lstStyle/>
          <a:p>
            <a:r>
              <a:rPr kumimoji="1" lang="en-US" altLang="ja-JP" dirty="0" smtClean="0"/>
              <a:t>Experimental setups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6</a:t>
            </a:fld>
            <a:endParaRPr lang="en-US" altLang="ja-JP"/>
          </a:p>
        </p:txBody>
      </p:sp>
      <p:sp>
        <p:nvSpPr>
          <p:cNvPr id="8" name="テキスト ボックス 7"/>
          <p:cNvSpPr txBox="1"/>
          <p:nvPr/>
        </p:nvSpPr>
        <p:spPr>
          <a:xfrm>
            <a:off x="1331640" y="4797152"/>
            <a:ext cx="44114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err="1" smtClean="0">
                <a:latin typeface="Helvetica"/>
                <a:cs typeface="Helvetica"/>
              </a:rPr>
              <a:t>Tx</a:t>
            </a:r>
            <a:endParaRPr kumimoji="1" lang="ja-JP" altLang="en-US" sz="1800" dirty="0">
              <a:latin typeface="Helvetica"/>
              <a:cs typeface="Helvetica"/>
            </a:endParaRPr>
          </a:p>
        </p:txBody>
      </p:sp>
      <p:sp>
        <p:nvSpPr>
          <p:cNvPr id="9" name="テキスト ボックス 8"/>
          <p:cNvSpPr txBox="1"/>
          <p:nvPr/>
        </p:nvSpPr>
        <p:spPr>
          <a:xfrm>
            <a:off x="7020272" y="5661248"/>
            <a:ext cx="4667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smtClean="0">
                <a:latin typeface="Helvetica"/>
                <a:cs typeface="Helvetica"/>
              </a:rPr>
              <a:t>Rx</a:t>
            </a:r>
            <a:endParaRPr kumimoji="1" lang="ja-JP" altLang="en-US" sz="1800" dirty="0">
              <a:latin typeface="Helvetica"/>
              <a:cs typeface="Helvetica"/>
            </a:endParaRPr>
          </a:p>
        </p:txBody>
      </p:sp>
      <p:cxnSp>
        <p:nvCxnSpPr>
          <p:cNvPr id="11" name="直線矢印コネクタ 10"/>
          <p:cNvCxnSpPr/>
          <p:nvPr/>
        </p:nvCxnSpPr>
        <p:spPr bwMode="auto">
          <a:xfrm>
            <a:off x="1979712" y="4941168"/>
            <a:ext cx="4752528" cy="1008112"/>
          </a:xfrm>
          <a:prstGeom prst="straightConnector1">
            <a:avLst/>
          </a:prstGeom>
          <a:solidFill>
            <a:schemeClr val="accent1"/>
          </a:solidFill>
          <a:ln w="2857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3131840" y="5229200"/>
            <a:ext cx="769261" cy="400110"/>
          </a:xfrm>
          <a:prstGeom prst="rect">
            <a:avLst/>
          </a:prstGeom>
          <a:noFill/>
        </p:spPr>
        <p:txBody>
          <a:bodyPr wrap="none" rtlCol="0">
            <a:spAutoFit/>
          </a:bodyPr>
          <a:lstStyle/>
          <a:p>
            <a:r>
              <a:rPr kumimoji="1" lang="en-US" altLang="ja-JP" sz="2000" b="1" dirty="0" smtClean="0">
                <a:solidFill>
                  <a:srgbClr val="FF0000"/>
                </a:solidFill>
                <a:latin typeface="Helvetica"/>
                <a:cs typeface="Helvetica"/>
              </a:rPr>
              <a:t>10 m</a:t>
            </a:r>
            <a:endParaRPr kumimoji="1" lang="ja-JP" altLang="en-US" sz="2000" b="1" dirty="0">
              <a:solidFill>
                <a:srgbClr val="FF0000"/>
              </a:solidFill>
              <a:latin typeface="Helvetica"/>
              <a:cs typeface="Helvetica"/>
            </a:endParaRPr>
          </a:p>
        </p:txBody>
      </p:sp>
    </p:spTree>
    <p:extLst>
      <p:ext uri="{BB962C8B-B14F-4D97-AF65-F5344CB8AC3E}">
        <p14:creationId xmlns:p14="http://schemas.microsoft.com/office/powerpoint/2010/main" val="1217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Observed </a:t>
            </a:r>
            <a:r>
              <a:rPr lang="en-US" altLang="ja-JP" dirty="0" smtClean="0"/>
              <a:t>bit error rates</a:t>
            </a:r>
            <a:endParaRPr kumimoji="1" lang="ja-JP" altLang="en-US" dirty="0"/>
          </a:p>
        </p:txBody>
      </p:sp>
      <p:pic>
        <p:nvPicPr>
          <p:cNvPr id="7" name="コンテンツ プレースホルダー 6" descr="dspberconst.eps"/>
          <p:cNvPicPr>
            <a:picLocks noGrp="1" noChangeAspect="1"/>
          </p:cNvPicPr>
          <p:nvPr>
            <p:ph idx="1"/>
          </p:nvPr>
        </p:nvPicPr>
        <p:blipFill>
          <a:blip r:embed="rId2">
            <a:extLst>
              <a:ext uri="{28A0092B-C50C-407E-A947-70E740481C1C}">
                <a14:useLocalDpi xmlns:a14="http://schemas.microsoft.com/office/drawing/2010/main" val="0"/>
              </a:ext>
            </a:extLst>
          </a:blip>
          <a:srcRect l="-12071" r="-12071"/>
          <a:stretch>
            <a:fillRect/>
          </a:stretch>
        </p:blipFill>
        <p:spPr/>
      </p:pic>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7</a:t>
            </a:fld>
            <a:endParaRPr lang="en-US" altLang="ja-JP"/>
          </a:p>
        </p:txBody>
      </p:sp>
    </p:spTree>
    <p:extLst>
      <p:ext uri="{BB962C8B-B14F-4D97-AF65-F5344CB8AC3E}">
        <p14:creationId xmlns:p14="http://schemas.microsoft.com/office/powerpoint/2010/main" val="155800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2602396949"/>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8</a:t>
            </a:fld>
            <a:endParaRPr lang="en-US" altLang="ja-JP"/>
          </a:p>
        </p:txBody>
      </p:sp>
      <p:cxnSp>
        <p:nvCxnSpPr>
          <p:cNvPr id="12" name="直線コネクタ 11"/>
          <p:cNvCxnSpPr/>
          <p:nvPr/>
        </p:nvCxnSpPr>
        <p:spPr bwMode="auto">
          <a:xfrm>
            <a:off x="1475656" y="3501008"/>
            <a:ext cx="5472608"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6660232" y="3573016"/>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Tree>
    <p:extLst>
      <p:ext uri="{BB962C8B-B14F-4D97-AF65-F5344CB8AC3E}">
        <p14:creationId xmlns:p14="http://schemas.microsoft.com/office/powerpoint/2010/main" val="42119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4244490506"/>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 under fogs with </a:t>
            </a:r>
            <a:r>
              <a:rPr lang="en-US" altLang="ja-JP" dirty="0"/>
              <a:t>E</a:t>
            </a:r>
            <a:r>
              <a:rPr lang="en-US" altLang="ja-JP" dirty="0" smtClean="0"/>
              <a:t>IRP of 70 </a:t>
            </a:r>
            <a:r>
              <a:rPr lang="en-US" altLang="ja-JP" dirty="0" err="1" smtClean="0"/>
              <a:t>dBm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9</a:t>
            </a:fld>
            <a:endParaRPr lang="en-US" altLang="ja-JP"/>
          </a:p>
        </p:txBody>
      </p:sp>
      <p:cxnSp>
        <p:nvCxnSpPr>
          <p:cNvPr id="12" name="直線コネクタ 11"/>
          <p:cNvCxnSpPr/>
          <p:nvPr/>
        </p:nvCxnSpPr>
        <p:spPr bwMode="auto">
          <a:xfrm>
            <a:off x="1475656" y="3789040"/>
            <a:ext cx="4680520"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5940152" y="4077072"/>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
        <p:nvSpPr>
          <p:cNvPr id="7" name="テキスト ボックス 6"/>
          <p:cNvSpPr txBox="1"/>
          <p:nvPr/>
        </p:nvSpPr>
        <p:spPr>
          <a:xfrm>
            <a:off x="4249286" y="6093296"/>
            <a:ext cx="4894714" cy="276999"/>
          </a:xfrm>
          <a:prstGeom prst="rect">
            <a:avLst/>
          </a:prstGeom>
          <a:noFill/>
        </p:spPr>
        <p:txBody>
          <a:bodyPr wrap="none" rtlCol="0">
            <a:spAutoFit/>
          </a:bodyPr>
          <a:lstStyle/>
          <a:p>
            <a:r>
              <a:rPr kumimoji="1" lang="en-US" altLang="ja-JP" dirty="0" smtClean="0">
                <a:latin typeface="Times New Roman"/>
                <a:cs typeface="Times New Roman"/>
              </a:rPr>
              <a:t>Only the Rayleigh scattering from ITU-R P840-6 is considered under 25℃.</a:t>
            </a:r>
            <a:endParaRPr kumimoji="1" lang="ja-JP" altLang="en-US" dirty="0">
              <a:latin typeface="Times New Roman"/>
              <a:cs typeface="Times New Roman"/>
            </a:endParaRPr>
          </a:p>
        </p:txBody>
      </p:sp>
    </p:spTree>
    <p:extLst>
      <p:ext uri="{BB962C8B-B14F-4D97-AF65-F5344CB8AC3E}">
        <p14:creationId xmlns:p14="http://schemas.microsoft.com/office/powerpoint/2010/main" val="1016723586"/>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1797</TotalTime>
  <Words>818</Words>
  <Application>Microsoft Macintosh PowerPoint</Application>
  <PresentationFormat>画面に合わせる (4:3)</PresentationFormat>
  <Paragraphs>114</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IEEE-P802_15</vt:lpstr>
      <vt:lpstr>PowerPoint プレゼンテーション</vt:lpstr>
      <vt:lpstr>300-GHz 40-Gbps data transmission using SHIQM (Subharmonic IQ Mixer)</vt:lpstr>
      <vt:lpstr>New elements of this contribution</vt:lpstr>
      <vt:lpstr>Mobile/wireless access networks using RoF-based terahertz fronthaul</vt:lpstr>
      <vt:lpstr>Block diagram of 300-GHz vector signal transmission by the optical subharmonic IQ mixer (SHIQM)</vt:lpstr>
      <vt:lpstr>Experimental setups</vt:lpstr>
      <vt:lpstr>Observed bit error rates</vt:lpstr>
      <vt:lpstr>Estimated transmission distance</vt:lpstr>
      <vt:lpstr>Estimated transmission distance under fogs with EIRP of 70 dBm</vt:lpstr>
      <vt:lpstr>Summary and Discussion</vt:lpstr>
      <vt:lpstr>Question to the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菅野 敦史</cp:lastModifiedBy>
  <cp:revision>370</cp:revision>
  <cp:lastPrinted>1998-02-10T13:28:06Z</cp:lastPrinted>
  <dcterms:created xsi:type="dcterms:W3CDTF">2012-03-06T01:22:04Z</dcterms:created>
  <dcterms:modified xsi:type="dcterms:W3CDTF">2015-07-13T18:18:10Z</dcterms:modified>
</cp:coreProperties>
</file>