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6" r:id="rId3"/>
    <p:sldId id="278" r:id="rId4"/>
    <p:sldId id="279" r:id="rId5"/>
    <p:sldId id="280" r:id="rId6"/>
    <p:sldId id="281" r:id="rId7"/>
    <p:sldId id="282" r:id="rId8"/>
    <p:sldId id="28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p:cViewPr varScale="1">
        <p:scale>
          <a:sx n="73" d="100"/>
          <a:sy n="73" d="100"/>
        </p:scale>
        <p:origin x="43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802.15-15-0327-00-004s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&lt;author&gt;, &lt;company&gt;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802.15-15-0327-00-004s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8" name="Footer Placeholder 7"/>
          <p:cNvSpPr>
            <a:spLocks noGrp="1"/>
          </p:cNvSpPr>
          <p:nvPr>
            <p:ph type="ftr" sz="quarter" idx="11"/>
          </p:nvPr>
        </p:nvSpPr>
        <p:spPr>
          <a:xfrm>
            <a:off x="5486400" y="6475413"/>
            <a:ext cx="3124200" cy="184666"/>
          </a:xfrm>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July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smtClean="0"/>
              <a:t>July 2015</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Hidetoshi Yokota and Ruben Salazar,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smtClean="0">
                <a:ea typeface="ＭＳ Ｐゴシック" panose="020B0600070205080204" pitchFamily="34" charset="-128"/>
              </a:rPr>
              <a:t>doc.: IEEE 802.15-15-0508-01-004s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smtClean="0"/>
              <a:t>July 2015</a:t>
            </a:r>
            <a:endParaRPr lang="en-US" altLang="ja-JP" dirty="0"/>
          </a:p>
        </p:txBody>
      </p:sp>
      <p:sp>
        <p:nvSpPr>
          <p:cNvPr id="5"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for SRMM</a:t>
            </a:r>
            <a:r>
              <a:rPr lang="en-US" altLang="ja-JP" sz="1600" dirty="0" smtClean="0"/>
              <a:t> MAC PIB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[11 July,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and Ruben Salazar]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+1 678 258 3165</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:[hidetoshi.yokota@landisgyr.com, 	ruben.salazar@landisgyr.com]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802.15-14-0555-05-004s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SRMM MAC PIB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a:t>
            </a:r>
            <a:r>
              <a:rPr lang="en-US" altLang="ja-JP" sz="1600" dirty="0" smtClean="0">
                <a:solidFill>
                  <a:schemeClr val="tx2"/>
                </a:solidFill>
                <a:ea typeface="ＭＳ Ｐゴシック" panose="020B0600070205080204" pitchFamily="34" charset="-128"/>
              </a:rPr>
              <a:t>July </a:t>
            </a:r>
            <a:r>
              <a:rPr lang="en-US" altLang="ja-JP" sz="1600" dirty="0">
                <a:solidFill>
                  <a:schemeClr val="tx2"/>
                </a:solidFill>
                <a:ea typeface="ＭＳ Ｐゴシック" panose="020B0600070205080204" pitchFamily="34" charset="-128"/>
              </a:rPr>
              <a:t>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dirty="0" smtClean="0"/>
              <a:t>July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SRMM </a:t>
            </a:r>
            <a:r>
              <a:rPr kumimoji="1" lang="en-US" altLang="ja-JP" dirty="0" smtClean="0"/>
              <a:t>MAC PIB</a:t>
            </a:r>
            <a:r>
              <a:rPr lang="en-US" altLang="ja-JP" dirty="0" smtClean="0"/>
              <a:t> </a:t>
            </a:r>
            <a:r>
              <a:rPr lang="en-US" altLang="ja-JP" dirty="0"/>
              <a:t>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1012324754"/>
              </p:ext>
            </p:extLst>
          </p:nvPr>
        </p:nvGraphicFramePr>
        <p:xfrm>
          <a:off x="549275" y="3816350"/>
          <a:ext cx="7793038" cy="2813050"/>
        </p:xfrm>
        <a:graphic>
          <a:graphicData uri="http://schemas.openxmlformats.org/presentationml/2006/ole">
            <mc:AlternateContent xmlns:mc="http://schemas.openxmlformats.org/markup-compatibility/2006">
              <mc:Choice xmlns:v="urn:schemas-microsoft-com:vml" Requires="v">
                <p:oleObj spid="_x0000_s4228" name="Document" r:id="rId5" imgW="8242501" imgH="2993245" progId="Word.Document.8">
                  <p:embed/>
                </p:oleObj>
              </mc:Choice>
              <mc:Fallback>
                <p:oleObj name="Document" r:id="rId5" imgW="8242501" imgH="2993245" progId="Word.Document.8">
                  <p:embed/>
                  <p:pic>
                    <p:nvPicPr>
                      <p:cNvPr id="0" name=""/>
                      <p:cNvPicPr>
                        <a:picLocks noChangeAspect="1" noChangeArrowheads="1"/>
                      </p:cNvPicPr>
                      <p:nvPr/>
                    </p:nvPicPr>
                    <p:blipFill>
                      <a:blip r:embed="rId6"/>
                      <a:srcRect/>
                      <a:stretch>
                        <a:fillRect/>
                      </a:stretch>
                    </p:blipFill>
                    <p:spPr bwMode="auto">
                      <a:xfrm>
                        <a:off x="549275" y="3816350"/>
                        <a:ext cx="7793038" cy="2813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the proposal</a:t>
            </a:r>
            <a:endParaRPr kumimoji="1" lang="en-US" dirty="0"/>
          </a:p>
        </p:txBody>
      </p:sp>
      <p:sp>
        <p:nvSpPr>
          <p:cNvPr id="6" name="Content Placeholder 5"/>
          <p:cNvSpPr>
            <a:spLocks noGrp="1"/>
          </p:cNvSpPr>
          <p:nvPr>
            <p:ph idx="1"/>
          </p:nvPr>
        </p:nvSpPr>
        <p:spPr/>
        <p:txBody>
          <a:bodyPr/>
          <a:lstStyle/>
          <a:p>
            <a:r>
              <a:rPr lang="en-US" altLang="ja-JP" dirty="0"/>
              <a:t>Proposed General MAC PIB for SRMM</a:t>
            </a:r>
          </a:p>
          <a:p>
            <a:pPr lvl="1"/>
            <a:r>
              <a:rPr lang="en-US" altLang="ja-JP" dirty="0"/>
              <a:t>Follows 8.4.2.x in [1]</a:t>
            </a:r>
          </a:p>
          <a:p>
            <a:r>
              <a:rPr lang="en-US" altLang="ja-JP" dirty="0"/>
              <a:t>Discussion</a:t>
            </a:r>
          </a:p>
          <a:p>
            <a:pPr lvl="1"/>
            <a:r>
              <a:rPr lang="en-US" altLang="ja-JP" dirty="0"/>
              <a:t>Definition of specific MAC PIB attributes</a:t>
            </a:r>
          </a:p>
          <a:p>
            <a:pPr lvl="1"/>
            <a:r>
              <a:rPr lang="en-US" altLang="ja-JP" dirty="0"/>
              <a:t>Reuse of existing </a:t>
            </a:r>
            <a:r>
              <a:rPr lang="en-US" altLang="ja-JP" dirty="0" smtClean="0"/>
              <a:t>attributes</a:t>
            </a:r>
            <a:endParaRPr lang="en-US" altLang="ja-JP" dirty="0"/>
          </a:p>
        </p:txBody>
      </p:sp>
      <p:sp>
        <p:nvSpPr>
          <p:cNvPr id="2" name="Date Placeholder 1"/>
          <p:cNvSpPr>
            <a:spLocks noGrp="1"/>
          </p:cNvSpPr>
          <p:nvPr>
            <p:ph type="dt" sz="half" idx="10"/>
          </p:nvPr>
        </p:nvSpPr>
        <p:spPr/>
        <p:txBody>
          <a:bodyPr/>
          <a:lstStyle/>
          <a:p>
            <a:r>
              <a:rPr lang="en-US" altLang="ja-JP" dirty="0" smtClean="0"/>
              <a:t>July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3</a:t>
            </a:fld>
            <a:endParaRPr lang="en-US" altLang="ja-JP"/>
          </a:p>
        </p:txBody>
      </p:sp>
      <p:sp>
        <p:nvSpPr>
          <p:cNvPr id="7" name="TextBox 6"/>
          <p:cNvSpPr txBox="1"/>
          <p:nvPr/>
        </p:nvSpPr>
        <p:spPr>
          <a:xfrm>
            <a:off x="1219200" y="5029200"/>
            <a:ext cx="5173211" cy="1077218"/>
          </a:xfrm>
          <a:prstGeom prst="rect">
            <a:avLst/>
          </a:prstGeom>
          <a:noFill/>
        </p:spPr>
        <p:txBody>
          <a:bodyPr wrap="none" rtlCol="0">
            <a:spAutoFit/>
          </a:bodyPr>
          <a:lstStyle/>
          <a:p>
            <a:r>
              <a:rPr kumimoji="1" lang="en-US" sz="3200" b="1" dirty="0" smtClean="0"/>
              <a:t>Reference</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400" y="685800"/>
            <a:ext cx="8077200" cy="1066800"/>
          </a:xfrm>
        </p:spPr>
        <p:txBody>
          <a:bodyPr/>
          <a:lstStyle/>
          <a:p>
            <a:r>
              <a:rPr kumimoji="1" lang="en-US" altLang="ja-JP" dirty="0"/>
              <a:t>Proposal for SRMM MAC PIB (Section 5)</a:t>
            </a:r>
            <a:endParaRPr kumimoji="1" lang="en-US" dirty="0"/>
          </a:p>
        </p:txBody>
      </p:sp>
      <p:sp>
        <p:nvSpPr>
          <p:cNvPr id="9" name="Content Placeholder 8"/>
          <p:cNvSpPr>
            <a:spLocks noGrp="1"/>
          </p:cNvSpPr>
          <p:nvPr>
            <p:ph idx="1"/>
          </p:nvPr>
        </p:nvSpPr>
        <p:spPr/>
        <p:txBody>
          <a:bodyPr/>
          <a:lstStyle/>
          <a:p>
            <a:r>
              <a:rPr kumimoji="1" lang="en-US" altLang="ja-JP" dirty="0"/>
              <a:t>5.2.1 General MAC PIB for </a:t>
            </a:r>
            <a:r>
              <a:rPr kumimoji="1" lang="en-US" altLang="ja-JP" dirty="0" smtClean="0"/>
              <a:t>SRMM</a:t>
            </a:r>
            <a:endParaRPr kumimoji="1" lang="en-US" altLang="ja-JP" dirty="0"/>
          </a:p>
        </p:txBody>
      </p:sp>
      <p:sp>
        <p:nvSpPr>
          <p:cNvPr id="4" name="Date Placeholder 3"/>
          <p:cNvSpPr>
            <a:spLocks noGrp="1"/>
          </p:cNvSpPr>
          <p:nvPr>
            <p:ph type="dt" sz="half" idx="10"/>
          </p:nvPr>
        </p:nvSpPr>
        <p:spPr/>
        <p:txBody>
          <a:bodyPr/>
          <a:lstStyle/>
          <a:p>
            <a:r>
              <a:rPr lang="en-US" altLang="ja-JP" dirty="0" smtClean="0"/>
              <a:t>July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4</a:t>
            </a:fld>
            <a:endParaRPr lang="en-US" altLang="ja-JP"/>
          </a:p>
        </p:txBody>
      </p:sp>
      <p:graphicFrame>
        <p:nvGraphicFramePr>
          <p:cNvPr id="10" name="Table 9"/>
          <p:cNvGraphicFramePr>
            <a:graphicFrameLocks noGrp="1"/>
          </p:cNvGraphicFramePr>
          <p:nvPr>
            <p:extLst>
              <p:ext uri="{D42A27DB-BD31-4B8C-83A1-F6EECF244321}">
                <p14:modId xmlns:p14="http://schemas.microsoft.com/office/powerpoint/2010/main" val="4249377064"/>
              </p:ext>
            </p:extLst>
          </p:nvPr>
        </p:nvGraphicFramePr>
        <p:xfrm>
          <a:off x="749122" y="2640696"/>
          <a:ext cx="7632878" cy="3379104"/>
        </p:xfrm>
        <a:graphic>
          <a:graphicData uri="http://schemas.openxmlformats.org/drawingml/2006/table">
            <a:tbl>
              <a:tblPr firstRow="1" bandRow="1">
                <a:tableStyleId>{5940675A-B579-460E-94D1-54222C63F5DA}</a:tableStyleId>
              </a:tblPr>
              <a:tblGrid>
                <a:gridCol w="2549212"/>
                <a:gridCol w="859665"/>
                <a:gridCol w="994893"/>
                <a:gridCol w="2260242"/>
                <a:gridCol w="968866"/>
              </a:tblGrid>
              <a:tr h="331104">
                <a:tc>
                  <a:txBody>
                    <a:bodyPr/>
                    <a:lstStyle/>
                    <a:p>
                      <a:r>
                        <a:rPr lang="en-US" sz="1400" dirty="0" smtClean="0"/>
                        <a:t>Attribute</a:t>
                      </a:r>
                      <a:endParaRPr lang="en-US" sz="1400" dirty="0"/>
                    </a:p>
                  </a:txBody>
                  <a:tcPr marL="68580" marR="68580" marT="34290" marB="34290"/>
                </a:tc>
                <a:tc>
                  <a:txBody>
                    <a:bodyPr/>
                    <a:lstStyle/>
                    <a:p>
                      <a:r>
                        <a:rPr lang="en-US" sz="1400" dirty="0" smtClean="0"/>
                        <a:t>Type</a:t>
                      </a:r>
                      <a:endParaRPr lang="en-US" sz="1400" dirty="0"/>
                    </a:p>
                  </a:txBody>
                  <a:tcPr marL="68580" marR="68580" marT="34290" marB="34290"/>
                </a:tc>
                <a:tc>
                  <a:txBody>
                    <a:bodyPr/>
                    <a:lstStyle/>
                    <a:p>
                      <a:r>
                        <a:rPr lang="en-US" sz="1400" dirty="0" smtClean="0"/>
                        <a:t>Range</a:t>
                      </a:r>
                      <a:endParaRPr lang="en-US" sz="1400" dirty="0"/>
                    </a:p>
                  </a:txBody>
                  <a:tcPr marL="68580" marR="68580" marT="34290" marB="34290"/>
                </a:tc>
                <a:tc>
                  <a:txBody>
                    <a:bodyPr/>
                    <a:lstStyle/>
                    <a:p>
                      <a:r>
                        <a:rPr lang="en-US" sz="1400" dirty="0" smtClean="0"/>
                        <a:t>Description</a:t>
                      </a:r>
                      <a:endParaRPr lang="en-US" sz="1400" dirty="0"/>
                    </a:p>
                  </a:txBody>
                  <a:tcPr marL="68580" marR="68580" marT="34290" marB="34290"/>
                </a:tc>
                <a:tc>
                  <a:txBody>
                    <a:bodyPr/>
                    <a:lstStyle/>
                    <a:p>
                      <a:r>
                        <a:rPr lang="en-US" sz="1400" dirty="0" smtClean="0"/>
                        <a:t>Default</a:t>
                      </a:r>
                      <a:endParaRPr lang="en-US" sz="1400" dirty="0"/>
                    </a:p>
                  </a:txBody>
                  <a:tcPr marL="68580" marR="68580" marT="34290" marB="34290"/>
                </a:tc>
              </a:tr>
              <a:tr h="685800">
                <a:tc>
                  <a:txBody>
                    <a:bodyPr/>
                    <a:lstStyle/>
                    <a:p>
                      <a:r>
                        <a:rPr lang="en-US" sz="1400" i="1" dirty="0" err="1" smtClean="0"/>
                        <a:t>macChannel</a:t>
                      </a:r>
                      <a:r>
                        <a:rPr lang="en-US" sz="1400" i="1" baseline="0" dirty="0" err="1" smtClean="0"/>
                        <a:t>LoadEnabled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Channel Load</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macLinkStatisticsEnabled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Link Statistics</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i="1" dirty="0" err="1" smtClean="0"/>
                        <a:t>macInterference</a:t>
                      </a:r>
                      <a:r>
                        <a:rPr lang="en-US" altLang="ja-JP" sz="1400" i="1" baseline="0" dirty="0" err="1" smtClean="0"/>
                        <a:t>Measurement</a:t>
                      </a:r>
                      <a:r>
                        <a:rPr lang="en-US" altLang="ja-JP" sz="1400" i="1" dirty="0" err="1" smtClean="0"/>
                        <a:t>Enabled</a:t>
                      </a:r>
                      <a:endParaRPr lang="en-US" altLang="ja-JP" sz="1400" i="1" dirty="0" smtClean="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Interference Measurement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macNodeStatisticsEnabled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Node Statistics</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bl>
          </a:graphicData>
        </a:graphic>
      </p:graphicFrame>
    </p:spTree>
    <p:extLst>
      <p:ext uri="{BB962C8B-B14F-4D97-AF65-F5344CB8AC3E}">
        <p14:creationId xmlns:p14="http://schemas.microsoft.com/office/powerpoint/2010/main" val="4217376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kumimoji="1" lang="en-US" altLang="ja-JP" dirty="0"/>
              <a:t>Proposal for SRMM MAC PIB </a:t>
            </a:r>
            <a:r>
              <a:rPr kumimoji="1" lang="en-US" altLang="ja-JP" dirty="0" smtClean="0"/>
              <a:t>(Cont’d)</a:t>
            </a:r>
            <a:endParaRPr kumimoji="1" lang="en-US" dirty="0"/>
          </a:p>
        </p:txBody>
      </p:sp>
      <p:sp>
        <p:nvSpPr>
          <p:cNvPr id="4" name="Date Placeholder 3"/>
          <p:cNvSpPr>
            <a:spLocks noGrp="1"/>
          </p:cNvSpPr>
          <p:nvPr>
            <p:ph type="dt" sz="half" idx="10"/>
          </p:nvPr>
        </p:nvSpPr>
        <p:spPr/>
        <p:txBody>
          <a:bodyPr/>
          <a:lstStyle/>
          <a:p>
            <a:r>
              <a:rPr lang="en-US" altLang="ja-JP" dirty="0" smtClean="0"/>
              <a:t>July 2015</a:t>
            </a:r>
            <a:endParaRPr lang="en-US" altLang="ja-JP" dirty="0"/>
          </a:p>
        </p:txBody>
      </p:sp>
      <p:sp>
        <p:nvSpPr>
          <p:cNvPr id="5" name="Footer Placeholder 4"/>
          <p:cNvSpPr>
            <a:spLocks noGrp="1"/>
          </p:cNvSpPr>
          <p:nvPr>
            <p:ph type="ftr" sz="quarter" idx="11"/>
          </p:nvPr>
        </p:nvSpPr>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5</a:t>
            </a:fld>
            <a:endParaRPr lang="en-US" altLang="ja-JP"/>
          </a:p>
        </p:txBody>
      </p:sp>
      <p:graphicFrame>
        <p:nvGraphicFramePr>
          <p:cNvPr id="11" name="Table 10"/>
          <p:cNvGraphicFramePr>
            <a:graphicFrameLocks noGrp="1"/>
          </p:cNvGraphicFramePr>
          <p:nvPr>
            <p:extLst>
              <p:ext uri="{D42A27DB-BD31-4B8C-83A1-F6EECF244321}">
                <p14:modId xmlns:p14="http://schemas.microsoft.com/office/powerpoint/2010/main" val="4076843966"/>
              </p:ext>
            </p:extLst>
          </p:nvPr>
        </p:nvGraphicFramePr>
        <p:xfrm>
          <a:off x="628650" y="2451008"/>
          <a:ext cx="7632878" cy="3379104"/>
        </p:xfrm>
        <a:graphic>
          <a:graphicData uri="http://schemas.openxmlformats.org/drawingml/2006/table">
            <a:tbl>
              <a:tblPr firstRow="1" bandRow="1">
                <a:tableStyleId>{5940675A-B579-460E-94D1-54222C63F5DA}</a:tableStyleId>
              </a:tblPr>
              <a:tblGrid>
                <a:gridCol w="2549212"/>
                <a:gridCol w="859665"/>
                <a:gridCol w="994893"/>
                <a:gridCol w="2260242"/>
                <a:gridCol w="968866"/>
              </a:tblGrid>
              <a:tr h="331104">
                <a:tc>
                  <a:txBody>
                    <a:bodyPr/>
                    <a:lstStyle/>
                    <a:p>
                      <a:r>
                        <a:rPr lang="en-US" sz="1400" dirty="0" smtClean="0"/>
                        <a:t>Attribute</a:t>
                      </a:r>
                      <a:endParaRPr lang="en-US" sz="1400" dirty="0"/>
                    </a:p>
                  </a:txBody>
                  <a:tcPr marL="68580" marR="68580" marT="34290" marB="34290"/>
                </a:tc>
                <a:tc>
                  <a:txBody>
                    <a:bodyPr/>
                    <a:lstStyle/>
                    <a:p>
                      <a:r>
                        <a:rPr lang="en-US" sz="1400" dirty="0" smtClean="0"/>
                        <a:t>Type</a:t>
                      </a:r>
                      <a:endParaRPr lang="en-US" sz="1400" dirty="0"/>
                    </a:p>
                  </a:txBody>
                  <a:tcPr marL="68580" marR="68580" marT="34290" marB="34290"/>
                </a:tc>
                <a:tc>
                  <a:txBody>
                    <a:bodyPr/>
                    <a:lstStyle/>
                    <a:p>
                      <a:r>
                        <a:rPr lang="en-US" sz="1400" dirty="0" smtClean="0"/>
                        <a:t>Range</a:t>
                      </a:r>
                      <a:endParaRPr lang="en-US" sz="1400" dirty="0"/>
                    </a:p>
                  </a:txBody>
                  <a:tcPr marL="68580" marR="68580" marT="34290" marB="34290"/>
                </a:tc>
                <a:tc>
                  <a:txBody>
                    <a:bodyPr/>
                    <a:lstStyle/>
                    <a:p>
                      <a:r>
                        <a:rPr lang="en-US" sz="1400" dirty="0" smtClean="0"/>
                        <a:t>Description</a:t>
                      </a:r>
                      <a:endParaRPr lang="en-US" sz="1400" dirty="0"/>
                    </a:p>
                  </a:txBody>
                  <a:tcPr marL="68580" marR="68580" marT="34290" marB="34290"/>
                </a:tc>
                <a:tc>
                  <a:txBody>
                    <a:bodyPr/>
                    <a:lstStyle/>
                    <a:p>
                      <a:r>
                        <a:rPr lang="en-US" sz="1400" dirty="0" smtClean="0"/>
                        <a:t>Default</a:t>
                      </a:r>
                      <a:endParaRPr lang="en-US" sz="1400" dirty="0"/>
                    </a:p>
                  </a:txBody>
                  <a:tcPr marL="68580" marR="68580" marT="34290" marB="34290"/>
                </a:tc>
              </a:tr>
              <a:tr h="891540">
                <a:tc>
                  <a:txBody>
                    <a:bodyPr/>
                    <a:lstStyle/>
                    <a:p>
                      <a:r>
                        <a:rPr lang="en-US" sz="1400" i="1" dirty="0" err="1" smtClean="0"/>
                        <a:t>macChannelOccupancy</a:t>
                      </a:r>
                      <a:r>
                        <a:rPr lang="en-US" sz="1400" i="1" baseline="0" dirty="0" err="1" smtClean="0"/>
                        <a:t>StatisticsEnabled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Channel Occupancy Statistics</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macWakeupStatisticsEnabled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Wakeup Statistics</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i="1" dirty="0" err="1" smtClean="0"/>
                        <a:t>macTimeSynchErrorEnabled</a:t>
                      </a:r>
                      <a:endParaRPr lang="en-US" altLang="ja-JP" sz="1400" i="1" dirty="0" smtClean="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Time Synch Error</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macSecurityEnabled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SRMM Security</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bl>
          </a:graphicData>
        </a:graphic>
      </p:graphicFrame>
    </p:spTree>
    <p:extLst>
      <p:ext uri="{BB962C8B-B14F-4D97-AF65-F5344CB8AC3E}">
        <p14:creationId xmlns:p14="http://schemas.microsoft.com/office/powerpoint/2010/main" val="3407951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kumimoji="1" lang="en-US" altLang="ja-JP" dirty="0"/>
              <a:t>Proposal for SRMM MAC PIB </a:t>
            </a:r>
            <a:r>
              <a:rPr kumimoji="1" lang="en-US" altLang="ja-JP" dirty="0" smtClean="0"/>
              <a:t>(Cont’d)</a:t>
            </a:r>
            <a:endParaRPr kumimoji="1" lang="en-US" dirty="0"/>
          </a:p>
        </p:txBody>
      </p:sp>
      <p:sp>
        <p:nvSpPr>
          <p:cNvPr id="4" name="Date Placeholder 3"/>
          <p:cNvSpPr>
            <a:spLocks noGrp="1"/>
          </p:cNvSpPr>
          <p:nvPr>
            <p:ph type="dt" sz="half" idx="10"/>
          </p:nvPr>
        </p:nvSpPr>
        <p:spPr/>
        <p:txBody>
          <a:bodyPr/>
          <a:lstStyle/>
          <a:p>
            <a:r>
              <a:rPr lang="en-US" altLang="ja-JP" dirty="0" smtClean="0"/>
              <a:t>July 2015</a:t>
            </a:r>
            <a:endParaRPr lang="en-US" altLang="ja-JP" dirty="0"/>
          </a:p>
        </p:txBody>
      </p:sp>
      <p:sp>
        <p:nvSpPr>
          <p:cNvPr id="5" name="Footer Placeholder 4"/>
          <p:cNvSpPr>
            <a:spLocks noGrp="1"/>
          </p:cNvSpPr>
          <p:nvPr>
            <p:ph type="ftr" sz="quarter" idx="11"/>
          </p:nvPr>
        </p:nvSpPr>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6</a:t>
            </a:fld>
            <a:endParaRPr lang="en-US" altLang="ja-JP"/>
          </a:p>
        </p:txBody>
      </p:sp>
      <p:graphicFrame>
        <p:nvGraphicFramePr>
          <p:cNvPr id="7" name="Table 6"/>
          <p:cNvGraphicFramePr>
            <a:graphicFrameLocks noGrp="1"/>
          </p:cNvGraphicFramePr>
          <p:nvPr>
            <p:extLst>
              <p:ext uri="{D42A27DB-BD31-4B8C-83A1-F6EECF244321}">
                <p14:modId xmlns:p14="http://schemas.microsoft.com/office/powerpoint/2010/main" val="98730767"/>
              </p:ext>
            </p:extLst>
          </p:nvPr>
        </p:nvGraphicFramePr>
        <p:xfrm>
          <a:off x="628650" y="2451008"/>
          <a:ext cx="7632878" cy="2419830"/>
        </p:xfrm>
        <a:graphic>
          <a:graphicData uri="http://schemas.openxmlformats.org/drawingml/2006/table">
            <a:tbl>
              <a:tblPr firstRow="1" bandRow="1">
                <a:tableStyleId>{5940675A-B579-460E-94D1-54222C63F5DA}</a:tableStyleId>
              </a:tblPr>
              <a:tblGrid>
                <a:gridCol w="2549212"/>
                <a:gridCol w="859665"/>
                <a:gridCol w="994893"/>
                <a:gridCol w="2260242"/>
                <a:gridCol w="968866"/>
              </a:tblGrid>
              <a:tr h="331104">
                <a:tc>
                  <a:txBody>
                    <a:bodyPr/>
                    <a:lstStyle/>
                    <a:p>
                      <a:r>
                        <a:rPr lang="en-US" sz="1400" dirty="0" smtClean="0"/>
                        <a:t>Attribute</a:t>
                      </a:r>
                      <a:endParaRPr lang="en-US" sz="1400" dirty="0"/>
                    </a:p>
                  </a:txBody>
                  <a:tcPr marL="68580" marR="68580" marT="34290" marB="34290"/>
                </a:tc>
                <a:tc>
                  <a:txBody>
                    <a:bodyPr/>
                    <a:lstStyle/>
                    <a:p>
                      <a:r>
                        <a:rPr lang="en-US" sz="1400" dirty="0" smtClean="0"/>
                        <a:t>Type</a:t>
                      </a:r>
                      <a:endParaRPr lang="en-US" sz="1400" dirty="0"/>
                    </a:p>
                  </a:txBody>
                  <a:tcPr marL="68580" marR="68580" marT="34290" marB="34290"/>
                </a:tc>
                <a:tc>
                  <a:txBody>
                    <a:bodyPr/>
                    <a:lstStyle/>
                    <a:p>
                      <a:r>
                        <a:rPr lang="en-US" sz="1400" dirty="0" smtClean="0"/>
                        <a:t>Range</a:t>
                      </a:r>
                      <a:endParaRPr lang="en-US" sz="1400" dirty="0"/>
                    </a:p>
                  </a:txBody>
                  <a:tcPr marL="68580" marR="68580" marT="34290" marB="34290"/>
                </a:tc>
                <a:tc>
                  <a:txBody>
                    <a:bodyPr/>
                    <a:lstStyle/>
                    <a:p>
                      <a:r>
                        <a:rPr lang="en-US" sz="1400" dirty="0" smtClean="0"/>
                        <a:t>Description</a:t>
                      </a:r>
                      <a:endParaRPr lang="en-US" sz="1400" dirty="0"/>
                    </a:p>
                  </a:txBody>
                  <a:tcPr marL="68580" marR="68580" marT="34290" marB="34290"/>
                </a:tc>
                <a:tc>
                  <a:txBody>
                    <a:bodyPr/>
                    <a:lstStyle/>
                    <a:p>
                      <a:r>
                        <a:rPr lang="en-US" sz="1400" dirty="0" smtClean="0"/>
                        <a:t>Default</a:t>
                      </a:r>
                      <a:endParaRPr lang="en-US" sz="1400" dirty="0"/>
                    </a:p>
                  </a:txBody>
                  <a:tcPr marL="68580" marR="68580" marT="34290" marB="34290"/>
                </a:tc>
              </a:tr>
              <a:tr h="685800">
                <a:tc>
                  <a:txBody>
                    <a:bodyPr/>
                    <a:lstStyle/>
                    <a:p>
                      <a:r>
                        <a:rPr lang="en-US" sz="1400" i="1" dirty="0" err="1" smtClean="0"/>
                        <a:t>macLatency</a:t>
                      </a:r>
                      <a:r>
                        <a:rPr lang="en-US" sz="1400" i="1" baseline="0" dirty="0" err="1" smtClean="0"/>
                        <a:t>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a:t>
                      </a:r>
                      <a:r>
                        <a:rPr lang="en-US" sz="1400" baseline="0" dirty="0" smtClean="0">
                          <a:solidFill>
                            <a:schemeClr val="tx1"/>
                          </a:solidFill>
                        </a:rPr>
                        <a:t> Network </a:t>
                      </a:r>
                      <a:r>
                        <a:rPr lang="en-US" sz="1400" baseline="0" dirty="0" smtClean="0"/>
                        <a:t>Latency</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685800">
                <a:tc>
                  <a:txBody>
                    <a:bodyPr/>
                    <a:lstStyle/>
                    <a:p>
                      <a:r>
                        <a:rPr lang="en-US" sz="1400" i="1" dirty="0" err="1" smtClean="0"/>
                        <a:t>macReportEnabled</a:t>
                      </a:r>
                      <a:endParaRPr lang="en-US" sz="1400" i="1" dirty="0"/>
                    </a:p>
                  </a:txBody>
                  <a:tcPr marL="68580" marR="68580" marT="34290" marB="34290"/>
                </a:tc>
                <a:tc>
                  <a:txBody>
                    <a:bodyPr/>
                    <a:lstStyle/>
                    <a:p>
                      <a:r>
                        <a:rPr lang="en-US" sz="1400" dirty="0" smtClean="0"/>
                        <a:t>Boolean</a:t>
                      </a:r>
                      <a:endParaRPr lang="en-US" sz="1400" dirty="0"/>
                    </a:p>
                  </a:txBody>
                  <a:tcPr marL="68580" marR="68580" marT="34290" marB="34290"/>
                </a:tc>
                <a:tc>
                  <a:txBody>
                    <a:bodyPr/>
                    <a:lstStyle/>
                    <a:p>
                      <a:r>
                        <a:rPr lang="en-US" sz="1400" dirty="0" smtClean="0"/>
                        <a:t>TRUE,</a:t>
                      </a:r>
                    </a:p>
                    <a:p>
                      <a:r>
                        <a:rPr lang="en-US" sz="1400" dirty="0" smtClean="0"/>
                        <a:t>FALSE</a:t>
                      </a:r>
                      <a:endParaRPr lang="en-US" sz="1400" dirty="0"/>
                    </a:p>
                  </a:txBody>
                  <a:tcPr marL="68580" marR="68580" marT="34290" marB="34290"/>
                </a:tc>
                <a:tc>
                  <a:txBody>
                    <a:bodyPr/>
                    <a:lstStyle/>
                    <a:p>
                      <a:r>
                        <a:rPr lang="en-US" sz="1400" dirty="0" smtClean="0"/>
                        <a:t>If TRUE,</a:t>
                      </a:r>
                      <a:r>
                        <a:rPr lang="en-US" sz="1400" baseline="0" dirty="0" smtClean="0"/>
                        <a:t> the device is using functionality specific to Management Report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335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smtClean="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r>
              <a:tr h="335703">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r>
            </a:tbl>
          </a:graphicData>
        </a:graphic>
      </p:graphicFrame>
    </p:spTree>
    <p:extLst>
      <p:ext uri="{BB962C8B-B14F-4D97-AF65-F5344CB8AC3E}">
        <p14:creationId xmlns:p14="http://schemas.microsoft.com/office/powerpoint/2010/main" val="2968017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Discussion</a:t>
            </a:r>
            <a:endParaRPr kumimoji="1" lang="en-US" dirty="0"/>
          </a:p>
        </p:txBody>
      </p:sp>
      <p:sp>
        <p:nvSpPr>
          <p:cNvPr id="3" name="Content Placeholder 2"/>
          <p:cNvSpPr>
            <a:spLocks noGrp="1"/>
          </p:cNvSpPr>
          <p:nvPr>
            <p:ph idx="1"/>
          </p:nvPr>
        </p:nvSpPr>
        <p:spPr>
          <a:xfrm>
            <a:off x="685800" y="1828800"/>
            <a:ext cx="7772400" cy="1676400"/>
          </a:xfrm>
        </p:spPr>
        <p:txBody>
          <a:bodyPr>
            <a:normAutofit fontScale="92500" lnSpcReduction="20000"/>
          </a:bodyPr>
          <a:lstStyle/>
          <a:p>
            <a:r>
              <a:rPr kumimoji="1" lang="en-US" altLang="ja-JP" dirty="0"/>
              <a:t>SRMM specific MAC PIB attributes can be defined based on the table for Functional Requirements</a:t>
            </a:r>
          </a:p>
          <a:p>
            <a:pPr lvl="1"/>
            <a:r>
              <a:rPr kumimoji="1" lang="en-US" altLang="ja-JP" dirty="0"/>
              <a:t>Examples </a:t>
            </a:r>
            <a:r>
              <a:rPr kumimoji="1" lang="en-US" altLang="ja-JP" smtClean="0"/>
              <a:t>of Channel Load </a:t>
            </a:r>
            <a:r>
              <a:rPr kumimoji="1" lang="en-US" altLang="ja-JP" dirty="0" smtClean="0"/>
              <a:t>attributes</a:t>
            </a:r>
            <a:endParaRPr kumimoji="1" lang="en-US" altLang="ja-JP" dirty="0"/>
          </a:p>
        </p:txBody>
      </p:sp>
      <p:sp>
        <p:nvSpPr>
          <p:cNvPr id="4" name="Date Placeholder 3"/>
          <p:cNvSpPr>
            <a:spLocks noGrp="1"/>
          </p:cNvSpPr>
          <p:nvPr>
            <p:ph type="dt" sz="half" idx="10"/>
          </p:nvPr>
        </p:nvSpPr>
        <p:spPr/>
        <p:txBody>
          <a:bodyPr/>
          <a:lstStyle/>
          <a:p>
            <a:r>
              <a:rPr lang="en-US" altLang="ja-JP" dirty="0" smtClean="0"/>
              <a:t>July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graphicFrame>
        <p:nvGraphicFramePr>
          <p:cNvPr id="7" name="Table 6"/>
          <p:cNvGraphicFramePr>
            <a:graphicFrameLocks noGrp="1"/>
          </p:cNvGraphicFramePr>
          <p:nvPr>
            <p:extLst>
              <p:ext uri="{D42A27DB-BD31-4B8C-83A1-F6EECF244321}">
                <p14:modId xmlns:p14="http://schemas.microsoft.com/office/powerpoint/2010/main" val="2461926748"/>
              </p:ext>
            </p:extLst>
          </p:nvPr>
        </p:nvGraphicFramePr>
        <p:xfrm>
          <a:off x="825322" y="3505200"/>
          <a:ext cx="7632878" cy="2934747"/>
        </p:xfrm>
        <a:graphic>
          <a:graphicData uri="http://schemas.openxmlformats.org/drawingml/2006/table">
            <a:tbl>
              <a:tblPr firstRow="1" bandRow="1">
                <a:tableStyleId>{5940675A-B579-460E-94D1-54222C63F5DA}</a:tableStyleId>
              </a:tblPr>
              <a:tblGrid>
                <a:gridCol w="2549212"/>
                <a:gridCol w="859665"/>
                <a:gridCol w="994893"/>
                <a:gridCol w="2260242"/>
                <a:gridCol w="968866"/>
              </a:tblGrid>
              <a:tr h="295650">
                <a:tc>
                  <a:txBody>
                    <a:bodyPr/>
                    <a:lstStyle/>
                    <a:p>
                      <a:r>
                        <a:rPr lang="en-US" sz="1400" dirty="0" smtClean="0"/>
                        <a:t>Attribute</a:t>
                      </a:r>
                      <a:endParaRPr lang="en-US" sz="1400" dirty="0"/>
                    </a:p>
                  </a:txBody>
                  <a:tcPr marL="68580" marR="68580" marT="34290" marB="34290"/>
                </a:tc>
                <a:tc>
                  <a:txBody>
                    <a:bodyPr/>
                    <a:lstStyle/>
                    <a:p>
                      <a:r>
                        <a:rPr lang="en-US" sz="1400" dirty="0" smtClean="0"/>
                        <a:t>Type</a:t>
                      </a:r>
                      <a:endParaRPr lang="en-US" sz="1400" dirty="0"/>
                    </a:p>
                  </a:txBody>
                  <a:tcPr marL="68580" marR="68580" marT="34290" marB="34290"/>
                </a:tc>
                <a:tc>
                  <a:txBody>
                    <a:bodyPr/>
                    <a:lstStyle/>
                    <a:p>
                      <a:r>
                        <a:rPr lang="en-US" sz="1400" dirty="0" smtClean="0"/>
                        <a:t>Range</a:t>
                      </a:r>
                      <a:endParaRPr lang="en-US" sz="1400" dirty="0"/>
                    </a:p>
                  </a:txBody>
                  <a:tcPr marL="68580" marR="68580" marT="34290" marB="34290"/>
                </a:tc>
                <a:tc>
                  <a:txBody>
                    <a:bodyPr/>
                    <a:lstStyle/>
                    <a:p>
                      <a:r>
                        <a:rPr lang="en-US" sz="1400" dirty="0" smtClean="0"/>
                        <a:t>Description</a:t>
                      </a:r>
                      <a:endParaRPr lang="en-US" sz="1400" dirty="0"/>
                    </a:p>
                  </a:txBody>
                  <a:tcPr marL="68580" marR="68580" marT="34290" marB="34290"/>
                </a:tc>
                <a:tc>
                  <a:txBody>
                    <a:bodyPr/>
                    <a:lstStyle/>
                    <a:p>
                      <a:r>
                        <a:rPr lang="en-US" sz="1400" dirty="0" smtClean="0"/>
                        <a:t>Default</a:t>
                      </a:r>
                      <a:endParaRPr lang="en-US" sz="1400" dirty="0"/>
                    </a:p>
                  </a:txBody>
                  <a:tcPr marL="68580" marR="68580" marT="34290" marB="34290"/>
                </a:tc>
              </a:tr>
              <a:tr h="823293">
                <a:tc>
                  <a:txBody>
                    <a:bodyPr/>
                    <a:lstStyle/>
                    <a:p>
                      <a:r>
                        <a:rPr lang="en-US" sz="1400" i="1" dirty="0" err="1" smtClean="0"/>
                        <a:t>macED</a:t>
                      </a:r>
                      <a:endParaRPr lang="en-US" sz="1400" i="1" dirty="0"/>
                    </a:p>
                  </a:txBody>
                  <a:tcPr marL="68580" marR="68580" marT="34290" marB="34290"/>
                </a:tc>
                <a:tc>
                  <a:txBody>
                    <a:bodyPr/>
                    <a:lstStyle/>
                    <a:p>
                      <a:r>
                        <a:rPr lang="en-US" sz="1400" dirty="0" smtClean="0"/>
                        <a:t>Integer</a:t>
                      </a:r>
                      <a:endParaRPr lang="en-US" sz="1400" dirty="0"/>
                    </a:p>
                  </a:txBody>
                  <a:tcPr marL="68580" marR="68580" marT="34290" marB="34290"/>
                </a:tc>
                <a:tc>
                  <a:txBody>
                    <a:bodyPr/>
                    <a:lstStyle/>
                    <a:p>
                      <a:r>
                        <a:rPr lang="en-US" sz="1400" dirty="0" smtClean="0"/>
                        <a:t>0x0000-0xffff</a:t>
                      </a:r>
                    </a:p>
                  </a:txBody>
                  <a:tcPr marL="68580" marR="68580" marT="34290" marB="34290"/>
                </a:tc>
                <a:tc>
                  <a:txBody>
                    <a:bodyPr/>
                    <a:lstStyle/>
                    <a:p>
                      <a:r>
                        <a:rPr lang="en-US" sz="1400" dirty="0" smtClean="0"/>
                        <a:t>An estimate of the received signal power within the bandwidth of the channel.</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823293">
                <a:tc>
                  <a:txBody>
                    <a:bodyPr/>
                    <a:lstStyle/>
                    <a:p>
                      <a:r>
                        <a:rPr lang="en-US" sz="1400" i="1" dirty="0" err="1" smtClean="0"/>
                        <a:t>macCCA</a:t>
                      </a:r>
                      <a:endParaRPr lang="en-US" sz="1400" i="1" dirty="0"/>
                    </a:p>
                  </a:txBody>
                  <a:tcPr marL="68580" marR="68580" marT="34290" marB="34290"/>
                </a:tc>
                <a:tc>
                  <a:txBody>
                    <a:bodyPr/>
                    <a:lstStyle/>
                    <a:p>
                      <a:r>
                        <a:rPr lang="en-US" sz="1400" dirty="0" smtClean="0"/>
                        <a:t>Integer</a:t>
                      </a:r>
                      <a:endParaRPr lang="en-US" sz="1400" dirty="0"/>
                    </a:p>
                  </a:txBody>
                  <a:tcPr marL="68580" marR="68580" marT="34290" marB="34290"/>
                </a:tc>
                <a:tc>
                  <a:txBody>
                    <a:bodyPr/>
                    <a:lstStyle/>
                    <a:p>
                      <a:r>
                        <a:rPr lang="en-US" sz="1400" dirty="0" smtClean="0"/>
                        <a:t>0x0000-0xffff</a:t>
                      </a:r>
                    </a:p>
                  </a:txBody>
                  <a:tcPr marL="68580" marR="68580" marT="34290" marB="34290"/>
                </a:tc>
                <a:tc>
                  <a:txBody>
                    <a:bodyPr/>
                    <a:lstStyle/>
                    <a:p>
                      <a:r>
                        <a:rPr lang="en-US" sz="1400" dirty="0" smtClean="0"/>
                        <a:t>The duration for which the measuring device determined</a:t>
                      </a:r>
                    </a:p>
                    <a:p>
                      <a:r>
                        <a:rPr lang="en-US" sz="1400" dirty="0" smtClean="0"/>
                        <a:t>the channel to be busy</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r h="2997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i="1" dirty="0" err="1" smtClean="0"/>
                        <a:t>macActiveScan</a:t>
                      </a:r>
                      <a:endParaRPr lang="en-US" altLang="ja-JP" sz="1400" i="1" dirty="0" smtClean="0"/>
                    </a:p>
                  </a:txBody>
                  <a:tcPr marL="68580" marR="68580" marT="34290" marB="34290"/>
                </a:tc>
                <a:tc>
                  <a:txBody>
                    <a:bodyPr/>
                    <a:lstStyle/>
                    <a:p>
                      <a:r>
                        <a:rPr lang="en-US" sz="1400" dirty="0" smtClean="0"/>
                        <a:t>Integer</a:t>
                      </a:r>
                      <a:endParaRPr lang="en-US" sz="1400" dirty="0"/>
                    </a:p>
                  </a:txBody>
                  <a:tcPr marL="68580" marR="68580" marT="34290" marB="34290"/>
                </a:tc>
                <a:tc>
                  <a:txBody>
                    <a:bodyPr/>
                    <a:lstStyle/>
                    <a:p>
                      <a:r>
                        <a:rPr lang="en-US" sz="1400" dirty="0" smtClean="0"/>
                        <a:t>0x0000-0xffff</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Active scan time period</a:t>
                      </a:r>
                    </a:p>
                  </a:txBody>
                  <a:tcPr marL="68580" marR="68580" marT="34290" marB="34290"/>
                </a:tc>
                <a:tc>
                  <a:txBody>
                    <a:bodyPr/>
                    <a:lstStyle/>
                    <a:p>
                      <a:r>
                        <a:rPr lang="en-US" sz="1400" dirty="0" smtClean="0"/>
                        <a:t>-</a:t>
                      </a:r>
                      <a:endParaRPr lang="en-US" sz="1400" dirty="0"/>
                    </a:p>
                  </a:txBody>
                  <a:tcPr marL="68580" marR="68580" marT="34290" marB="34290"/>
                </a:tc>
              </a:tr>
              <a:tr h="299757">
                <a:tc>
                  <a:txBody>
                    <a:bodyPr/>
                    <a:lstStyle/>
                    <a:p>
                      <a:r>
                        <a:rPr lang="en-US" sz="1400" dirty="0" smtClean="0"/>
                        <a: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c>
                  <a:txBody>
                    <a:bodyPr/>
                    <a:lstStyle/>
                    <a:p>
                      <a:r>
                        <a:rPr lang="en-US" sz="1400" dirty="0" smtClean="0"/>
                        <a:t>-</a:t>
                      </a:r>
                      <a:endParaRPr lang="en-US" sz="1400" dirty="0"/>
                    </a:p>
                  </a:txBody>
                  <a:tcPr marL="68580" marR="68580" marT="34290" marB="34290"/>
                </a:tc>
              </a:tr>
            </a:tbl>
          </a:graphicData>
        </a:graphic>
      </p:graphicFrame>
    </p:spTree>
    <p:extLst>
      <p:ext uri="{BB962C8B-B14F-4D97-AF65-F5344CB8AC3E}">
        <p14:creationId xmlns:p14="http://schemas.microsoft.com/office/powerpoint/2010/main" val="2804752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smtClean="0"/>
              <a:t>Discussion (cont’d)</a:t>
            </a:r>
            <a:endParaRPr kumimoji="1" lang="en-US" dirty="0"/>
          </a:p>
        </p:txBody>
      </p:sp>
      <p:sp>
        <p:nvSpPr>
          <p:cNvPr id="3" name="Content Placeholder 2"/>
          <p:cNvSpPr>
            <a:spLocks noGrp="1"/>
          </p:cNvSpPr>
          <p:nvPr>
            <p:ph idx="1"/>
          </p:nvPr>
        </p:nvSpPr>
        <p:spPr/>
        <p:txBody>
          <a:bodyPr>
            <a:normAutofit fontScale="77500" lnSpcReduction="20000"/>
          </a:bodyPr>
          <a:lstStyle/>
          <a:p>
            <a:r>
              <a:rPr kumimoji="1" lang="en-US" altLang="ja-JP" dirty="0" smtClean="0"/>
              <a:t>It is necessary to study more </a:t>
            </a:r>
            <a:r>
              <a:rPr kumimoji="1" lang="en-US" altLang="ja-JP" smtClean="0"/>
              <a:t>and well define</a:t>
            </a:r>
            <a:r>
              <a:rPr kumimoji="1" lang="en-US" altLang="ja-JP" dirty="0" smtClean="0"/>
              <a:t>:</a:t>
            </a:r>
          </a:p>
          <a:p>
            <a:pPr lvl="1"/>
            <a:r>
              <a:rPr kumimoji="1" lang="en-US" altLang="ja-JP" dirty="0" smtClean="0"/>
              <a:t>“Interference measurement”</a:t>
            </a:r>
          </a:p>
          <a:p>
            <a:pPr lvl="1"/>
            <a:r>
              <a:rPr kumimoji="1" lang="en-US" altLang="ja-JP" dirty="0" smtClean="0"/>
              <a:t>“Channel Occupancy”</a:t>
            </a:r>
          </a:p>
          <a:p>
            <a:pPr lvl="1"/>
            <a:r>
              <a:rPr kumimoji="1" lang="en-US" altLang="ja-JP" dirty="0" smtClean="0"/>
              <a:t>“Latency”</a:t>
            </a:r>
          </a:p>
          <a:p>
            <a:r>
              <a:rPr kumimoji="1" lang="en-US" altLang="ja-JP" dirty="0" smtClean="0"/>
              <a:t>MAC </a:t>
            </a:r>
            <a:r>
              <a:rPr kumimoji="1" lang="en-US" altLang="ja-JP" dirty="0"/>
              <a:t>performance metrics specific MAC PIB attributes are also defined in Table 144 of Ref [1]</a:t>
            </a:r>
          </a:p>
          <a:p>
            <a:pPr lvl="1"/>
            <a:r>
              <a:rPr lang="en-US" altLang="ja-JP" dirty="0" err="1"/>
              <a:t>macRetryCount</a:t>
            </a:r>
            <a:endParaRPr lang="en-US" altLang="ja-JP" dirty="0"/>
          </a:p>
          <a:p>
            <a:pPr lvl="1"/>
            <a:r>
              <a:rPr lang="en-US" altLang="ja-JP" dirty="0" err="1"/>
              <a:t>macTxSuccessCount</a:t>
            </a:r>
            <a:endParaRPr lang="en-US" altLang="ja-JP" dirty="0"/>
          </a:p>
          <a:p>
            <a:pPr lvl="1"/>
            <a:r>
              <a:rPr lang="en-US" altLang="ja-JP" dirty="0" err="1"/>
              <a:t>macRxSuccessCount</a:t>
            </a:r>
            <a:endParaRPr lang="en-US" altLang="ja-JP" dirty="0"/>
          </a:p>
          <a:p>
            <a:pPr lvl="1"/>
            <a:r>
              <a:rPr lang="en-US" altLang="ja-JP" dirty="0" smtClean="0"/>
              <a:t>…</a:t>
            </a:r>
            <a:br>
              <a:rPr lang="en-US" altLang="ja-JP" dirty="0" smtClean="0"/>
            </a:br>
            <a:r>
              <a:rPr lang="en-US" altLang="ja-JP" dirty="0" smtClean="0">
                <a:sym typeface="Wingdings" panose="05000000000000000000" pitchFamily="2" charset="2"/>
              </a:rPr>
              <a:t> It is necessary </a:t>
            </a:r>
            <a:r>
              <a:rPr lang="en-US" altLang="ja-JP" dirty="0">
                <a:sym typeface="Wingdings" panose="05000000000000000000" pitchFamily="2" charset="2"/>
              </a:rPr>
              <a:t>to </a:t>
            </a:r>
            <a:r>
              <a:rPr lang="en-US" altLang="ja-JP" dirty="0" smtClean="0">
                <a:sym typeface="Wingdings" panose="05000000000000000000" pitchFamily="2" charset="2"/>
              </a:rPr>
              <a:t>determine </a:t>
            </a:r>
            <a:r>
              <a:rPr lang="en-US" altLang="ja-JP" dirty="0">
                <a:sym typeface="Wingdings" panose="05000000000000000000" pitchFamily="2" charset="2"/>
              </a:rPr>
              <a:t>whether to use these parameters</a:t>
            </a:r>
            <a:r>
              <a:rPr lang="en-US" altLang="ja-JP" dirty="0"/>
              <a:t> or define separate attributes</a:t>
            </a:r>
            <a:endParaRPr kumimoji="1" lang="en-US" altLang="ja-JP" dirty="0"/>
          </a:p>
        </p:txBody>
      </p:sp>
      <p:sp>
        <p:nvSpPr>
          <p:cNvPr id="4" name="Date Placeholder 3"/>
          <p:cNvSpPr>
            <a:spLocks noGrp="1"/>
          </p:cNvSpPr>
          <p:nvPr>
            <p:ph type="dt" sz="half" idx="10"/>
          </p:nvPr>
        </p:nvSpPr>
        <p:spPr/>
        <p:txBody>
          <a:bodyPr/>
          <a:lstStyle/>
          <a:p>
            <a:r>
              <a:rPr lang="en-US" altLang="ja-JP" dirty="0" smtClean="0"/>
              <a:t>July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8</a:t>
            </a:fld>
            <a:endParaRPr lang="en-US" altLang="ja-JP"/>
          </a:p>
        </p:txBody>
      </p:sp>
    </p:spTree>
    <p:extLst>
      <p:ext uri="{BB962C8B-B14F-4D97-AF65-F5344CB8AC3E}">
        <p14:creationId xmlns:p14="http://schemas.microsoft.com/office/powerpoint/2010/main" val="2393845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1908</TotalTime>
  <Words>536</Words>
  <Application>Microsoft Office PowerPoint</Application>
  <PresentationFormat>On-screen Show (4:3)</PresentationFormat>
  <Paragraphs>172</Paragraphs>
  <Slides>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MS PGothic</vt:lpstr>
      <vt:lpstr>Arial</vt:lpstr>
      <vt:lpstr>Times New Roman</vt:lpstr>
      <vt:lpstr>Wingdings</vt:lpstr>
      <vt:lpstr>Office Theme</vt:lpstr>
      <vt:lpstr>Document</vt:lpstr>
      <vt:lpstr>PowerPoint Presentation</vt:lpstr>
      <vt:lpstr>PowerPoint Presentation</vt:lpstr>
      <vt:lpstr>Outline of the proposal</vt:lpstr>
      <vt:lpstr>Proposal for SRMM MAC PIB (Section 5)</vt:lpstr>
      <vt:lpstr>Proposal for SRMM MAC PIB (Cont’d)</vt:lpstr>
      <vt:lpstr>Proposal for SRMM MAC PIB (Cont’d)</vt:lpstr>
      <vt:lpstr>Discussion</vt:lpstr>
      <vt:lpstr>Discussion (cont’d)</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130</cp:revision>
  <cp:lastPrinted>1998-02-10T13:28:06Z</cp:lastPrinted>
  <dcterms:created xsi:type="dcterms:W3CDTF">2015-03-06T22:24:22Z</dcterms:created>
  <dcterms:modified xsi:type="dcterms:W3CDTF">2015-07-14T20:41:44Z</dcterms:modified>
</cp:coreProperties>
</file>