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58" r:id="rId3"/>
    <p:sldId id="256" r:id="rId4"/>
    <p:sldId id="275" r:id="rId5"/>
    <p:sldId id="288" r:id="rId6"/>
    <p:sldId id="280" r:id="rId7"/>
    <p:sldId id="291" r:id="rId8"/>
    <p:sldId id="281" r:id="rId9"/>
    <p:sldId id="282" r:id="rId10"/>
    <p:sldId id="283" r:id="rId11"/>
    <p:sldId id="285" r:id="rId12"/>
    <p:sldId id="286" r:id="rId13"/>
    <p:sldId id="287" r:id="rId14"/>
    <p:sldId id="292" r:id="rId15"/>
    <p:sldId id="269" r:id="rId16"/>
    <p:sldId id="290" r:id="rId17"/>
    <p:sldId id="289"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73" autoAdjust="0"/>
    <p:restoredTop sz="94660" autoAdjust="0"/>
  </p:normalViewPr>
  <p:slideViewPr>
    <p:cSldViewPr>
      <p:cViewPr varScale="1">
        <p:scale>
          <a:sx n="166" d="100"/>
          <a:sy n="166" d="100"/>
        </p:scale>
        <p:origin x="1566"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D49D2793-6003-4406-A1E0-792DAF0B858A}"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11450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5E05FB7E-1E59-44B8-BB9E-C7E35A2108A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4038010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ko-KR"/>
              <a:t>doc.: IEEE 802.15-&lt;doc#&gt;</a:t>
            </a:r>
          </a:p>
        </p:txBody>
      </p:sp>
      <p:sp>
        <p:nvSpPr>
          <p:cNvPr id="5" name="Rectangle 3"/>
          <p:cNvSpPr>
            <a:spLocks noGrp="1" noChangeArrowheads="1"/>
          </p:cNvSpPr>
          <p:nvPr>
            <p:ph type="dt" idx="1"/>
          </p:nvPr>
        </p:nvSpPr>
        <p:spPr>
          <a:ln/>
        </p:spPr>
        <p:txBody>
          <a:bodyPr/>
          <a:lstStyle/>
          <a:p>
            <a:r>
              <a:rPr lang="en-US" altLang="ko-KR"/>
              <a:t>&lt;month year&gt;</a:t>
            </a:r>
          </a:p>
        </p:txBody>
      </p:sp>
      <p:sp>
        <p:nvSpPr>
          <p:cNvPr id="6" name="Rectangle 6"/>
          <p:cNvSpPr>
            <a:spLocks noGrp="1" noChangeArrowheads="1"/>
          </p:cNvSpPr>
          <p:nvPr>
            <p:ph type="ftr" sz="quarter" idx="4"/>
          </p:nvPr>
        </p:nvSpPr>
        <p:spPr>
          <a:ln/>
        </p:spPr>
        <p:txBody>
          <a:bodyPr/>
          <a:lstStyle/>
          <a:p>
            <a:pPr lvl="4"/>
            <a:r>
              <a:rPr lang="en-US" altLang="ko-KR"/>
              <a:t>&lt;author&gt;, &lt;company&gt;</a:t>
            </a:r>
          </a:p>
        </p:txBody>
      </p:sp>
      <p:sp>
        <p:nvSpPr>
          <p:cNvPr id="7" name="Rectangle 7"/>
          <p:cNvSpPr>
            <a:spLocks noGrp="1" noChangeArrowheads="1"/>
          </p:cNvSpPr>
          <p:nvPr>
            <p:ph type="sldNum" sz="quarter" idx="5"/>
          </p:nvPr>
        </p:nvSpPr>
        <p:spPr>
          <a:ln/>
        </p:spPr>
        <p:txBody>
          <a:bodyPr/>
          <a:lstStyle/>
          <a:p>
            <a:r>
              <a:rPr lang="en-US" altLang="ko-KR"/>
              <a:t>Page </a:t>
            </a:r>
            <a:fld id="{70AB3591-5814-41A5-BEE7-109AAF99861A}" type="slidenum">
              <a:rPr lang="en-US" altLang="ko-KR"/>
              <a:pPr/>
              <a:t>3</a:t>
            </a:fld>
            <a:endParaRPr lang="en-US" altLang="ko-KR"/>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427777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EF23335-5352-4985-ABC1-A1D371906F20}" type="slidenum">
              <a:rPr lang="en-US" altLang="ko-KR"/>
              <a:pPr/>
              <a:t>‹#›</a:t>
            </a:fld>
            <a:endParaRPr lang="en-US" altLang="ko-KR"/>
          </a:p>
        </p:txBody>
      </p:sp>
    </p:spTree>
    <p:extLst>
      <p:ext uri="{BB962C8B-B14F-4D97-AF65-F5344CB8AC3E}">
        <p14:creationId xmlns:p14="http://schemas.microsoft.com/office/powerpoint/2010/main" val="701198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E6B6837-4D36-44F9-A542-92DBC7B6BF54}" type="slidenum">
              <a:rPr lang="en-US" altLang="ko-KR"/>
              <a:pPr/>
              <a:t>‹#›</a:t>
            </a:fld>
            <a:endParaRPr lang="en-US" altLang="ko-KR"/>
          </a:p>
        </p:txBody>
      </p:sp>
    </p:spTree>
    <p:extLst>
      <p:ext uri="{BB962C8B-B14F-4D97-AF65-F5344CB8AC3E}">
        <p14:creationId xmlns:p14="http://schemas.microsoft.com/office/powerpoint/2010/main" val="178385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056FE5D-BAC0-470C-81AA-BA4651ECD137}" type="slidenum">
              <a:rPr lang="en-US" altLang="ko-KR"/>
              <a:pPr/>
              <a:t>‹#›</a:t>
            </a:fld>
            <a:endParaRPr lang="en-US" altLang="ko-KR"/>
          </a:p>
        </p:txBody>
      </p:sp>
    </p:spTree>
    <p:extLst>
      <p:ext uri="{BB962C8B-B14F-4D97-AF65-F5344CB8AC3E}">
        <p14:creationId xmlns:p14="http://schemas.microsoft.com/office/powerpoint/2010/main" val="49272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685800" y="378281"/>
            <a:ext cx="1600200" cy="215444"/>
          </a:xfrm>
        </p:spPr>
        <p:txBody>
          <a:bodyPr/>
          <a:lstStyle>
            <a:lvl1pPr>
              <a:defRPr/>
            </a:lvl1pPr>
          </a:lstStyle>
          <a:p>
            <a:r>
              <a:rPr lang="en-US" altLang="ko-KR" dirty="0" smtClean="0"/>
              <a:t>&lt;July 2015&gt;</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lvl1pPr>
              <a:defRPr/>
            </a:lvl1pPr>
          </a:lstStyle>
          <a:p>
            <a:r>
              <a:rPr lang="en-US" altLang="ko-KR" dirty="0" smtClean="0"/>
              <a:t>&lt;Bing Hui&gt;, &lt;ETRI&gt;</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A5F1B148-D82A-47A5-BCE5-934BDCB36E59}" type="slidenum">
              <a:rPr lang="en-US" altLang="ko-KR"/>
              <a:pPr/>
              <a:t>‹#›</a:t>
            </a:fld>
            <a:endParaRPr lang="en-US" altLang="ko-KR"/>
          </a:p>
        </p:txBody>
      </p:sp>
    </p:spTree>
    <p:extLst>
      <p:ext uri="{BB962C8B-B14F-4D97-AF65-F5344CB8AC3E}">
        <p14:creationId xmlns:p14="http://schemas.microsoft.com/office/powerpoint/2010/main" val="3752907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DDF1773-C703-409C-9B8F-2CC0031EF3A7}" type="slidenum">
              <a:rPr lang="en-US" altLang="ko-KR"/>
              <a:pPr/>
              <a:t>‹#›</a:t>
            </a:fld>
            <a:endParaRPr lang="en-US" altLang="ko-KR"/>
          </a:p>
        </p:txBody>
      </p:sp>
    </p:spTree>
    <p:extLst>
      <p:ext uri="{BB962C8B-B14F-4D97-AF65-F5344CB8AC3E}">
        <p14:creationId xmlns:p14="http://schemas.microsoft.com/office/powerpoint/2010/main" val="139520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07ED5DF-168F-4D0B-BA98-CD53C968AB57}" type="slidenum">
              <a:rPr lang="en-US" altLang="ko-KR"/>
              <a:pPr/>
              <a:t>‹#›</a:t>
            </a:fld>
            <a:endParaRPr lang="en-US" altLang="ko-KR"/>
          </a:p>
        </p:txBody>
      </p:sp>
    </p:spTree>
    <p:extLst>
      <p:ext uri="{BB962C8B-B14F-4D97-AF65-F5344CB8AC3E}">
        <p14:creationId xmlns:p14="http://schemas.microsoft.com/office/powerpoint/2010/main" val="267891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a:t>&lt;month year&gt;</a:t>
            </a:r>
          </a:p>
        </p:txBody>
      </p:sp>
      <p:sp>
        <p:nvSpPr>
          <p:cNvPr id="8" name="바닥글 개체 틀 7"/>
          <p:cNvSpPr>
            <a:spLocks noGrp="1"/>
          </p:cNvSpPr>
          <p:nvPr>
            <p:ph type="ftr" sz="quarter" idx="11"/>
          </p:nvPr>
        </p:nvSpPr>
        <p:spPr/>
        <p:txBody>
          <a:bodyPr/>
          <a:lstStyle>
            <a:lvl1pPr>
              <a:defRPr/>
            </a:lvl1pPr>
          </a:lstStyle>
          <a:p>
            <a:r>
              <a:rPr lang="en-US" altLang="ko-KR"/>
              <a:t>&lt;author&gt;, &lt;company&gt;</a:t>
            </a: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761A0BB6-E1C3-4DF4-B2FA-E06F7523ACD7}" type="slidenum">
              <a:rPr lang="en-US" altLang="ko-KR"/>
              <a:pPr/>
              <a:t>‹#›</a:t>
            </a:fld>
            <a:endParaRPr lang="en-US" altLang="ko-KR"/>
          </a:p>
        </p:txBody>
      </p:sp>
    </p:spTree>
    <p:extLst>
      <p:ext uri="{BB962C8B-B14F-4D97-AF65-F5344CB8AC3E}">
        <p14:creationId xmlns:p14="http://schemas.microsoft.com/office/powerpoint/2010/main" val="393136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a:t>&lt;month year&gt;</a:t>
            </a:r>
          </a:p>
        </p:txBody>
      </p:sp>
      <p:sp>
        <p:nvSpPr>
          <p:cNvPr id="4" name="바닥글 개체 틀 3"/>
          <p:cNvSpPr>
            <a:spLocks noGrp="1"/>
          </p:cNvSpPr>
          <p:nvPr>
            <p:ph type="ftr" sz="quarter" idx="11"/>
          </p:nvPr>
        </p:nvSpPr>
        <p:spPr/>
        <p:txBody>
          <a:bodyPr/>
          <a:lstStyle>
            <a:lvl1pPr>
              <a:defRPr/>
            </a:lvl1pPr>
          </a:lstStyle>
          <a:p>
            <a:r>
              <a:rPr lang="en-US" altLang="ko-KR"/>
              <a:t>&lt;author&gt;, &lt;company&gt;</a:t>
            </a: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5041C563-A14B-4BA6-A64B-36A5A3484914}" type="slidenum">
              <a:rPr lang="en-US" altLang="ko-KR"/>
              <a:pPr/>
              <a:t>‹#›</a:t>
            </a:fld>
            <a:endParaRPr lang="en-US" altLang="ko-KR"/>
          </a:p>
        </p:txBody>
      </p:sp>
    </p:spTree>
    <p:extLst>
      <p:ext uri="{BB962C8B-B14F-4D97-AF65-F5344CB8AC3E}">
        <p14:creationId xmlns:p14="http://schemas.microsoft.com/office/powerpoint/2010/main" val="414264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a:t>&lt;month year&gt;</a:t>
            </a:r>
          </a:p>
        </p:txBody>
      </p:sp>
      <p:sp>
        <p:nvSpPr>
          <p:cNvPr id="3" name="바닥글 개체 틀 2"/>
          <p:cNvSpPr>
            <a:spLocks noGrp="1"/>
          </p:cNvSpPr>
          <p:nvPr>
            <p:ph type="ftr" sz="quarter" idx="11"/>
          </p:nvPr>
        </p:nvSpPr>
        <p:spPr/>
        <p:txBody>
          <a:bodyPr/>
          <a:lstStyle>
            <a:lvl1pPr>
              <a:defRPr/>
            </a:lvl1pPr>
          </a:lstStyle>
          <a:p>
            <a:r>
              <a:rPr lang="en-US" altLang="ko-KR"/>
              <a:t>&lt;author&gt;, &lt;company&gt;</a:t>
            </a: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B87C7261-9F80-4158-B227-B5A76146414A}" type="slidenum">
              <a:rPr lang="en-US" altLang="ko-KR"/>
              <a:pPr/>
              <a:t>‹#›</a:t>
            </a:fld>
            <a:endParaRPr lang="en-US" altLang="ko-KR"/>
          </a:p>
        </p:txBody>
      </p:sp>
    </p:spTree>
    <p:extLst>
      <p:ext uri="{BB962C8B-B14F-4D97-AF65-F5344CB8AC3E}">
        <p14:creationId xmlns:p14="http://schemas.microsoft.com/office/powerpoint/2010/main" val="39778293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920CA92-F95F-40D5-8DAF-E5AFB4843CA8}" type="slidenum">
              <a:rPr lang="en-US" altLang="ko-KR"/>
              <a:pPr/>
              <a:t>‹#›</a:t>
            </a:fld>
            <a:endParaRPr lang="en-US" altLang="ko-KR"/>
          </a:p>
        </p:txBody>
      </p:sp>
    </p:spTree>
    <p:extLst>
      <p:ext uri="{BB962C8B-B14F-4D97-AF65-F5344CB8AC3E}">
        <p14:creationId xmlns:p14="http://schemas.microsoft.com/office/powerpoint/2010/main" val="1387690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49CB92E0-92AD-4038-B3A7-685FE68D80C4}" type="slidenum">
              <a:rPr lang="en-US" altLang="ko-KR"/>
              <a:pPr/>
              <a:t>‹#›</a:t>
            </a:fld>
            <a:endParaRPr lang="en-US" altLang="ko-KR"/>
          </a:p>
        </p:txBody>
      </p:sp>
    </p:spTree>
    <p:extLst>
      <p:ext uri="{BB962C8B-B14F-4D97-AF65-F5344CB8AC3E}">
        <p14:creationId xmlns:p14="http://schemas.microsoft.com/office/powerpoint/2010/main" val="22355038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67ECA175-EBE1-4C68-83FE-0FFB69390FCD}" type="slidenum">
              <a:rPr lang="en-US" altLang="ko-KR"/>
              <a:pPr/>
              <a:t>‹#›</a:t>
            </a:fld>
            <a:endParaRPr lang="en-US" altLang="ko-KR"/>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36000" lvl="4" algn="r"/>
            <a:r>
              <a:rPr lang="en-US" altLang="ko-KR" sz="1400" b="1" dirty="0">
                <a:ea typeface="굴림" charset="-127"/>
              </a:rPr>
              <a:t>doc.: IEEE </a:t>
            </a:r>
            <a:r>
              <a:rPr lang="en-US" altLang="ko-KR" sz="1400" b="1" dirty="0" smtClean="0">
                <a:ea typeface="굴림" charset="-127"/>
              </a:rPr>
              <a:t>802.</a:t>
            </a:r>
            <a:r>
              <a:rPr lang="en-US" altLang="ko-KR" sz="1400" b="1" dirty="0" smtClean="0">
                <a:effectLst/>
              </a:rPr>
              <a:t> 15-15-0505-00-hrrc</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5DF850BB-7B27-4558-A344-C60720F8C465}" type="slidenum">
              <a:rPr lang="en-US" altLang="ko-KR"/>
              <a:pPr/>
              <a:t>1</a:t>
            </a:fld>
            <a:endParaRPr lang="en-US" altLang="ko-KR"/>
          </a:p>
        </p:txBody>
      </p:sp>
      <p:sp>
        <p:nvSpPr>
          <p:cNvPr id="9"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ea typeface="굴림" charset="-127"/>
            </a:endParaRPr>
          </a:p>
          <a:p>
            <a:r>
              <a:rPr lang="en-US" altLang="ko-KR" sz="1600" b="1" dirty="0">
                <a:ea typeface="굴림" charset="-127"/>
              </a:rPr>
              <a:t>Submission Title:</a:t>
            </a:r>
            <a:r>
              <a:rPr lang="en-US" altLang="ko-KR" sz="1600" dirty="0">
                <a:ea typeface="굴림" charset="-127"/>
              </a:rPr>
              <a:t> [Worldwide Overview of </a:t>
            </a:r>
            <a:r>
              <a:rPr lang="en-US" altLang="ko-KR" sz="1600" dirty="0" err="1">
                <a:ea typeface="굴림" charset="-127"/>
              </a:rPr>
              <a:t>WiFi</a:t>
            </a:r>
            <a:r>
              <a:rPr lang="en-US" altLang="ko-KR" sz="1600" dirty="0">
                <a:ea typeface="굴림" charset="-127"/>
              </a:rPr>
              <a:t> on Trains]	</a:t>
            </a:r>
          </a:p>
          <a:p>
            <a:r>
              <a:rPr lang="en-US" altLang="ko-KR" sz="1600" b="1" dirty="0">
                <a:ea typeface="굴림" charset="-127"/>
              </a:rPr>
              <a:t>Date Submitted: </a:t>
            </a:r>
            <a:r>
              <a:rPr lang="en-US" altLang="ko-KR" sz="1600" dirty="0" smtClean="0">
                <a:ea typeface="굴림" charset="-127"/>
              </a:rPr>
              <a:t>[16 July, 2015]</a:t>
            </a:r>
            <a:r>
              <a:rPr lang="en-US" altLang="ko-KR" sz="1600" dirty="0">
                <a:ea typeface="굴림" charset="-127"/>
              </a:rPr>
              <a:t>	</a:t>
            </a:r>
          </a:p>
          <a:p>
            <a:r>
              <a:rPr lang="en-US" altLang="ko-KR" sz="1600" b="1" dirty="0">
                <a:ea typeface="굴림" charset="-127"/>
              </a:rPr>
              <a:t>Source:</a:t>
            </a:r>
            <a:r>
              <a:rPr lang="en-US" altLang="ko-KR" sz="1600" dirty="0">
                <a:ea typeface="굴림" charset="-127"/>
              </a:rPr>
              <a:t> </a:t>
            </a:r>
            <a:r>
              <a:rPr lang="en-US" altLang="ko-KR" sz="1600" dirty="0" smtClean="0">
                <a:ea typeface="굴림" charset="-127"/>
              </a:rPr>
              <a:t>[Bing Hui, </a:t>
            </a:r>
            <a:r>
              <a:rPr lang="en-US" altLang="ko-KR" sz="1600" dirty="0" err="1" smtClean="0">
                <a:ea typeface="굴림" charset="-127"/>
              </a:rPr>
              <a:t>Junhyeong</a:t>
            </a:r>
            <a:r>
              <a:rPr lang="en-US" altLang="ko-KR" sz="1600" dirty="0" smtClean="0">
                <a:ea typeface="굴림" charset="-127"/>
              </a:rPr>
              <a:t> Kim, </a:t>
            </a:r>
            <a:r>
              <a:rPr lang="en-US" altLang="ko-KR" sz="1600" dirty="0" err="1" smtClean="0">
                <a:ea typeface="굴림" charset="-127"/>
              </a:rPr>
              <a:t>Hee</a:t>
            </a:r>
            <a:r>
              <a:rPr lang="en-US" altLang="ko-KR" sz="1600" dirty="0" smtClean="0">
                <a:ea typeface="굴림" charset="-127"/>
              </a:rPr>
              <a:t>-Sang Chung, and </a:t>
            </a:r>
            <a:r>
              <a:rPr lang="en-US" altLang="ko-KR" sz="1600" dirty="0" err="1">
                <a:ea typeface="굴림" charset="-127"/>
              </a:rPr>
              <a:t>JunHwan</a:t>
            </a:r>
            <a:r>
              <a:rPr lang="en-US" altLang="ko-KR" sz="1600" dirty="0">
                <a:ea typeface="굴림" charset="-127"/>
              </a:rPr>
              <a:t> Lee] Company </a:t>
            </a:r>
            <a:r>
              <a:rPr lang="en-US" altLang="ko-KR" sz="1600" dirty="0" smtClean="0">
                <a:ea typeface="굴림" charset="-127"/>
              </a:rPr>
              <a:t>[ETRI]</a:t>
            </a:r>
            <a:endParaRPr lang="en-US" altLang="ko-KR" sz="1600" dirty="0">
              <a:ea typeface="굴림" charset="-127"/>
            </a:endParaRPr>
          </a:p>
          <a:p>
            <a:r>
              <a:rPr lang="en-US" altLang="ko-KR" sz="1600" dirty="0">
                <a:ea typeface="굴림" charset="-127"/>
              </a:rPr>
              <a:t>Address </a:t>
            </a:r>
            <a:r>
              <a:rPr lang="en-US" altLang="ko-KR" sz="1600" dirty="0" smtClean="0">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305-700, KOREA</a:t>
            </a:r>
            <a:r>
              <a:rPr lang="en-US" altLang="ko-KR" sz="1600" dirty="0" smtClean="0">
                <a:ea typeface="굴림" charset="-127"/>
              </a:rPr>
              <a:t>]</a:t>
            </a:r>
            <a:endParaRPr lang="en-US" altLang="ko-KR" sz="1600" dirty="0">
              <a:ea typeface="굴림" charset="-127"/>
            </a:endParaRPr>
          </a:p>
          <a:p>
            <a:r>
              <a:rPr lang="en-US" altLang="ko-KR" sz="1600" dirty="0">
                <a:ea typeface="굴림" charset="-127"/>
              </a:rPr>
              <a:t>Voice</a:t>
            </a:r>
            <a:r>
              <a:rPr lang="en-US" altLang="ko-KR" sz="1600" dirty="0" smtClean="0">
                <a:ea typeface="굴림" charset="-127"/>
              </a:rPr>
              <a:t>:[+82-42-860-5324], </a:t>
            </a:r>
            <a:r>
              <a:rPr lang="en-US" altLang="ko-KR" sz="1600" dirty="0">
                <a:ea typeface="굴림" charset="-127"/>
              </a:rPr>
              <a:t>FAX: </a:t>
            </a:r>
            <a:r>
              <a:rPr lang="en-US" altLang="ko-KR" sz="1600" dirty="0" smtClean="0">
                <a:ea typeface="굴림" charset="-127"/>
              </a:rPr>
              <a:t>[+82-42-860-6732], </a:t>
            </a:r>
            <a:r>
              <a:rPr lang="en-US" altLang="ko-KR" sz="1600" dirty="0">
                <a:ea typeface="굴림" charset="-127"/>
              </a:rPr>
              <a:t>E-Mail</a:t>
            </a:r>
            <a:r>
              <a:rPr lang="en-US" altLang="ko-KR" sz="1600" dirty="0" smtClean="0">
                <a:ea typeface="굴림" charset="-127"/>
              </a:rPr>
              <a:t>:[huibing@etri.re.kr]</a:t>
            </a:r>
            <a:r>
              <a:rPr lang="en-US" altLang="ko-KR" sz="1600" dirty="0">
                <a:ea typeface="굴림" charset="-127"/>
              </a:rPr>
              <a:t>	</a:t>
            </a:r>
          </a:p>
          <a:p>
            <a:pPr>
              <a:spcBef>
                <a:spcPts val="100"/>
              </a:spcBef>
              <a:spcAft>
                <a:spcPts val="100"/>
              </a:spcAft>
            </a:pPr>
            <a:r>
              <a:rPr lang="en-US" altLang="ko-KR" dirty="0">
                <a:ea typeface="굴림" charset="-127"/>
              </a:rPr>
              <a:t>	</a:t>
            </a:r>
          </a:p>
          <a:p>
            <a:pPr>
              <a:spcBef>
                <a:spcPts val="600"/>
              </a:spcBef>
              <a:spcAft>
                <a:spcPts val="600"/>
              </a:spcAft>
            </a:pPr>
            <a:r>
              <a:rPr lang="en-US" altLang="ko-KR" sz="1600" b="1" dirty="0">
                <a:ea typeface="굴림" charset="-127"/>
              </a:rPr>
              <a:t>Abstract:</a:t>
            </a:r>
            <a:r>
              <a:rPr lang="en-US" altLang="ko-KR" sz="1600" dirty="0">
                <a:ea typeface="굴림" charset="-127"/>
              </a:rPr>
              <a:t>	</a:t>
            </a:r>
            <a:r>
              <a:rPr lang="en-US" altLang="ko-KR" sz="1600" dirty="0" smtClean="0">
                <a:ea typeface="굴림" charset="-127"/>
              </a:rPr>
              <a:t>[]</a:t>
            </a:r>
            <a:endParaRPr lang="en-US" altLang="ko-KR" sz="1600" dirty="0">
              <a:ea typeface="굴림" charset="-127"/>
            </a:endParaRPr>
          </a:p>
          <a:p>
            <a:pPr>
              <a:spcBef>
                <a:spcPts val="600"/>
              </a:spcBef>
              <a:spcAft>
                <a:spcPts val="600"/>
              </a:spcAft>
            </a:pPr>
            <a:r>
              <a:rPr lang="en-US" altLang="ko-KR" sz="1600" b="1" dirty="0">
                <a:ea typeface="굴림" charset="-127"/>
              </a:rPr>
              <a:t>Purpose:</a:t>
            </a:r>
            <a:r>
              <a:rPr lang="en-US" altLang="ko-KR" sz="1600" dirty="0">
                <a:ea typeface="굴림" charset="-127"/>
              </a:rPr>
              <a:t>	</a:t>
            </a:r>
            <a:r>
              <a:rPr lang="en-US" altLang="ko-KR" sz="1600" dirty="0" smtClean="0">
                <a:ea typeface="굴림" charset="-127"/>
              </a:rPr>
              <a:t>[For discussion]</a:t>
            </a:r>
            <a:endParaRPr lang="en-US" altLang="ko-KR" sz="1600" dirty="0">
              <a:ea typeface="굴림" charset="-127"/>
            </a:endParaRPr>
          </a:p>
          <a:p>
            <a:r>
              <a:rPr lang="en-US" altLang="ko-KR" sz="1600" b="1" dirty="0">
                <a:ea typeface="굴림" charset="-127"/>
              </a:rPr>
              <a:t>Notice:</a:t>
            </a:r>
            <a:r>
              <a:rPr lang="en-US" altLang="ko-KR" sz="1600" dirty="0">
                <a:ea typeface="굴림" charset="-127"/>
              </a:rPr>
              <a:t>	This document has been prepared to assist the IEEE </a:t>
            </a:r>
            <a:r>
              <a:rPr lang="en-US" altLang="ko-KR" sz="1600" dirty="0" smtClean="0">
                <a:ea typeface="굴림" charset="-127"/>
              </a:rPr>
              <a:t>P802.15.  </a:t>
            </a:r>
            <a:r>
              <a:rPr lang="en-US" altLang="ko-KR" sz="1600" dirty="0">
                <a:ea typeface="굴림" charset="-127"/>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ea typeface="굴림" charset="-127"/>
              </a:rPr>
              <a:t>Release:</a:t>
            </a:r>
            <a:r>
              <a:rPr lang="en-US" altLang="ko-KR" sz="1600" dirty="0">
                <a:ea typeface="굴림" charset="-127"/>
              </a:rPr>
              <a:t>	The contributor acknowledges and accepts that this contribution becomes the property of IEEE and may be made publicly available by </a:t>
            </a:r>
            <a:r>
              <a:rPr lang="en-US" altLang="ko-KR" sz="1600" dirty="0" smtClean="0">
                <a:ea typeface="굴림" charset="-127"/>
              </a:rPr>
              <a:t>P802.15.</a:t>
            </a:r>
            <a:r>
              <a:rPr lang="en-US" altLang="ko-KR" sz="1600" dirty="0">
                <a:ea typeface="굴림" charset="-127"/>
              </a:rPr>
              <a:t>	</a:t>
            </a:r>
          </a:p>
        </p:txBody>
      </p:sp>
      <p:sp>
        <p:nvSpPr>
          <p:cNvPr id="7" name="날짜 개체 틀 3"/>
          <p:cNvSpPr>
            <a:spLocks noGrp="1"/>
          </p:cNvSpPr>
          <p:nvPr>
            <p:ph type="dt" sz="half" idx="10"/>
          </p:nvPr>
        </p:nvSpPr>
        <p:spPr>
          <a:xfrm>
            <a:off x="685800" y="378281"/>
            <a:ext cx="1600200" cy="215444"/>
          </a:xfrm>
        </p:spPr>
        <p:txBody>
          <a:bodyPr/>
          <a:lstStyle/>
          <a:p>
            <a:r>
              <a:rPr lang="en-US" altLang="ko-KR" dirty="0" smtClean="0"/>
              <a:t>&lt;July 2015&gt;</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Worldwide Overview</a:t>
            </a:r>
            <a:endParaRPr lang="ko-KR" altLang="en-US" dirty="0"/>
          </a:p>
        </p:txBody>
      </p:sp>
      <p:sp>
        <p:nvSpPr>
          <p:cNvPr id="3" name="내용 개체 틀 2"/>
          <p:cNvSpPr>
            <a:spLocks noGrp="1"/>
          </p:cNvSpPr>
          <p:nvPr>
            <p:ph idx="1"/>
          </p:nvPr>
        </p:nvSpPr>
        <p:spPr/>
        <p:txBody>
          <a:bodyPr>
            <a:normAutofit lnSpcReduction="10000"/>
          </a:bodyPr>
          <a:lstStyle/>
          <a:p>
            <a:r>
              <a:rPr lang="en-US" altLang="ko-KR" sz="2800" dirty="0" smtClean="0"/>
              <a:t>Dubai</a:t>
            </a:r>
          </a:p>
          <a:p>
            <a:pPr lvl="1"/>
            <a:r>
              <a:rPr lang="en-US" altLang="ko-KR" sz="2400" dirty="0" smtClean="0"/>
              <a:t>Status</a:t>
            </a:r>
          </a:p>
          <a:p>
            <a:pPr lvl="2"/>
            <a:r>
              <a:rPr lang="en-US" altLang="ko-KR" sz="2000" dirty="0" smtClean="0"/>
              <a:t>The </a:t>
            </a:r>
            <a:r>
              <a:rPr lang="en-US" altLang="ko-KR" sz="2000" dirty="0"/>
              <a:t>Dubai Metro already had </a:t>
            </a:r>
            <a:r>
              <a:rPr lang="en-US" altLang="ko-KR" sz="2000" dirty="0" smtClean="0"/>
              <a:t>Wi-Fi.</a:t>
            </a:r>
          </a:p>
          <a:p>
            <a:pPr lvl="2"/>
            <a:r>
              <a:rPr lang="en-US" altLang="ko-KR" sz="2000" dirty="0"/>
              <a:t>T</a:t>
            </a:r>
            <a:r>
              <a:rPr lang="en-US" altLang="ko-KR" sz="2000" dirty="0" smtClean="0"/>
              <a:t>he </a:t>
            </a:r>
            <a:r>
              <a:rPr lang="en-US" altLang="ko-KR" sz="2000" dirty="0"/>
              <a:t>buses are </a:t>
            </a:r>
            <a:r>
              <a:rPr lang="en-US" altLang="ko-KR" sz="2000" dirty="0" smtClean="0"/>
              <a:t>trialing Wi-Fi.</a:t>
            </a:r>
          </a:p>
          <a:p>
            <a:pPr lvl="1"/>
            <a:r>
              <a:rPr lang="en-US" altLang="ko-KR" sz="2400" dirty="0" smtClean="0"/>
              <a:t>The </a:t>
            </a:r>
            <a:r>
              <a:rPr lang="en-US" altLang="ko-KR" sz="2400" dirty="0"/>
              <a:t>Dubai Roads and Transport Authority (RTA) </a:t>
            </a:r>
            <a:r>
              <a:rPr lang="en-US" altLang="ko-KR" sz="2400" dirty="0" smtClean="0"/>
              <a:t>awarded </a:t>
            </a:r>
            <a:r>
              <a:rPr lang="en-US" altLang="ko-KR" sz="2400" dirty="0"/>
              <a:t>the telecoms </a:t>
            </a:r>
            <a:r>
              <a:rPr lang="en-US" altLang="ko-KR" sz="2400" dirty="0" smtClean="0"/>
              <a:t>operator </a:t>
            </a:r>
            <a:r>
              <a:rPr lang="en-US" altLang="ko-KR" sz="2400" dirty="0" smtClean="0">
                <a:solidFill>
                  <a:srgbClr val="0000FF"/>
                </a:solidFill>
              </a:rPr>
              <a:t>du</a:t>
            </a:r>
            <a:r>
              <a:rPr lang="en-US" altLang="ko-KR" sz="2400" dirty="0" smtClean="0"/>
              <a:t> to </a:t>
            </a:r>
            <a:r>
              <a:rPr lang="en-US" altLang="ko-KR" sz="2400" dirty="0"/>
              <a:t>provide passenger </a:t>
            </a:r>
            <a:r>
              <a:rPr lang="en-US" altLang="ko-KR" sz="2400" dirty="0" err="1"/>
              <a:t>WiFi</a:t>
            </a:r>
            <a:r>
              <a:rPr lang="en-US" altLang="ko-KR" sz="2400" dirty="0"/>
              <a:t> on the tram and water vehicles</a:t>
            </a:r>
            <a:r>
              <a:rPr lang="en-US" altLang="ko-KR" sz="2400" dirty="0" smtClean="0"/>
              <a:t>.</a:t>
            </a:r>
          </a:p>
          <a:p>
            <a:pPr lvl="1"/>
            <a:r>
              <a:rPr lang="en-US" altLang="ko-KR" sz="2400" dirty="0" smtClean="0"/>
              <a:t>Technically </a:t>
            </a:r>
            <a:r>
              <a:rPr lang="en-US" altLang="ko-KR" sz="2400" dirty="0">
                <a:solidFill>
                  <a:srgbClr val="0000FF"/>
                </a:solidFill>
              </a:rPr>
              <a:t>du</a:t>
            </a:r>
            <a:r>
              <a:rPr lang="en-US" altLang="ko-KR" sz="2400" dirty="0"/>
              <a:t> </a:t>
            </a:r>
            <a:r>
              <a:rPr lang="en-US" altLang="ko-KR" sz="2400" dirty="0" smtClean="0"/>
              <a:t>was after</a:t>
            </a:r>
            <a:r>
              <a:rPr lang="en-US" altLang="ko-KR" sz="2400" dirty="0"/>
              <a:t>:</a:t>
            </a:r>
          </a:p>
          <a:p>
            <a:pPr lvl="2"/>
            <a:r>
              <a:rPr lang="en-US" altLang="ko-KR" sz="2000" dirty="0" smtClean="0"/>
              <a:t>LTE </a:t>
            </a:r>
            <a:r>
              <a:rPr lang="en-US" altLang="ko-KR" sz="2000" dirty="0"/>
              <a:t>backhaul from vehicles and stations</a:t>
            </a:r>
          </a:p>
          <a:p>
            <a:pPr lvl="2"/>
            <a:r>
              <a:rPr lang="en-US" altLang="ko-KR" sz="2000" dirty="0" smtClean="0"/>
              <a:t>802.11n</a:t>
            </a:r>
            <a:endParaRPr lang="en-US" altLang="ko-KR" sz="2000" dirty="0"/>
          </a:p>
          <a:p>
            <a:pPr lvl="2"/>
            <a:r>
              <a:rPr lang="en-US" altLang="ko-KR" sz="2000" dirty="0" smtClean="0"/>
              <a:t>Proven </a:t>
            </a:r>
            <a:r>
              <a:rPr lang="en-US" altLang="ko-KR" sz="2000" dirty="0"/>
              <a:t>ability to work with Alstom</a:t>
            </a:r>
            <a:endParaRPr lang="ko-KR" altLang="en-US" sz="2000" dirty="0"/>
          </a:p>
        </p:txBody>
      </p:sp>
      <p:sp>
        <p:nvSpPr>
          <p:cNvPr id="4" name="날짜 개체 틀 3"/>
          <p:cNvSpPr>
            <a:spLocks noGrp="1"/>
          </p:cNvSpPr>
          <p:nvPr>
            <p:ph type="dt" sz="half" idx="10"/>
          </p:nvPr>
        </p:nvSpPr>
        <p:spPr/>
        <p:txBody>
          <a:bodyPr/>
          <a:lstStyle/>
          <a:p>
            <a:r>
              <a:rPr lang="en-US" altLang="ko-KR" smtClean="0"/>
              <a:t>&lt;July 2015&gt;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10</a:t>
            </a:fld>
            <a:endParaRPr lang="en-US" altLang="ko-KR"/>
          </a:p>
        </p:txBody>
      </p:sp>
      <p:sp>
        <p:nvSpPr>
          <p:cNvPr id="7" name="TextBox 6"/>
          <p:cNvSpPr txBox="1"/>
          <p:nvPr/>
        </p:nvSpPr>
        <p:spPr>
          <a:xfrm>
            <a:off x="701163" y="6093296"/>
            <a:ext cx="7831277" cy="246221"/>
          </a:xfrm>
          <a:prstGeom prst="rect">
            <a:avLst/>
          </a:prstGeom>
          <a:noFill/>
        </p:spPr>
        <p:txBody>
          <a:bodyPr wrap="square" rtlCol="0">
            <a:spAutoFit/>
          </a:bodyPr>
          <a:lstStyle/>
          <a:p>
            <a:r>
              <a:rPr lang="en-US" altLang="ko-KR" sz="1000" b="1" dirty="0" err="1" smtClean="0">
                <a:solidFill>
                  <a:srgbClr val="00B050"/>
                </a:solidFill>
              </a:rPr>
              <a:t>Icomera</a:t>
            </a:r>
            <a:r>
              <a:rPr lang="en-US" altLang="ko-KR" sz="1000" b="1" dirty="0" smtClean="0">
                <a:solidFill>
                  <a:srgbClr val="00B050"/>
                </a:solidFill>
              </a:rPr>
              <a:t> AB, “Connecting Dubai: smart transport in a smart city”, in </a:t>
            </a:r>
            <a:r>
              <a:rPr lang="en-US" altLang="ko-KR" sz="1000" b="1" i="1" dirty="0" smtClean="0">
                <a:solidFill>
                  <a:srgbClr val="00B050"/>
                </a:solidFill>
              </a:rPr>
              <a:t>BWCS Train Conference</a:t>
            </a:r>
            <a:r>
              <a:rPr lang="en-US" altLang="ko-KR" sz="1000" b="1" dirty="0" smtClean="0">
                <a:solidFill>
                  <a:srgbClr val="00B050"/>
                </a:solidFill>
              </a:rPr>
              <a:t>, 2015.06.</a:t>
            </a:r>
            <a:endParaRPr lang="ko-KR" altLang="en-US" sz="1000" b="1" dirty="0">
              <a:solidFill>
                <a:srgbClr val="00B050"/>
              </a:solidFill>
            </a:endParaRPr>
          </a:p>
        </p:txBody>
      </p:sp>
    </p:spTree>
    <p:extLst>
      <p:ext uri="{BB962C8B-B14F-4D97-AF65-F5344CB8AC3E}">
        <p14:creationId xmlns:p14="http://schemas.microsoft.com/office/powerpoint/2010/main" val="2847065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Worldwide Overview</a:t>
            </a:r>
            <a:endParaRPr lang="ko-KR" altLang="en-US" dirty="0"/>
          </a:p>
        </p:txBody>
      </p:sp>
      <p:sp>
        <p:nvSpPr>
          <p:cNvPr id="3" name="내용 개체 틀 2"/>
          <p:cNvSpPr>
            <a:spLocks noGrp="1"/>
          </p:cNvSpPr>
          <p:nvPr>
            <p:ph idx="1"/>
          </p:nvPr>
        </p:nvSpPr>
        <p:spPr/>
        <p:txBody>
          <a:bodyPr/>
          <a:lstStyle/>
          <a:p>
            <a:r>
              <a:rPr lang="en-US" altLang="ko-KR" sz="2800" dirty="0" smtClean="0"/>
              <a:t>UK</a:t>
            </a:r>
          </a:p>
          <a:p>
            <a:pPr lvl="1"/>
            <a:r>
              <a:rPr lang="en-US" altLang="ko-KR" sz="2400" dirty="0" smtClean="0"/>
              <a:t>Call for Evidence Released by Department of Transport</a:t>
            </a:r>
          </a:p>
          <a:p>
            <a:pPr lvl="2"/>
            <a:r>
              <a:rPr lang="en-US" altLang="ko-KR" sz="2000" dirty="0"/>
              <a:t>Dropped calls and intermittent access to the internet are frustrations felt by many rail </a:t>
            </a:r>
            <a:r>
              <a:rPr lang="en-US" altLang="ko-KR" sz="2000" dirty="0" smtClean="0"/>
              <a:t>passengers.</a:t>
            </a:r>
            <a:endParaRPr lang="en-US" altLang="ko-KR" sz="2000" dirty="0"/>
          </a:p>
          <a:p>
            <a:pPr lvl="2"/>
            <a:r>
              <a:rPr lang="en-US" altLang="ko-KR" sz="2000" dirty="0" smtClean="0"/>
              <a:t>Mobile </a:t>
            </a:r>
            <a:r>
              <a:rPr lang="en-US" altLang="ko-KR" sz="2000" dirty="0"/>
              <a:t>communications are so important to passengers that </a:t>
            </a:r>
            <a:r>
              <a:rPr lang="en-US" altLang="ko-KR" sz="2000" dirty="0">
                <a:solidFill>
                  <a:srgbClr val="0000FF"/>
                </a:solidFill>
              </a:rPr>
              <a:t>free Wi-Fi </a:t>
            </a:r>
            <a:r>
              <a:rPr lang="en-US" altLang="ko-KR" sz="2000" dirty="0"/>
              <a:t>now appears in </a:t>
            </a:r>
            <a:r>
              <a:rPr lang="en-US" altLang="ko-KR" sz="2000" dirty="0">
                <a:solidFill>
                  <a:srgbClr val="0000FF"/>
                </a:solidFill>
              </a:rPr>
              <a:t>the top ten priorities </a:t>
            </a:r>
            <a:r>
              <a:rPr lang="en-US" altLang="ko-KR" sz="2000" dirty="0"/>
              <a:t>for improvement according to a major survey last year.</a:t>
            </a:r>
            <a:endParaRPr lang="en-US" altLang="ko-KR" sz="2000" dirty="0" smtClean="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11</a:t>
            </a:fld>
            <a:endParaRPr lang="en-US" altLang="ko-KR"/>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9" name="TextBox 8"/>
          <p:cNvSpPr txBox="1"/>
          <p:nvPr/>
        </p:nvSpPr>
        <p:spPr>
          <a:xfrm>
            <a:off x="701163" y="6093296"/>
            <a:ext cx="7831277" cy="400110"/>
          </a:xfrm>
          <a:prstGeom prst="rect">
            <a:avLst/>
          </a:prstGeom>
          <a:noFill/>
        </p:spPr>
        <p:txBody>
          <a:bodyPr wrap="square" rtlCol="0">
            <a:spAutoFit/>
          </a:bodyPr>
          <a:lstStyle/>
          <a:p>
            <a:r>
              <a:rPr lang="en-US" altLang="ko-KR" sz="1000" b="1" dirty="0">
                <a:solidFill>
                  <a:srgbClr val="00B050"/>
                </a:solidFill>
              </a:rPr>
              <a:t>Department for Transport and Department for Culture Media &amp; </a:t>
            </a:r>
            <a:r>
              <a:rPr lang="en-US" altLang="ko-KR" sz="1000" b="1" dirty="0" smtClean="0">
                <a:solidFill>
                  <a:srgbClr val="00B050"/>
                </a:solidFill>
              </a:rPr>
              <a:t>Sport, “</a:t>
            </a:r>
            <a:r>
              <a:rPr lang="en-US" altLang="ko-KR" sz="1000" b="1" dirty="0">
                <a:solidFill>
                  <a:srgbClr val="00B050"/>
                </a:solidFill>
              </a:rPr>
              <a:t>Improving </a:t>
            </a:r>
            <a:r>
              <a:rPr lang="en-US" altLang="ko-KR" sz="1000" b="1" dirty="0" smtClean="0">
                <a:solidFill>
                  <a:srgbClr val="00B050"/>
                </a:solidFill>
              </a:rPr>
              <a:t>mobile communications to UK rail passengers”, call for evidence, UK, 2015.06.</a:t>
            </a:r>
            <a:endParaRPr lang="ko-KR" altLang="en-US" sz="1000" b="1" dirty="0">
              <a:solidFill>
                <a:srgbClr val="00B050"/>
              </a:solidFill>
            </a:endParaRPr>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&lt;July 2015&gt;</a:t>
            </a:r>
            <a:endParaRPr lang="en-US" altLang="ko-KR" dirty="0"/>
          </a:p>
        </p:txBody>
      </p:sp>
    </p:spTree>
    <p:extLst>
      <p:ext uri="{BB962C8B-B14F-4D97-AF65-F5344CB8AC3E}">
        <p14:creationId xmlns:p14="http://schemas.microsoft.com/office/powerpoint/2010/main" val="432383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Worldwide Overview</a:t>
            </a:r>
            <a:endParaRPr lang="ko-KR" altLang="en-US" dirty="0"/>
          </a:p>
        </p:txBody>
      </p:sp>
      <p:sp>
        <p:nvSpPr>
          <p:cNvPr id="3" name="내용 개체 틀 2"/>
          <p:cNvSpPr>
            <a:spLocks noGrp="1"/>
          </p:cNvSpPr>
          <p:nvPr>
            <p:ph idx="1"/>
          </p:nvPr>
        </p:nvSpPr>
        <p:spPr/>
        <p:txBody>
          <a:bodyPr>
            <a:noAutofit/>
          </a:bodyPr>
          <a:lstStyle/>
          <a:p>
            <a:pPr lvl="1"/>
            <a:r>
              <a:rPr lang="en-US" altLang="ko-KR" sz="2000" dirty="0" smtClean="0"/>
              <a:t>Technical Options</a:t>
            </a:r>
          </a:p>
          <a:p>
            <a:pPr lvl="2"/>
            <a:r>
              <a:rPr lang="en-US" altLang="ko-KR" sz="1800" dirty="0"/>
              <a:t>On-train technical options</a:t>
            </a:r>
          </a:p>
          <a:p>
            <a:pPr lvl="3"/>
            <a:r>
              <a:rPr lang="en-US" altLang="ko-KR" sz="1600" dirty="0" smtClean="0"/>
              <a:t>On </a:t>
            </a:r>
            <a:r>
              <a:rPr lang="en-US" altLang="ko-KR" sz="1600" dirty="0"/>
              <a:t>train </a:t>
            </a:r>
            <a:r>
              <a:rPr lang="en-US" altLang="ko-KR" sz="1600" dirty="0" smtClean="0"/>
              <a:t>Wi-Fi: </a:t>
            </a:r>
            <a:r>
              <a:rPr lang="en-US" altLang="ko-KR" sz="1600" dirty="0"/>
              <a:t>roof-top antennas used to aggregate mobile network data signals and rebroadcast as a Wi-Fi signal within the train, in line with the Government policy announced in February 2015. </a:t>
            </a:r>
            <a:endParaRPr lang="en-US" altLang="ko-KR" sz="1600" dirty="0" smtClean="0"/>
          </a:p>
          <a:p>
            <a:pPr lvl="3"/>
            <a:r>
              <a:rPr lang="en-US" altLang="ko-KR" sz="1600" dirty="0" smtClean="0"/>
              <a:t>Digital </a:t>
            </a:r>
            <a:r>
              <a:rPr lang="en-US" altLang="ko-KR" sz="1600" dirty="0"/>
              <a:t>on-board repeaters (D-OBR</a:t>
            </a:r>
            <a:r>
              <a:rPr lang="en-US" altLang="ko-KR" sz="1600" dirty="0" smtClean="0"/>
              <a:t>): </a:t>
            </a:r>
            <a:r>
              <a:rPr lang="en-US" altLang="ko-KR" sz="1600" dirty="0"/>
              <a:t>amplify external mobile signals within the carriages, reducing the signal attenuation effects of walls and windows.</a:t>
            </a:r>
          </a:p>
          <a:p>
            <a:pPr lvl="3"/>
            <a:r>
              <a:rPr lang="en-US" altLang="ko-KR" sz="1600" dirty="0" err="1" smtClean="0"/>
              <a:t>Femto</a:t>
            </a:r>
            <a:r>
              <a:rPr lang="en-US" altLang="ko-KR" sz="1600" dirty="0" smtClean="0"/>
              <a:t> cells: </a:t>
            </a:r>
            <a:r>
              <a:rPr lang="en-US" altLang="ko-KR" sz="1600" dirty="0"/>
              <a:t>these act as mobile base stations providing connectivity within carriages and requiring connectivity with the mobile operators’ networks</a:t>
            </a:r>
            <a:r>
              <a:rPr lang="en-US" altLang="ko-KR" sz="1600" dirty="0" smtClean="0"/>
              <a:t>.</a:t>
            </a:r>
          </a:p>
          <a:p>
            <a:pPr lvl="3"/>
            <a:r>
              <a:rPr lang="en-US" altLang="ko-KR" sz="1600" dirty="0" smtClean="0"/>
              <a:t>Passive repeaters: </a:t>
            </a:r>
            <a:r>
              <a:rPr lang="en-US" altLang="ko-KR" sz="1600" dirty="0"/>
              <a:t>high-gain external antennae on all train carriages with low loss coupling to internal antennae, potentially reducing the effect of cuttings due to the height of the antenna and eliminating the attenuation effects of the carriage.</a:t>
            </a:r>
            <a:endParaRPr lang="ko-KR" altLang="en-US" sz="1600" dirty="0"/>
          </a:p>
        </p:txBody>
      </p:sp>
      <p:sp>
        <p:nvSpPr>
          <p:cNvPr id="4" name="날짜 개체 틀 3"/>
          <p:cNvSpPr>
            <a:spLocks noGrp="1"/>
          </p:cNvSpPr>
          <p:nvPr>
            <p:ph type="dt" sz="half" idx="10"/>
          </p:nvPr>
        </p:nvSpPr>
        <p:spPr/>
        <p:txBody>
          <a:bodyPr/>
          <a:lstStyle/>
          <a:p>
            <a:r>
              <a:rPr lang="en-US" altLang="ko-KR" dirty="0" smtClean="0"/>
              <a:t>&lt;July 2015&gt;</a:t>
            </a:r>
            <a:endParaRPr lang="en-US" altLang="ko-KR" dirty="0"/>
          </a:p>
        </p:txBody>
      </p:sp>
      <p:sp>
        <p:nvSpPr>
          <p:cNvPr id="5" name="바닥글 개체 틀 4"/>
          <p:cNvSpPr>
            <a:spLocks noGrp="1"/>
          </p:cNvSpPr>
          <p:nvPr>
            <p:ph type="ftr" sz="quarter" idx="11"/>
          </p:nvPr>
        </p:nvSpPr>
        <p:spPr/>
        <p:txBody>
          <a:bodyPr/>
          <a:lstStyle/>
          <a:p>
            <a:r>
              <a:rPr lang="en-US" altLang="ko-KR" dirty="0" smtClean="0"/>
              <a:t>&lt;Bing Hui&gt;, &lt;ETRI&gt;</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12</a:t>
            </a:fld>
            <a:endParaRPr lang="en-US" altLang="ko-KR"/>
          </a:p>
        </p:txBody>
      </p:sp>
    </p:spTree>
    <p:extLst>
      <p:ext uri="{BB962C8B-B14F-4D97-AF65-F5344CB8AC3E}">
        <p14:creationId xmlns:p14="http://schemas.microsoft.com/office/powerpoint/2010/main" val="2575096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Worldwide Overview</a:t>
            </a:r>
            <a:endParaRPr lang="ko-KR" altLang="en-US" dirty="0"/>
          </a:p>
        </p:txBody>
      </p:sp>
      <p:sp>
        <p:nvSpPr>
          <p:cNvPr id="3" name="내용 개체 틀 2"/>
          <p:cNvSpPr>
            <a:spLocks noGrp="1"/>
          </p:cNvSpPr>
          <p:nvPr>
            <p:ph idx="1"/>
          </p:nvPr>
        </p:nvSpPr>
        <p:spPr/>
        <p:txBody>
          <a:bodyPr>
            <a:noAutofit/>
          </a:bodyPr>
          <a:lstStyle/>
          <a:p>
            <a:pPr lvl="2"/>
            <a:r>
              <a:rPr lang="en-US" altLang="ko-KR" sz="1800" dirty="0"/>
              <a:t>Off-train technical </a:t>
            </a:r>
            <a:r>
              <a:rPr lang="en-US" altLang="ko-KR" sz="1800" dirty="0" smtClean="0"/>
              <a:t>options</a:t>
            </a:r>
            <a:endParaRPr lang="en-US" altLang="ko-KR" sz="1800" dirty="0"/>
          </a:p>
          <a:p>
            <a:pPr lvl="3"/>
            <a:r>
              <a:rPr lang="en-US" altLang="ko-KR" sz="1600" dirty="0" smtClean="0"/>
              <a:t>Every </a:t>
            </a:r>
            <a:r>
              <a:rPr lang="en-US" altLang="ko-KR" sz="1600" dirty="0"/>
              <a:t>mobile network operator makes improvements to their </a:t>
            </a:r>
            <a:r>
              <a:rPr lang="en-US" altLang="ko-KR" sz="1600" dirty="0" smtClean="0"/>
              <a:t>off-rail </a:t>
            </a:r>
            <a:r>
              <a:rPr lang="en-US" altLang="ko-KR" sz="1600" dirty="0"/>
              <a:t>infrastructure to improve coverage along the rail network. This would target not-spots to provide continuous coverage.</a:t>
            </a:r>
          </a:p>
          <a:p>
            <a:pPr lvl="3"/>
            <a:r>
              <a:rPr lang="en-US" altLang="ko-KR" sz="1600" dirty="0" smtClean="0"/>
              <a:t>Every </a:t>
            </a:r>
            <a:r>
              <a:rPr lang="en-US" altLang="ko-KR" sz="1600" dirty="0"/>
              <a:t>mobile network operator </a:t>
            </a:r>
            <a:r>
              <a:rPr lang="en-US" altLang="ko-KR" sz="1600" dirty="0" smtClean="0"/>
              <a:t>utilizes </a:t>
            </a:r>
            <a:r>
              <a:rPr lang="en-US" altLang="ko-KR" sz="1600" dirty="0"/>
              <a:t>Network Rail assets (including masts, facilities and telecommunications) to provide continuous </a:t>
            </a:r>
            <a:r>
              <a:rPr lang="en-US" altLang="ko-KR" sz="1600" dirty="0" smtClean="0"/>
              <a:t>coverage.</a:t>
            </a:r>
            <a:endParaRPr lang="en-US" altLang="ko-KR" sz="1600" dirty="0"/>
          </a:p>
          <a:p>
            <a:pPr lvl="3"/>
            <a:r>
              <a:rPr lang="en-US" altLang="ko-KR" sz="1600" dirty="0" smtClean="0"/>
              <a:t>One </a:t>
            </a:r>
            <a:r>
              <a:rPr lang="en-US" altLang="ko-KR" sz="1600" dirty="0"/>
              <a:t>or more mobile network operators provide mobile coverage across the rail route.</a:t>
            </a:r>
          </a:p>
          <a:p>
            <a:pPr lvl="3"/>
            <a:r>
              <a:rPr lang="en-US" altLang="ko-KR" sz="1600" dirty="0" smtClean="0"/>
              <a:t>Instead </a:t>
            </a:r>
            <a:r>
              <a:rPr lang="en-US" altLang="ko-KR" sz="1600" dirty="0"/>
              <a:t>of using mobile network operators, build a private network along the rail route with an alternative service provider.</a:t>
            </a:r>
          </a:p>
          <a:p>
            <a:pPr lvl="3"/>
            <a:r>
              <a:rPr lang="en-US" altLang="ko-KR" sz="1600" dirty="0" smtClean="0"/>
              <a:t>Instead </a:t>
            </a:r>
            <a:r>
              <a:rPr lang="en-US" altLang="ko-KR" sz="1600" dirty="0"/>
              <a:t>of using mobile network operators, use train-to-satellite mobile broadband connectivity to deliver both voice and data services.</a:t>
            </a:r>
          </a:p>
          <a:p>
            <a:pPr lvl="3"/>
            <a:r>
              <a:rPr lang="en-US" altLang="ko-KR" sz="1600" dirty="0" smtClean="0"/>
              <a:t>Utilize </a:t>
            </a:r>
            <a:r>
              <a:rPr lang="en-US" altLang="ko-KR" sz="1600" dirty="0"/>
              <a:t>future unmanned aerial vehicles (UAVs) or tethered balloons to deliver targeted connectivity to trains or some other innovative option.</a:t>
            </a:r>
            <a:endParaRPr lang="ko-KR" altLang="en-US" sz="1600" dirty="0"/>
          </a:p>
        </p:txBody>
      </p:sp>
      <p:sp>
        <p:nvSpPr>
          <p:cNvPr id="4" name="날짜 개체 틀 3"/>
          <p:cNvSpPr>
            <a:spLocks noGrp="1"/>
          </p:cNvSpPr>
          <p:nvPr>
            <p:ph type="dt" sz="half" idx="10"/>
          </p:nvPr>
        </p:nvSpPr>
        <p:spPr/>
        <p:txBody>
          <a:bodyPr/>
          <a:lstStyle/>
          <a:p>
            <a:r>
              <a:rPr lang="en-US" altLang="ko-KR" dirty="0" smtClean="0"/>
              <a:t>&lt;July 2015&gt;</a:t>
            </a:r>
            <a:endParaRPr lang="en-US" altLang="ko-KR" dirty="0"/>
          </a:p>
        </p:txBody>
      </p:sp>
      <p:sp>
        <p:nvSpPr>
          <p:cNvPr id="5" name="바닥글 개체 틀 4"/>
          <p:cNvSpPr>
            <a:spLocks noGrp="1"/>
          </p:cNvSpPr>
          <p:nvPr>
            <p:ph type="ftr" sz="quarter" idx="11"/>
          </p:nvPr>
        </p:nvSpPr>
        <p:spPr/>
        <p:txBody>
          <a:bodyPr/>
          <a:lstStyle/>
          <a:p>
            <a:r>
              <a:rPr lang="en-US" altLang="ko-KR" dirty="0" smtClean="0"/>
              <a:t>&lt;Bing Hui&gt;, &lt;ETRI&gt;</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13</a:t>
            </a:fld>
            <a:endParaRPr lang="en-US" altLang="ko-KR"/>
          </a:p>
        </p:txBody>
      </p:sp>
    </p:spTree>
    <p:extLst>
      <p:ext uri="{BB962C8B-B14F-4D97-AF65-F5344CB8AC3E}">
        <p14:creationId xmlns:p14="http://schemas.microsoft.com/office/powerpoint/2010/main" val="612453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Necessity of New Standards for HRRC</a:t>
            </a:r>
            <a:endParaRPr lang="ko-KR" altLang="en-US" dirty="0"/>
          </a:p>
        </p:txBody>
      </p:sp>
      <p:sp>
        <p:nvSpPr>
          <p:cNvPr id="3" name="Content Placeholder 2"/>
          <p:cNvSpPr>
            <a:spLocks noGrp="1"/>
          </p:cNvSpPr>
          <p:nvPr>
            <p:ph idx="1"/>
          </p:nvPr>
        </p:nvSpPr>
        <p:spPr/>
        <p:txBody>
          <a:bodyPr/>
          <a:lstStyle/>
          <a:p>
            <a:r>
              <a:rPr lang="en-US" altLang="ko-KR" sz="2800" dirty="0"/>
              <a:t>1 Gb/s Trackside Network Roadmap</a:t>
            </a:r>
            <a:endParaRPr lang="ko-KR" altLang="en-US" sz="2800" dirty="0"/>
          </a:p>
        </p:txBody>
      </p:sp>
      <p:sp>
        <p:nvSpPr>
          <p:cNvPr id="4" name="Date Placeholder 3"/>
          <p:cNvSpPr>
            <a:spLocks noGrp="1"/>
          </p:cNvSpPr>
          <p:nvPr>
            <p:ph type="dt" sz="half" idx="10"/>
          </p:nvPr>
        </p:nvSpPr>
        <p:spPr/>
        <p:txBody>
          <a:bodyPr/>
          <a:lstStyle/>
          <a:p>
            <a:r>
              <a:rPr lang="en-US" altLang="ko-KR" smtClean="0"/>
              <a:t>&lt;July 2015&gt;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14</a:t>
            </a:fld>
            <a:endParaRPr lang="en-US" altLang="ko-KR"/>
          </a:p>
        </p:txBody>
      </p:sp>
      <p:pic>
        <p:nvPicPr>
          <p:cNvPr id="8" name="Picture 7"/>
          <p:cNvPicPr>
            <a:picLocks noChangeAspect="1"/>
          </p:cNvPicPr>
          <p:nvPr/>
        </p:nvPicPr>
        <p:blipFill>
          <a:blip r:embed="rId2"/>
          <a:stretch>
            <a:fillRect/>
          </a:stretch>
        </p:blipFill>
        <p:spPr>
          <a:xfrm>
            <a:off x="1403648" y="2684478"/>
            <a:ext cx="6172200" cy="3169339"/>
          </a:xfrm>
          <a:prstGeom prst="rect">
            <a:avLst/>
          </a:prstGeom>
        </p:spPr>
      </p:pic>
      <p:sp>
        <p:nvSpPr>
          <p:cNvPr id="9" name="TextBox 8"/>
          <p:cNvSpPr txBox="1"/>
          <p:nvPr/>
        </p:nvSpPr>
        <p:spPr>
          <a:xfrm>
            <a:off x="701163" y="6093296"/>
            <a:ext cx="7831277" cy="246221"/>
          </a:xfrm>
          <a:prstGeom prst="rect">
            <a:avLst/>
          </a:prstGeom>
          <a:noFill/>
        </p:spPr>
        <p:txBody>
          <a:bodyPr wrap="square" rtlCol="0">
            <a:spAutoFit/>
          </a:bodyPr>
          <a:lstStyle/>
          <a:p>
            <a:r>
              <a:rPr lang="en-US" altLang="ko-KR" sz="1000" b="1" dirty="0" err="1" smtClean="0">
                <a:solidFill>
                  <a:srgbClr val="00B050"/>
                </a:solidFill>
              </a:rPr>
              <a:t>Fluidmesh</a:t>
            </a:r>
            <a:r>
              <a:rPr lang="en-US" altLang="ko-KR" sz="1000" b="1" dirty="0" smtClean="0">
                <a:solidFill>
                  <a:srgbClr val="00B050"/>
                </a:solidFill>
              </a:rPr>
              <a:t>, “Fluidity train to ground technology – on-board </a:t>
            </a:r>
            <a:r>
              <a:rPr lang="en-US" altLang="ko-KR" sz="1000" b="1" dirty="0" err="1" smtClean="0">
                <a:solidFill>
                  <a:srgbClr val="00B050"/>
                </a:solidFill>
              </a:rPr>
              <a:t>WiFi</a:t>
            </a:r>
            <a:r>
              <a:rPr lang="en-US" altLang="ko-KR" sz="1000" b="1" dirty="0" smtClean="0">
                <a:solidFill>
                  <a:srgbClr val="00B050"/>
                </a:solidFill>
              </a:rPr>
              <a:t> at 100 Mbps”, </a:t>
            </a:r>
            <a:r>
              <a:rPr lang="en-US" altLang="ko-KR" sz="1000" b="1" dirty="0" smtClean="0">
                <a:solidFill>
                  <a:srgbClr val="00B050"/>
                </a:solidFill>
              </a:rPr>
              <a:t>call for evidence, UK, 2015.06.</a:t>
            </a:r>
            <a:endParaRPr lang="ko-KR" altLang="en-US" sz="1000" b="1" dirty="0">
              <a:solidFill>
                <a:srgbClr val="00B050"/>
              </a:solidFill>
            </a:endParaRPr>
          </a:p>
        </p:txBody>
      </p:sp>
    </p:spTree>
    <p:extLst>
      <p:ext uri="{BB962C8B-B14F-4D97-AF65-F5344CB8AC3E}">
        <p14:creationId xmlns:p14="http://schemas.microsoft.com/office/powerpoint/2010/main" val="3175737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Necessity of New Standards for </a:t>
            </a:r>
            <a:r>
              <a:rPr lang="en-US" altLang="ko-KR" dirty="0" smtClean="0"/>
              <a:t>HRRC</a:t>
            </a:r>
            <a:endParaRPr lang="ko-KR" altLang="en-US" dirty="0"/>
          </a:p>
        </p:txBody>
      </p:sp>
      <p:sp>
        <p:nvSpPr>
          <p:cNvPr id="3" name="내용 개체 틀 2"/>
          <p:cNvSpPr>
            <a:spLocks noGrp="1"/>
          </p:cNvSpPr>
          <p:nvPr>
            <p:ph idx="1"/>
          </p:nvPr>
        </p:nvSpPr>
        <p:spPr/>
        <p:txBody>
          <a:bodyPr>
            <a:normAutofit fontScale="92500"/>
          </a:bodyPr>
          <a:lstStyle/>
          <a:p>
            <a:r>
              <a:rPr lang="en-US" altLang="ko-KR" sz="2400" dirty="0" smtClean="0"/>
              <a:t>Market for Novel Rail Communications is </a:t>
            </a:r>
            <a:r>
              <a:rPr lang="en-US" altLang="ko-KR" sz="2400" dirty="0" smtClean="0">
                <a:solidFill>
                  <a:srgbClr val="0000FF"/>
                </a:solidFill>
              </a:rPr>
              <a:t>Worldwide Open</a:t>
            </a:r>
          </a:p>
          <a:p>
            <a:pPr lvl="1"/>
            <a:r>
              <a:rPr lang="en-US" altLang="ko-KR" sz="2000" dirty="0" smtClean="0"/>
              <a:t>Demands of New Technology for HRRC - more and more on-board users are aspiring to having new technologies supporting HRRC with satisfaction.</a:t>
            </a:r>
          </a:p>
          <a:p>
            <a:r>
              <a:rPr lang="en-US" altLang="ko-KR" sz="2400" dirty="0" smtClean="0"/>
              <a:t>Higher and Higher Data Rate Requirement</a:t>
            </a:r>
          </a:p>
          <a:p>
            <a:pPr lvl="1"/>
            <a:r>
              <a:rPr lang="en-US" altLang="ko-KR" sz="2000" dirty="0" smtClean="0"/>
              <a:t>Currently existed mature technologies can only support up to 100 Mbps (LTE based).</a:t>
            </a:r>
          </a:p>
          <a:p>
            <a:pPr lvl="1"/>
            <a:r>
              <a:rPr lang="en-US" altLang="ko-KR" sz="2000" dirty="0" smtClean="0"/>
              <a:t>It can be predicted that the requirement for even higher data rate will emerge very soon.</a:t>
            </a:r>
          </a:p>
          <a:p>
            <a:r>
              <a:rPr lang="en-US" altLang="ko-KR" sz="2400" dirty="0" smtClean="0"/>
              <a:t>New Standards for HRRC</a:t>
            </a:r>
          </a:p>
          <a:p>
            <a:pPr lvl="1"/>
            <a:r>
              <a:rPr lang="en-US" altLang="ko-KR" sz="2000" dirty="0" smtClean="0"/>
              <a:t>Now is the </a:t>
            </a:r>
            <a:r>
              <a:rPr lang="en-US" altLang="ko-KR" sz="2000" dirty="0" smtClean="0">
                <a:solidFill>
                  <a:srgbClr val="0000FF"/>
                </a:solidFill>
              </a:rPr>
              <a:t>right time </a:t>
            </a:r>
            <a:r>
              <a:rPr lang="en-US" altLang="ko-KR" sz="2000" dirty="0" smtClean="0"/>
              <a:t>to develop the new standards for HRRC.</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15</a:t>
            </a:fld>
            <a:endParaRPr lang="en-US" altLang="ko-KR"/>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9" name="날짜 개체 틀 3"/>
          <p:cNvSpPr>
            <a:spLocks noGrp="1"/>
          </p:cNvSpPr>
          <p:nvPr>
            <p:ph type="dt" sz="half" idx="10"/>
          </p:nvPr>
        </p:nvSpPr>
        <p:spPr>
          <a:xfrm>
            <a:off x="685800" y="378281"/>
            <a:ext cx="1600200" cy="215444"/>
          </a:xfrm>
        </p:spPr>
        <p:txBody>
          <a:bodyPr/>
          <a:lstStyle/>
          <a:p>
            <a:r>
              <a:rPr lang="en-US" altLang="ko-KR" dirty="0" smtClean="0"/>
              <a:t>&lt;July 2015&gt;</a:t>
            </a:r>
            <a:endParaRPr lang="en-US" altLang="ko-KR" dirty="0"/>
          </a:p>
        </p:txBody>
      </p:sp>
    </p:spTree>
    <p:extLst>
      <p:ext uri="{BB962C8B-B14F-4D97-AF65-F5344CB8AC3E}">
        <p14:creationId xmlns:p14="http://schemas.microsoft.com/office/powerpoint/2010/main" val="693628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Demonstration from Korea for HRRC</a:t>
            </a:r>
            <a:endParaRPr lang="ko-KR" altLang="en-US" dirty="0"/>
          </a:p>
        </p:txBody>
      </p:sp>
      <p:sp>
        <p:nvSpPr>
          <p:cNvPr id="3" name="Content Placeholder 2"/>
          <p:cNvSpPr>
            <a:spLocks noGrp="1"/>
          </p:cNvSpPr>
          <p:nvPr>
            <p:ph idx="1"/>
          </p:nvPr>
        </p:nvSpPr>
        <p:spPr/>
        <p:txBody>
          <a:bodyPr/>
          <a:lstStyle/>
          <a:p>
            <a:r>
              <a:rPr lang="en-US" altLang="ko-KR" sz="2800" dirty="0"/>
              <a:t>Demo for HRRC</a:t>
            </a:r>
          </a:p>
          <a:p>
            <a:pPr lvl="1"/>
            <a:r>
              <a:rPr lang="en-US" altLang="ko-KR" sz="2400" dirty="0"/>
              <a:t>ETRI of Korea has performed a link test for HRRC</a:t>
            </a:r>
          </a:p>
          <a:p>
            <a:endParaRPr lang="ko-KR" altLang="en-US" dirty="0"/>
          </a:p>
        </p:txBody>
      </p:sp>
      <p:sp>
        <p:nvSpPr>
          <p:cNvPr id="4" name="Date Placeholder 3"/>
          <p:cNvSpPr>
            <a:spLocks noGrp="1"/>
          </p:cNvSpPr>
          <p:nvPr>
            <p:ph type="dt" sz="half" idx="10"/>
          </p:nvPr>
        </p:nvSpPr>
        <p:spPr/>
        <p:txBody>
          <a:bodyPr/>
          <a:lstStyle/>
          <a:p>
            <a:r>
              <a:rPr lang="en-US" altLang="ko-KR" smtClean="0"/>
              <a:t>&lt;July 2015&gt;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16</a:t>
            </a:fld>
            <a:endParaRPr lang="en-US" altLang="ko-KR"/>
          </a:p>
        </p:txBody>
      </p:sp>
      <p:pic>
        <p:nvPicPr>
          <p:cNvPr id="7" name="Picture 6"/>
          <p:cNvPicPr>
            <a:picLocks noChangeAspect="1"/>
          </p:cNvPicPr>
          <p:nvPr/>
        </p:nvPicPr>
        <p:blipFill>
          <a:blip r:embed="rId2"/>
          <a:stretch>
            <a:fillRect/>
          </a:stretch>
        </p:blipFill>
        <p:spPr>
          <a:xfrm>
            <a:off x="4491975" y="3789040"/>
            <a:ext cx="4112473" cy="2659253"/>
          </a:xfrm>
          <a:prstGeom prst="rect">
            <a:avLst/>
          </a:prstGeom>
        </p:spPr>
      </p:pic>
      <p:sp>
        <p:nvSpPr>
          <p:cNvPr id="8" name="TextBox 7"/>
          <p:cNvSpPr txBox="1"/>
          <p:nvPr/>
        </p:nvSpPr>
        <p:spPr>
          <a:xfrm>
            <a:off x="3923928" y="6104329"/>
            <a:ext cx="1512168" cy="276999"/>
          </a:xfrm>
          <a:prstGeom prst="rect">
            <a:avLst/>
          </a:prstGeom>
          <a:noFill/>
        </p:spPr>
        <p:txBody>
          <a:bodyPr wrap="square" rtlCol="0">
            <a:spAutoFit/>
          </a:bodyPr>
          <a:lstStyle/>
          <a:p>
            <a:r>
              <a:rPr lang="en-US" altLang="ko-KR" b="1" dirty="0" smtClean="0">
                <a:solidFill>
                  <a:srgbClr val="00B050"/>
                </a:solidFill>
              </a:rPr>
              <a:t>MHN Platform </a:t>
            </a:r>
            <a:r>
              <a:rPr lang="en-US" altLang="ko-KR" b="1" dirty="0" smtClean="0">
                <a:solidFill>
                  <a:srgbClr val="00B050"/>
                </a:solidFill>
                <a:sym typeface="Wingdings" panose="05000000000000000000" pitchFamily="2" charset="2"/>
              </a:rPr>
              <a:t></a:t>
            </a:r>
            <a:endParaRPr lang="ko-KR" altLang="en-US" b="1" dirty="0">
              <a:solidFill>
                <a:srgbClr val="00B050"/>
              </a:solidFill>
            </a:endParaRPr>
          </a:p>
        </p:txBody>
      </p:sp>
      <p:pic>
        <p:nvPicPr>
          <p:cNvPr id="9" name="Picture 8"/>
          <p:cNvPicPr>
            <a:picLocks noChangeAspect="1"/>
          </p:cNvPicPr>
          <p:nvPr/>
        </p:nvPicPr>
        <p:blipFill>
          <a:blip r:embed="rId3"/>
          <a:stretch>
            <a:fillRect/>
          </a:stretch>
        </p:blipFill>
        <p:spPr>
          <a:xfrm>
            <a:off x="1043608" y="3140968"/>
            <a:ext cx="3312368" cy="2444073"/>
          </a:xfrm>
          <a:prstGeom prst="rect">
            <a:avLst/>
          </a:prstGeom>
        </p:spPr>
      </p:pic>
      <p:sp>
        <p:nvSpPr>
          <p:cNvPr id="10" name="TextBox 9"/>
          <p:cNvSpPr txBox="1"/>
          <p:nvPr/>
        </p:nvSpPr>
        <p:spPr>
          <a:xfrm>
            <a:off x="1691681" y="4347448"/>
            <a:ext cx="576063" cy="135806"/>
          </a:xfrm>
          <a:prstGeom prst="rect">
            <a:avLst/>
          </a:prstGeom>
          <a:solidFill>
            <a:schemeClr val="tx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50000"/>
              </a:lnSpc>
            </a:pPr>
            <a:r>
              <a:rPr lang="en-US" altLang="ko-KR" sz="500" b="1" dirty="0" smtClean="0">
                <a:solidFill>
                  <a:srgbClr val="FFFF00"/>
                </a:solidFill>
              </a:rPr>
              <a:t>BS</a:t>
            </a:r>
            <a:endParaRPr lang="ko-KR" altLang="en-US" sz="500" b="1" dirty="0">
              <a:solidFill>
                <a:srgbClr val="FFFF00"/>
              </a:solidFill>
            </a:endParaRPr>
          </a:p>
        </p:txBody>
      </p:sp>
      <p:sp>
        <p:nvSpPr>
          <p:cNvPr id="11" name="TextBox 10"/>
          <p:cNvSpPr txBox="1"/>
          <p:nvPr/>
        </p:nvSpPr>
        <p:spPr>
          <a:xfrm>
            <a:off x="3623991" y="4340219"/>
            <a:ext cx="380675" cy="135806"/>
          </a:xfrm>
          <a:prstGeom prst="rect">
            <a:avLst/>
          </a:prstGeom>
          <a:solidFill>
            <a:schemeClr val="tx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50000"/>
              </a:lnSpc>
            </a:pPr>
            <a:r>
              <a:rPr lang="en-US" altLang="ko-KR" sz="500" b="1" dirty="0" smtClean="0">
                <a:solidFill>
                  <a:srgbClr val="FFFF00"/>
                </a:solidFill>
              </a:rPr>
              <a:t>UE</a:t>
            </a:r>
            <a:endParaRPr lang="ko-KR" altLang="en-US" sz="500" b="1" dirty="0">
              <a:solidFill>
                <a:srgbClr val="FFFF00"/>
              </a:solidFill>
            </a:endParaRPr>
          </a:p>
        </p:txBody>
      </p:sp>
    </p:spTree>
    <p:extLst>
      <p:ext uri="{BB962C8B-B14F-4D97-AF65-F5344CB8AC3E}">
        <p14:creationId xmlns:p14="http://schemas.microsoft.com/office/powerpoint/2010/main" val="3827627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Demonstration from Korea for HRRC</a:t>
            </a:r>
            <a:endParaRPr lang="ko-KR" altLang="en-US" dirty="0"/>
          </a:p>
        </p:txBody>
      </p:sp>
      <p:sp>
        <p:nvSpPr>
          <p:cNvPr id="4" name="Date Placeholder 3"/>
          <p:cNvSpPr>
            <a:spLocks noGrp="1"/>
          </p:cNvSpPr>
          <p:nvPr>
            <p:ph type="dt" sz="half" idx="10"/>
          </p:nvPr>
        </p:nvSpPr>
        <p:spPr/>
        <p:txBody>
          <a:bodyPr/>
          <a:lstStyle/>
          <a:p>
            <a:r>
              <a:rPr lang="en-US" altLang="ko-KR" smtClean="0"/>
              <a:t>&lt;July 2015&gt;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17</a:t>
            </a:fld>
            <a:endParaRPr lang="en-US" altLang="ko-KR"/>
          </a:p>
        </p:txBody>
      </p:sp>
      <p:grpSp>
        <p:nvGrpSpPr>
          <p:cNvPr id="8" name="Group 7"/>
          <p:cNvGrpSpPr/>
          <p:nvPr/>
        </p:nvGrpSpPr>
        <p:grpSpPr>
          <a:xfrm>
            <a:off x="971600" y="2132856"/>
            <a:ext cx="3779686" cy="2175520"/>
            <a:chOff x="1154680" y="928230"/>
            <a:chExt cx="9791422" cy="5518577"/>
          </a:xfrm>
        </p:grpSpPr>
        <p:pic>
          <p:nvPicPr>
            <p:cNvPr id="9" name="그림 3"/>
            <p:cNvPicPr>
              <a:picLocks noChangeAspect="1"/>
            </p:cNvPicPr>
            <p:nvPr/>
          </p:nvPicPr>
          <p:blipFill rotWithShape="1">
            <a:blip r:embed="rId2"/>
            <a:srcRect l="16930" t="18829" r="11355" b="9314"/>
            <a:stretch/>
          </p:blipFill>
          <p:spPr>
            <a:xfrm>
              <a:off x="1154680" y="928230"/>
              <a:ext cx="9791422" cy="5518577"/>
            </a:xfrm>
            <a:prstGeom prst="rect">
              <a:avLst/>
            </a:prstGeom>
          </p:spPr>
        </p:pic>
        <p:sp>
          <p:nvSpPr>
            <p:cNvPr id="10" name="모서리가 둥근 직사각형 4"/>
            <p:cNvSpPr/>
            <p:nvPr/>
          </p:nvSpPr>
          <p:spPr>
            <a:xfrm>
              <a:off x="8742717" y="1311296"/>
              <a:ext cx="368391" cy="38812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rgbClr val="FFFF00"/>
                  </a:solidFill>
                </a:rPr>
                <a:t>D</a:t>
              </a:r>
              <a:endParaRPr lang="ko-KR" altLang="en-US" b="1" dirty="0">
                <a:solidFill>
                  <a:srgbClr val="FFFF00"/>
                </a:solidFill>
              </a:endParaRPr>
            </a:p>
          </p:txBody>
        </p:sp>
        <p:sp>
          <p:nvSpPr>
            <p:cNvPr id="11" name="모서리가 둥근 직사각형 5"/>
            <p:cNvSpPr/>
            <p:nvPr/>
          </p:nvSpPr>
          <p:spPr>
            <a:xfrm>
              <a:off x="1323359" y="5053320"/>
              <a:ext cx="368391" cy="38812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mtClean="0">
                  <a:solidFill>
                    <a:srgbClr val="FFFF00"/>
                  </a:solidFill>
                </a:rPr>
                <a:t>C</a:t>
              </a:r>
              <a:endParaRPr lang="ko-KR" altLang="en-US" b="1">
                <a:solidFill>
                  <a:srgbClr val="FFFF00"/>
                </a:solidFill>
              </a:endParaRPr>
            </a:p>
          </p:txBody>
        </p:sp>
        <p:sp>
          <p:nvSpPr>
            <p:cNvPr id="12" name="모서리가 둥근 직사각형 6"/>
            <p:cNvSpPr/>
            <p:nvPr/>
          </p:nvSpPr>
          <p:spPr>
            <a:xfrm>
              <a:off x="3916351" y="3633479"/>
              <a:ext cx="368391" cy="388127"/>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mtClean="0">
                  <a:solidFill>
                    <a:srgbClr val="FFFF00"/>
                  </a:solidFill>
                </a:rPr>
                <a:t>B</a:t>
              </a:r>
              <a:endParaRPr lang="ko-KR" altLang="en-US" b="1">
                <a:solidFill>
                  <a:srgbClr val="FFFF00"/>
                </a:solidFill>
              </a:endParaRPr>
            </a:p>
          </p:txBody>
        </p:sp>
        <p:sp>
          <p:nvSpPr>
            <p:cNvPr id="13" name="모서리가 둥근 직사각형 7"/>
            <p:cNvSpPr/>
            <p:nvPr/>
          </p:nvSpPr>
          <p:spPr>
            <a:xfrm>
              <a:off x="7911451" y="1699423"/>
              <a:ext cx="368391" cy="388127"/>
            </a:xfrm>
            <a:prstGeom prst="round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smtClean="0">
                  <a:solidFill>
                    <a:srgbClr val="FFFF00"/>
                  </a:solidFill>
                </a:rPr>
                <a:t>A</a:t>
              </a:r>
              <a:endParaRPr lang="ko-KR" altLang="en-US" b="1">
                <a:solidFill>
                  <a:srgbClr val="FFFF00"/>
                </a:solidFill>
              </a:endParaRPr>
            </a:p>
          </p:txBody>
        </p:sp>
        <p:cxnSp>
          <p:nvCxnSpPr>
            <p:cNvPr id="14" name="직선 화살표 연결선 9"/>
            <p:cNvCxnSpPr/>
            <p:nvPr/>
          </p:nvCxnSpPr>
          <p:spPr>
            <a:xfrm flipV="1">
              <a:off x="4311054" y="2269554"/>
              <a:ext cx="3810904" cy="1841956"/>
            </a:xfrm>
            <a:prstGeom prst="straightConnector1">
              <a:avLst/>
            </a:prstGeom>
            <a:ln w="57150">
              <a:solidFill>
                <a:srgbClr val="FF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p:nvPicPr>
        <p:blipFill>
          <a:blip r:embed="rId3"/>
          <a:stretch>
            <a:fillRect/>
          </a:stretch>
        </p:blipFill>
        <p:spPr>
          <a:xfrm>
            <a:off x="5004048" y="4149080"/>
            <a:ext cx="3816424" cy="2198337"/>
          </a:xfrm>
          <a:prstGeom prst="rect">
            <a:avLst/>
          </a:prstGeom>
        </p:spPr>
      </p:pic>
      <p:sp>
        <p:nvSpPr>
          <p:cNvPr id="16" name="TextBox 15"/>
          <p:cNvSpPr txBox="1"/>
          <p:nvPr/>
        </p:nvSpPr>
        <p:spPr>
          <a:xfrm>
            <a:off x="4932040" y="2996952"/>
            <a:ext cx="1512168" cy="276999"/>
          </a:xfrm>
          <a:prstGeom prst="rect">
            <a:avLst/>
          </a:prstGeom>
          <a:noFill/>
        </p:spPr>
        <p:txBody>
          <a:bodyPr wrap="square" rtlCol="0">
            <a:spAutoFit/>
          </a:bodyPr>
          <a:lstStyle/>
          <a:p>
            <a:r>
              <a:rPr lang="en-US" altLang="ko-KR" b="1" dirty="0" smtClean="0">
                <a:solidFill>
                  <a:srgbClr val="00B050"/>
                </a:solidFill>
                <a:sym typeface="Wingdings" panose="05000000000000000000" pitchFamily="2" charset="2"/>
              </a:rPr>
              <a:t></a:t>
            </a:r>
            <a:r>
              <a:rPr lang="en-US" altLang="ko-KR" b="1" dirty="0" smtClean="0">
                <a:solidFill>
                  <a:srgbClr val="00B050"/>
                </a:solidFill>
              </a:rPr>
              <a:t> Route of demo</a:t>
            </a:r>
            <a:endParaRPr lang="ko-KR" altLang="en-US" b="1" dirty="0">
              <a:solidFill>
                <a:srgbClr val="00B050"/>
              </a:solidFill>
            </a:endParaRPr>
          </a:p>
        </p:txBody>
      </p:sp>
      <p:sp>
        <p:nvSpPr>
          <p:cNvPr id="17" name="TextBox 16"/>
          <p:cNvSpPr txBox="1"/>
          <p:nvPr/>
        </p:nvSpPr>
        <p:spPr>
          <a:xfrm>
            <a:off x="2771800" y="5157192"/>
            <a:ext cx="2088232" cy="276999"/>
          </a:xfrm>
          <a:prstGeom prst="rect">
            <a:avLst/>
          </a:prstGeom>
          <a:noFill/>
        </p:spPr>
        <p:txBody>
          <a:bodyPr wrap="square" rtlCol="0">
            <a:spAutoFit/>
          </a:bodyPr>
          <a:lstStyle/>
          <a:p>
            <a:r>
              <a:rPr lang="en-US" altLang="ko-KR" b="1" dirty="0" smtClean="0">
                <a:solidFill>
                  <a:srgbClr val="00B050"/>
                </a:solidFill>
              </a:rPr>
              <a:t>DL performance of demo </a:t>
            </a:r>
            <a:r>
              <a:rPr lang="en-US" altLang="ko-KR" b="1" dirty="0" smtClean="0">
                <a:solidFill>
                  <a:srgbClr val="00B050"/>
                </a:solidFill>
                <a:sym typeface="Wingdings" panose="05000000000000000000" pitchFamily="2" charset="2"/>
              </a:rPr>
              <a:t></a:t>
            </a:r>
            <a:endParaRPr lang="ko-KR" altLang="en-US" b="1" dirty="0">
              <a:solidFill>
                <a:srgbClr val="00B050"/>
              </a:solidFill>
            </a:endParaRPr>
          </a:p>
        </p:txBody>
      </p:sp>
    </p:spTree>
    <p:extLst>
      <p:ext uri="{BB962C8B-B14F-4D97-AF65-F5344CB8AC3E}">
        <p14:creationId xmlns:p14="http://schemas.microsoft.com/office/powerpoint/2010/main" val="2983589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a:t>Slide </a:t>
            </a:r>
            <a:fld id="{300987EC-976F-4D90-B7E9-FCD0A1BE9800}" type="slidenum">
              <a:rPr lang="en-US" altLang="ko-KR"/>
              <a:pPr/>
              <a:t>2</a:t>
            </a:fld>
            <a:endParaRPr lang="en-US" altLang="ko-KR"/>
          </a:p>
        </p:txBody>
      </p:sp>
      <p:sp>
        <p:nvSpPr>
          <p:cNvPr id="26626" name="Rectangle 2"/>
          <p:cNvSpPr>
            <a:spLocks noGrp="1" noChangeArrowheads="1"/>
          </p:cNvSpPr>
          <p:nvPr>
            <p:ph type="ctrTitle"/>
          </p:nvPr>
        </p:nvSpPr>
        <p:spPr>
          <a:xfrm>
            <a:off x="685800" y="2286000"/>
            <a:ext cx="7772400" cy="1143000"/>
          </a:xfrm>
        </p:spPr>
        <p:txBody>
          <a:bodyPr/>
          <a:lstStyle/>
          <a:p>
            <a:r>
              <a:rPr lang="en-US" altLang="ko-KR" dirty="0" smtClean="0">
                <a:ea typeface="굴림" charset="-127"/>
              </a:rPr>
              <a:t>Worldwide Overview of </a:t>
            </a:r>
            <a:r>
              <a:rPr lang="en-US" altLang="ko-KR" dirty="0" err="1" smtClean="0">
                <a:ea typeface="굴림" charset="-127"/>
              </a:rPr>
              <a:t>WiFi</a:t>
            </a:r>
            <a:r>
              <a:rPr lang="en-US" altLang="ko-KR" dirty="0" smtClean="0">
                <a:ea typeface="굴림" charset="-127"/>
              </a:rPr>
              <a:t> </a:t>
            </a:r>
            <a:r>
              <a:rPr lang="en-US" altLang="ko-KR" dirty="0">
                <a:ea typeface="굴림" charset="-127"/>
              </a:rPr>
              <a:t>on </a:t>
            </a:r>
            <a:r>
              <a:rPr lang="en-US" altLang="ko-KR" dirty="0" smtClean="0">
                <a:ea typeface="굴림" charset="-127"/>
              </a:rPr>
              <a:t>Trains</a:t>
            </a:r>
            <a:endParaRPr lang="ko-KR" altLang="ko-KR" dirty="0">
              <a:solidFill>
                <a:schemeClr val="tx1"/>
              </a:solidFill>
            </a:endParaRPr>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9" name="날짜 개체 틀 3"/>
          <p:cNvSpPr>
            <a:spLocks noGrp="1"/>
          </p:cNvSpPr>
          <p:nvPr>
            <p:ph type="dt" sz="half" idx="10"/>
          </p:nvPr>
        </p:nvSpPr>
        <p:spPr>
          <a:xfrm>
            <a:off x="685800" y="378281"/>
            <a:ext cx="1600200" cy="215444"/>
          </a:xfrm>
        </p:spPr>
        <p:txBody>
          <a:bodyPr/>
          <a:lstStyle/>
          <a:p>
            <a:r>
              <a:rPr lang="en-US" altLang="ko-KR" dirty="0" smtClean="0"/>
              <a:t>&lt;July 2015&gt;</a:t>
            </a:r>
            <a:endParaRPr lang="en-US" altLang="ko-K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a:t>Slide </a:t>
            </a:r>
            <a:fld id="{3BAC7E02-42A4-41AA-A247-B7372DC6E3D2}" type="slidenum">
              <a:rPr lang="en-US" altLang="ko-KR"/>
              <a:pPr/>
              <a:t>3</a:t>
            </a:fld>
            <a:endParaRPr lang="en-US" altLang="ko-KR"/>
          </a:p>
        </p:txBody>
      </p:sp>
      <p:sp>
        <p:nvSpPr>
          <p:cNvPr id="4098" name="Rectangle 2"/>
          <p:cNvSpPr>
            <a:spLocks noGrp="1" noChangeArrowheads="1"/>
          </p:cNvSpPr>
          <p:nvPr>
            <p:ph type="title"/>
          </p:nvPr>
        </p:nvSpPr>
        <p:spPr>
          <a:ln/>
        </p:spPr>
        <p:txBody>
          <a:bodyPr/>
          <a:lstStyle/>
          <a:p>
            <a:r>
              <a:rPr lang="en-US" altLang="ko-KR" dirty="0" smtClean="0"/>
              <a:t>Outline</a:t>
            </a:r>
            <a:endParaRPr lang="ko-KR" altLang="ko-KR" dirty="0"/>
          </a:p>
        </p:txBody>
      </p:sp>
      <p:sp>
        <p:nvSpPr>
          <p:cNvPr id="4099" name="Rectangle 3"/>
          <p:cNvSpPr>
            <a:spLocks noGrp="1" noChangeArrowheads="1"/>
          </p:cNvSpPr>
          <p:nvPr>
            <p:ph type="body" idx="1"/>
          </p:nvPr>
        </p:nvSpPr>
        <p:spPr>
          <a:ln/>
        </p:spPr>
        <p:txBody>
          <a:bodyPr/>
          <a:lstStyle/>
          <a:p>
            <a:r>
              <a:rPr lang="en-US" altLang="ko-KR" sz="2800" dirty="0" smtClean="0"/>
              <a:t>Background</a:t>
            </a:r>
          </a:p>
          <a:p>
            <a:endParaRPr lang="en-US" altLang="ko-KR" sz="2800" dirty="0" smtClean="0"/>
          </a:p>
          <a:p>
            <a:r>
              <a:rPr lang="en-US" altLang="ko-KR" sz="2800" dirty="0" err="1" smtClean="0"/>
              <a:t>WiFi</a:t>
            </a:r>
            <a:r>
              <a:rPr lang="en-US" altLang="ko-KR" sz="2800" dirty="0" smtClean="0"/>
              <a:t> on Trains</a:t>
            </a:r>
          </a:p>
          <a:p>
            <a:endParaRPr lang="en-US" altLang="ko-KR" sz="2800" dirty="0" smtClean="0"/>
          </a:p>
          <a:p>
            <a:r>
              <a:rPr lang="en-US" altLang="ko-KR" sz="2800" dirty="0" smtClean="0"/>
              <a:t>Necessity of New Standards for HRRC</a:t>
            </a:r>
          </a:p>
          <a:p>
            <a:endParaRPr lang="en-US" altLang="ko-KR" sz="2800" dirty="0"/>
          </a:p>
          <a:p>
            <a:r>
              <a:rPr lang="en-US" altLang="ko-KR" sz="2800" dirty="0" smtClean="0"/>
              <a:t>Demonstration from Korea for HRRC </a:t>
            </a:r>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9" name="날짜 개체 틀 3"/>
          <p:cNvSpPr>
            <a:spLocks noGrp="1"/>
          </p:cNvSpPr>
          <p:nvPr>
            <p:ph type="dt" sz="half" idx="10"/>
          </p:nvPr>
        </p:nvSpPr>
        <p:spPr>
          <a:xfrm>
            <a:off x="685800" y="378281"/>
            <a:ext cx="1600200" cy="215444"/>
          </a:xfrm>
        </p:spPr>
        <p:txBody>
          <a:bodyPr/>
          <a:lstStyle/>
          <a:p>
            <a:r>
              <a:rPr lang="en-US" altLang="ko-KR" dirty="0" smtClean="0"/>
              <a:t>&lt;July 2015&gt;</a:t>
            </a:r>
            <a:endParaRPr lang="en-US" altLang="ko-K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lstStyle/>
          <a:p>
            <a:r>
              <a:rPr lang="en-US" altLang="ko-KR" sz="2800" i="1" dirty="0" smtClean="0">
                <a:solidFill>
                  <a:srgbClr val="0000FF"/>
                </a:solidFill>
              </a:rPr>
              <a:t>Train </a:t>
            </a:r>
            <a:r>
              <a:rPr lang="en-US" altLang="ko-KR" sz="2800" i="1" dirty="0">
                <a:solidFill>
                  <a:srgbClr val="0000FF"/>
                </a:solidFill>
              </a:rPr>
              <a:t>Communications Systems 2015 Conference</a:t>
            </a:r>
            <a:r>
              <a:rPr lang="en-US" altLang="ko-KR" sz="2800" dirty="0"/>
              <a:t>, held in June (10th and 11th), in London, and organized by BWCS</a:t>
            </a:r>
          </a:p>
          <a:p>
            <a:pPr lvl="1"/>
            <a:r>
              <a:rPr lang="en-US" altLang="ko-KR" sz="2400" dirty="0"/>
              <a:t>The </a:t>
            </a:r>
            <a:r>
              <a:rPr lang="en-US" altLang="ko-KR" sz="2400" dirty="0" err="1"/>
              <a:t>WiFi</a:t>
            </a:r>
            <a:r>
              <a:rPr lang="en-US" altLang="ko-KR" sz="2400" dirty="0"/>
              <a:t> on train conference : directly focusing on the problems and opportunities of putting </a:t>
            </a:r>
            <a:r>
              <a:rPr lang="en-US" altLang="ko-KR" sz="2400" dirty="0" err="1"/>
              <a:t>WiFi</a:t>
            </a:r>
            <a:r>
              <a:rPr lang="en-US" altLang="ko-KR" sz="2400" dirty="0"/>
              <a:t> services onto trains</a:t>
            </a:r>
          </a:p>
          <a:p>
            <a:pPr lvl="1"/>
            <a:r>
              <a:rPr lang="en-US" altLang="ko-KR" sz="2400" dirty="0"/>
              <a:t>To learn about the current state </a:t>
            </a:r>
            <a:r>
              <a:rPr lang="en-US" altLang="ko-KR" sz="2400" dirty="0" smtClean="0"/>
              <a:t>of communications </a:t>
            </a:r>
            <a:r>
              <a:rPr lang="en-US" altLang="ko-KR" sz="2400" dirty="0"/>
              <a:t>to moving trains and the solutions of various vendors to meet growing demand</a:t>
            </a:r>
            <a:endParaRPr lang="ko-KR" altLang="en-US" sz="24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4</a:t>
            </a:fld>
            <a:endParaRPr lang="en-US" altLang="ko-KR"/>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1"/>
            <a:ext cx="1600200" cy="215444"/>
          </a:xfrm>
        </p:spPr>
        <p:txBody>
          <a:bodyPr/>
          <a:lstStyle/>
          <a:p>
            <a:r>
              <a:rPr lang="en-US" altLang="ko-KR" dirty="0" smtClean="0"/>
              <a:t>&lt;July 2015&gt;</a:t>
            </a:r>
            <a:endParaRPr lang="en-US" altLang="ko-KR" dirty="0"/>
          </a:p>
        </p:txBody>
      </p:sp>
    </p:spTree>
    <p:extLst>
      <p:ext uri="{BB962C8B-B14F-4D97-AF65-F5344CB8AC3E}">
        <p14:creationId xmlns:p14="http://schemas.microsoft.com/office/powerpoint/2010/main" val="161543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Worldwide Overview</a:t>
            </a:r>
            <a:endParaRPr lang="ko-KR" altLang="en-US" dirty="0"/>
          </a:p>
        </p:txBody>
      </p:sp>
      <p:sp>
        <p:nvSpPr>
          <p:cNvPr id="3" name="내용 개체 틀 2"/>
          <p:cNvSpPr>
            <a:spLocks noGrp="1"/>
          </p:cNvSpPr>
          <p:nvPr>
            <p:ph idx="1"/>
          </p:nvPr>
        </p:nvSpPr>
        <p:spPr/>
        <p:txBody>
          <a:bodyPr/>
          <a:lstStyle/>
          <a:p>
            <a:r>
              <a:rPr lang="en-US" altLang="ko-KR" sz="2800" dirty="0" smtClean="0"/>
              <a:t>US</a:t>
            </a:r>
          </a:p>
          <a:p>
            <a:pPr lvl="1"/>
            <a:r>
              <a:rPr lang="en-US" altLang="ko-KR" sz="2400" dirty="0"/>
              <a:t>U.S. average 4G speed is just 7 </a:t>
            </a:r>
            <a:r>
              <a:rPr lang="en-US" altLang="ko-KR" sz="2400" dirty="0" smtClean="0"/>
              <a:t>Mbps ranking </a:t>
            </a:r>
            <a:r>
              <a:rPr lang="en-US" altLang="ko-KR" sz="2400" dirty="0"/>
              <a:t>27th of top 29 countries</a:t>
            </a:r>
            <a:r>
              <a:rPr lang="en-US" altLang="ko-KR" sz="2400" dirty="0" smtClean="0"/>
              <a:t>.</a:t>
            </a:r>
          </a:p>
          <a:p>
            <a:pPr lvl="1"/>
            <a:r>
              <a:rPr lang="en-US" altLang="ko-KR" sz="2400" dirty="0"/>
              <a:t>Analysis shows U.S. commuter trains </a:t>
            </a:r>
            <a:r>
              <a:rPr lang="en-US" altLang="ko-KR" sz="2400" dirty="0" smtClean="0"/>
              <a:t>need </a:t>
            </a:r>
            <a:r>
              <a:rPr lang="en-US" altLang="ko-KR" sz="2400" dirty="0" smtClean="0">
                <a:solidFill>
                  <a:srgbClr val="0000FF"/>
                </a:solidFill>
              </a:rPr>
              <a:t>at </a:t>
            </a:r>
            <a:r>
              <a:rPr lang="en-US" altLang="ko-KR" sz="2400" dirty="0">
                <a:solidFill>
                  <a:srgbClr val="0000FF"/>
                </a:solidFill>
              </a:rPr>
              <a:t>least 25-80 Mbps</a:t>
            </a:r>
            <a:r>
              <a:rPr lang="en-US" altLang="ko-KR" sz="2400" dirty="0"/>
              <a:t> to meet growing </a:t>
            </a:r>
            <a:r>
              <a:rPr lang="en-US" altLang="ko-KR" sz="2400" dirty="0" smtClean="0"/>
              <a:t>demand and </a:t>
            </a:r>
            <a:r>
              <a:rPr lang="en-US" altLang="ko-KR" sz="2400" dirty="0"/>
              <a:t>deliver customer satisfaction</a:t>
            </a:r>
            <a:r>
              <a:rPr lang="en-US" altLang="ko-KR" sz="2400" dirty="0" smtClean="0"/>
              <a:t>.</a:t>
            </a:r>
          </a:p>
          <a:p>
            <a:pPr lvl="2"/>
            <a:r>
              <a:rPr lang="en-US" altLang="ko-KR" sz="2000" dirty="0"/>
              <a:t>Complaints from passengers </a:t>
            </a:r>
            <a:r>
              <a:rPr lang="en-US" altLang="ko-KR" sz="2000" dirty="0" smtClean="0"/>
              <a:t>about poor </a:t>
            </a:r>
            <a:r>
              <a:rPr lang="en-US" altLang="ko-KR" sz="2000" dirty="0"/>
              <a:t>Wi-Fi increasing </a:t>
            </a:r>
            <a:r>
              <a:rPr lang="en-US" altLang="ko-KR" sz="2000" dirty="0" smtClean="0"/>
              <a:t>monthly</a:t>
            </a:r>
          </a:p>
          <a:p>
            <a:pPr lvl="1"/>
            <a:r>
              <a:rPr lang="en-US" altLang="ko-KR" sz="2400" dirty="0"/>
              <a:t>U.S. airlines using next-generation </a:t>
            </a:r>
            <a:r>
              <a:rPr lang="en-US" altLang="ko-KR" sz="2400" dirty="0" err="1"/>
              <a:t>Ka</a:t>
            </a:r>
            <a:r>
              <a:rPr lang="en-US" altLang="ko-KR" sz="2400" dirty="0"/>
              <a:t> </a:t>
            </a:r>
            <a:r>
              <a:rPr lang="en-US" altLang="ko-KR" sz="2400" dirty="0" smtClean="0"/>
              <a:t>satellite for </a:t>
            </a:r>
            <a:r>
              <a:rPr lang="en-US" altLang="ko-KR" sz="2400" dirty="0"/>
              <a:t>up to 12 Mbps per passenger.</a:t>
            </a:r>
            <a:endParaRPr lang="ko-KR" altLang="en-US" sz="2400" dirty="0"/>
          </a:p>
        </p:txBody>
      </p:sp>
      <p:sp>
        <p:nvSpPr>
          <p:cNvPr id="4" name="날짜 개체 틀 3"/>
          <p:cNvSpPr>
            <a:spLocks noGrp="1"/>
          </p:cNvSpPr>
          <p:nvPr>
            <p:ph type="dt" sz="half" idx="10"/>
          </p:nvPr>
        </p:nvSpPr>
        <p:spPr/>
        <p:txBody>
          <a:bodyPr/>
          <a:lstStyle/>
          <a:p>
            <a:r>
              <a:rPr lang="en-US" altLang="ko-KR" smtClean="0"/>
              <a:t>&lt;July 2015&gt;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5</a:t>
            </a:fld>
            <a:endParaRPr lang="en-US" altLang="ko-KR"/>
          </a:p>
        </p:txBody>
      </p:sp>
      <p:sp>
        <p:nvSpPr>
          <p:cNvPr id="7" name="TextBox 6"/>
          <p:cNvSpPr txBox="1"/>
          <p:nvPr/>
        </p:nvSpPr>
        <p:spPr>
          <a:xfrm>
            <a:off x="701163" y="6093296"/>
            <a:ext cx="7831277" cy="246221"/>
          </a:xfrm>
          <a:prstGeom prst="rect">
            <a:avLst/>
          </a:prstGeom>
          <a:noFill/>
        </p:spPr>
        <p:txBody>
          <a:bodyPr wrap="square" rtlCol="0">
            <a:spAutoFit/>
          </a:bodyPr>
          <a:lstStyle/>
          <a:p>
            <a:r>
              <a:rPr lang="en-US" altLang="ko-KR" sz="1000" b="1" dirty="0" err="1" smtClean="0">
                <a:solidFill>
                  <a:srgbClr val="00B050"/>
                </a:solidFill>
              </a:rPr>
              <a:t>Xentrans</a:t>
            </a:r>
            <a:r>
              <a:rPr lang="en-US" altLang="ko-KR" sz="1000" b="1" dirty="0" smtClean="0">
                <a:solidFill>
                  <a:srgbClr val="00B050"/>
                </a:solidFill>
              </a:rPr>
              <a:t>, “A U.S. perspective on broadband for trains”, in </a:t>
            </a:r>
            <a:r>
              <a:rPr lang="en-US" altLang="ko-KR" sz="1000" b="1" i="1" dirty="0" smtClean="0">
                <a:solidFill>
                  <a:srgbClr val="00B050"/>
                </a:solidFill>
              </a:rPr>
              <a:t>BWCS Train Conference</a:t>
            </a:r>
            <a:r>
              <a:rPr lang="en-US" altLang="ko-KR" sz="1000" b="1" dirty="0" smtClean="0">
                <a:solidFill>
                  <a:srgbClr val="00B050"/>
                </a:solidFill>
              </a:rPr>
              <a:t>, 2015.06.</a:t>
            </a:r>
            <a:endParaRPr lang="ko-KR" altLang="en-US" sz="1000" b="1" dirty="0">
              <a:solidFill>
                <a:srgbClr val="00B050"/>
              </a:solidFill>
            </a:endParaRPr>
          </a:p>
        </p:txBody>
      </p:sp>
    </p:spTree>
    <p:extLst>
      <p:ext uri="{BB962C8B-B14F-4D97-AF65-F5344CB8AC3E}">
        <p14:creationId xmlns:p14="http://schemas.microsoft.com/office/powerpoint/2010/main" val="19770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Worldwide Overview</a:t>
            </a:r>
            <a:endParaRPr lang="ko-KR" altLang="en-US" dirty="0"/>
          </a:p>
        </p:txBody>
      </p:sp>
      <p:sp>
        <p:nvSpPr>
          <p:cNvPr id="3" name="내용 개체 틀 2"/>
          <p:cNvSpPr>
            <a:spLocks noGrp="1"/>
          </p:cNvSpPr>
          <p:nvPr>
            <p:ph idx="1"/>
          </p:nvPr>
        </p:nvSpPr>
        <p:spPr/>
        <p:txBody>
          <a:bodyPr/>
          <a:lstStyle/>
          <a:p>
            <a:r>
              <a:rPr lang="en-US" altLang="ko-KR" sz="2800" dirty="0" smtClean="0"/>
              <a:t>Denmark</a:t>
            </a:r>
            <a:endParaRPr lang="en-US" altLang="ko-KR" dirty="0" smtClean="0"/>
          </a:p>
          <a:p>
            <a:pPr lvl="1"/>
            <a:r>
              <a:rPr lang="en-US" altLang="ko-KR" sz="2400" dirty="0"/>
              <a:t>It is the </a:t>
            </a:r>
            <a:r>
              <a:rPr lang="en-US" altLang="ko-KR" sz="2400" dirty="0">
                <a:solidFill>
                  <a:srgbClr val="0000FF"/>
                </a:solidFill>
              </a:rPr>
              <a:t>Danish Government’s vision </a:t>
            </a:r>
            <a:r>
              <a:rPr lang="en-US" altLang="ko-KR" sz="2400" dirty="0"/>
              <a:t>that most of future traffic growth should take place in </a:t>
            </a:r>
            <a:r>
              <a:rPr lang="en-US" altLang="ko-KR" sz="2400" dirty="0">
                <a:solidFill>
                  <a:srgbClr val="0000FF"/>
                </a:solidFill>
              </a:rPr>
              <a:t>public transport</a:t>
            </a:r>
            <a:r>
              <a:rPr lang="en-US" altLang="ko-KR" sz="2400" dirty="0"/>
              <a:t>.</a:t>
            </a:r>
          </a:p>
          <a:p>
            <a:pPr lvl="1"/>
            <a:r>
              <a:rPr lang="en-US" altLang="ko-KR" sz="2400" dirty="0" smtClean="0"/>
              <a:t>A </a:t>
            </a:r>
            <a:r>
              <a:rPr lang="en-US" altLang="ko-KR" sz="2400" dirty="0"/>
              <a:t>political agreement of “Train Fund Denmark” allocates </a:t>
            </a:r>
            <a:r>
              <a:rPr lang="en-US" altLang="ko-KR" sz="2400" dirty="0">
                <a:solidFill>
                  <a:srgbClr val="0000FF"/>
                </a:solidFill>
              </a:rPr>
              <a:t>DKK 28.5 billion</a:t>
            </a:r>
            <a:r>
              <a:rPr lang="en-US" altLang="ko-KR" sz="2400" dirty="0"/>
              <a:t> to strengthen the Danish railway.</a:t>
            </a:r>
          </a:p>
          <a:p>
            <a:pPr lvl="1"/>
            <a:r>
              <a:rPr lang="en-US" altLang="ko-KR" sz="2400" dirty="0" smtClean="0">
                <a:solidFill>
                  <a:srgbClr val="0000FF"/>
                </a:solidFill>
              </a:rPr>
              <a:t>DKK </a:t>
            </a:r>
            <a:r>
              <a:rPr lang="en-US" altLang="ko-KR" sz="2400" dirty="0">
                <a:solidFill>
                  <a:srgbClr val="0000FF"/>
                </a:solidFill>
              </a:rPr>
              <a:t>100 million </a:t>
            </a:r>
            <a:r>
              <a:rPr lang="en-US" altLang="ko-KR" sz="2400" dirty="0"/>
              <a:t>has been set aside in order to upgrade </a:t>
            </a:r>
            <a:r>
              <a:rPr lang="en-US" altLang="ko-KR" sz="2400" dirty="0" err="1" smtClean="0"/>
              <a:t>Banedanmark’s</a:t>
            </a:r>
            <a:r>
              <a:rPr lang="en-US" altLang="ko-KR" sz="2400" dirty="0" smtClean="0"/>
              <a:t> infrastructure </a:t>
            </a:r>
            <a:r>
              <a:rPr lang="en-US" altLang="ko-KR" sz="2400" dirty="0"/>
              <a:t>to improve cellular coverage and capacity.</a:t>
            </a:r>
            <a:endParaRPr lang="en-US" altLang="ko-KR" sz="2400" dirty="0" smtClean="0"/>
          </a:p>
        </p:txBody>
      </p:sp>
      <p:sp>
        <p:nvSpPr>
          <p:cNvPr id="4" name="날짜 개체 틀 3"/>
          <p:cNvSpPr>
            <a:spLocks noGrp="1"/>
          </p:cNvSpPr>
          <p:nvPr>
            <p:ph type="dt" sz="half" idx="10"/>
          </p:nvPr>
        </p:nvSpPr>
        <p:spPr/>
        <p:txBody>
          <a:bodyPr/>
          <a:lstStyle/>
          <a:p>
            <a:r>
              <a:rPr lang="en-US" altLang="ko-KR" smtClean="0"/>
              <a:t>&lt;July 2015&gt;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6</a:t>
            </a:fld>
            <a:endParaRPr lang="en-US" altLang="ko-KR"/>
          </a:p>
        </p:txBody>
      </p:sp>
      <p:sp>
        <p:nvSpPr>
          <p:cNvPr id="7" name="TextBox 6"/>
          <p:cNvSpPr txBox="1"/>
          <p:nvPr/>
        </p:nvSpPr>
        <p:spPr>
          <a:xfrm>
            <a:off x="701163" y="6093296"/>
            <a:ext cx="7831277" cy="400110"/>
          </a:xfrm>
          <a:prstGeom prst="rect">
            <a:avLst/>
          </a:prstGeom>
          <a:noFill/>
        </p:spPr>
        <p:txBody>
          <a:bodyPr wrap="square" rtlCol="0">
            <a:spAutoFit/>
          </a:bodyPr>
          <a:lstStyle/>
          <a:p>
            <a:r>
              <a:rPr lang="en-US" altLang="ko-KR" sz="1000" b="1" dirty="0" err="1" smtClean="0">
                <a:solidFill>
                  <a:srgbClr val="00B050"/>
                </a:solidFill>
              </a:rPr>
              <a:t>Banedanmark</a:t>
            </a:r>
            <a:r>
              <a:rPr lang="en-US" altLang="ko-KR" sz="1000" b="1" dirty="0" smtClean="0">
                <a:solidFill>
                  <a:srgbClr val="00B050"/>
                </a:solidFill>
              </a:rPr>
              <a:t>, “A unified solution for bringing internet on trains to a higher level - the Danish model of internet on trains”, in </a:t>
            </a:r>
            <a:r>
              <a:rPr lang="en-US" altLang="ko-KR" sz="1000" b="1" i="1" dirty="0" smtClean="0">
                <a:solidFill>
                  <a:srgbClr val="00B050"/>
                </a:solidFill>
              </a:rPr>
              <a:t>BWCS Train Conference</a:t>
            </a:r>
            <a:r>
              <a:rPr lang="en-US" altLang="ko-KR" sz="1000" b="1" dirty="0" smtClean="0">
                <a:solidFill>
                  <a:srgbClr val="00B050"/>
                </a:solidFill>
              </a:rPr>
              <a:t>, 2015.06.</a:t>
            </a:r>
            <a:endParaRPr lang="ko-KR" altLang="en-US" sz="1000" b="1" dirty="0">
              <a:solidFill>
                <a:srgbClr val="00B050"/>
              </a:solidFill>
            </a:endParaRPr>
          </a:p>
        </p:txBody>
      </p:sp>
    </p:spTree>
    <p:extLst>
      <p:ext uri="{BB962C8B-B14F-4D97-AF65-F5344CB8AC3E}">
        <p14:creationId xmlns:p14="http://schemas.microsoft.com/office/powerpoint/2010/main" val="1927779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Worldwide Overview</a:t>
            </a:r>
            <a:endParaRPr lang="ko-KR" altLang="en-US" dirty="0"/>
          </a:p>
        </p:txBody>
      </p:sp>
      <p:sp>
        <p:nvSpPr>
          <p:cNvPr id="3" name="Content Placeholder 2"/>
          <p:cNvSpPr>
            <a:spLocks noGrp="1"/>
          </p:cNvSpPr>
          <p:nvPr>
            <p:ph idx="1"/>
          </p:nvPr>
        </p:nvSpPr>
        <p:spPr/>
        <p:txBody>
          <a:bodyPr/>
          <a:lstStyle/>
          <a:p>
            <a:pPr lvl="1"/>
            <a:r>
              <a:rPr lang="en-US" altLang="ko-KR" sz="2400" dirty="0" smtClean="0"/>
              <a:t>The business model</a:t>
            </a:r>
            <a:endParaRPr lang="ko-KR" altLang="en-US" sz="2400" dirty="0"/>
          </a:p>
        </p:txBody>
      </p:sp>
      <p:sp>
        <p:nvSpPr>
          <p:cNvPr id="4" name="Date Placeholder 3"/>
          <p:cNvSpPr>
            <a:spLocks noGrp="1"/>
          </p:cNvSpPr>
          <p:nvPr>
            <p:ph type="dt" sz="half" idx="10"/>
          </p:nvPr>
        </p:nvSpPr>
        <p:spPr/>
        <p:txBody>
          <a:bodyPr/>
          <a:lstStyle/>
          <a:p>
            <a:r>
              <a:rPr lang="en-US" altLang="ko-KR" smtClean="0"/>
              <a:t>&lt;July 2015&gt;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7</a:t>
            </a:fld>
            <a:endParaRPr lang="en-US" altLang="ko-KR"/>
          </a:p>
        </p:txBody>
      </p:sp>
      <p:pic>
        <p:nvPicPr>
          <p:cNvPr id="7" name="Picture 6"/>
          <p:cNvPicPr>
            <a:picLocks noChangeAspect="1"/>
          </p:cNvPicPr>
          <p:nvPr/>
        </p:nvPicPr>
        <p:blipFill>
          <a:blip r:embed="rId2"/>
          <a:stretch>
            <a:fillRect/>
          </a:stretch>
        </p:blipFill>
        <p:spPr>
          <a:xfrm>
            <a:off x="1547664" y="2636912"/>
            <a:ext cx="6935842" cy="3555367"/>
          </a:xfrm>
          <a:prstGeom prst="rect">
            <a:avLst/>
          </a:prstGeom>
        </p:spPr>
      </p:pic>
    </p:spTree>
    <p:extLst>
      <p:ext uri="{BB962C8B-B14F-4D97-AF65-F5344CB8AC3E}">
        <p14:creationId xmlns:p14="http://schemas.microsoft.com/office/powerpoint/2010/main" val="592786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Worldwide Overview</a:t>
            </a:r>
            <a:endParaRPr lang="ko-KR" altLang="en-US" dirty="0"/>
          </a:p>
        </p:txBody>
      </p:sp>
      <p:sp>
        <p:nvSpPr>
          <p:cNvPr id="3" name="내용 개체 틀 2"/>
          <p:cNvSpPr>
            <a:spLocks noGrp="1"/>
          </p:cNvSpPr>
          <p:nvPr>
            <p:ph idx="1"/>
          </p:nvPr>
        </p:nvSpPr>
        <p:spPr>
          <a:xfrm>
            <a:off x="685800" y="1981200"/>
            <a:ext cx="3814192" cy="4114800"/>
          </a:xfrm>
        </p:spPr>
        <p:txBody>
          <a:bodyPr>
            <a:normAutofit fontScale="85000" lnSpcReduction="20000"/>
          </a:bodyPr>
          <a:lstStyle/>
          <a:p>
            <a:r>
              <a:rPr lang="en-US" altLang="ko-KR" sz="2800" dirty="0" smtClean="0"/>
              <a:t>Sweden</a:t>
            </a:r>
          </a:p>
          <a:p>
            <a:pPr lvl="1"/>
            <a:r>
              <a:rPr lang="en-US" altLang="ko-KR" sz="2400" dirty="0"/>
              <a:t>Customers rating of the added value of different services</a:t>
            </a:r>
          </a:p>
          <a:p>
            <a:pPr lvl="2"/>
            <a:r>
              <a:rPr lang="en-US" altLang="ko-KR" sz="2000" dirty="0">
                <a:solidFill>
                  <a:srgbClr val="0000FF"/>
                </a:solidFill>
              </a:rPr>
              <a:t>1.Internet</a:t>
            </a:r>
          </a:p>
          <a:p>
            <a:pPr lvl="2"/>
            <a:r>
              <a:rPr lang="en-US" altLang="ko-KR" sz="2000" dirty="0"/>
              <a:t>2.Refundable ticket</a:t>
            </a:r>
          </a:p>
          <a:p>
            <a:pPr lvl="2"/>
            <a:r>
              <a:rPr lang="en-US" altLang="ko-KR" sz="2000" dirty="0"/>
              <a:t>3.Money back guarantee</a:t>
            </a:r>
          </a:p>
          <a:p>
            <a:pPr lvl="2"/>
            <a:r>
              <a:rPr lang="en-US" altLang="ko-KR" sz="2000" dirty="0"/>
              <a:t>4.Seat with electrical socket</a:t>
            </a:r>
          </a:p>
          <a:p>
            <a:pPr lvl="2"/>
            <a:r>
              <a:rPr lang="en-US" altLang="ko-KR" sz="2000" dirty="0"/>
              <a:t>5.Personal service</a:t>
            </a:r>
          </a:p>
          <a:p>
            <a:pPr lvl="2"/>
            <a:r>
              <a:rPr lang="en-US" altLang="ko-KR" sz="2000" dirty="0"/>
              <a:t>6.Change name on ticket</a:t>
            </a:r>
          </a:p>
          <a:p>
            <a:pPr lvl="2"/>
            <a:r>
              <a:rPr lang="en-US" altLang="ko-KR" sz="2000" dirty="0"/>
              <a:t>7.Window seat</a:t>
            </a:r>
          </a:p>
          <a:p>
            <a:pPr lvl="2"/>
            <a:r>
              <a:rPr lang="en-US" altLang="ko-KR" sz="2000" dirty="0"/>
              <a:t>8.Fleible ticket</a:t>
            </a:r>
          </a:p>
          <a:p>
            <a:pPr lvl="2"/>
            <a:r>
              <a:rPr lang="en-US" altLang="ko-KR" sz="2000" dirty="0"/>
              <a:t>9.Seatmap</a:t>
            </a:r>
          </a:p>
          <a:p>
            <a:pPr lvl="2"/>
            <a:r>
              <a:rPr lang="en-US" altLang="ko-KR" sz="2000" dirty="0"/>
              <a:t>10.Quiet compartment</a:t>
            </a:r>
            <a:endParaRPr lang="ko-KR" altLang="en-US" sz="2000" dirty="0"/>
          </a:p>
        </p:txBody>
      </p:sp>
      <p:sp>
        <p:nvSpPr>
          <p:cNvPr id="4" name="날짜 개체 틀 3"/>
          <p:cNvSpPr>
            <a:spLocks noGrp="1"/>
          </p:cNvSpPr>
          <p:nvPr>
            <p:ph type="dt" sz="half" idx="10"/>
          </p:nvPr>
        </p:nvSpPr>
        <p:spPr/>
        <p:txBody>
          <a:bodyPr/>
          <a:lstStyle/>
          <a:p>
            <a:r>
              <a:rPr lang="en-US" altLang="ko-KR" smtClean="0"/>
              <a:t>&lt;July 2015&gt;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8</a:t>
            </a:fld>
            <a:endParaRPr lang="en-US" altLang="ko-KR"/>
          </a:p>
        </p:txBody>
      </p:sp>
      <p:sp>
        <p:nvSpPr>
          <p:cNvPr id="7" name="TextBox 6"/>
          <p:cNvSpPr txBox="1"/>
          <p:nvPr/>
        </p:nvSpPr>
        <p:spPr>
          <a:xfrm>
            <a:off x="701163" y="6207115"/>
            <a:ext cx="7831277" cy="246221"/>
          </a:xfrm>
          <a:prstGeom prst="rect">
            <a:avLst/>
          </a:prstGeom>
          <a:noFill/>
        </p:spPr>
        <p:txBody>
          <a:bodyPr wrap="square" rtlCol="0">
            <a:spAutoFit/>
          </a:bodyPr>
          <a:lstStyle/>
          <a:p>
            <a:r>
              <a:rPr lang="en-US" altLang="ko-KR" sz="1000" b="1" dirty="0" smtClean="0">
                <a:solidFill>
                  <a:srgbClr val="00B050"/>
                </a:solidFill>
              </a:rPr>
              <a:t>SJ, “Beyond infotainment – meeting passengers demands for on-board </a:t>
            </a:r>
            <a:r>
              <a:rPr lang="en-US" altLang="ko-KR" sz="1000" b="1" dirty="0" err="1" smtClean="0">
                <a:solidFill>
                  <a:srgbClr val="00B050"/>
                </a:solidFill>
              </a:rPr>
              <a:t>WiFi</a:t>
            </a:r>
            <a:r>
              <a:rPr lang="en-US" altLang="ko-KR" sz="1000" b="1" dirty="0" smtClean="0">
                <a:solidFill>
                  <a:srgbClr val="00B050"/>
                </a:solidFill>
              </a:rPr>
              <a:t> services in Sweden”, in </a:t>
            </a:r>
            <a:r>
              <a:rPr lang="en-US" altLang="ko-KR" sz="1000" b="1" i="1" dirty="0" smtClean="0">
                <a:solidFill>
                  <a:srgbClr val="00B050"/>
                </a:solidFill>
              </a:rPr>
              <a:t>BWCS Train Conference</a:t>
            </a:r>
            <a:r>
              <a:rPr lang="en-US" altLang="ko-KR" sz="1000" b="1" dirty="0" smtClean="0">
                <a:solidFill>
                  <a:srgbClr val="00B050"/>
                </a:solidFill>
              </a:rPr>
              <a:t>, 2015.06.</a:t>
            </a:r>
            <a:endParaRPr lang="ko-KR" altLang="en-US" sz="1000" b="1" dirty="0">
              <a:solidFill>
                <a:srgbClr val="00B050"/>
              </a:solidFill>
            </a:endParaRPr>
          </a:p>
        </p:txBody>
      </p:sp>
      <p:sp>
        <p:nvSpPr>
          <p:cNvPr id="8" name="내용 개체 틀 2"/>
          <p:cNvSpPr txBox="1">
            <a:spLocks/>
          </p:cNvSpPr>
          <p:nvPr/>
        </p:nvSpPr>
        <p:spPr bwMode="auto">
          <a:xfrm>
            <a:off x="4139952" y="1894519"/>
            <a:ext cx="453650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rmAutofit/>
          </a:bodyPr>
          <a:lst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a:lstStyle>
          <a:p>
            <a:pPr lvl="1"/>
            <a:endParaRPr lang="en-US" altLang="ko-KR" sz="2000" dirty="0" smtClean="0"/>
          </a:p>
          <a:p>
            <a:pPr lvl="1"/>
            <a:r>
              <a:rPr lang="en-US" altLang="ko-KR" sz="2000" dirty="0" smtClean="0"/>
              <a:t>Willingness </a:t>
            </a:r>
            <a:r>
              <a:rPr lang="en-US" altLang="ko-KR" sz="2000" dirty="0"/>
              <a:t>to pay</a:t>
            </a:r>
          </a:p>
          <a:p>
            <a:pPr lvl="2"/>
            <a:r>
              <a:rPr lang="en-US" altLang="ko-KR" sz="1700" dirty="0"/>
              <a:t>1.Money back guarantee</a:t>
            </a:r>
          </a:p>
          <a:p>
            <a:pPr lvl="2"/>
            <a:r>
              <a:rPr lang="en-US" altLang="ko-KR" sz="1700" dirty="0"/>
              <a:t>2.Refundable ticket</a:t>
            </a:r>
          </a:p>
          <a:p>
            <a:pPr lvl="2"/>
            <a:r>
              <a:rPr lang="en-US" altLang="ko-KR" sz="1700" dirty="0"/>
              <a:t>3.Flexible ticket</a:t>
            </a:r>
          </a:p>
          <a:p>
            <a:pPr lvl="2"/>
            <a:r>
              <a:rPr lang="en-US" altLang="ko-KR" sz="1700" dirty="0"/>
              <a:t>4.Change name on ticket</a:t>
            </a:r>
          </a:p>
          <a:p>
            <a:pPr lvl="2"/>
            <a:r>
              <a:rPr lang="en-US" altLang="ko-KR" sz="1700" dirty="0">
                <a:solidFill>
                  <a:srgbClr val="0000FF"/>
                </a:solidFill>
              </a:rPr>
              <a:t>5.Internet</a:t>
            </a:r>
          </a:p>
          <a:p>
            <a:pPr lvl="2"/>
            <a:r>
              <a:rPr lang="en-US" altLang="ko-KR" sz="1700" dirty="0"/>
              <a:t>6.Quiet compartment</a:t>
            </a:r>
          </a:p>
          <a:p>
            <a:pPr lvl="2"/>
            <a:r>
              <a:rPr lang="en-US" altLang="ko-KR" sz="1700" dirty="0"/>
              <a:t>7.Personal service</a:t>
            </a:r>
          </a:p>
          <a:p>
            <a:pPr lvl="2"/>
            <a:r>
              <a:rPr lang="en-US" altLang="ko-KR" sz="1700" dirty="0"/>
              <a:t>8.Bicycle on board</a:t>
            </a:r>
          </a:p>
          <a:p>
            <a:pPr lvl="2"/>
            <a:r>
              <a:rPr lang="en-US" altLang="ko-KR" sz="1700" dirty="0"/>
              <a:t>9.Leg space</a:t>
            </a:r>
          </a:p>
          <a:p>
            <a:pPr lvl="2"/>
            <a:r>
              <a:rPr lang="en-US" altLang="ko-KR" sz="1700" dirty="0"/>
              <a:t>10.Seat with electrical socket</a:t>
            </a:r>
          </a:p>
          <a:p>
            <a:pPr lvl="1"/>
            <a:endParaRPr lang="ko-KR" altLang="en-US" sz="1600" kern="0" dirty="0"/>
          </a:p>
        </p:txBody>
      </p:sp>
      <p:sp>
        <p:nvSpPr>
          <p:cNvPr id="9" name="직사각형 8"/>
          <p:cNvSpPr/>
          <p:nvPr/>
        </p:nvSpPr>
        <p:spPr>
          <a:xfrm>
            <a:off x="4067944" y="5703639"/>
            <a:ext cx="4572000" cy="461665"/>
          </a:xfrm>
          <a:prstGeom prst="rect">
            <a:avLst/>
          </a:prstGeom>
        </p:spPr>
        <p:txBody>
          <a:bodyPr>
            <a:spAutoFit/>
          </a:bodyPr>
          <a:lstStyle/>
          <a:p>
            <a:r>
              <a:rPr lang="en-US" altLang="ko-KR" b="1" dirty="0" smtClean="0">
                <a:solidFill>
                  <a:srgbClr val="0000FF"/>
                </a:solidFill>
              </a:rPr>
              <a:t>Their studies </a:t>
            </a:r>
            <a:r>
              <a:rPr lang="en-US" altLang="ko-KR" b="1" dirty="0">
                <a:solidFill>
                  <a:srgbClr val="0000FF"/>
                </a:solidFill>
              </a:rPr>
              <a:t>indicate that 50% of </a:t>
            </a:r>
            <a:r>
              <a:rPr lang="en-US" altLang="ko-KR" b="1" dirty="0" smtClean="0">
                <a:solidFill>
                  <a:srgbClr val="0000FF"/>
                </a:solidFill>
              </a:rPr>
              <a:t>their passengers </a:t>
            </a:r>
            <a:r>
              <a:rPr lang="en-US" altLang="ko-KR" b="1" dirty="0">
                <a:solidFill>
                  <a:srgbClr val="0000FF"/>
                </a:solidFill>
              </a:rPr>
              <a:t>think it is worth an extra 4 pounds on their tickets.</a:t>
            </a:r>
            <a:endParaRPr lang="ko-KR" altLang="en-US" b="1" dirty="0">
              <a:solidFill>
                <a:srgbClr val="0000FF"/>
              </a:solidFill>
            </a:endParaRPr>
          </a:p>
        </p:txBody>
      </p:sp>
    </p:spTree>
    <p:extLst>
      <p:ext uri="{BB962C8B-B14F-4D97-AF65-F5344CB8AC3E}">
        <p14:creationId xmlns:p14="http://schemas.microsoft.com/office/powerpoint/2010/main" val="1719447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Worldwide Overview</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sz="2800" dirty="0" smtClean="0"/>
              <a:t>Spain</a:t>
            </a:r>
          </a:p>
          <a:p>
            <a:pPr lvl="1"/>
            <a:r>
              <a:rPr lang="en-US" altLang="ko-KR" sz="2400" dirty="0" smtClean="0"/>
              <a:t>Status</a:t>
            </a:r>
          </a:p>
          <a:p>
            <a:pPr lvl="2"/>
            <a:r>
              <a:rPr lang="en-US" altLang="ko-KR" sz="2000" dirty="0" smtClean="0"/>
              <a:t>Several tests on the past decade</a:t>
            </a:r>
            <a:endParaRPr lang="en-US" altLang="ko-KR" sz="2000" dirty="0"/>
          </a:p>
          <a:p>
            <a:pPr lvl="3"/>
            <a:r>
              <a:rPr lang="en-US" altLang="ko-KR" sz="1600" dirty="0" smtClean="0"/>
              <a:t>Using cellular technologies (</a:t>
            </a:r>
            <a:r>
              <a:rPr lang="en-US" altLang="ko-KR" sz="1600" dirty="0"/>
              <a:t>HSPA+ &amp; LTE)</a:t>
            </a:r>
          </a:p>
          <a:p>
            <a:pPr lvl="3"/>
            <a:r>
              <a:rPr lang="en-US" altLang="ko-KR" sz="1600" dirty="0" smtClean="0"/>
              <a:t>Low coverage -&gt; Not </a:t>
            </a:r>
            <a:r>
              <a:rPr lang="en-US" altLang="ko-KR" sz="1600" dirty="0"/>
              <a:t>enough for standalone </a:t>
            </a:r>
            <a:r>
              <a:rPr lang="en-US" altLang="ko-KR" sz="1600" dirty="0" err="1"/>
              <a:t>WiFi</a:t>
            </a:r>
            <a:r>
              <a:rPr lang="en-US" altLang="ko-KR" sz="1600" dirty="0"/>
              <a:t> service</a:t>
            </a:r>
          </a:p>
          <a:p>
            <a:pPr lvl="3"/>
            <a:r>
              <a:rPr lang="en-US" altLang="ko-KR" sz="1600" dirty="0" smtClean="0"/>
              <a:t>Spanish government promoting </a:t>
            </a:r>
            <a:r>
              <a:rPr lang="en-US" altLang="ko-KR" sz="1600" dirty="0" err="1" smtClean="0"/>
              <a:t>WiFi</a:t>
            </a:r>
            <a:r>
              <a:rPr lang="en-US" altLang="ko-KR" sz="1600" dirty="0" smtClean="0"/>
              <a:t> service high-speed lines</a:t>
            </a:r>
            <a:endParaRPr lang="en-US" altLang="ko-KR" sz="1600" dirty="0"/>
          </a:p>
          <a:p>
            <a:pPr lvl="3"/>
            <a:r>
              <a:rPr lang="en-US" altLang="ko-KR" sz="1600" dirty="0" smtClean="0"/>
              <a:t>Worldwide </a:t>
            </a:r>
            <a:r>
              <a:rPr lang="en-US" altLang="ko-KR" sz="1600" dirty="0"/>
              <a:t>players running pilots</a:t>
            </a:r>
          </a:p>
          <a:p>
            <a:pPr lvl="4"/>
            <a:r>
              <a:rPr lang="en-US" altLang="ko-KR" sz="1600" dirty="0" smtClean="0"/>
              <a:t>Including </a:t>
            </a:r>
            <a:r>
              <a:rPr lang="en-US" altLang="ko-KR" sz="1600" dirty="0"/>
              <a:t>from 3G/LTE to </a:t>
            </a:r>
            <a:r>
              <a:rPr lang="en-US" altLang="ko-KR" sz="1600" dirty="0" smtClean="0"/>
              <a:t>Satellite</a:t>
            </a:r>
          </a:p>
          <a:p>
            <a:pPr lvl="1"/>
            <a:r>
              <a:rPr lang="en-US" altLang="ko-KR" sz="2400" dirty="0" smtClean="0"/>
              <a:t>Challenges</a:t>
            </a:r>
          </a:p>
          <a:p>
            <a:pPr lvl="2"/>
            <a:r>
              <a:rPr lang="en-US" altLang="ko-KR" sz="2000" dirty="0" smtClean="0"/>
              <a:t>Low coverage in </a:t>
            </a:r>
            <a:r>
              <a:rPr lang="en-US" altLang="ko-KR" sz="2000" dirty="0"/>
              <a:t>rural areas</a:t>
            </a:r>
          </a:p>
          <a:p>
            <a:pPr lvl="3"/>
            <a:r>
              <a:rPr lang="en-US" altLang="ko-KR" sz="1600" dirty="0" smtClean="0"/>
              <a:t>Standalone </a:t>
            </a:r>
            <a:r>
              <a:rPr lang="en-US" altLang="ko-KR" sz="1600" dirty="0" err="1" smtClean="0"/>
              <a:t>WiFi</a:t>
            </a:r>
            <a:r>
              <a:rPr lang="en-US" altLang="ko-KR" sz="1600" dirty="0" smtClean="0"/>
              <a:t> service is not “viable</a:t>
            </a:r>
            <a:r>
              <a:rPr lang="en-US" altLang="ko-KR" sz="1600" dirty="0"/>
              <a:t>”</a:t>
            </a:r>
          </a:p>
          <a:p>
            <a:pPr lvl="2"/>
            <a:r>
              <a:rPr lang="en-US" altLang="ko-KR" sz="2000" dirty="0" smtClean="0"/>
              <a:t>High-speed(320km/h</a:t>
            </a:r>
            <a:r>
              <a:rPr lang="en-US" altLang="ko-KR" sz="2000" dirty="0"/>
              <a:t>) and </a:t>
            </a:r>
            <a:r>
              <a:rPr lang="en-US" altLang="ko-KR" sz="2000" dirty="0" smtClean="0"/>
              <a:t>under-sized HSPA</a:t>
            </a:r>
            <a:r>
              <a:rPr lang="en-US" altLang="ko-KR" sz="2000" dirty="0"/>
              <a:t>+/LTE infrastructure</a:t>
            </a:r>
          </a:p>
          <a:p>
            <a:pPr lvl="2"/>
            <a:r>
              <a:rPr lang="en-US" altLang="ko-KR" sz="2000" dirty="0" smtClean="0">
                <a:solidFill>
                  <a:srgbClr val="0000FF"/>
                </a:solidFill>
              </a:rPr>
              <a:t>Who </a:t>
            </a:r>
            <a:r>
              <a:rPr lang="en-US" altLang="ko-KR" sz="2000" dirty="0">
                <a:solidFill>
                  <a:srgbClr val="0000FF"/>
                </a:solidFill>
              </a:rPr>
              <a:t>pays? Still to be defined…</a:t>
            </a:r>
            <a:endParaRPr lang="ko-KR" altLang="en-US" sz="2000" dirty="0">
              <a:solidFill>
                <a:srgbClr val="0000FF"/>
              </a:solidFill>
            </a:endParaRPr>
          </a:p>
        </p:txBody>
      </p:sp>
      <p:sp>
        <p:nvSpPr>
          <p:cNvPr id="4" name="날짜 개체 틀 3"/>
          <p:cNvSpPr>
            <a:spLocks noGrp="1"/>
          </p:cNvSpPr>
          <p:nvPr>
            <p:ph type="dt" sz="half" idx="10"/>
          </p:nvPr>
        </p:nvSpPr>
        <p:spPr/>
        <p:txBody>
          <a:bodyPr/>
          <a:lstStyle/>
          <a:p>
            <a:r>
              <a:rPr lang="en-US" altLang="ko-KR" smtClean="0"/>
              <a:t>&lt;July 2015&gt;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9</a:t>
            </a:fld>
            <a:endParaRPr lang="en-US" altLang="ko-KR"/>
          </a:p>
        </p:txBody>
      </p:sp>
      <p:sp>
        <p:nvSpPr>
          <p:cNvPr id="7" name="TextBox 6"/>
          <p:cNvSpPr txBox="1"/>
          <p:nvPr/>
        </p:nvSpPr>
        <p:spPr>
          <a:xfrm>
            <a:off x="701163" y="6207115"/>
            <a:ext cx="7831277" cy="246221"/>
          </a:xfrm>
          <a:prstGeom prst="rect">
            <a:avLst/>
          </a:prstGeom>
          <a:noFill/>
        </p:spPr>
        <p:txBody>
          <a:bodyPr wrap="square" rtlCol="0">
            <a:spAutoFit/>
          </a:bodyPr>
          <a:lstStyle/>
          <a:p>
            <a:r>
              <a:rPr lang="en-US" altLang="ko-KR" sz="1000" b="1" dirty="0" err="1" smtClean="0">
                <a:solidFill>
                  <a:srgbClr val="00B050"/>
                </a:solidFill>
              </a:rPr>
              <a:t>Teldat</a:t>
            </a:r>
            <a:r>
              <a:rPr lang="en-US" altLang="ko-KR" sz="1000" b="1" dirty="0" smtClean="0">
                <a:solidFill>
                  <a:srgbClr val="00B050"/>
                </a:solidFill>
              </a:rPr>
              <a:t>, “</a:t>
            </a:r>
            <a:r>
              <a:rPr lang="en-US" altLang="ko-KR" sz="1000" b="1" dirty="0" err="1" smtClean="0">
                <a:solidFill>
                  <a:srgbClr val="00B050"/>
                </a:solidFill>
              </a:rPr>
              <a:t>WiFi</a:t>
            </a:r>
            <a:r>
              <a:rPr lang="en-US" altLang="ko-KR" sz="1000" b="1" dirty="0" smtClean="0">
                <a:solidFill>
                  <a:srgbClr val="00B050"/>
                </a:solidFill>
              </a:rPr>
              <a:t> on trains in Spain and other stories – highly reliable on-board communications”, in </a:t>
            </a:r>
            <a:r>
              <a:rPr lang="en-US" altLang="ko-KR" sz="1000" b="1" i="1" dirty="0" smtClean="0">
                <a:solidFill>
                  <a:srgbClr val="00B050"/>
                </a:solidFill>
              </a:rPr>
              <a:t>BWCS Train Conference</a:t>
            </a:r>
            <a:r>
              <a:rPr lang="en-US" altLang="ko-KR" sz="1000" b="1" dirty="0" smtClean="0">
                <a:solidFill>
                  <a:srgbClr val="00B050"/>
                </a:solidFill>
              </a:rPr>
              <a:t>, 2015.06.</a:t>
            </a:r>
            <a:endParaRPr lang="ko-KR" altLang="en-US" sz="1000" b="1" dirty="0">
              <a:solidFill>
                <a:srgbClr val="00B050"/>
              </a:solidFill>
            </a:endParaRPr>
          </a:p>
        </p:txBody>
      </p:sp>
    </p:spTree>
    <p:extLst>
      <p:ext uri="{BB962C8B-B14F-4D97-AF65-F5344CB8AC3E}">
        <p14:creationId xmlns:p14="http://schemas.microsoft.com/office/powerpoint/2010/main" val="82985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HRRC">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IEEE-P802_15_IntroMHN</Template>
  <TotalTime>2563</TotalTime>
  <Words>1321</Words>
  <Application>Microsoft Office PowerPoint</Application>
  <PresentationFormat>On-screen Show (4:3)</PresentationFormat>
  <Paragraphs>193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굴림</vt:lpstr>
      <vt:lpstr>맑은 고딕</vt:lpstr>
      <vt:lpstr>Arial</vt:lpstr>
      <vt:lpstr>Times New Roman</vt:lpstr>
      <vt:lpstr>Wingdings</vt:lpstr>
      <vt:lpstr>IEEE-P802_15_HRRC</vt:lpstr>
      <vt:lpstr>PowerPoint Presentation</vt:lpstr>
      <vt:lpstr>Worldwide Overview of WiFi on Trains</vt:lpstr>
      <vt:lpstr>Outline</vt:lpstr>
      <vt:lpstr>Background</vt:lpstr>
      <vt:lpstr>Worldwide Overview</vt:lpstr>
      <vt:lpstr>Worldwide Overview</vt:lpstr>
      <vt:lpstr>Worldwide Overview</vt:lpstr>
      <vt:lpstr>Worldwide Overview</vt:lpstr>
      <vt:lpstr>Worldwide Overview</vt:lpstr>
      <vt:lpstr>Worldwide Overview</vt:lpstr>
      <vt:lpstr>Worldwide Overview</vt:lpstr>
      <vt:lpstr>Worldwide Overview</vt:lpstr>
      <vt:lpstr>Worldwide Overview</vt:lpstr>
      <vt:lpstr>Necessity of New Standards for HRRC</vt:lpstr>
      <vt:lpstr>Necessity of New Standards for HRRC</vt:lpstr>
      <vt:lpstr>Demonstration from Korea for HRRC</vt:lpstr>
      <vt:lpstr>Demonstration from Korea for HRRC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Admin</dc:creator>
  <dc:description>&lt;doc#&gt;</dc:description>
  <cp:lastModifiedBy>Admin</cp:lastModifiedBy>
  <cp:revision>132</cp:revision>
  <cp:lastPrinted>1998-02-10T13:28:06Z</cp:lastPrinted>
  <dcterms:created xsi:type="dcterms:W3CDTF">2015-01-02T00:28:18Z</dcterms:created>
  <dcterms:modified xsi:type="dcterms:W3CDTF">2015-07-09T06:02:21Z</dcterms:modified>
</cp:coreProperties>
</file>