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60" r:id="rId4"/>
    <p:sldId id="261" r:id="rId5"/>
    <p:sldId id="262" r:id="rId6"/>
    <p:sldId id="263" r:id="rId7"/>
    <p:sldId id="266" r:id="rId8"/>
    <p:sldId id="265" r:id="rId9"/>
    <p:sldId id="269" r:id="rId10"/>
    <p:sldId id="270"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p:scale>
          <a:sx n="75" d="100"/>
          <a:sy n="75" d="100"/>
        </p:scale>
        <p:origin x="-1200" y="-15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smtClean="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6</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6"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8</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July, 2015</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smtClean="0"/>
              <a:t>Shoichi Kitazawa, ATR</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July, 2015</a:t>
            </a:r>
            <a:endParaRPr lang="en-US" altLang="ja-JP" dirty="0"/>
          </a:p>
        </p:txBody>
      </p:sp>
    </p:spTree>
    <p:extLst>
      <p:ext uri="{BB962C8B-B14F-4D97-AF65-F5344CB8AC3E}">
        <p14:creationId xmlns:p14="http://schemas.microsoft.com/office/powerpoint/2010/main" val="38023937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July, 2015</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802.15-15-0487-00-004s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s://global.gotomeeting.com/join/855399477"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smtClean="0"/>
              <a:t>July, 2015</a:t>
            </a:r>
            <a:endParaRPr lang="en-US" altLang="ja-JP" dirty="0"/>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lang="en-US" altLang="ja-JP" sz="1600" dirty="0" smtClean="0">
                <a:latin typeface="+mj-ea"/>
                <a:ea typeface="+mj-ea"/>
              </a:rPr>
              <a:t>TG4s Teleconference</a:t>
            </a:r>
            <a:r>
              <a:rPr lang="ja-JP" altLang="en-US" sz="1600" dirty="0">
                <a:latin typeface="+mj-ea"/>
                <a:ea typeface="+mj-ea"/>
              </a:rPr>
              <a:t> </a:t>
            </a:r>
            <a:r>
              <a:rPr lang="en-US" altLang="ja-JP" sz="1600" dirty="0" smtClean="0">
                <a:latin typeface="+mj-ea"/>
                <a:ea typeface="+mj-ea"/>
              </a:rPr>
              <a:t>Opening Information for July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1</a:t>
            </a:r>
            <a:r>
              <a:rPr lang="en-US" altLang="ja-JP" sz="1600" dirty="0" smtClean="0">
                <a:ea typeface="ＭＳ Ｐゴシック" charset="-128"/>
              </a:rPr>
              <a:t> July, </a:t>
            </a:r>
            <a:r>
              <a:rPr lang="en-US" altLang="ja-JP" sz="1600" dirty="0" smtClean="0">
                <a:ea typeface="ＭＳ Ｐゴシック" charset="-128"/>
              </a:rPr>
              <a:t>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 for the TG4s </a:t>
            </a:r>
            <a:r>
              <a:rPr lang="en-US" altLang="ja-JP" sz="1600" dirty="0">
                <a:solidFill>
                  <a:schemeClr val="tx2"/>
                </a:solidFill>
                <a:ea typeface="ＭＳ Ｐゴシック" charset="-128"/>
              </a:rPr>
              <a:t>teleconference </a:t>
            </a:r>
            <a:r>
              <a:rPr lang="en-US" altLang="ja-JP" sz="1600" dirty="0" smtClean="0">
                <a:solidFill>
                  <a:schemeClr val="tx2"/>
                </a:solidFill>
                <a:ea typeface="ＭＳ Ｐゴシック" charset="-128"/>
              </a:rPr>
              <a:t>July</a:t>
            </a:r>
            <a:r>
              <a:rPr lang="en-US" altLang="ja-JP" sz="1600" dirty="0" smtClean="0">
                <a:ea typeface="ＭＳ Ｐゴシック" charset="-128"/>
              </a:rPr>
              <a:t> </a:t>
            </a:r>
            <a:r>
              <a:rPr lang="en-US" altLang="ja-JP" sz="1600" dirty="0" smtClean="0">
                <a:solidFill>
                  <a:schemeClr val="tx2"/>
                </a:solidFill>
                <a:ea typeface="ＭＳ Ｐゴシック" charset="-128"/>
              </a:rPr>
              <a:t>201</a:t>
            </a:r>
            <a:r>
              <a:rPr lang="en-US" altLang="ja-JP" sz="1600" dirty="0" smtClean="0">
                <a:ea typeface="ＭＳ Ｐゴシック" charset="-128"/>
              </a:rPr>
              <a:t>5.]</a:t>
            </a:r>
            <a:endParaRPr lang="en-US" altLang="ja-JP" sz="1600" dirty="0">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[Opening information.]</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pPr>
              <a:defRPr/>
            </a:pPr>
            <a:r>
              <a:rPr lang="en-US" altLang="ja-JP" smtClean="0"/>
              <a:t>July, 2015</a:t>
            </a:r>
            <a:endParaRPr lang="en-US" altLang="ja-JP" dirty="0"/>
          </a:p>
        </p:txBody>
      </p:sp>
      <p:sp>
        <p:nvSpPr>
          <p:cNvPr id="4" name="フッター プレースホルダー 3"/>
          <p:cNvSpPr>
            <a:spLocks noGrp="1"/>
          </p:cNvSpPr>
          <p:nvPr>
            <p:ph type="ftr" sz="quarter" idx="11"/>
          </p:nvPr>
        </p:nvSpPr>
        <p:spPr/>
        <p:txBody>
          <a:bodyPr/>
          <a:lstStyle/>
          <a:p>
            <a:pPr>
              <a:defRPr/>
            </a:pPr>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pPr>
              <a:defRPr/>
            </a:pPr>
            <a:r>
              <a:rPr lang="en-US" altLang="ja-JP" dirty="0" smtClean="0"/>
              <a:t>Slide </a:t>
            </a:r>
            <a:fld id="{D78FD698-95C0-4845-8AA1-AE13DC99F872}" type="slidenum">
              <a:rPr lang="en-US" altLang="ja-JP" smtClean="0"/>
              <a:pPr>
                <a:defRPr/>
              </a:pPr>
              <a:t>10</a:t>
            </a:fld>
            <a:endParaRPr lang="en-US" altLang="ja-JP" dirty="0"/>
          </a:p>
        </p:txBody>
      </p:sp>
      <p:graphicFrame>
        <p:nvGraphicFramePr>
          <p:cNvPr id="7" name="表 6"/>
          <p:cNvGraphicFramePr>
            <a:graphicFrameLocks noGrp="1"/>
          </p:cNvGraphicFramePr>
          <p:nvPr>
            <p:extLst>
              <p:ext uri="{D42A27DB-BD31-4B8C-83A1-F6EECF244321}">
                <p14:modId xmlns:p14="http://schemas.microsoft.com/office/powerpoint/2010/main" val="3950415968"/>
              </p:ext>
            </p:extLst>
          </p:nvPr>
        </p:nvGraphicFramePr>
        <p:xfrm>
          <a:off x="633950" y="764704"/>
          <a:ext cx="7876099" cy="5544000"/>
        </p:xfrm>
        <a:graphic>
          <a:graphicData uri="http://schemas.openxmlformats.org/drawingml/2006/table">
            <a:tbl>
              <a:tblPr>
                <a:tableStyleId>{5940675A-B579-460E-94D1-54222C63F5DA}</a:tableStyleId>
              </a:tblPr>
              <a:tblGrid>
                <a:gridCol w="432000"/>
                <a:gridCol w="5040000"/>
                <a:gridCol w="1512000"/>
                <a:gridCol w="352099"/>
                <a:gridCol w="540000"/>
              </a:tblGrid>
              <a:tr h="252000">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solidFill>
                      <a:srgbClr val="00B0F0"/>
                    </a:solidFill>
                  </a:tcPr>
                </a:tc>
                <a:tc>
                  <a:txBody>
                    <a:bodyPr/>
                    <a:lstStyle/>
                    <a:p>
                      <a:pPr algn="l" fontAlgn="b"/>
                      <a:r>
                        <a:rPr lang="en-US" sz="1200" u="none" strike="noStrike" dirty="0">
                          <a:effectLst/>
                        </a:rPr>
                        <a:t>Tuesday 14 July, AM1</a:t>
                      </a:r>
                      <a:endParaRPr lang="en-US" sz="1200" b="1" i="0" u="none" strike="noStrike" dirty="0">
                        <a:effectLst/>
                        <a:latin typeface="Times New Roman"/>
                      </a:endParaRPr>
                    </a:p>
                  </a:txBody>
                  <a:tcPr marL="36000" marR="36000" marT="0" marB="0" anchor="b">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solidFill>
                      <a:srgbClr val="00B0F0"/>
                    </a:solidFill>
                  </a:tcPr>
                </a:tc>
              </a:tr>
              <a:tr h="252000">
                <a:tc>
                  <a:txBody>
                    <a:bodyPr/>
                    <a:lstStyle/>
                    <a:p>
                      <a:pPr algn="r" fontAlgn="b"/>
                      <a:r>
                        <a:rPr lang="en-US" altLang="ja-JP" sz="1200" u="none" strike="noStrike" dirty="0">
                          <a:effectLst/>
                        </a:rPr>
                        <a:t>1.1</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OPEN/Patent Policy</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5</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dirty="0">
                          <a:effectLst/>
                        </a:rPr>
                        <a:t>8:00</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1.2</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Approve Agenda and Vancouver and Teleconference meeting minutes</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5</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8:05</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1.3</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Opening information </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10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8:10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1.4</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Presentation</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30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8:20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1.5</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Presentation</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30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a:effectLst/>
                        </a:rPr>
                        <a:t>8:50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1.6</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Work on Technical Guidance Document</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40</a:t>
                      </a:r>
                      <a:endParaRPr lang="en-US" altLang="ja-JP" sz="1200" b="1" i="0" u="none" strike="noStrike">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9:20</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1.7</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Recess</a:t>
                      </a:r>
                      <a:endParaRPr lang="en-US" sz="1200" b="1" i="0" u="none" strike="noStrike" dirty="0">
                        <a:solidFill>
                          <a:srgbClr val="000000"/>
                        </a:solidFill>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52000">
                <a:tc>
                  <a:txBody>
                    <a:bodyPr/>
                    <a:lstStyle/>
                    <a:p>
                      <a:pPr algn="r" fontAlgn="b"/>
                      <a:r>
                        <a:rPr lang="en-US" altLang="ja-JP" sz="1200" u="none" strike="noStrike" dirty="0">
                          <a:effectLst/>
                        </a:rPr>
                        <a:t>2</a:t>
                      </a:r>
                      <a:endParaRPr lang="en-US" altLang="ja-JP"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r>
                        <a:rPr lang="en-US" sz="1200" u="none" strike="noStrike" dirty="0">
                          <a:effectLst/>
                        </a:rPr>
                        <a:t>Wednesday 15 July, AM1</a:t>
                      </a:r>
                      <a:endParaRPr 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r>
              <a:tr h="252000">
                <a:tc>
                  <a:txBody>
                    <a:bodyPr/>
                    <a:lstStyle/>
                    <a:p>
                      <a:pPr algn="r" fontAlgn="b"/>
                      <a:r>
                        <a:rPr lang="en-US" altLang="ja-JP" sz="1200" u="none" strike="noStrike" dirty="0">
                          <a:effectLst/>
                        </a:rPr>
                        <a:t>2.1</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OPEN</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8:00</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2.2</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Presentations</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a:effectLst/>
                        </a:rPr>
                        <a:t>All</a:t>
                      </a:r>
                      <a:endParaRPr lang="en-US" sz="1200" b="1" i="0" u="none" strike="noStrike">
                        <a:effectLst/>
                        <a:latin typeface="Times New Roman"/>
                      </a:endParaRPr>
                    </a:p>
                  </a:txBody>
                  <a:tcPr marL="36000" marR="36000" marT="0" marB="0" anchor="b"/>
                </a:tc>
                <a:tc>
                  <a:txBody>
                    <a:bodyPr/>
                    <a:lstStyle/>
                    <a:p>
                      <a:pPr algn="r" fontAlgn="b"/>
                      <a:r>
                        <a:rPr lang="en-US" altLang="ja-JP" sz="1200" u="none" strike="noStrike" dirty="0">
                          <a:effectLst/>
                        </a:rPr>
                        <a:t>40</a:t>
                      </a:r>
                      <a:endParaRPr lang="en-US" altLang="ja-JP"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8:01</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2.3</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Work on Technical Guidance Document and DRAFT document</a:t>
                      </a:r>
                      <a:endParaRPr lang="en-US" sz="1200" b="1" i="0" u="none" strike="noStrike" dirty="0">
                        <a:solidFill>
                          <a:srgbClr val="000000"/>
                        </a:solidFill>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78</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8:41</a:t>
                      </a:r>
                      <a:endParaRPr lang="en-US" altLang="ja-JP" sz="1200" b="1" i="0" u="none" strike="noStrike">
                        <a:effectLst/>
                        <a:latin typeface="Times New Roman"/>
                      </a:endParaRPr>
                    </a:p>
                  </a:txBody>
                  <a:tcPr marL="36000" marR="36000" marT="0" marB="0" anchor="b"/>
                </a:tc>
              </a:tr>
              <a:tr h="252000">
                <a:tc>
                  <a:txBody>
                    <a:bodyPr/>
                    <a:lstStyle/>
                    <a:p>
                      <a:pPr algn="r" fontAlgn="b"/>
                      <a:r>
                        <a:rPr lang="en-US" altLang="ja-JP" sz="1200" u="none" strike="noStrike" dirty="0">
                          <a:effectLst/>
                        </a:rPr>
                        <a:t>2.4</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Recess</a:t>
                      </a:r>
                      <a:endParaRPr lang="en-US" sz="1200" b="1" i="0" u="none" strike="noStrike" dirty="0">
                        <a:solidFill>
                          <a:srgbClr val="000000"/>
                        </a:solidFill>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a:effectLst/>
                        </a:rPr>
                        <a:t>9:59</a:t>
                      </a:r>
                      <a:endParaRPr lang="en-US" altLang="ja-JP" sz="1200" b="1" i="0" u="none" strike="noStrike">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52000">
                <a:tc>
                  <a:txBody>
                    <a:bodyPr/>
                    <a:lstStyle/>
                    <a:p>
                      <a:pPr algn="r" fontAlgn="b"/>
                      <a:r>
                        <a:rPr lang="en-US" altLang="ja-JP" sz="1200" u="none" strike="noStrike" dirty="0">
                          <a:effectLst/>
                        </a:rPr>
                        <a:t>3</a:t>
                      </a:r>
                      <a:endParaRPr lang="en-US" altLang="ja-JP"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r>
                        <a:rPr lang="en-US" sz="1200" u="none" strike="noStrike" dirty="0">
                          <a:effectLst/>
                        </a:rPr>
                        <a:t>Thursday 16 July, AM1</a:t>
                      </a:r>
                      <a:endParaRPr 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c>
                  <a:txBody>
                    <a:bodyPr/>
                    <a:lstStyle/>
                    <a:p>
                      <a:pPr algn="l" fontAlgn="b"/>
                      <a:endParaRPr lang="ja-JP" altLang="en-US" sz="1200" b="1" i="0" u="none" strike="noStrike" dirty="0">
                        <a:effectLst/>
                        <a:latin typeface="Times New Roman"/>
                      </a:endParaRPr>
                    </a:p>
                  </a:txBody>
                  <a:tcPr marL="36000" marR="36000" marT="0" marB="0" anchor="b">
                    <a:lnT w="12700" cap="flat" cmpd="sng" algn="ctr">
                      <a:solidFill>
                        <a:schemeClr val="tx1"/>
                      </a:solidFill>
                      <a:prstDash val="solid"/>
                      <a:round/>
                      <a:headEnd type="none" w="med" len="med"/>
                      <a:tailEnd type="none" w="med" len="med"/>
                    </a:lnT>
                    <a:solidFill>
                      <a:srgbClr val="00B0F0"/>
                    </a:solidFill>
                  </a:tcPr>
                </a:tc>
              </a:tr>
              <a:tr h="252000">
                <a:tc>
                  <a:txBody>
                    <a:bodyPr/>
                    <a:lstStyle/>
                    <a:p>
                      <a:pPr algn="r" fontAlgn="b"/>
                      <a:r>
                        <a:rPr lang="en-US" altLang="ja-JP" sz="1200" u="none" strike="noStrike" dirty="0">
                          <a:effectLst/>
                        </a:rPr>
                        <a:t>3.1</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OPEN</a:t>
                      </a:r>
                      <a:endParaRPr lang="en-US" sz="1200" b="1" i="0" u="none" strike="noStrike" dirty="0">
                        <a:effectLst/>
                        <a:latin typeface="Times New Roman"/>
                      </a:endParaRPr>
                    </a:p>
                  </a:txBody>
                  <a:tcPr marL="36000" marR="36000" marT="0" marB="0" anchor="b"/>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tc>
                <a:tc>
                  <a:txBody>
                    <a:bodyPr/>
                    <a:lstStyle/>
                    <a:p>
                      <a:pPr algn="r" fontAlgn="b"/>
                      <a:r>
                        <a:rPr lang="en-US" altLang="ja-JP" sz="1200" u="none" strike="noStrike" dirty="0">
                          <a:effectLst/>
                        </a:rPr>
                        <a:t>8:00</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3.2</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Work on Technical Guidance Document and DRAFT document</a:t>
                      </a:r>
                      <a:endParaRPr lang="en-US" sz="1200" b="1" i="0" u="none" strike="noStrike" dirty="0">
                        <a:solidFill>
                          <a:srgbClr val="000000"/>
                        </a:solidFill>
                        <a:effectLst/>
                        <a:latin typeface="Times New Roman"/>
                      </a:endParaRPr>
                    </a:p>
                  </a:txBody>
                  <a:tcPr marL="36000" marR="36000" marT="0"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90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dirty="0">
                          <a:effectLst/>
                        </a:rPr>
                        <a:t>8:01</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3.3</a:t>
                      </a:r>
                      <a:endParaRPr lang="en-US" altLang="ja-JP" sz="1200" b="1" i="0" u="none" strike="noStrike" dirty="0">
                        <a:effectLst/>
                        <a:latin typeface="Times New Roman"/>
                      </a:endParaRPr>
                    </a:p>
                  </a:txBody>
                  <a:tcPr marL="36000" marR="36000" marT="0" marB="0" anchor="b"/>
                </a:tc>
                <a:tc>
                  <a:txBody>
                    <a:bodyPr/>
                    <a:lstStyle/>
                    <a:p>
                      <a:pPr algn="l" fontAlgn="b"/>
                      <a:r>
                        <a:rPr lang="en-US" sz="1200" u="none" strike="noStrike" dirty="0">
                          <a:effectLst/>
                        </a:rPr>
                        <a:t>Action items for the next meeting</a:t>
                      </a:r>
                      <a:endParaRPr lang="en-US" sz="1200" b="1" i="0" u="none" strike="noStrike" dirty="0">
                        <a:solidFill>
                          <a:srgbClr val="000000"/>
                        </a:solidFill>
                        <a:effectLst/>
                        <a:latin typeface="Times New Roman"/>
                      </a:endParaRPr>
                    </a:p>
                  </a:txBody>
                  <a:tcPr marL="36000" marR="36000" marT="0" marB="0" anchor="b"/>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tc>
                <a:tc>
                  <a:txBody>
                    <a:bodyPr/>
                    <a:lstStyle/>
                    <a:p>
                      <a:pPr algn="r" fontAlgn="b"/>
                      <a:r>
                        <a:rPr lang="en-US" altLang="ja-JP" sz="1200" u="none" strike="noStrike">
                          <a:effectLst/>
                        </a:rPr>
                        <a:t>10</a:t>
                      </a:r>
                      <a:endParaRPr lang="en-US" altLang="ja-JP" sz="1200" b="1" i="0" u="none" strike="noStrike">
                        <a:effectLst/>
                        <a:latin typeface="Times New Roman"/>
                      </a:endParaRPr>
                    </a:p>
                  </a:txBody>
                  <a:tcPr marL="36000" marR="36000" marT="0" marB="0" anchor="b"/>
                </a:tc>
                <a:tc>
                  <a:txBody>
                    <a:bodyPr/>
                    <a:lstStyle/>
                    <a:p>
                      <a:pPr algn="r" fontAlgn="b"/>
                      <a:r>
                        <a:rPr lang="en-US" altLang="ja-JP" sz="1200" u="none" strike="noStrike" dirty="0">
                          <a:effectLst/>
                        </a:rPr>
                        <a:t>9:31</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3.4</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Other business</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All</a:t>
                      </a:r>
                      <a:endParaRPr lang="en-US"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18</a:t>
                      </a:r>
                      <a:endParaRPr lang="en-US" altLang="ja-JP" sz="1200" b="1" i="0" u="none" strike="noStrike" dirty="0">
                        <a:effectLst/>
                        <a:latin typeface="Times New Roman"/>
                      </a:endParaRPr>
                    </a:p>
                  </a:txBody>
                  <a:tcPr marL="36000" marR="36000" marT="0" marB="0" anchor="b">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9:41</a:t>
                      </a:r>
                      <a:endParaRPr lang="en-US" altLang="ja-JP" sz="1200" b="1" i="0" u="none" strike="noStrike" dirty="0">
                        <a:effectLst/>
                        <a:latin typeface="Times New Roman"/>
                      </a:endParaRPr>
                    </a:p>
                  </a:txBody>
                  <a:tcPr marL="36000" marR="36000" marT="0" marB="0" anchor="b"/>
                </a:tc>
              </a:tr>
              <a:tr h="252000">
                <a:tc>
                  <a:txBody>
                    <a:bodyPr/>
                    <a:lstStyle/>
                    <a:p>
                      <a:pPr algn="r" fontAlgn="b"/>
                      <a:r>
                        <a:rPr lang="en-US" altLang="ja-JP" sz="1200" u="none" strike="noStrike" dirty="0">
                          <a:effectLst/>
                        </a:rPr>
                        <a:t>3.5</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200" u="none" strike="noStrike" dirty="0">
                          <a:effectLst/>
                        </a:rPr>
                        <a:t>Adjourn</a:t>
                      </a:r>
                      <a:endParaRPr lang="en-US" sz="1200" b="1" i="0" u="none" strike="noStrike" dirty="0">
                        <a:solidFill>
                          <a:srgbClr val="000000"/>
                        </a:solidFill>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200" u="none" strike="noStrike" dirty="0">
                          <a:effectLst/>
                        </a:rPr>
                        <a:t>Shoichi Kitazawa</a:t>
                      </a:r>
                      <a:endParaRPr lang="en-US"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1</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ja-JP" sz="1200" u="none" strike="noStrike" dirty="0">
                          <a:effectLst/>
                        </a:rPr>
                        <a:t>9:59</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52000">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200" b="0" i="0" u="none" strike="noStrike" dirty="0">
                        <a:effectLst/>
                        <a:latin typeface="Arial"/>
                      </a:endParaRPr>
                    </a:p>
                  </a:txBody>
                  <a:tcPr marL="36000" marR="36000" marT="0" marB="0" anchor="b">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l" fontAlgn="b"/>
                      <a:endParaRPr lang="ja-JP" altLang="en-US" sz="1200" b="1" i="0" u="none" strike="noStrike" dirty="0">
                        <a:effectLst/>
                        <a:latin typeface="Times New Roman"/>
                      </a:endParaRPr>
                    </a:p>
                  </a:txBody>
                  <a:tcPr marL="36000" marR="36000" marT="0" marB="0" anchor="b">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r" fontAlgn="b"/>
                      <a:r>
                        <a:rPr lang="en-US" altLang="ja-JP" sz="1200" u="none" strike="noStrike" dirty="0">
                          <a:effectLst/>
                        </a:rPr>
                        <a:t>10:00</a:t>
                      </a:r>
                      <a:endParaRPr lang="en-US" altLang="ja-JP" sz="1200" b="1" i="0" u="none" strike="noStrike" dirty="0">
                        <a:effectLst/>
                        <a:latin typeface="Times New Roman"/>
                      </a:endParaRPr>
                    </a:p>
                  </a:txBody>
                  <a:tcPr marL="36000" marR="3600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15622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July, 2015</a:t>
            </a:r>
            <a:endParaRPr lang="en-US" altLang="ja-JP" dirty="0"/>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smtClean="0"/>
              <a:t>Shoichi Kitazawa, ATR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B5E08AEC-46ED-40F2-81AC-69CFA93FED46}" type="slidenum">
              <a:rPr lang="en-US" altLang="ja-JP"/>
              <a:pPr/>
              <a:t>2</a:t>
            </a:fld>
            <a:endParaRPr lang="en-US" altLang="ja-JP" dirty="0"/>
          </a:p>
        </p:txBody>
      </p:sp>
      <p:sp>
        <p:nvSpPr>
          <p:cNvPr id="3077" name="Rectangle 2"/>
          <p:cNvSpPr>
            <a:spLocks noGrp="1" noChangeArrowheads="1"/>
          </p:cNvSpPr>
          <p:nvPr>
            <p:ph type="ctrTitle"/>
          </p:nvPr>
        </p:nvSpPr>
        <p:spPr>
          <a:xfrm>
            <a:off x="251520" y="2286000"/>
            <a:ext cx="8640960" cy="1143000"/>
          </a:xfrm>
        </p:spPr>
        <p:txBody>
          <a:bodyPr/>
          <a:lstStyle/>
          <a:p>
            <a:r>
              <a:rPr lang="en-US" altLang="ja-JP" dirty="0" smtClean="0">
                <a:ea typeface="ＭＳ Ｐゴシック" charset="-128"/>
              </a:rPr>
              <a:t>TG4s Teleconference Opening Information for July 2015</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ea typeface="ＭＳ Ｐゴシック" charset="-128"/>
              </a:rPr>
              <a:t>Shoichi Kitazawa</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3</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u="sng" kern="0" dirty="0" smtClean="0">
                <a:ea typeface="ＭＳ Ｐゴシック" charset="-128"/>
              </a:rPr>
              <a:t>Participants, Patents, and Duty to Inform</a:t>
            </a:r>
            <a:endParaRPr lang="en-US" altLang="ja-JP" sz="3200"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#1</a:t>
            </a:r>
          </a:p>
        </p:txBody>
      </p:sp>
    </p:spTree>
    <p:extLst>
      <p:ext uri="{BB962C8B-B14F-4D97-AF65-F5344CB8AC3E}">
        <p14:creationId xmlns:p14="http://schemas.microsoft.com/office/powerpoint/2010/main" val="3429431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sz="3200" u="sng" kern="0" dirty="0"/>
              <a:t>Patent Related Links</a:t>
            </a:r>
            <a:endParaRPr lang="en-US" altLang="ja-JP" sz="3200"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smtClean="0"/>
              <a:t>July, 2015</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4</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All participants should be familiar with their obligations under the IEEE-SA Policies &amp; Procedures for standards development.</a:t>
            </a:r>
          </a:p>
          <a:p>
            <a:pPr marL="0" lvl="1" indent="0">
              <a:lnSpc>
                <a:spcPct val="90000"/>
              </a:lnSpc>
              <a:buFont typeface="Monotype Sorts" pitchFamily="2" charset="2"/>
              <a:buNone/>
            </a:pPr>
            <a:endParaRPr lang="en-US" altLang="ja-JP" sz="2000" kern="0" dirty="0" smtClean="0">
              <a:ea typeface="ＭＳ Ｐゴシック" charset="-128"/>
              <a:cs typeface="Times New Roman" pitchFamily="18" charset="0"/>
            </a:endParaRPr>
          </a:p>
          <a:p>
            <a:pPr marL="0" lvl="1" indent="0">
              <a:lnSpc>
                <a:spcPct val="90000"/>
              </a:lnSpc>
              <a:buFont typeface="Monotype Sorts" pitchFamily="2" charset="2"/>
              <a:buNone/>
            </a:pPr>
            <a:r>
              <a:rPr lang="en-US" altLang="ja-JP" sz="2000" kern="0" dirty="0" smtClean="0">
                <a:ea typeface="ＭＳ Ｐゴシック" charset="-128"/>
                <a:cs typeface="Times New Roman" pitchFamily="18" charset="0"/>
              </a:rPr>
              <a:t>Patent Policy is stated in these sources:</a:t>
            </a: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Boards Bylaws</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standards.ieee.org/develop/policies/bylaws/sect6-7.html#6</a:t>
            </a:r>
            <a:endParaRPr lang="en-GB" sz="2000" kern="0" dirty="0" smtClean="0">
              <a:ea typeface="ＭＳ Ｐゴシック" charset="-128"/>
              <a:cs typeface="Times New Roman" pitchFamily="18" charset="0"/>
            </a:endParaRPr>
          </a:p>
          <a:p>
            <a:pPr marL="0" lvl="1" indent="0">
              <a:lnSpc>
                <a:spcPct val="90000"/>
              </a:lnSpc>
              <a:buNone/>
            </a:pPr>
            <a:r>
              <a:rPr lang="en-GB" sz="2000" kern="0" dirty="0" smtClean="0">
                <a:ea typeface="ＭＳ Ｐゴシック" charset="-128"/>
                <a:cs typeface="Times New Roman" pitchFamily="18" charset="0"/>
              </a:rPr>
              <a:t>IEEE-SA </a:t>
            </a:r>
            <a:r>
              <a:rPr lang="en-GB" sz="2000" kern="0" dirty="0">
                <a:ea typeface="ＭＳ Ｐゴシック" charset="-128"/>
                <a:cs typeface="Times New Roman" pitchFamily="18" charset="0"/>
              </a:rPr>
              <a:t>Standards Board Operations Manual</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a:t>
            </a:r>
            <a:r>
              <a:rPr lang="en-US" altLang="ja-JP" sz="2000" i="1" kern="0" dirty="0" smtClean="0">
                <a:ea typeface="ＭＳ Ｐゴシック" charset="-128"/>
                <a:cs typeface="Times New Roman" pitchFamily="18" charset="0"/>
              </a:rPr>
              <a:t>standards.ieee.org/develop/policies/opman/sect6.html#6.3</a:t>
            </a:r>
            <a:endParaRPr lang="en-US" altLang="ja-JP" sz="2000" kern="0" dirty="0" smtClean="0">
              <a:ea typeface="ＭＳ Ｐゴシック" charset="-128"/>
              <a:cs typeface="Times New Roman" pitchFamily="18" charset="0"/>
            </a:endParaRPr>
          </a:p>
          <a:p>
            <a:pPr marL="0" lvl="1" indent="0">
              <a:lnSpc>
                <a:spcPct val="90000"/>
              </a:lnSpc>
              <a:buNone/>
            </a:pPr>
            <a:r>
              <a:rPr lang="en-US" altLang="ja-JP" sz="2000" kern="0" dirty="0" smtClean="0">
                <a:ea typeface="ＭＳ Ｐゴシック" charset="-128"/>
                <a:cs typeface="Times New Roman" pitchFamily="18" charset="0"/>
              </a:rPr>
              <a:t>Material </a:t>
            </a:r>
            <a:r>
              <a:rPr lang="en-US" altLang="ja-JP" sz="2000" kern="0" dirty="0">
                <a:ea typeface="ＭＳ Ｐゴシック" charset="-128"/>
                <a:cs typeface="Times New Roman" pitchFamily="18" charset="0"/>
              </a:rPr>
              <a:t>about the patent policy is available at </a:t>
            </a:r>
          </a:p>
          <a:p>
            <a:pPr marL="0" lvl="1" indent="0">
              <a:lnSpc>
                <a:spcPct val="90000"/>
              </a:lnSpc>
              <a:buNone/>
            </a:pPr>
            <a:r>
              <a:rPr lang="en-US" altLang="ja-JP" sz="2000" i="1" kern="0" dirty="0" smtClean="0">
                <a:ea typeface="ＭＳ Ｐゴシック" charset="-128"/>
                <a:cs typeface="Times New Roman" pitchFamily="18" charset="0"/>
              </a:rPr>
              <a:t>http</a:t>
            </a:r>
            <a:r>
              <a:rPr lang="en-US" altLang="ja-JP" sz="2000" i="1" kern="0" dirty="0">
                <a:ea typeface="ＭＳ Ｐゴシック" charset="-128"/>
                <a:cs typeface="Times New Roman" pitchFamily="18" charset="0"/>
              </a:rPr>
              <a:t>://standards.ieee.org/about/sasb/patcom/materials.html</a:t>
            </a:r>
          </a:p>
        </p:txBody>
      </p:sp>
      <p:sp>
        <p:nvSpPr>
          <p:cNvPr id="7" name="Text Box 6"/>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#2</a:t>
            </a:r>
            <a:endParaRPr lang="en-US" altLang="ja-JP" dirty="0">
              <a:ea typeface="ＭＳ Ｐゴシック" charset="-128"/>
            </a:endParaRPr>
          </a:p>
        </p:txBody>
      </p:sp>
      <p:sp>
        <p:nvSpPr>
          <p:cNvPr id="8" name="Rectangle 7"/>
          <p:cNvSpPr>
            <a:spLocks noChangeArrowheads="1"/>
          </p:cNvSpPr>
          <p:nvPr/>
        </p:nvSpPr>
        <p:spPr bwMode="auto">
          <a:xfrm>
            <a:off x="251520" y="4716896"/>
            <a:ext cx="8640960" cy="1520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altLang="ja-JP" sz="16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6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600" b="1" dirty="0">
                <a:solidFill>
                  <a:srgbClr val="000099"/>
                </a:solidFill>
                <a:latin typeface="Arial" charset="0"/>
                <a:ea typeface="ＭＳ Ｐゴシック" charset="-128"/>
              </a:rPr>
              <a:t>This slide set is available at https://development.standards.ieee.org/myproject/Public/mytools/mob/slideset.ppt</a:t>
            </a:r>
          </a:p>
        </p:txBody>
      </p:sp>
    </p:spTree>
    <p:extLst>
      <p:ext uri="{BB962C8B-B14F-4D97-AF65-F5344CB8AC3E}">
        <p14:creationId xmlns:p14="http://schemas.microsoft.com/office/powerpoint/2010/main" val="2875416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a:xfrm>
            <a:off x="362272" y="620688"/>
            <a:ext cx="8458200" cy="609600"/>
          </a:xfrm>
        </p:spPr>
        <p:txBody>
          <a:bodyPr/>
          <a:lstStyle/>
          <a:p>
            <a:r>
              <a:rPr lang="en-US" altLang="ja-JP" sz="3200" u="sng" dirty="0"/>
              <a:t>Call for Potentially Essential Patents</a:t>
            </a:r>
            <a:endParaRPr lang="en-US" altLang="ja-JP" sz="3200" u="sng" dirty="0" smtClean="0">
              <a:ea typeface="ＭＳ Ｐゴシック" charset="-128"/>
            </a:endParaRPr>
          </a:p>
        </p:txBody>
      </p:sp>
      <p:sp>
        <p:nvSpPr>
          <p:cNvPr id="3" name="日付プレースホルダー 2"/>
          <p:cNvSpPr>
            <a:spLocks noGrp="1"/>
          </p:cNvSpPr>
          <p:nvPr>
            <p:ph type="dt" sz="half" idx="10"/>
          </p:nvPr>
        </p:nvSpPr>
        <p:spPr/>
        <p:txBody>
          <a:bodyPr/>
          <a:lstStyle/>
          <a:p>
            <a:r>
              <a:rPr lang="en-US" altLang="ja-JP" smtClean="0"/>
              <a:t>July, 2015</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5</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7" name="Text Box 1028"/>
          <p:cNvSpPr txBox="1">
            <a:spLocks noChangeArrowheads="1"/>
          </p:cNvSpPr>
          <p:nvPr/>
        </p:nvSpPr>
        <p:spPr bwMode="auto">
          <a:xfrm>
            <a:off x="57150" y="6155456"/>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#3</a:t>
            </a:r>
          </a:p>
        </p:txBody>
      </p:sp>
    </p:spTree>
    <p:extLst>
      <p:ext uri="{BB962C8B-B14F-4D97-AF65-F5344CB8AC3E}">
        <p14:creationId xmlns:p14="http://schemas.microsoft.com/office/powerpoint/2010/main" val="13387554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u="sng" dirty="0" smtClean="0">
                <a:ea typeface="ＭＳ Ｐゴシック" charset="-128"/>
              </a:rPr>
              <a:t>Other Guidelines for IEEE WG Meetings</a:t>
            </a:r>
          </a:p>
        </p:txBody>
      </p:sp>
      <p:sp>
        <p:nvSpPr>
          <p:cNvPr id="3"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6</a:t>
            </a:fld>
            <a:endParaRPr lang="en-US" altLang="ja-JP" dirty="0"/>
          </a:p>
        </p:txBody>
      </p:sp>
      <p:sp>
        <p:nvSpPr>
          <p:cNvPr id="2" name="日付プレースホルダー 1"/>
          <p:cNvSpPr>
            <a:spLocks noGrp="1"/>
          </p:cNvSpPr>
          <p:nvPr>
            <p:ph type="dt" sz="half" idx="10"/>
          </p:nvPr>
        </p:nvSpPr>
        <p:spPr/>
        <p:txBody>
          <a:bodyPr/>
          <a:lstStyle/>
          <a:p>
            <a:r>
              <a:rPr lang="en-US" altLang="ja-JP" smtClean="0"/>
              <a:t>July, 2015</a:t>
            </a:r>
            <a:endParaRPr lang="en-US" altLang="ja-JP" dirty="0"/>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7173" name="Text Box 7"/>
          <p:cNvSpPr txBox="1">
            <a:spLocks noChangeArrowheads="1"/>
          </p:cNvSpPr>
          <p:nvPr/>
        </p:nvSpPr>
        <p:spPr bwMode="auto">
          <a:xfrm>
            <a:off x="57150" y="615863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ja-JP" sz="1800" b="1" u="sng" dirty="0">
                <a:ea typeface="ＭＳ Ｐゴシック" charset="-128"/>
              </a:rPr>
              <a:t>Slide #4</a:t>
            </a:r>
            <a:endParaRPr lang="en-US" altLang="ja-JP" dirty="0">
              <a:ea typeface="ＭＳ Ｐゴシック" charset="-128"/>
            </a:endParaRPr>
          </a:p>
        </p:txBody>
      </p:sp>
    </p:spTree>
    <p:extLst>
      <p:ext uri="{BB962C8B-B14F-4D97-AF65-F5344CB8AC3E}">
        <p14:creationId xmlns:p14="http://schemas.microsoft.com/office/powerpoint/2010/main" val="862963300"/>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Information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July, 2015</a:t>
            </a:r>
            <a:endParaRPr lang="en-US" altLang="ja-JP" dirty="0"/>
          </a:p>
        </p:txBody>
      </p:sp>
      <p:sp>
        <p:nvSpPr>
          <p:cNvPr id="5" name="フッター プレースホルダ 4"/>
          <p:cNvSpPr>
            <a:spLocks noGrp="1"/>
          </p:cNvSpPr>
          <p:nvPr>
            <p:ph type="ftr" sz="quarter" idx="11"/>
          </p:nvPr>
        </p:nvSpPr>
        <p:spPr/>
        <p:txBody>
          <a:bodyPr/>
          <a:lstStyle/>
          <a:p>
            <a:pPr>
              <a:defRPr/>
            </a:pPr>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7</a:t>
            </a:fld>
            <a:endParaRPr lang="en-US" altLang="ja-JP" dirty="0"/>
          </a:p>
        </p:txBody>
      </p:sp>
      <p:sp>
        <p:nvSpPr>
          <p:cNvPr id="8" name="テキスト ボックス 7"/>
          <p:cNvSpPr txBox="1"/>
          <p:nvPr/>
        </p:nvSpPr>
        <p:spPr>
          <a:xfrm>
            <a:off x="251520" y="2996952"/>
            <a:ext cx="8640960" cy="3416320"/>
          </a:xfrm>
          <a:prstGeom prst="rect">
            <a:avLst/>
          </a:prstGeom>
          <a:noFill/>
        </p:spPr>
        <p:txBody>
          <a:bodyPr wrap="square" rtlCol="0">
            <a:spAutoFit/>
          </a:bodyPr>
          <a:lstStyle/>
          <a:p>
            <a:r>
              <a:rPr lang="en-US" altLang="ja-JP" sz="1800" dirty="0"/>
              <a:t>1. Please join my meeting. </a:t>
            </a:r>
            <a:br>
              <a:rPr lang="en-US" altLang="ja-JP" sz="1800" dirty="0"/>
            </a:br>
            <a:r>
              <a:rPr lang="en-US" altLang="ja-JP" sz="1800" dirty="0">
                <a:hlinkClick r:id="rId2"/>
              </a:rPr>
              <a:t>https://global.gotomeeting.com/join/855399477</a:t>
            </a:r>
            <a:r>
              <a:rPr lang="en-US" altLang="ja-JP" sz="1800" dirty="0"/>
              <a:t> </a:t>
            </a:r>
            <a:br>
              <a:rPr lang="en-US" altLang="ja-JP" sz="1800" dirty="0"/>
            </a:br>
            <a:r>
              <a:rPr lang="en-US" altLang="ja-JP" sz="1800" dirty="0"/>
              <a:t/>
            </a:r>
            <a:br>
              <a:rPr lang="en-US" altLang="ja-JP" sz="1800" dirty="0"/>
            </a:br>
            <a:r>
              <a:rPr lang="en-US" altLang="ja-JP" sz="1800" dirty="0"/>
              <a:t>2. Use your microphone and speakers (VoIP) - a headset is recommended. Or, call in using your telephone. </a:t>
            </a:r>
            <a:br>
              <a:rPr lang="en-US" altLang="ja-JP" sz="1800" dirty="0"/>
            </a:br>
            <a:r>
              <a:rPr lang="en-US" altLang="ja-JP" sz="1800" dirty="0"/>
              <a:t/>
            </a:r>
            <a:br>
              <a:rPr lang="en-US" altLang="ja-JP" sz="1800" dirty="0"/>
            </a:br>
            <a:r>
              <a:rPr lang="en-US" altLang="ja-JP" sz="1800" dirty="0"/>
              <a:t>Dial +1 (224) 501-3412 </a:t>
            </a:r>
            <a:br>
              <a:rPr lang="en-US" altLang="ja-JP" sz="1800" dirty="0"/>
            </a:br>
            <a:r>
              <a:rPr lang="en-US" altLang="ja-JP" sz="1800" dirty="0"/>
              <a:t>Access Code: 855-399-477 </a:t>
            </a:r>
            <a:br>
              <a:rPr lang="en-US" altLang="ja-JP" sz="1800" dirty="0"/>
            </a:br>
            <a:r>
              <a:rPr lang="en-US" altLang="ja-JP" sz="1800" dirty="0"/>
              <a:t>Audio PIN: Shown after joining the meeting </a:t>
            </a:r>
            <a:br>
              <a:rPr lang="en-US" altLang="ja-JP" sz="1800" dirty="0"/>
            </a:br>
            <a:r>
              <a:rPr lang="en-US" altLang="ja-JP" sz="1800" dirty="0"/>
              <a:t/>
            </a:r>
            <a:br>
              <a:rPr lang="en-US" altLang="ja-JP" sz="1800" dirty="0"/>
            </a:br>
            <a:r>
              <a:rPr lang="en-US" altLang="ja-JP" sz="1800" dirty="0" err="1"/>
              <a:t>Meeting</a:t>
            </a:r>
            <a:r>
              <a:rPr lang="en-US" altLang="ja-JP" sz="1800" dirty="0"/>
              <a:t> Password: </a:t>
            </a:r>
            <a:r>
              <a:rPr lang="en-US" altLang="ja-JP" sz="1800" dirty="0" err="1"/>
              <a:t>sru</a:t>
            </a:r>
            <a:r>
              <a:rPr lang="en-US" altLang="ja-JP" sz="1800" dirty="0"/>
              <a:t> </a:t>
            </a:r>
            <a:br>
              <a:rPr lang="en-US" altLang="ja-JP" sz="1800" dirty="0"/>
            </a:br>
            <a:r>
              <a:rPr lang="en-US" altLang="ja-JP" sz="1800" dirty="0"/>
              <a:t>Meeting ID: 855-399-477 </a:t>
            </a:r>
            <a:r>
              <a:rPr lang="en-US" altLang="ja-JP" sz="1800" dirty="0" smtClean="0"/>
              <a:t> </a:t>
            </a:r>
            <a:endParaRPr kumimoji="1" lang="ja-JP" altLang="en-US" sz="1800" dirty="0"/>
          </a:p>
        </p:txBody>
      </p:sp>
      <p:sp>
        <p:nvSpPr>
          <p:cNvPr id="3" name="テキスト ボックス 2"/>
          <p:cNvSpPr txBox="1"/>
          <p:nvPr/>
        </p:nvSpPr>
        <p:spPr>
          <a:xfrm>
            <a:off x="251520" y="1988840"/>
            <a:ext cx="7816179" cy="461665"/>
          </a:xfrm>
          <a:prstGeom prst="rect">
            <a:avLst/>
          </a:prstGeom>
          <a:noFill/>
        </p:spPr>
        <p:txBody>
          <a:bodyPr wrap="none" rtlCol="0">
            <a:spAutoFit/>
          </a:bodyPr>
          <a:lstStyle/>
          <a:p>
            <a:r>
              <a:rPr lang="en-US" altLang="ja-JP" sz="2400" dirty="0"/>
              <a:t>Date: July 2nd 10:00JST/July 2nd 3:00CET/July 1st </a:t>
            </a:r>
            <a:r>
              <a:rPr lang="en-US" altLang="ja-JP" sz="2400" dirty="0" smtClean="0"/>
              <a:t>21:00ET</a:t>
            </a:r>
            <a:endParaRPr kumimoji="1" lang="ja-JP" altLang="en-US" sz="2400" dirty="0"/>
          </a:p>
        </p:txBody>
      </p:sp>
      <p:sp>
        <p:nvSpPr>
          <p:cNvPr id="10" name="テキスト ボックス 9"/>
          <p:cNvSpPr txBox="1"/>
          <p:nvPr/>
        </p:nvSpPr>
        <p:spPr>
          <a:xfrm>
            <a:off x="251520" y="2535287"/>
            <a:ext cx="1141659" cy="461665"/>
          </a:xfrm>
          <a:prstGeom prst="rect">
            <a:avLst/>
          </a:prstGeom>
          <a:noFill/>
        </p:spPr>
        <p:txBody>
          <a:bodyPr wrap="none" rtlCol="0">
            <a:spAutoFit/>
          </a:bodyPr>
          <a:lstStyle/>
          <a:p>
            <a:r>
              <a:rPr lang="en-US" altLang="ja-JP" sz="2400" dirty="0" smtClean="0"/>
              <a:t>Access:</a:t>
            </a:r>
            <a:endParaRPr kumimoji="1" lang="ja-JP" alt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July, 2015</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8</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smtClean="0"/>
              <a:t>Agenda</a:t>
            </a:r>
            <a:endParaRPr lang="ja-JP" altLang="ja-JP" sz="3200" dirty="0"/>
          </a:p>
        </p:txBody>
      </p:sp>
      <p:sp>
        <p:nvSpPr>
          <p:cNvPr id="4099" name="Rectangle 3"/>
          <p:cNvSpPr>
            <a:spLocks noGrp="1" noChangeArrowheads="1"/>
          </p:cNvSpPr>
          <p:nvPr>
            <p:ph type="body" idx="1"/>
          </p:nvPr>
        </p:nvSpPr>
        <p:spPr>
          <a:ln/>
        </p:spPr>
        <p:txBody>
          <a:bodyPr/>
          <a:lstStyle/>
          <a:p>
            <a:r>
              <a:rPr lang="en-US" altLang="ja-JP" sz="2400" dirty="0"/>
              <a:t>Call for essential patents and policies &amp; procedures reminder </a:t>
            </a:r>
          </a:p>
          <a:p>
            <a:r>
              <a:rPr lang="en-US" altLang="ja-JP" sz="2400" dirty="0"/>
              <a:t>Review revised version of Technical Guidance Document</a:t>
            </a:r>
          </a:p>
          <a:p>
            <a:pPr lvl="1"/>
            <a:r>
              <a:rPr lang="en-US" altLang="ja-JP" sz="2000" dirty="0"/>
              <a:t>Update Yokota-san's contributions</a:t>
            </a:r>
          </a:p>
          <a:p>
            <a:pPr lvl="1"/>
            <a:r>
              <a:rPr lang="en-US" altLang="ja-JP" sz="2000" smtClean="0"/>
              <a:t>Section 6 </a:t>
            </a:r>
            <a:r>
              <a:rPr lang="en-US" altLang="ja-JP" sz="2000" dirty="0"/>
              <a:t>Measurement metrics need to be </a:t>
            </a:r>
            <a:r>
              <a:rPr lang="en-US" altLang="ja-JP" sz="2000" dirty="0" smtClean="0"/>
              <a:t>update</a:t>
            </a:r>
            <a:endParaRPr lang="en-US" altLang="ja-JP" sz="2000" dirty="0"/>
          </a:p>
          <a:p>
            <a:r>
              <a:rPr lang="en-US" altLang="ja-JP" sz="2400" dirty="0"/>
              <a:t>TOC of Draft document</a:t>
            </a:r>
          </a:p>
          <a:p>
            <a:r>
              <a:rPr lang="en-US" altLang="ja-JP" sz="2400" dirty="0"/>
              <a:t>Plan for July meeting</a:t>
            </a:r>
          </a:p>
          <a:p>
            <a:r>
              <a:rPr lang="en-US" altLang="ja-JP" sz="2400" dirty="0"/>
              <a:t>AOB</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kumimoji="1" lang="en-US" altLang="ja-JP" dirty="0" smtClean="0"/>
              <a:t>July Meeting Agenda</a:t>
            </a:r>
            <a:r>
              <a:rPr lang="ja-JP" altLang="en-US" dirty="0"/>
              <a:t> </a:t>
            </a:r>
            <a:r>
              <a:rPr lang="en-US" altLang="ja-JP" dirty="0" smtClean="0"/>
              <a:t>Graphic</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July, 2015</a:t>
            </a:r>
            <a:endParaRPr lang="en-US" altLang="ja-JP" dirty="0"/>
          </a:p>
        </p:txBody>
      </p:sp>
      <p:sp>
        <p:nvSpPr>
          <p:cNvPr id="5" name="フッター プレースホルダー 4"/>
          <p:cNvSpPr>
            <a:spLocks noGrp="1"/>
          </p:cNvSpPr>
          <p:nvPr>
            <p:ph type="ftr" sz="quarter" idx="11"/>
          </p:nvPr>
        </p:nvSpPr>
        <p:spPr/>
        <p:txBody>
          <a:bodyPr/>
          <a:lstStyle/>
          <a:p>
            <a:pPr>
              <a:defRPr/>
            </a:pPr>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9</a:t>
            </a:fld>
            <a:endParaRPr lang="en-US" altLang="ja-JP" dirty="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8064000" cy="48487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17460213"/>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266</TotalTime>
  <Words>898</Words>
  <Application>Microsoft Office PowerPoint</Application>
  <PresentationFormat>画面に合わせる (4:3)</PresentationFormat>
  <Paragraphs>195</Paragraphs>
  <Slides>10</Slides>
  <Notes>2</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IEEE-P802_15</vt:lpstr>
      <vt:lpstr>PowerPoint プレゼンテーション</vt:lpstr>
      <vt:lpstr>TG4s Teleconference Opening Information for July 2015</vt:lpstr>
      <vt:lpstr>PowerPoint プレゼンテーション</vt:lpstr>
      <vt:lpstr>PowerPoint プレゼンテーション</vt:lpstr>
      <vt:lpstr>Call for Potentially Essential Patents</vt:lpstr>
      <vt:lpstr>Other Guidelines for IEEE WG Meetings</vt:lpstr>
      <vt:lpstr>Teleconference Information</vt:lpstr>
      <vt:lpstr>Agenda</vt:lpstr>
      <vt:lpstr>July Meeting Agenda Graphic</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Teleconference Opening Information for July 2015</dc:title>
  <dc:subject>IEEE 802.15 &lt;subject&gt;</dc:subject>
  <dc:creator>kitazawa</dc:creator>
  <dc:description>15-15-0487-00-004s</dc:description>
  <cp:lastModifiedBy>Shoichi Kitazawa</cp:lastModifiedBy>
  <cp:revision>18</cp:revision>
  <cp:lastPrinted>2015-06-24T08:51:36Z</cp:lastPrinted>
  <dcterms:created xsi:type="dcterms:W3CDTF">2015-02-02T05:19:06Z</dcterms:created>
  <dcterms:modified xsi:type="dcterms:W3CDTF">2015-07-01T05:55:51Z</dcterms:modified>
</cp:coreProperties>
</file>