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419" r:id="rId2"/>
    <p:sldId id="417" r:id="rId3"/>
    <p:sldId id="425" r:id="rId4"/>
    <p:sldId id="427" r:id="rId5"/>
    <p:sldId id="426" r:id="rId6"/>
    <p:sldId id="428"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896" autoAdjust="0"/>
    <p:restoredTop sz="99824" autoAdjust="0"/>
  </p:normalViewPr>
  <p:slideViewPr>
    <p:cSldViewPr>
      <p:cViewPr varScale="1">
        <p:scale>
          <a:sx n="84" d="100"/>
          <a:sy n="84" d="100"/>
        </p:scale>
        <p:origin x="-1315"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 xmlns:p14="http://schemas.microsoft.com/office/powerpoint/2010/main" val="3201456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June2015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802.15-15-0485-00-0010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June</a:t>
            </a:r>
            <a:r>
              <a:rPr lang="en-US" altLang="ko-KR" dirty="0" smtClean="0">
                <a:ea typeface="Gulim" pitchFamily="34" charset="-127"/>
              </a:rPr>
              <a:t> </a:t>
            </a:r>
            <a:r>
              <a:rPr lang="en-US" altLang="ko-KR" dirty="0" smtClean="0">
                <a:ea typeface="Gulim" pitchFamily="34" charset="-127"/>
              </a:rPr>
              <a:t>2015</a:t>
            </a:r>
          </a:p>
        </p:txBody>
      </p:sp>
      <p:sp>
        <p:nvSpPr>
          <p:cNvPr id="27651" name="Rectangle 3"/>
          <p:cNvSpPr>
            <a:spLocks noChangeArrowheads="1"/>
          </p:cNvSpPr>
          <p:nvPr/>
        </p:nvSpPr>
        <p:spPr bwMode="auto">
          <a:xfrm>
            <a:off x="179512" y="609600"/>
            <a:ext cx="8785101" cy="5278368"/>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a:t>
            </a:r>
            <a:r>
              <a:rPr kumimoji="0" lang="en-US" altLang="ko-KR" sz="1800" b="1" u="sng" dirty="0" smtClean="0">
                <a:effectLst>
                  <a:outerShdw blurRad="38100" dist="38100" dir="2700000" algn="tl">
                    <a:srgbClr val="C0C0C0"/>
                  </a:outerShdw>
                </a:effectLst>
              </a:rPr>
              <a:t>IEEE </a:t>
            </a:r>
            <a:r>
              <a:rPr kumimoji="0" lang="en-US" altLang="ko-KR" sz="1800" b="1" u="sng" dirty="0">
                <a:effectLst>
                  <a:outerShdw blurRad="38100" dist="38100" dir="2700000" algn="tl">
                    <a:srgbClr val="C0C0C0"/>
                  </a:outerShdw>
                </a:effectLst>
              </a:rPr>
              <a:t>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Summary of Proposed </a:t>
            </a:r>
            <a:r>
              <a:rPr kumimoji="0" lang="en-US" altLang="ko-KR" sz="1600" b="1" dirty="0" smtClean="0"/>
              <a:t>Resolutions </a:t>
            </a:r>
            <a:r>
              <a:rPr kumimoji="0" lang="en-US" altLang="ko-KR" sz="1600" b="1" dirty="0" smtClean="0"/>
              <a:t>for Comments from Letter Ballot #104 and from Charlie Perkins assigned to </a:t>
            </a:r>
            <a:r>
              <a:rPr kumimoji="0" lang="en-US" altLang="ko-KR" sz="1600" b="1" dirty="0" err="1" smtClean="0"/>
              <a:t>Soo</a:t>
            </a:r>
            <a:r>
              <a:rPr kumimoji="0" lang="en-US" altLang="ko-KR" sz="1600" b="1" dirty="0" smtClean="0"/>
              <a:t>-Young Chang</a:t>
            </a:r>
            <a:endParaRPr kumimoji="0" lang="en-US" altLang="ko-KR" sz="1700" b="1" dirty="0"/>
          </a:p>
          <a:p>
            <a:pPr>
              <a:defRPr/>
            </a:pPr>
            <a:r>
              <a:rPr kumimoji="0" lang="en-US" altLang="ko-KR" sz="1600" dirty="0"/>
              <a:t>	</a:t>
            </a:r>
          </a:p>
          <a:p>
            <a:pPr>
              <a:defRPr/>
            </a:pPr>
            <a:r>
              <a:rPr kumimoji="0" lang="en-US" altLang="ko-KR" sz="1500" b="1" dirty="0" smtClean="0"/>
              <a:t>Date Submitted: </a:t>
            </a:r>
            <a:r>
              <a:rPr kumimoji="0" lang="en-US" altLang="ko-KR" sz="1500" dirty="0" smtClean="0"/>
              <a:t>  </a:t>
            </a:r>
            <a:r>
              <a:rPr lang="en-US" altLang="ko-KR" sz="1500" dirty="0" smtClean="0"/>
              <a:t>June 22</a:t>
            </a:r>
            <a:r>
              <a:rPr kumimoji="0" lang="en-US" altLang="ko-KR" sz="1500" dirty="0" smtClean="0"/>
              <a:t>, 2015 </a:t>
            </a:r>
          </a:p>
          <a:p>
            <a:pPr>
              <a:defRPr/>
            </a:pPr>
            <a:r>
              <a:rPr kumimoji="0" lang="en-US" altLang="ko-KR" sz="1500" b="1" dirty="0" smtClean="0"/>
              <a:t>Source:</a:t>
            </a:r>
            <a:r>
              <a:rPr kumimoji="0" lang="en-US" altLang="ko-KR" sz="1500" dirty="0" smtClean="0"/>
              <a:t> </a:t>
            </a:r>
            <a:r>
              <a:rPr lang="en-US" altLang="ko-KR" sz="1500" dirty="0" err="1" smtClean="0"/>
              <a:t>Soo</a:t>
            </a:r>
            <a:r>
              <a:rPr lang="en-US" altLang="ko-KR" sz="1500" dirty="0" smtClean="0"/>
              <a:t>-Young Chang (SYCA), </a:t>
            </a:r>
            <a:r>
              <a:rPr lang="en-US" altLang="ko-KR" sz="1500" dirty="0" err="1" smtClean="0"/>
              <a:t>Jaebeom</a:t>
            </a:r>
            <a:r>
              <a:rPr lang="en-US" altLang="ko-KR" sz="1500" dirty="0" smtClean="0"/>
              <a:t> Kim (</a:t>
            </a:r>
            <a:r>
              <a:rPr lang="en-US" altLang="ko-KR" sz="1500" dirty="0" err="1" smtClean="0"/>
              <a:t>Ajou</a:t>
            </a:r>
            <a:r>
              <a:rPr lang="en-US" altLang="ko-KR" sz="1500" dirty="0" smtClean="0"/>
              <a:t> Univ.), and </a:t>
            </a:r>
            <a:r>
              <a:rPr kumimoji="0" lang="en-US" altLang="ko-KR" sz="1500" dirty="0" err="1" smtClean="0"/>
              <a:t>Jaehwan</a:t>
            </a:r>
            <a:r>
              <a:rPr kumimoji="0" lang="en-US" altLang="ko-KR" sz="1500" dirty="0" smtClean="0"/>
              <a:t> Kim</a:t>
            </a:r>
            <a:r>
              <a:rPr lang="en-US" altLang="ko-KR" sz="1500" dirty="0" smtClean="0"/>
              <a:t> and </a:t>
            </a:r>
            <a:r>
              <a:rPr kumimoji="0" lang="en-US" altLang="ko-KR" sz="1500" dirty="0" err="1" smtClean="0"/>
              <a:t>Sangsung</a:t>
            </a:r>
            <a:r>
              <a:rPr kumimoji="0" lang="en-US" altLang="ko-KR" sz="1500" dirty="0" smtClean="0"/>
              <a:t> </a:t>
            </a:r>
            <a:r>
              <a:rPr kumimoji="0" lang="en-US" altLang="ko-KR" sz="1500" dirty="0" err="1" smtClean="0"/>
              <a:t>Choi</a:t>
            </a:r>
            <a:r>
              <a:rPr kumimoji="0" lang="en-US" altLang="ko-KR" sz="1500" dirty="0" smtClean="0"/>
              <a:t> (ETRI)</a:t>
            </a:r>
          </a:p>
          <a:p>
            <a:pPr>
              <a:defRPr/>
            </a:pPr>
            <a:r>
              <a:rPr kumimoji="0" lang="en-US" altLang="ko-KR" sz="1500" dirty="0" smtClean="0"/>
              <a:t>     Company</a:t>
            </a:r>
            <a:r>
              <a:rPr lang="en-US" altLang="ko-KR" sz="1500" dirty="0" smtClean="0"/>
              <a:t>: SYCA, </a:t>
            </a:r>
            <a:r>
              <a:rPr lang="en-US" altLang="ko-KR" sz="1500" dirty="0" err="1" smtClean="0"/>
              <a:t>Ajou</a:t>
            </a:r>
            <a:r>
              <a:rPr lang="en-US" altLang="ko-KR" sz="1500" dirty="0" smtClean="0"/>
              <a:t> Univ. and</a:t>
            </a:r>
            <a:r>
              <a:rPr kumimoji="0" lang="en-US" altLang="ko-KR" sz="1500" dirty="0" smtClean="0"/>
              <a:t> ETRI  </a:t>
            </a:r>
          </a:p>
          <a:p>
            <a:pPr>
              <a:defRPr/>
            </a:pPr>
            <a:r>
              <a:rPr kumimoji="0" lang="en-US" altLang="ko-KR" sz="1500" dirty="0" smtClean="0"/>
              <a:t>     Address: </a:t>
            </a:r>
          </a:p>
          <a:p>
            <a:pPr>
              <a:defRPr/>
            </a:pPr>
            <a:r>
              <a:rPr kumimoji="0" lang="en-US" altLang="ko-KR" sz="1500" dirty="0" smtClean="0"/>
              <a:t>     Voice: +</a:t>
            </a:r>
            <a:r>
              <a:rPr lang="en-US" altLang="ko-KR" sz="1500" dirty="0" smtClean="0"/>
              <a:t>1 530 574 2741</a:t>
            </a:r>
            <a:r>
              <a:rPr kumimoji="0" lang="en-US" altLang="ko-KR" sz="1500" dirty="0" smtClean="0"/>
              <a:t>,	E-Mail: sychang@ecs.csus.edu and </a:t>
            </a:r>
            <a:r>
              <a:rPr lang="en-US" sz="1500" dirty="0" smtClean="0"/>
              <a:t>kimj@etri.re.kr </a:t>
            </a:r>
            <a:r>
              <a:rPr kumimoji="0" lang="en-US" altLang="ko-KR" sz="1500" dirty="0" smtClean="0"/>
              <a:t>	</a:t>
            </a:r>
          </a:p>
          <a:p>
            <a:pPr>
              <a:spcBef>
                <a:spcPts val="600"/>
              </a:spcBef>
              <a:spcAft>
                <a:spcPts val="600"/>
              </a:spcAft>
              <a:defRPr/>
            </a:pPr>
            <a:r>
              <a:rPr kumimoji="0" lang="en-US" altLang="ko-KR" sz="1500" b="1" dirty="0" smtClean="0"/>
              <a:t>Re:</a:t>
            </a:r>
            <a:r>
              <a:rPr kumimoji="0" lang="en-US" altLang="ko-KR" sz="1500" dirty="0" smtClean="0"/>
              <a:t> </a:t>
            </a:r>
          </a:p>
          <a:p>
            <a:pPr>
              <a:spcBef>
                <a:spcPts val="600"/>
              </a:spcBef>
              <a:spcAft>
                <a:spcPts val="600"/>
              </a:spcAft>
              <a:defRPr/>
            </a:pPr>
            <a:r>
              <a:rPr kumimoji="0" lang="en-US" altLang="ko-KR" sz="1500" b="1" dirty="0" smtClean="0"/>
              <a:t>Abstract</a:t>
            </a:r>
            <a:r>
              <a:rPr kumimoji="0" lang="en-US" altLang="ko-KR" sz="1500" b="1" dirty="0"/>
              <a:t>:</a:t>
            </a:r>
            <a:r>
              <a:rPr kumimoji="0" lang="en-US" altLang="ko-KR" sz="1500" dirty="0"/>
              <a:t>	 </a:t>
            </a:r>
            <a:r>
              <a:rPr lang="en-US" altLang="ko-KR" sz="1500" dirty="0" smtClean="0"/>
              <a:t>Summary of p</a:t>
            </a:r>
            <a:r>
              <a:rPr kumimoji="0" lang="en-US" altLang="ko-KR" sz="1500" dirty="0" smtClean="0"/>
              <a:t>roposed </a:t>
            </a:r>
            <a:r>
              <a:rPr lang="en-US" altLang="ko-KR" sz="1500" dirty="0" smtClean="0"/>
              <a:t>comment resolutions for comments on the draft of TG10 L2R routing for Letter Ballot #104 and from Charlie Perkins assigned to </a:t>
            </a:r>
            <a:r>
              <a:rPr lang="en-US" altLang="ko-KR" sz="1500" dirty="0" err="1" smtClean="0"/>
              <a:t>Soo</a:t>
            </a:r>
            <a:r>
              <a:rPr lang="en-US" altLang="ko-KR" sz="1500" dirty="0" smtClean="0"/>
              <a:t>-Young Chang</a:t>
            </a:r>
            <a:endParaRPr kumimoji="0" lang="en-US" altLang="ko-KR" sz="1500" dirty="0"/>
          </a:p>
          <a:p>
            <a:pPr>
              <a:spcBef>
                <a:spcPts val="600"/>
              </a:spcBef>
              <a:spcAft>
                <a:spcPts val="600"/>
              </a:spcAft>
              <a:defRPr/>
            </a:pPr>
            <a:r>
              <a:rPr kumimoji="0" lang="en-US" altLang="ko-KR" sz="1500" b="1" dirty="0"/>
              <a:t>Purpose:</a:t>
            </a:r>
            <a:r>
              <a:rPr kumimoji="0" lang="en-US" altLang="ko-KR" sz="1500" dirty="0"/>
              <a:t>	To </a:t>
            </a:r>
            <a:r>
              <a:rPr kumimoji="0" lang="en-US" altLang="ko-KR" sz="1500" dirty="0" err="1" smtClean="0"/>
              <a:t>summaize</a:t>
            </a:r>
            <a:r>
              <a:rPr lang="en-US" altLang="ko-KR" sz="1500" dirty="0" smtClean="0"/>
              <a:t> comment resolutions</a:t>
            </a:r>
            <a:r>
              <a:rPr kumimoji="0" lang="en-US" altLang="ko-KR" sz="1500" dirty="0" smtClean="0"/>
              <a:t> for Letter Ballot #104 and for comments from Charlie Perkins</a:t>
            </a:r>
            <a:endParaRPr kumimoji="0" lang="en-US" altLang="ko-KR" sz="1500" dirty="0"/>
          </a:p>
          <a:p>
            <a:pPr>
              <a:defRPr/>
            </a:pPr>
            <a:r>
              <a:rPr kumimoji="0" lang="en-US" altLang="ko-KR" sz="1500" b="1" dirty="0"/>
              <a:t>Notice:</a:t>
            </a:r>
            <a:r>
              <a:rPr kumimoji="0" lang="en-US" altLang="ko-KR" sz="15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500" b="1" dirty="0"/>
              <a:t>Release:</a:t>
            </a:r>
            <a:r>
              <a:rPr kumimoji="0" lang="en-US" altLang="ko-KR" sz="15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June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539552" y="765175"/>
            <a:ext cx="8064896" cy="863600"/>
          </a:xfrm>
        </p:spPr>
        <p:txBody>
          <a:bodyPr/>
          <a:lstStyle/>
          <a:p>
            <a:pPr>
              <a:lnSpc>
                <a:spcPts val="3600"/>
              </a:lnSpc>
            </a:pPr>
            <a:r>
              <a:rPr lang="en-US" altLang="ko-KR" dirty="0" smtClean="0">
                <a:ea typeface="굴림" charset="-127"/>
              </a:rPr>
              <a:t>Comments and Work Assigned to </a:t>
            </a:r>
            <a:br>
              <a:rPr lang="en-US" altLang="ko-KR" dirty="0" smtClean="0">
                <a:ea typeface="굴림" charset="-127"/>
              </a:rPr>
            </a:br>
            <a:r>
              <a:rPr lang="en-US" altLang="ko-KR" dirty="0" err="1" smtClean="0">
                <a:ea typeface="굴림" charset="-127"/>
              </a:rPr>
              <a:t>Soo</a:t>
            </a:r>
            <a:r>
              <a:rPr lang="en-US" altLang="ko-KR" dirty="0" smtClean="0">
                <a:ea typeface="굴림" charset="-127"/>
              </a:rPr>
              <a:t>-Young Chang</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Comments from LB # 104</a:t>
            </a:r>
            <a:endParaRPr lang="en-US" altLang="ko-KR" sz="2000" dirty="0" smtClean="0">
              <a:ea typeface="굴림" charset="-127"/>
            </a:endParaRPr>
          </a:p>
          <a:p>
            <a:pPr lvl="1"/>
            <a:r>
              <a:rPr lang="en-US" altLang="ko-KR" sz="1600" dirty="0" smtClean="0">
                <a:ea typeface="굴림" charset="-127"/>
              </a:rPr>
              <a:t>CIDs 53, 54, 187, 249, 250, 251, 254, 324, and 404</a:t>
            </a:r>
            <a:endParaRPr lang="en-US" altLang="ko-KR" sz="1600" dirty="0" smtClean="0">
              <a:ea typeface="굴림" charset="-127"/>
            </a:endParaRPr>
          </a:p>
          <a:p>
            <a:endParaRPr lang="en-US" altLang="ko-KR" sz="2000" dirty="0" smtClean="0">
              <a:ea typeface="굴림" charset="-127"/>
            </a:endParaRPr>
          </a:p>
          <a:p>
            <a:r>
              <a:rPr lang="en-US" altLang="ko-KR" sz="2000" dirty="0" smtClean="0">
                <a:ea typeface="굴림" charset="-127"/>
              </a:rPr>
              <a:t>Comments from Charlie Perkins</a:t>
            </a:r>
            <a:endParaRPr lang="en-US" altLang="ko-KR" sz="2000" dirty="0" smtClean="0">
              <a:ea typeface="굴림" charset="-127"/>
            </a:endParaRPr>
          </a:p>
          <a:p>
            <a:pPr lvl="1"/>
            <a:r>
              <a:rPr lang="en-US" altLang="ko-KR" sz="1600" dirty="0" smtClean="0">
                <a:ea typeface="굴림" charset="-127"/>
              </a:rPr>
              <a:t>Comments R89 and R223</a:t>
            </a:r>
          </a:p>
          <a:p>
            <a:pPr lvl="1"/>
            <a:endParaRPr lang="en-US" altLang="ko-KR" sz="1600" dirty="0" smtClean="0">
              <a:ea typeface="굴림" charset="-127"/>
            </a:endParaRPr>
          </a:p>
          <a:p>
            <a:r>
              <a:rPr lang="en-US" altLang="ko-KR" sz="2000" dirty="0" smtClean="0">
                <a:ea typeface="굴림" charset="-127"/>
              </a:rPr>
              <a:t>Coexistence issues for TG10</a:t>
            </a:r>
            <a:endParaRPr lang="en-US" altLang="ko-KR" sz="2000" dirty="0" smtClean="0">
              <a:ea typeface="굴림" charset="-127"/>
            </a:endParaRPr>
          </a:p>
          <a:p>
            <a:pPr lvl="1"/>
            <a:r>
              <a:rPr lang="en-US" altLang="ko-KR" sz="1600" dirty="0" smtClean="0">
                <a:ea typeface="굴림" charset="-127"/>
              </a:rPr>
              <a:t>To be addressed in the standards</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June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539552" y="765175"/>
            <a:ext cx="8064896" cy="863600"/>
          </a:xfrm>
        </p:spPr>
        <p:txBody>
          <a:bodyPr/>
          <a:lstStyle/>
          <a:p>
            <a:r>
              <a:rPr lang="en-US" altLang="ko-KR" dirty="0" smtClean="0">
                <a:ea typeface="굴림" charset="-127"/>
              </a:rPr>
              <a:t>Status of Comments from LB #104 (1)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CIDs 53</a:t>
            </a:r>
            <a:r>
              <a:rPr lang="en-US" altLang="ko-KR" sz="2000" dirty="0" smtClean="0">
                <a:ea typeface="굴림" charset="-127"/>
              </a:rPr>
              <a:t> </a:t>
            </a:r>
            <a:r>
              <a:rPr lang="en-US" altLang="ko-KR" sz="2000" dirty="0" smtClean="0">
                <a:ea typeface="굴림" charset="-127"/>
              </a:rPr>
              <a:t>and</a:t>
            </a:r>
            <a:r>
              <a:rPr lang="en-US" altLang="ko-KR" sz="2000" dirty="0" smtClean="0">
                <a:ea typeface="굴림" charset="-127"/>
              </a:rPr>
              <a:t> 54 </a:t>
            </a:r>
          </a:p>
          <a:p>
            <a:pPr lvl="1"/>
            <a:r>
              <a:rPr lang="en-US" altLang="ko-KR" sz="1600" dirty="0" smtClean="0">
                <a:ea typeface="굴림" charset="-127"/>
              </a:rPr>
              <a:t>Proposed resolutions</a:t>
            </a:r>
            <a:r>
              <a:rPr lang="en-US" altLang="ko-KR" sz="1600" dirty="0" smtClean="0">
                <a:ea typeface="굴림" charset="-127"/>
              </a:rPr>
              <a:t> </a:t>
            </a:r>
            <a:r>
              <a:rPr lang="en-US" altLang="ko-KR" sz="1600" dirty="0" smtClean="0">
                <a:ea typeface="굴림" charset="-127"/>
              </a:rPr>
              <a:t>and reviewed </a:t>
            </a:r>
            <a:r>
              <a:rPr lang="en-US" altLang="ko-KR" sz="1600" dirty="0" smtClean="0">
                <a:ea typeface="굴림" charset="-127"/>
              </a:rPr>
              <a:t>in Vancouver </a:t>
            </a:r>
            <a:r>
              <a:rPr lang="en-US" altLang="ko-KR" sz="1600" dirty="0" smtClean="0">
                <a:ea typeface="굴림" charset="-127"/>
              </a:rPr>
              <a:t>: </a:t>
            </a:r>
            <a:r>
              <a:rPr lang="en-US" altLang="ko-KR" sz="1600" dirty="0" smtClean="0">
                <a:ea typeface="굴림" charset="-127"/>
              </a:rPr>
              <a:t>doc </a:t>
            </a:r>
            <a:r>
              <a:rPr lang="en-US" altLang="ko-KR" sz="1600" dirty="0" smtClean="0">
                <a:ea typeface="굴림" charset="-127"/>
              </a:rPr>
              <a:t>15-15-354-00 and 15-15-355-00</a:t>
            </a:r>
          </a:p>
          <a:p>
            <a:pPr lvl="1"/>
            <a:r>
              <a:rPr lang="en-US" altLang="ko-KR" sz="1600" dirty="0" smtClean="0">
                <a:ea typeface="굴림" charset="-127"/>
              </a:rPr>
              <a:t>Updated resolutions with comments from floor: doc 15-15-354-01</a:t>
            </a:r>
            <a:r>
              <a:rPr lang="en-US" altLang="ko-KR" sz="1600" dirty="0" smtClean="0">
                <a:ea typeface="굴림" charset="-127"/>
              </a:rPr>
              <a:t> and </a:t>
            </a:r>
            <a:r>
              <a:rPr lang="en-US" altLang="ko-KR" sz="1600" dirty="0" smtClean="0">
                <a:ea typeface="굴림" charset="-127"/>
              </a:rPr>
              <a:t>15-15-355-01</a:t>
            </a:r>
          </a:p>
          <a:p>
            <a:pPr lvl="1"/>
            <a:r>
              <a:rPr lang="en-US" altLang="ko-KR" sz="1600" dirty="0" smtClean="0">
                <a:ea typeface="굴림" charset="-127"/>
              </a:rPr>
              <a:t>Follow-up document uploaded: </a:t>
            </a:r>
            <a:r>
              <a:rPr lang="en-US" altLang="ko-KR" sz="1600" dirty="0" smtClean="0">
                <a:ea typeface="굴림" charset="-127"/>
              </a:rPr>
              <a:t>doc </a:t>
            </a:r>
            <a:r>
              <a:rPr lang="en-US" altLang="ko-KR" sz="1600" dirty="0" smtClean="0">
                <a:ea typeface="굴림" charset="-127"/>
              </a:rPr>
              <a:t>15-15-446-00</a:t>
            </a:r>
          </a:p>
          <a:p>
            <a:pPr lvl="1"/>
            <a:r>
              <a:rPr lang="en-US" altLang="ko-KR" sz="1600" dirty="0" smtClean="0">
                <a:solidFill>
                  <a:srgbClr val="FF0000"/>
                </a:solidFill>
                <a:ea typeface="굴림" charset="-127"/>
              </a:rPr>
              <a:t>To be accepted as </a:t>
            </a:r>
            <a:r>
              <a:rPr lang="en-US" altLang="ko-KR" sz="1600" dirty="0" smtClean="0">
                <a:solidFill>
                  <a:srgbClr val="FF0000"/>
                </a:solidFill>
                <a:ea typeface="굴림" charset="-127"/>
              </a:rPr>
              <a:t>proposed</a:t>
            </a:r>
            <a:endParaRPr lang="en-US" altLang="ko-KR" sz="1600" dirty="0" smtClean="0">
              <a:ea typeface="굴림" charset="-127"/>
            </a:endParaRPr>
          </a:p>
          <a:p>
            <a:r>
              <a:rPr lang="en-US" altLang="ko-KR" sz="2000" dirty="0" smtClean="0">
                <a:ea typeface="굴림" charset="-127"/>
              </a:rPr>
              <a:t>CID 187</a:t>
            </a:r>
            <a:endParaRPr lang="en-US" altLang="ko-KR" sz="2000" dirty="0" smtClean="0">
              <a:ea typeface="굴림" charset="-127"/>
            </a:endParaRPr>
          </a:p>
          <a:p>
            <a:pPr lvl="1"/>
            <a:r>
              <a:rPr lang="en-US" altLang="ko-KR" sz="1600" dirty="0" smtClean="0">
                <a:ea typeface="굴림" charset="-127"/>
              </a:rPr>
              <a:t>Proposed resolutions and reviewed in Vancouver : doc </a:t>
            </a:r>
            <a:r>
              <a:rPr lang="en-US" altLang="ko-KR" sz="1600" dirty="0" smtClean="0">
                <a:ea typeface="굴림" charset="-127"/>
              </a:rPr>
              <a:t>15-15-356-00</a:t>
            </a:r>
            <a:endParaRPr lang="en-US" altLang="ko-KR" sz="1600" dirty="0" smtClean="0">
              <a:ea typeface="굴림" charset="-127"/>
            </a:endParaRPr>
          </a:p>
          <a:p>
            <a:pPr lvl="1"/>
            <a:r>
              <a:rPr lang="en-US" altLang="ko-KR" sz="1600" dirty="0" smtClean="0">
                <a:solidFill>
                  <a:srgbClr val="FF0000"/>
                </a:solidFill>
                <a:ea typeface="굴림" charset="-127"/>
              </a:rPr>
              <a:t>To be accepted as proposed</a:t>
            </a:r>
            <a:endParaRPr lang="en-US" altLang="ko-KR" sz="1600" dirty="0" smtClean="0">
              <a:solidFill>
                <a:srgbClr val="FF0000"/>
              </a:solidFill>
              <a:ea typeface="굴림" charset="-127"/>
            </a:endParaRPr>
          </a:p>
          <a:p>
            <a:r>
              <a:rPr lang="en-US" altLang="ko-KR" sz="2000" dirty="0" smtClean="0">
                <a:ea typeface="굴림" charset="-127"/>
              </a:rPr>
              <a:t>CIDs 249 and 251</a:t>
            </a:r>
            <a:endParaRPr lang="en-US" altLang="ko-KR" sz="2000" dirty="0" smtClean="0">
              <a:ea typeface="굴림" charset="-127"/>
            </a:endParaRPr>
          </a:p>
          <a:p>
            <a:pPr lvl="1"/>
            <a:r>
              <a:rPr lang="en-US" altLang="ko-KR" sz="1600" dirty="0" smtClean="0">
                <a:ea typeface="굴림" charset="-127"/>
              </a:rPr>
              <a:t>Proposed resolutions and reviewed in Vancouver : doc </a:t>
            </a:r>
            <a:r>
              <a:rPr lang="en-US" altLang="ko-KR" sz="1600" dirty="0" smtClean="0">
                <a:ea typeface="굴림" charset="-127"/>
              </a:rPr>
              <a:t>15-15-357-00</a:t>
            </a:r>
            <a:r>
              <a:rPr lang="en-US" altLang="ko-KR" sz="1600" dirty="0" smtClean="0">
                <a:ea typeface="굴림" charset="-127"/>
              </a:rPr>
              <a:t> and </a:t>
            </a:r>
            <a:r>
              <a:rPr lang="en-US" altLang="ko-KR" sz="1600" dirty="0" smtClean="0">
                <a:ea typeface="굴림" charset="-127"/>
              </a:rPr>
              <a:t>15-15-359-00</a:t>
            </a:r>
            <a:endParaRPr lang="en-US" altLang="ko-KR" sz="1600" dirty="0" smtClean="0">
              <a:ea typeface="굴림" charset="-127"/>
            </a:endParaRPr>
          </a:p>
          <a:p>
            <a:pPr lvl="1"/>
            <a:r>
              <a:rPr lang="en-US" altLang="ko-KR" sz="1600" dirty="0" smtClean="0">
                <a:ea typeface="굴림" charset="-127"/>
              </a:rPr>
              <a:t>Updated resolutions with comments from floor: doc </a:t>
            </a:r>
            <a:r>
              <a:rPr lang="en-US" altLang="ko-KR" sz="1600" dirty="0" smtClean="0">
                <a:ea typeface="굴림" charset="-127"/>
              </a:rPr>
              <a:t>15-15-357-01</a:t>
            </a:r>
            <a:endParaRPr lang="en-US" altLang="ko-KR" sz="1600" dirty="0" smtClean="0">
              <a:ea typeface="굴림" charset="-127"/>
            </a:endParaRPr>
          </a:p>
          <a:p>
            <a:pPr lvl="1"/>
            <a:r>
              <a:rPr lang="en-US" altLang="ko-KR" sz="1600" dirty="0" smtClean="0">
                <a:solidFill>
                  <a:srgbClr val="FF0000"/>
                </a:solidFill>
                <a:ea typeface="굴림" charset="-127"/>
              </a:rPr>
              <a:t>To </a:t>
            </a:r>
            <a:r>
              <a:rPr lang="en-US" altLang="ko-KR" sz="1600" dirty="0" smtClean="0">
                <a:solidFill>
                  <a:srgbClr val="FF0000"/>
                </a:solidFill>
                <a:ea typeface="굴림" charset="-127"/>
              </a:rPr>
              <a:t>be accepted as </a:t>
            </a:r>
            <a:r>
              <a:rPr lang="en-US" altLang="ko-KR" sz="1600" dirty="0" smtClean="0">
                <a:solidFill>
                  <a:srgbClr val="FF0000"/>
                </a:solidFill>
                <a:ea typeface="굴림" charset="-127"/>
              </a:rPr>
              <a:t>proposed</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June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395536" y="765175"/>
            <a:ext cx="8352928" cy="863600"/>
          </a:xfrm>
        </p:spPr>
        <p:txBody>
          <a:bodyPr/>
          <a:lstStyle/>
          <a:p>
            <a:r>
              <a:rPr lang="en-US" altLang="ko-KR" dirty="0" smtClean="0">
                <a:ea typeface="굴림" charset="-127"/>
              </a:rPr>
              <a:t>Status of Comments from LB #104 (2)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CID 250</a:t>
            </a:r>
            <a:endParaRPr lang="en-US" altLang="ko-KR" sz="2000" dirty="0" smtClean="0">
              <a:ea typeface="굴림" charset="-127"/>
            </a:endParaRPr>
          </a:p>
          <a:p>
            <a:pPr lvl="1"/>
            <a:r>
              <a:rPr lang="en-US" altLang="ko-KR" sz="1600" dirty="0" smtClean="0">
                <a:ea typeface="굴림" charset="-127"/>
              </a:rPr>
              <a:t>Proposed resolutions and reviewed in Vancouver : doc </a:t>
            </a:r>
            <a:r>
              <a:rPr lang="en-US" altLang="ko-KR" sz="1600" dirty="0" smtClean="0">
                <a:ea typeface="굴림" charset="-127"/>
              </a:rPr>
              <a:t>15-15-358-00</a:t>
            </a:r>
            <a:endParaRPr lang="en-US" altLang="ko-KR" sz="1600" dirty="0" smtClean="0">
              <a:ea typeface="굴림" charset="-127"/>
            </a:endParaRPr>
          </a:p>
          <a:p>
            <a:pPr lvl="1"/>
            <a:r>
              <a:rPr lang="en-US" altLang="ko-KR" sz="1600" dirty="0" smtClean="0">
                <a:solidFill>
                  <a:srgbClr val="FF0000"/>
                </a:solidFill>
                <a:ea typeface="굴림" charset="-127"/>
              </a:rPr>
              <a:t>A</a:t>
            </a:r>
            <a:r>
              <a:rPr lang="en-US" altLang="ko-KR" sz="1600" dirty="0" smtClean="0">
                <a:solidFill>
                  <a:srgbClr val="FF0000"/>
                </a:solidFill>
                <a:ea typeface="굴림" charset="-127"/>
              </a:rPr>
              <a:t>ccepted </a:t>
            </a:r>
            <a:r>
              <a:rPr lang="en-US" altLang="ko-KR" sz="1600" dirty="0" smtClean="0">
                <a:solidFill>
                  <a:srgbClr val="FF0000"/>
                </a:solidFill>
                <a:ea typeface="굴림" charset="-127"/>
              </a:rPr>
              <a:t>as </a:t>
            </a:r>
            <a:r>
              <a:rPr lang="en-US" altLang="ko-KR" sz="1600" dirty="0" smtClean="0">
                <a:solidFill>
                  <a:srgbClr val="FF0000"/>
                </a:solidFill>
                <a:ea typeface="굴림" charset="-127"/>
              </a:rPr>
              <a:t>proposed </a:t>
            </a:r>
            <a:r>
              <a:rPr lang="en-US" altLang="ko-KR" sz="1600" dirty="0" smtClean="0">
                <a:solidFill>
                  <a:srgbClr val="FF0000"/>
                </a:solidFill>
                <a:ea typeface="굴림" charset="-127"/>
                <a:sym typeface="Wingdings" pitchFamily="2" charset="2"/>
              </a:rPr>
              <a:t> Resolved</a:t>
            </a:r>
            <a:endParaRPr lang="en-US" altLang="ko-KR" sz="1600" dirty="0" smtClean="0">
              <a:ea typeface="굴림" charset="-127"/>
            </a:endParaRPr>
          </a:p>
          <a:p>
            <a:r>
              <a:rPr lang="en-US" altLang="ko-KR" sz="2000" dirty="0" smtClean="0">
                <a:ea typeface="굴림" charset="-127"/>
              </a:rPr>
              <a:t>CID 254</a:t>
            </a:r>
            <a:endParaRPr lang="en-US" altLang="ko-KR" sz="2000" dirty="0" smtClean="0">
              <a:ea typeface="굴림" charset="-127"/>
            </a:endParaRPr>
          </a:p>
          <a:p>
            <a:pPr lvl="1"/>
            <a:r>
              <a:rPr lang="en-US" altLang="ko-KR" sz="1600" dirty="0" smtClean="0">
                <a:ea typeface="굴림" charset="-127"/>
              </a:rPr>
              <a:t>Proposed resolutions and reviewed in Vancouver : doc </a:t>
            </a:r>
            <a:r>
              <a:rPr lang="en-US" altLang="ko-KR" sz="1600" dirty="0" smtClean="0">
                <a:ea typeface="굴림" charset="-127"/>
              </a:rPr>
              <a:t>15-15-360-00 </a:t>
            </a:r>
            <a:r>
              <a:rPr lang="en-US" altLang="ko-KR" sz="1600" dirty="0" smtClean="0">
                <a:ea typeface="굴림" charset="-127"/>
              </a:rPr>
              <a:t>and 15-15-359-00</a:t>
            </a:r>
          </a:p>
          <a:p>
            <a:pPr lvl="1"/>
            <a:r>
              <a:rPr lang="en-US" altLang="ko-KR" sz="1600" dirty="0" smtClean="0">
                <a:ea typeface="굴림" charset="-127"/>
              </a:rPr>
              <a:t>Updated resolutions with comments from floor: doc </a:t>
            </a:r>
            <a:r>
              <a:rPr lang="en-US" altLang="ko-KR" sz="1600" dirty="0" smtClean="0">
                <a:ea typeface="굴림" charset="-127"/>
              </a:rPr>
              <a:t>15-15-360-02</a:t>
            </a:r>
            <a:endParaRPr lang="en-US" altLang="ko-KR" sz="1600" dirty="0" smtClean="0">
              <a:ea typeface="굴림" charset="-127"/>
            </a:endParaRPr>
          </a:p>
          <a:p>
            <a:pPr lvl="1"/>
            <a:r>
              <a:rPr lang="en-US" altLang="ko-KR" sz="1600" dirty="0" smtClean="0">
                <a:solidFill>
                  <a:srgbClr val="FF0000"/>
                </a:solidFill>
                <a:ea typeface="굴림" charset="-127"/>
              </a:rPr>
              <a:t>To be accepted as proposed</a:t>
            </a:r>
            <a:endParaRPr lang="en-US" altLang="ko-KR" sz="1600" dirty="0" smtClean="0">
              <a:ea typeface="굴림" charset="-127"/>
            </a:endParaRPr>
          </a:p>
          <a:p>
            <a:r>
              <a:rPr lang="en-US" altLang="ko-KR" sz="2000" dirty="0" smtClean="0">
                <a:ea typeface="굴림" charset="-127"/>
              </a:rPr>
              <a:t>CIDs </a:t>
            </a:r>
            <a:r>
              <a:rPr lang="en-US" altLang="ko-KR" sz="2000" dirty="0" smtClean="0">
                <a:ea typeface="굴림" charset="-127"/>
              </a:rPr>
              <a:t>324 </a:t>
            </a:r>
            <a:r>
              <a:rPr lang="en-US" altLang="ko-KR" sz="2000" dirty="0" smtClean="0">
                <a:ea typeface="굴림" charset="-127"/>
              </a:rPr>
              <a:t>and </a:t>
            </a:r>
            <a:r>
              <a:rPr lang="en-US" altLang="ko-KR" sz="2000" dirty="0" smtClean="0">
                <a:ea typeface="굴림" charset="-127"/>
              </a:rPr>
              <a:t>404</a:t>
            </a:r>
            <a:endParaRPr lang="en-US" altLang="ko-KR" sz="2000" dirty="0" smtClean="0">
              <a:ea typeface="굴림" charset="-127"/>
            </a:endParaRPr>
          </a:p>
          <a:p>
            <a:pPr lvl="1"/>
            <a:r>
              <a:rPr lang="en-US" altLang="ko-KR" sz="1600" dirty="0" smtClean="0">
                <a:ea typeface="굴림" charset="-127"/>
              </a:rPr>
              <a:t>Proposed resolutions and reviewed in Vancouver : doc </a:t>
            </a:r>
            <a:r>
              <a:rPr lang="en-US" altLang="ko-KR" sz="1600" dirty="0" smtClean="0">
                <a:ea typeface="굴림" charset="-127"/>
              </a:rPr>
              <a:t>15-15-361-00 </a:t>
            </a:r>
            <a:r>
              <a:rPr lang="en-US" altLang="ko-KR" sz="1600" dirty="0" smtClean="0">
                <a:ea typeface="굴림" charset="-127"/>
              </a:rPr>
              <a:t>and </a:t>
            </a:r>
            <a:r>
              <a:rPr lang="en-US" altLang="ko-KR" sz="1600" dirty="0" smtClean="0">
                <a:ea typeface="굴림" charset="-127"/>
              </a:rPr>
              <a:t>15-15-362-00</a:t>
            </a:r>
            <a:endParaRPr lang="en-US" altLang="ko-KR" sz="1600" dirty="0" smtClean="0">
              <a:ea typeface="굴림" charset="-127"/>
            </a:endParaRPr>
          </a:p>
          <a:p>
            <a:pPr lvl="1"/>
            <a:r>
              <a:rPr lang="en-US" altLang="ko-KR" sz="1600" dirty="0" smtClean="0">
                <a:solidFill>
                  <a:srgbClr val="FF0000"/>
                </a:solidFill>
                <a:ea typeface="굴림" charset="-127"/>
              </a:rPr>
              <a:t>Accepted as proposed </a:t>
            </a:r>
            <a:r>
              <a:rPr lang="en-US" altLang="ko-KR" sz="1600" dirty="0" smtClean="0">
                <a:solidFill>
                  <a:srgbClr val="FF0000"/>
                </a:solidFill>
                <a:ea typeface="굴림" charset="-127"/>
                <a:sym typeface="Wingdings" pitchFamily="2" charset="2"/>
              </a:rPr>
              <a:t> Resolved</a:t>
            </a:r>
            <a:endParaRPr lang="en-US" altLang="ko-KR" sz="1600" dirty="0" smtClean="0">
              <a:ea typeface="굴림" charset="-127"/>
            </a:endParaRPr>
          </a:p>
          <a:p>
            <a:endParaRPr lang="en-US" altLang="ko-KR" sz="20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June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539552" y="765175"/>
            <a:ext cx="8064896" cy="863600"/>
          </a:xfrm>
        </p:spPr>
        <p:txBody>
          <a:bodyPr/>
          <a:lstStyle/>
          <a:p>
            <a:r>
              <a:rPr lang="en-US" altLang="ko-KR" dirty="0" smtClean="0">
                <a:ea typeface="굴림" charset="-127"/>
              </a:rPr>
              <a:t>Status of Comments from Charlie Perkins</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Comments R89 and R223</a:t>
            </a:r>
          </a:p>
          <a:p>
            <a:pPr lvl="1"/>
            <a:r>
              <a:rPr lang="en-US" altLang="ko-KR" sz="1600" dirty="0" smtClean="0">
                <a:ea typeface="굴림" charset="-127"/>
              </a:rPr>
              <a:t>Proposed </a:t>
            </a:r>
            <a:r>
              <a:rPr lang="en-US" altLang="ko-KR" sz="1600" dirty="0" smtClean="0">
                <a:ea typeface="굴림" charset="-127"/>
              </a:rPr>
              <a:t>resolutions: </a:t>
            </a:r>
            <a:r>
              <a:rPr lang="en-US" altLang="ko-KR" sz="1600" dirty="0" smtClean="0">
                <a:ea typeface="굴림" charset="-127"/>
              </a:rPr>
              <a:t>doc </a:t>
            </a:r>
            <a:r>
              <a:rPr lang="en-US" altLang="ko-KR" sz="1600" dirty="0" smtClean="0">
                <a:ea typeface="굴림" charset="-127"/>
              </a:rPr>
              <a:t>15-15-465-00</a:t>
            </a:r>
            <a:endParaRPr lang="en-US" altLang="ko-KR" sz="1600" dirty="0" smtClean="0">
              <a:ea typeface="굴림" charset="-127"/>
            </a:endParaRPr>
          </a:p>
          <a:p>
            <a:pPr lvl="1"/>
            <a:r>
              <a:rPr lang="en-US" altLang="ko-KR" sz="1600" dirty="0" smtClean="0">
                <a:ea typeface="굴림" charset="-127"/>
              </a:rPr>
              <a:t>Exchanged emails with Charlie to resolve these comments</a:t>
            </a:r>
          </a:p>
          <a:p>
            <a:pPr lvl="1"/>
            <a:r>
              <a:rPr lang="en-US" altLang="ko-KR" sz="1600" dirty="0" smtClean="0">
                <a:ea typeface="굴림" charset="-127"/>
              </a:rPr>
              <a:t>Waiting for final response from Charlie</a:t>
            </a:r>
            <a:endParaRPr lang="en-US" altLang="ko-KR" sz="1600" dirty="0" smtClean="0">
              <a:ea typeface="굴림" charset="-127"/>
            </a:endParaRPr>
          </a:p>
          <a:p>
            <a:pPr lvl="1"/>
            <a:r>
              <a:rPr lang="en-US" altLang="ko-KR" sz="1600" dirty="0" smtClean="0">
                <a:solidFill>
                  <a:srgbClr val="FF0000"/>
                </a:solidFill>
                <a:ea typeface="굴림" charset="-127"/>
              </a:rPr>
              <a:t>To be accepted as </a:t>
            </a:r>
            <a:r>
              <a:rPr lang="en-US" altLang="ko-KR" sz="1600" dirty="0" smtClean="0">
                <a:solidFill>
                  <a:srgbClr val="FF0000"/>
                </a:solidFill>
                <a:ea typeface="굴림" charset="-127"/>
              </a:rPr>
              <a:t>proposed, depending on Charlie’s final response</a:t>
            </a:r>
            <a:endParaRPr lang="en-US" altLang="ko-KR" sz="1600" dirty="0" smtClean="0">
              <a:ea typeface="굴림" charset="-127"/>
            </a:endParaRPr>
          </a:p>
          <a:p>
            <a:endParaRPr lang="en-US" altLang="ko-KR" sz="20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June</a:t>
            </a:r>
            <a:r>
              <a:rPr lang="en-US" altLang="ko-KR" dirty="0" smtClean="0">
                <a:ea typeface="Gulim" pitchFamily="34" charset="-127"/>
              </a:rPr>
              <a:t>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467544" y="765175"/>
            <a:ext cx="8208912" cy="863600"/>
          </a:xfrm>
        </p:spPr>
        <p:txBody>
          <a:bodyPr/>
          <a:lstStyle/>
          <a:p>
            <a:pPr>
              <a:lnSpc>
                <a:spcPts val="3600"/>
              </a:lnSpc>
            </a:pPr>
            <a:r>
              <a:rPr lang="en-US" altLang="ko-KR" dirty="0" smtClean="0">
                <a:ea typeface="굴림" charset="-127"/>
              </a:rPr>
              <a:t>Another Work Assigned to </a:t>
            </a:r>
            <a:br>
              <a:rPr lang="en-US" altLang="ko-KR" dirty="0" smtClean="0">
                <a:ea typeface="굴림" charset="-127"/>
              </a:rPr>
            </a:br>
            <a:r>
              <a:rPr lang="en-US" altLang="ko-KR" dirty="0" err="1" smtClean="0">
                <a:ea typeface="굴림" charset="-127"/>
              </a:rPr>
              <a:t>Soo</a:t>
            </a:r>
            <a:r>
              <a:rPr lang="en-US" altLang="ko-KR" dirty="0" smtClean="0">
                <a:ea typeface="굴림" charset="-127"/>
              </a:rPr>
              <a:t>-Young Chang</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Coexistence Issues</a:t>
            </a:r>
          </a:p>
          <a:p>
            <a:pPr lvl="1"/>
            <a:r>
              <a:rPr lang="en-US" altLang="ko-KR" sz="1600" dirty="0" smtClean="0">
                <a:ea typeface="굴림" charset="-127"/>
              </a:rPr>
              <a:t>Reviewed several other standard cases</a:t>
            </a:r>
          </a:p>
          <a:p>
            <a:pPr lvl="1"/>
            <a:r>
              <a:rPr lang="en-US" altLang="ko-KR" sz="1600" dirty="0" smtClean="0">
                <a:ea typeface="굴림" charset="-127"/>
              </a:rPr>
              <a:t>Tentative conclusion: </a:t>
            </a:r>
          </a:p>
          <a:p>
            <a:pPr lvl="2"/>
            <a:r>
              <a:rPr lang="en-US" altLang="ko-KR" sz="1600" dirty="0" smtClean="0">
                <a:ea typeface="굴림" charset="-127"/>
              </a:rPr>
              <a:t>New PHYs only need to address coexistence issues.</a:t>
            </a:r>
            <a:endParaRPr lang="en-US" altLang="ko-KR" sz="1600" dirty="0" smtClean="0">
              <a:ea typeface="굴림" charset="-127"/>
            </a:endParaRPr>
          </a:p>
          <a:p>
            <a:pPr lvl="2"/>
            <a:r>
              <a:rPr lang="en-US" sz="1600" dirty="0" smtClean="0">
                <a:ea typeface="굴림" charset="-127"/>
              </a:rPr>
              <a:t>TG10 </a:t>
            </a:r>
            <a:r>
              <a:rPr lang="en-US" sz="1600" dirty="0" smtClean="0"/>
              <a:t>does not need to deal with coexistence issues because this group is working for the higher layer than PHY.</a:t>
            </a:r>
          </a:p>
          <a:p>
            <a:endParaRPr lang="en-US" altLang="ko-KR" sz="20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55671</TotalTime>
  <Words>417</Words>
  <Application>Microsoft Office PowerPoint</Application>
  <PresentationFormat>화면 슬라이드 쇼(4:3)</PresentationFormat>
  <Paragraphs>81</Paragraphs>
  <Slides>6</Slides>
  <Notes>1</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Office 테마</vt:lpstr>
      <vt:lpstr>슬라이드 1</vt:lpstr>
      <vt:lpstr>Comments and Work Assigned to  Soo-Young Chang</vt:lpstr>
      <vt:lpstr>Status of Comments from LB #104 (1)</vt:lpstr>
      <vt:lpstr>Status of Comments from LB #104 (2)</vt:lpstr>
      <vt:lpstr>Status of Comments from Charlie Perkins</vt:lpstr>
      <vt:lpstr>Another Work Assigned to  Soo-Young Chang</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866</cp:revision>
  <cp:lastPrinted>1998-02-10T13:28:06Z</cp:lastPrinted>
  <dcterms:created xsi:type="dcterms:W3CDTF">1999-11-08T18:59:45Z</dcterms:created>
  <dcterms:modified xsi:type="dcterms:W3CDTF">2015-06-22T17:37:05Z</dcterms:modified>
</cp:coreProperties>
</file>