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0"/>
  </p:notesMasterIdLst>
  <p:handoutMasterIdLst>
    <p:handoutMasterId r:id="rId71"/>
  </p:handoutMasterIdLst>
  <p:sldIdLst>
    <p:sldId id="259" r:id="rId2"/>
    <p:sldId id="262" r:id="rId3"/>
    <p:sldId id="299" r:id="rId4"/>
    <p:sldId id="298" r:id="rId5"/>
    <p:sldId id="364" r:id="rId6"/>
    <p:sldId id="365" r:id="rId7"/>
    <p:sldId id="366" r:id="rId8"/>
    <p:sldId id="367" r:id="rId9"/>
    <p:sldId id="368" r:id="rId10"/>
    <p:sldId id="369" r:id="rId11"/>
    <p:sldId id="370" r:id="rId12"/>
    <p:sldId id="372" r:id="rId13"/>
    <p:sldId id="371" r:id="rId14"/>
    <p:sldId id="409" r:id="rId15"/>
    <p:sldId id="374" r:id="rId16"/>
    <p:sldId id="373" r:id="rId17"/>
    <p:sldId id="376" r:id="rId18"/>
    <p:sldId id="375" r:id="rId19"/>
    <p:sldId id="377" r:id="rId20"/>
    <p:sldId id="378" r:id="rId21"/>
    <p:sldId id="379" r:id="rId22"/>
    <p:sldId id="380" r:id="rId23"/>
    <p:sldId id="383" r:id="rId24"/>
    <p:sldId id="384" r:id="rId25"/>
    <p:sldId id="385" r:id="rId26"/>
    <p:sldId id="392" r:id="rId27"/>
    <p:sldId id="393" r:id="rId28"/>
    <p:sldId id="400" r:id="rId29"/>
    <p:sldId id="401" r:id="rId30"/>
    <p:sldId id="411" r:id="rId31"/>
    <p:sldId id="410" r:id="rId32"/>
    <p:sldId id="412" r:id="rId33"/>
    <p:sldId id="395" r:id="rId34"/>
    <p:sldId id="413" r:id="rId35"/>
    <p:sldId id="414" r:id="rId36"/>
    <p:sldId id="396" r:id="rId37"/>
    <p:sldId id="415" r:id="rId38"/>
    <p:sldId id="416" r:id="rId39"/>
    <p:sldId id="397" r:id="rId40"/>
    <p:sldId id="417" r:id="rId41"/>
    <p:sldId id="361" r:id="rId42"/>
    <p:sldId id="402" r:id="rId43"/>
    <p:sldId id="403" r:id="rId44"/>
    <p:sldId id="404" r:id="rId45"/>
    <p:sldId id="405" r:id="rId46"/>
    <p:sldId id="406" r:id="rId47"/>
    <p:sldId id="407" r:id="rId48"/>
    <p:sldId id="408" r:id="rId49"/>
    <p:sldId id="422" r:id="rId50"/>
    <p:sldId id="423" r:id="rId51"/>
    <p:sldId id="424" r:id="rId52"/>
    <p:sldId id="425" r:id="rId53"/>
    <p:sldId id="426" r:id="rId54"/>
    <p:sldId id="427" r:id="rId55"/>
    <p:sldId id="428" r:id="rId56"/>
    <p:sldId id="429" r:id="rId57"/>
    <p:sldId id="430" r:id="rId58"/>
    <p:sldId id="431" r:id="rId59"/>
    <p:sldId id="432" r:id="rId60"/>
    <p:sldId id="433" r:id="rId61"/>
    <p:sldId id="434" r:id="rId62"/>
    <p:sldId id="435" r:id="rId63"/>
    <p:sldId id="436" r:id="rId64"/>
    <p:sldId id="437" r:id="rId65"/>
    <p:sldId id="438" r:id="rId66"/>
    <p:sldId id="363" r:id="rId67"/>
    <p:sldId id="286" r:id="rId68"/>
    <p:sldId id="284" r:id="rId6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90759" autoAdjust="0"/>
  </p:normalViewPr>
  <p:slideViewPr>
    <p:cSldViewPr>
      <p:cViewPr varScale="1">
        <p:scale>
          <a:sx n="127" d="100"/>
          <a:sy n="127" d="100"/>
        </p:scale>
        <p:origin x="-216" y="-90"/>
      </p:cViewPr>
      <p:guideLst>
        <p:guide orient="horz" pos="2160"/>
        <p:guide pos="2880"/>
      </p:guideLst>
    </p:cSldViewPr>
  </p:slideViewPr>
  <p:notesTextViewPr>
    <p:cViewPr>
      <p:scale>
        <a:sx n="1" d="1"/>
        <a:sy n="1" d="1"/>
      </p:scale>
      <p:origin x="0" y="0"/>
    </p:cViewPr>
  </p:notesTextViewPr>
  <p:notesViewPr>
    <p:cSldViewPr>
      <p:cViewPr varScale="1">
        <p:scale>
          <a:sx n="103" d="100"/>
          <a:sy n="103" d="100"/>
        </p:scale>
        <p:origin x="-1746" y="-90"/>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13</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14</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15</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16</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17</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18</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19</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20</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21</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22</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23</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24</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25</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26</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27</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28</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29</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30</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31</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32</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33</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34</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35</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36</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37</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38</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39</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40</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10</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11</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12</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dirty="0" smtClean="0"/>
              <a:t>March 2015</a:t>
            </a:r>
          </a:p>
        </p:txBody>
      </p:sp>
      <p:sp>
        <p:nvSpPr>
          <p:cNvPr id="3" name="바닥글 개체 틀 2"/>
          <p:cNvSpPr>
            <a:spLocks noGrp="1"/>
          </p:cNvSpPr>
          <p:nvPr>
            <p:ph type="ftr" sz="quarter" idx="11"/>
          </p:nvPr>
        </p:nvSpPr>
        <p:spPr/>
        <p:txBody>
          <a:bodyPr/>
          <a:lstStyle>
            <a:lvl1pPr>
              <a:defRPr/>
            </a:lvl1p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March.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802.15-15-0477-00-003e</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jchun@etri.re.kr"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dirty="0" smtClean="0"/>
              <a:t>July 2015</a:t>
            </a:r>
            <a:endParaRPr lang="en-US" altLang="ko-KR" dirty="0"/>
          </a:p>
        </p:txBody>
      </p:sp>
      <p:sp>
        <p:nvSpPr>
          <p:cNvPr id="5" name="바닥글 개체 틀 2"/>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a:t>ETRI Proposal for Close Proximity </a:t>
            </a:r>
            <a:r>
              <a:rPr lang="en-US" altLang="ko-KR" sz="1600" dirty="0" smtClean="0"/>
              <a:t>MAC</a:t>
            </a:r>
            <a:endParaRPr lang="en-US" altLang="ko-KR" sz="1600" dirty="0">
              <a:solidFill>
                <a:schemeClr val="tx2"/>
              </a:solidFill>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July 2015.</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a:t>Jae </a:t>
            </a:r>
            <a:r>
              <a:rPr lang="en-US" altLang="ko-KR" sz="1600" dirty="0" err="1"/>
              <a:t>Seung</a:t>
            </a:r>
            <a:r>
              <a:rPr lang="en-US" altLang="ko-KR" sz="1600" dirty="0"/>
              <a:t> Lee, Young-</a:t>
            </a:r>
            <a:r>
              <a:rPr lang="en-US" altLang="ko-KR" sz="1600" dirty="0" err="1"/>
              <a:t>Hoon</a:t>
            </a:r>
            <a:r>
              <a:rPr lang="en-US" altLang="ko-KR" sz="1600" dirty="0"/>
              <a:t> Kim, </a:t>
            </a:r>
            <a:r>
              <a:rPr lang="en-US" altLang="ko-KR" sz="1600" dirty="0" err="1"/>
              <a:t>Hoo</a:t>
            </a:r>
            <a:r>
              <a:rPr lang="en-US" altLang="ko-KR" sz="1600" dirty="0"/>
              <a:t>-Sung Lee, </a:t>
            </a:r>
            <a:r>
              <a:rPr lang="en-US" altLang="ko-KR" sz="1600" dirty="0" err="1"/>
              <a:t>Gyung-Chul</a:t>
            </a:r>
            <a:r>
              <a:rPr lang="en-US" altLang="ko-KR" sz="1600" dirty="0"/>
              <a:t> </a:t>
            </a:r>
            <a:r>
              <a:rPr lang="en-US" altLang="ko-KR" sz="1600" dirty="0" err="1"/>
              <a:t>Sihn</a:t>
            </a:r>
            <a:r>
              <a:rPr lang="en-US" altLang="ko-KR" sz="1600" dirty="0"/>
              <a:t>, Moon-</a:t>
            </a:r>
            <a:r>
              <a:rPr lang="en-US" altLang="ko-KR" sz="1600" dirty="0" err="1"/>
              <a:t>Sik</a:t>
            </a:r>
            <a:r>
              <a:rPr lang="en-US" altLang="ko-KR" sz="1600" dirty="0"/>
              <a:t> Lee, </a:t>
            </a:r>
            <a:r>
              <a:rPr lang="en-US" altLang="ko-KR" sz="1600" dirty="0" err="1"/>
              <a:t>Jee</a:t>
            </a:r>
            <a:r>
              <a:rPr lang="en-US" altLang="ko-KR" sz="1600" dirty="0"/>
              <a:t>-Yon Choi, Jae-Woo Park, </a:t>
            </a:r>
            <a:r>
              <a:rPr lang="en-US" altLang="ko-KR" sz="1600" dirty="0" err="1"/>
              <a:t>Ik</a:t>
            </a:r>
            <a:r>
              <a:rPr lang="en-US" altLang="ko-KR" sz="1600" dirty="0"/>
              <a:t>-Jae </a:t>
            </a:r>
            <a:r>
              <a:rPr lang="en-US" altLang="ko-KR" sz="1600" dirty="0" smtClean="0"/>
              <a:t>Chun, </a:t>
            </a:r>
            <a:r>
              <a:rPr lang="en-US" altLang="ko-KR" sz="1600" dirty="0"/>
              <a:t>Dong-</a:t>
            </a:r>
            <a:r>
              <a:rPr lang="en-US" altLang="ko-KR" sz="1600" dirty="0" err="1"/>
              <a:t>Seung</a:t>
            </a:r>
            <a:r>
              <a:rPr lang="en-US" altLang="ko-KR" sz="1600" dirty="0"/>
              <a:t> Kwon</a:t>
            </a:r>
            <a:r>
              <a:rPr lang="en-US" altLang="ko-KR" sz="1600" dirty="0" smtClean="0"/>
              <a:t> </a:t>
            </a:r>
          </a:p>
          <a:p>
            <a:r>
              <a:rPr lang="en-US" altLang="ko-KR" sz="1600" dirty="0" smtClean="0">
                <a:solidFill>
                  <a:schemeClr val="tx2"/>
                </a:solidFill>
                <a:ea typeface="굴림" charset="-127"/>
              </a:rPr>
              <a:t>Company: </a:t>
            </a:r>
            <a:r>
              <a:rPr lang="en-US" altLang="ko-KR" sz="1600" dirty="0" smtClean="0">
                <a:ea typeface="굴림" charset="-127"/>
              </a:rPr>
              <a:t>ETRI</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Address: 218 </a:t>
            </a:r>
            <a:r>
              <a:rPr lang="en-US" altLang="ko-KR" sz="1600" dirty="0" err="1" smtClean="0">
                <a:solidFill>
                  <a:schemeClr val="tx2"/>
                </a:solidFill>
                <a:ea typeface="굴림" charset="-127"/>
              </a:rPr>
              <a:t>Gajeong-ro</a:t>
            </a:r>
            <a:r>
              <a:rPr lang="en-US" altLang="ko-KR" sz="1600" dirty="0" smtClean="0">
                <a:solidFill>
                  <a:schemeClr val="tx2"/>
                </a:solidFill>
                <a:ea typeface="굴림" charset="-127"/>
              </a:rPr>
              <a:t>, </a:t>
            </a:r>
            <a:r>
              <a:rPr lang="en-US" altLang="ko-KR" sz="1600" dirty="0" err="1" smtClean="0">
                <a:solidFill>
                  <a:schemeClr val="tx2"/>
                </a:solidFill>
                <a:ea typeface="굴림" charset="-127"/>
              </a:rPr>
              <a:t>Yuseong-gu</a:t>
            </a:r>
            <a:r>
              <a:rPr lang="en-US" altLang="ko-KR" sz="1600" dirty="0" smtClean="0">
                <a:solidFill>
                  <a:schemeClr val="tx2"/>
                </a:solidFill>
                <a:ea typeface="굴림" charset="-127"/>
              </a:rPr>
              <a:t>, Daejeon, 305-700, Korea</a:t>
            </a:r>
          </a:p>
          <a:p>
            <a:r>
              <a:rPr lang="en-US" altLang="ko-KR" sz="1600" dirty="0" smtClean="0">
                <a:solidFill>
                  <a:schemeClr val="tx2"/>
                </a:solidFill>
                <a:ea typeface="굴림" charset="-127"/>
              </a:rPr>
              <a:t>Voice: +82-42-860-1326</a:t>
            </a:r>
          </a:p>
          <a:p>
            <a:r>
              <a:rPr lang="en-US" altLang="ko-KR" sz="1600" dirty="0" smtClean="0">
                <a:solidFill>
                  <a:schemeClr val="tx2"/>
                </a:solidFill>
                <a:ea typeface="굴림" charset="-127"/>
              </a:rPr>
              <a:t>FAX:</a:t>
            </a:r>
          </a:p>
          <a:p>
            <a:r>
              <a:rPr lang="en-US" altLang="ko-KR" sz="1600" dirty="0" smtClean="0">
                <a:solidFill>
                  <a:schemeClr val="tx2"/>
                </a:solidFill>
                <a:ea typeface="굴림" charset="-127"/>
              </a:rPr>
              <a:t>E-Mail: </a:t>
            </a:r>
            <a:r>
              <a:rPr lang="en-US" altLang="ko-KR" sz="1600" dirty="0">
                <a:solidFill>
                  <a:schemeClr val="tx2"/>
                </a:solidFill>
                <a:ea typeface="굴림" charset="-127"/>
              </a:rPr>
              <a:t>[jasonlee@etri.re.kr, yhkim23@etri.re.kr, hslee@etri.re.kr, neuro@etri.re.kr, moonsiklee@etri.re.kr, jychoi@etri.re.kr, parkjw@etri.re.kr, </a:t>
            </a:r>
            <a:r>
              <a:rPr lang="en-US" altLang="ko-KR" sz="1600" dirty="0" smtClean="0">
                <a:solidFill>
                  <a:schemeClr val="tx2"/>
                </a:solidFill>
                <a:ea typeface="굴림" charset="-127"/>
                <a:hlinkClick r:id="rId2"/>
              </a:rPr>
              <a:t>ijchun@etri.re.kr</a:t>
            </a:r>
            <a:r>
              <a:rPr lang="en-US" altLang="ko-KR" sz="1600" dirty="0" smtClean="0">
                <a:solidFill>
                  <a:schemeClr val="tx2"/>
                </a:solidFill>
                <a:ea typeface="굴림" charset="-127"/>
              </a:rPr>
              <a:t>, </a:t>
            </a:r>
            <a:r>
              <a:rPr lang="en-US" altLang="ko-KR" sz="1600" dirty="0"/>
              <a:t>dskwon@etri.re.kr</a:t>
            </a:r>
            <a:r>
              <a:rPr lang="en-US" altLang="ko-KR" sz="1600" dirty="0" smtClean="0">
                <a:solidFill>
                  <a:schemeClr val="tx2"/>
                </a:solidFill>
                <a:ea typeface="굴림" charset="-127"/>
              </a:rPr>
              <a: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In response </a:t>
            </a:r>
            <a:r>
              <a:rPr lang="en-US" altLang="ko-KR" sz="1600" dirty="0">
                <a:solidFill>
                  <a:schemeClr val="tx2"/>
                </a:solidFill>
                <a:ea typeface="굴림" charset="-127"/>
              </a:rPr>
              <a:t>to TG3e High Rate Close Proximity Call for Proposals </a:t>
            </a:r>
            <a:r>
              <a:rPr lang="en-US" altLang="ko-KR" sz="1600" dirty="0" smtClean="0">
                <a:solidFill>
                  <a:schemeClr val="tx2"/>
                </a:solidFill>
                <a:ea typeface="굴림" charset="-127"/>
              </a:rPr>
              <a:t>(15-15-0381-02-003e-tg3e</a:t>
            </a:r>
            <a:r>
              <a:rPr lang="en-US" altLang="ko-KR" sz="1600" dirty="0">
                <a:solidFill>
                  <a:schemeClr val="tx2"/>
                </a:solidFill>
                <a:ea typeface="굴림" charset="-127"/>
              </a:rPr>
              <a:t>)</a:t>
            </a:r>
            <a:endParaRPr lang="en-US" altLang="ko-KR" dirty="0" smtClean="0">
              <a:ea typeface="굴림" charset="-127"/>
            </a:endParaRPr>
          </a:p>
          <a:p>
            <a:pPr>
              <a:spcBef>
                <a:spcPts val="600"/>
              </a:spcBef>
              <a:spcAft>
                <a:spcPts val="600"/>
              </a:spcAft>
            </a:pPr>
            <a:r>
              <a:rPr lang="en-US" altLang="ko-KR" sz="1600" b="1" dirty="0" smtClean="0">
                <a:solidFill>
                  <a:schemeClr val="tx2"/>
                </a:solidFill>
                <a:ea typeface="굴림" charset="-127"/>
              </a:rPr>
              <a:t>Abstract:</a:t>
            </a:r>
            <a:r>
              <a:rPr lang="en-US" altLang="ko-KR" sz="1600" dirty="0" smtClean="0">
                <a:solidFill>
                  <a:schemeClr val="tx2"/>
                </a:solidFill>
                <a:ea typeface="굴림" charset="-127"/>
              </a:rPr>
              <a:t>	ETRI Proposal for IEEE 802.15 TG3e MAC (MAC Part of the Full Proposal)</a:t>
            </a:r>
          </a:p>
          <a:p>
            <a:pPr>
              <a:spcBef>
                <a:spcPts val="600"/>
              </a:spcBef>
              <a:spcAft>
                <a:spcPts val="600"/>
              </a:spcAft>
            </a:pPr>
            <a:r>
              <a:rPr lang="en-US" altLang="ko-KR" sz="1600" b="1" dirty="0" smtClean="0">
                <a:solidFill>
                  <a:schemeClr val="tx2"/>
                </a:solidFill>
                <a:ea typeface="굴림" charset="-127"/>
              </a:rPr>
              <a:t>Purpose</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To be considered in TG3e baseline document</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Association and Disassociation</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a:t>If the lite PNC/DEV role is not designated in advance, a device that transmits beacons first acts as a lite PNC</a:t>
            </a:r>
          </a:p>
          <a:p>
            <a:endParaRPr lang="en-US" altLang="ko-KR" sz="2000" dirty="0">
              <a:solidFill>
                <a:srgbClr val="FF0000"/>
              </a:solidFill>
            </a:endParaRPr>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8" name="그림 7"/>
          <p:cNvPicPr>
            <a:picLocks noChangeAspect="1"/>
          </p:cNvPicPr>
          <p:nvPr/>
        </p:nvPicPr>
        <p:blipFill>
          <a:blip r:embed="rId3"/>
          <a:stretch>
            <a:fillRect/>
          </a:stretch>
        </p:blipFill>
        <p:spPr>
          <a:xfrm>
            <a:off x="1926487" y="2385984"/>
            <a:ext cx="5291025" cy="4067352"/>
          </a:xfrm>
          <a:prstGeom prst="rect">
            <a:avLst/>
          </a:prstGeom>
        </p:spPr>
      </p:pic>
    </p:spTree>
    <p:extLst>
      <p:ext uri="{BB962C8B-B14F-4D97-AF65-F5344CB8AC3E}">
        <p14:creationId xmlns:p14="http://schemas.microsoft.com/office/powerpoint/2010/main" val="2189265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Association (1/2)</a:t>
            </a:r>
            <a:endParaRPr lang="ko-KR" altLang="en-US" dirty="0"/>
          </a:p>
        </p:txBody>
      </p:sp>
      <p:sp>
        <p:nvSpPr>
          <p:cNvPr id="3" name="내용 개체 틀 2"/>
          <p:cNvSpPr>
            <a:spLocks noGrp="1"/>
          </p:cNvSpPr>
          <p:nvPr>
            <p:ph idx="1"/>
          </p:nvPr>
        </p:nvSpPr>
        <p:spPr>
          <a:xfrm>
            <a:off x="685800" y="1484784"/>
            <a:ext cx="7772400" cy="4114800"/>
          </a:xfrm>
        </p:spPr>
        <p:txBody>
          <a:bodyPr/>
          <a:lstStyle/>
          <a:p>
            <a:r>
              <a:rPr lang="en-US" altLang="ko-KR" sz="1800" dirty="0" smtClean="0"/>
              <a:t>A DEV starts passive scanning first </a:t>
            </a:r>
          </a:p>
          <a:p>
            <a:pPr lvl="1"/>
            <a:r>
              <a:rPr lang="en-US" altLang="ko-KR" sz="1400" dirty="0" smtClean="0"/>
              <a:t>Ch2 is the default channel: A DEV only scans Ch2</a:t>
            </a:r>
          </a:p>
          <a:p>
            <a:pPr lvl="1"/>
            <a:r>
              <a:rPr lang="en-US" altLang="ko-KR" sz="1400" dirty="0" smtClean="0"/>
              <a:t>A DEV listens to the beacon at least during </a:t>
            </a:r>
            <a:r>
              <a:rPr lang="en-US" altLang="ko-KR" sz="1400" dirty="0" err="1" smtClean="0"/>
              <a:t>mMinChannelScan</a:t>
            </a:r>
            <a:endParaRPr lang="en-US" altLang="ko-KR" sz="1400" dirty="0" smtClean="0"/>
          </a:p>
          <a:p>
            <a:r>
              <a:rPr lang="en-US" altLang="ko-KR" sz="1800" dirty="0" smtClean="0"/>
              <a:t>If a Lite PNC capable device did not receive beacons, then it acts as a lite PNC: It transmits beacons periodically (Starting CPN)</a:t>
            </a:r>
          </a:p>
          <a:p>
            <a:pPr lvl="1"/>
            <a:r>
              <a:rPr lang="en-US" altLang="ko-KR" sz="1400" dirty="0" smtClean="0"/>
              <a:t>Otherwise, it acts as a role of a DEV</a:t>
            </a:r>
          </a:p>
          <a:p>
            <a:r>
              <a:rPr lang="en-US" altLang="ko-KR" sz="1800" dirty="0" smtClean="0"/>
              <a:t>Synchronization: Upon receiving a beacon, CAP end time, Capabilities, </a:t>
            </a:r>
            <a:r>
              <a:rPr lang="en-US" altLang="ko-KR" sz="1800" dirty="0" err="1" smtClean="0"/>
              <a:t>etc</a:t>
            </a:r>
            <a:r>
              <a:rPr lang="en-US" altLang="ko-KR" sz="1800" dirty="0" smtClean="0"/>
              <a:t> are known to the DEV</a:t>
            </a:r>
          </a:p>
          <a:p>
            <a:r>
              <a:rPr lang="en-US" altLang="ko-KR" sz="1800" dirty="0" smtClean="0"/>
              <a:t>After synchronization, a DEV transmits Association request</a:t>
            </a:r>
          </a:p>
          <a:p>
            <a:pPr lvl="1"/>
            <a:r>
              <a:rPr lang="en-US" altLang="ko-KR" sz="1400" dirty="0" err="1" smtClean="0"/>
              <a:t>SrcID</a:t>
            </a:r>
            <a:r>
              <a:rPr lang="en-US" altLang="ko-KR" sz="1400" dirty="0" smtClean="0"/>
              <a:t> of Association request: </a:t>
            </a:r>
            <a:r>
              <a:rPr lang="en-US" altLang="ko-KR" sz="1400" dirty="0" err="1" smtClean="0"/>
              <a:t>UnassocID</a:t>
            </a:r>
            <a:endParaRPr lang="en-US" altLang="ko-KR" sz="1400" dirty="0" smtClean="0"/>
          </a:p>
          <a:p>
            <a:pPr lvl="1"/>
            <a:r>
              <a:rPr lang="en-US" altLang="ko-KR" sz="1400" dirty="0" smtClean="0"/>
              <a:t>ATP which is different from the ATP included in the received beacon may be requested to the lite PNC by including it in the Association request</a:t>
            </a:r>
          </a:p>
          <a:p>
            <a:pPr lvl="1"/>
            <a:r>
              <a:rPr lang="en-US" altLang="ko-KR" sz="1400" dirty="0" smtClean="0"/>
              <a:t>Upon receiving Association request, lite PNC allocates DEVID to the DEV and respond with </a:t>
            </a:r>
            <a:r>
              <a:rPr lang="en-US" altLang="ko-KR" sz="1400" dirty="0" err="1" smtClean="0"/>
              <a:t>Imm</a:t>
            </a:r>
            <a:r>
              <a:rPr lang="en-US" altLang="ko-KR" sz="1400" dirty="0" smtClean="0"/>
              <a:t>-ACK</a:t>
            </a:r>
          </a:p>
          <a:p>
            <a:pPr lvl="2"/>
            <a:r>
              <a:rPr lang="en-US" altLang="ko-KR" sz="1200" dirty="0" err="1" smtClean="0"/>
              <a:t>DestID</a:t>
            </a:r>
            <a:r>
              <a:rPr lang="en-US" altLang="ko-KR" sz="1200" dirty="0" smtClean="0"/>
              <a:t> of </a:t>
            </a:r>
            <a:r>
              <a:rPr lang="en-US" altLang="ko-KR" sz="1200" dirty="0" err="1" smtClean="0"/>
              <a:t>Imm</a:t>
            </a:r>
            <a:r>
              <a:rPr lang="en-US" altLang="ko-KR" sz="1200" dirty="0" smtClean="0"/>
              <a:t>-ACK is set using the allocated DEVID</a:t>
            </a:r>
          </a:p>
          <a:p>
            <a:pPr lvl="2"/>
            <a:r>
              <a:rPr lang="en-US" altLang="ko-KR" sz="1200" dirty="0" smtClean="0"/>
              <a:t>If the lite PNC cannot accept the DEV, then the </a:t>
            </a:r>
            <a:r>
              <a:rPr lang="en-US" altLang="ko-KR" sz="1200" dirty="0" err="1" smtClean="0"/>
              <a:t>DestID</a:t>
            </a:r>
            <a:r>
              <a:rPr lang="en-US" altLang="ko-KR" sz="1200" dirty="0" smtClean="0"/>
              <a:t> is set to </a:t>
            </a:r>
            <a:r>
              <a:rPr lang="en-US" altLang="ko-KR" sz="1200" dirty="0" err="1" smtClean="0"/>
              <a:t>UnassocID</a:t>
            </a:r>
            <a:endParaRPr lang="en-US" altLang="ko-KR" sz="1200" dirty="0" smtClean="0"/>
          </a:p>
          <a:p>
            <a:pPr lvl="1"/>
            <a:r>
              <a:rPr lang="en-US" altLang="ko-KR" sz="1400" dirty="0" smtClean="0"/>
              <a:t>After association, a beacon is transmitted which includes information on infinite </a:t>
            </a:r>
            <a:r>
              <a:rPr lang="en-US" altLang="ko-KR" sz="1400" dirty="0" err="1" smtClean="0"/>
              <a:t>superframe</a:t>
            </a:r>
            <a:r>
              <a:rPr lang="en-US" altLang="ko-KR" sz="1400" dirty="0" smtClean="0"/>
              <a:t> and infinite CTA for P2P</a:t>
            </a:r>
          </a:p>
          <a:p>
            <a:pPr lvl="1"/>
            <a:r>
              <a:rPr lang="en-US" altLang="ko-KR" sz="1400" dirty="0" smtClean="0">
                <a:solidFill>
                  <a:srgbClr val="FF0000"/>
                </a:solidFill>
              </a:rPr>
              <a:t>No more beacon is transmitted before the DEV is disassociated</a:t>
            </a:r>
          </a:p>
          <a:p>
            <a:pPr marL="0" indent="0">
              <a:buNone/>
            </a:pPr>
            <a:endParaRPr lang="en-US" altLang="ko-KR" sz="800" dirty="0">
              <a:solidFill>
                <a:srgbClr val="FF0000"/>
              </a:solidFill>
            </a:endParaRPr>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184760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Association (2/2)</a:t>
            </a:r>
            <a:endParaRPr lang="ko-KR" altLang="en-US" dirty="0"/>
          </a:p>
        </p:txBody>
      </p:sp>
      <p:sp>
        <p:nvSpPr>
          <p:cNvPr id="3" name="내용 개체 틀 2"/>
          <p:cNvSpPr>
            <a:spLocks noGrp="1"/>
          </p:cNvSpPr>
          <p:nvPr>
            <p:ph idx="1"/>
          </p:nvPr>
        </p:nvSpPr>
        <p:spPr>
          <a:xfrm>
            <a:off x="685800" y="1628800"/>
            <a:ext cx="7772400" cy="4114800"/>
          </a:xfrm>
        </p:spPr>
        <p:txBody>
          <a:bodyPr/>
          <a:lstStyle/>
          <a:p>
            <a:r>
              <a:rPr lang="en-US" altLang="ko-KR" sz="2000" dirty="0" smtClean="0"/>
              <a:t>After receiving Association Response, Association Response is transmitted during the same CAP</a:t>
            </a:r>
            <a:endParaRPr lang="en-US" altLang="ko-KR" sz="800" dirty="0">
              <a:solidFill>
                <a:srgbClr val="FF0000"/>
              </a:solidFill>
            </a:endParaRPr>
          </a:p>
          <a:p>
            <a:pPr lvl="2"/>
            <a:r>
              <a:rPr lang="en-US" altLang="ko-KR" sz="1800" dirty="0" smtClean="0"/>
              <a:t>If the </a:t>
            </a:r>
            <a:r>
              <a:rPr lang="en-US" altLang="ko-KR" sz="1800" dirty="0" err="1"/>
              <a:t>s</a:t>
            </a:r>
            <a:r>
              <a:rPr lang="en-US" altLang="ko-KR" sz="1800" dirty="0" err="1" smtClean="0"/>
              <a:t>uperframe</a:t>
            </a:r>
            <a:r>
              <a:rPr lang="en-US" altLang="ko-KR" sz="1800" dirty="0" smtClean="0"/>
              <a:t> duration is set to 0, the duration before disassociation is covered by a single </a:t>
            </a:r>
            <a:r>
              <a:rPr lang="en-US" altLang="ko-KR" sz="1800" dirty="0" err="1" smtClean="0"/>
              <a:t>superframe</a:t>
            </a:r>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cxnSp>
        <p:nvCxnSpPr>
          <p:cNvPr id="7" name="직선 연결선 6"/>
          <p:cNvCxnSpPr/>
          <p:nvPr/>
        </p:nvCxnSpPr>
        <p:spPr>
          <a:xfrm>
            <a:off x="1740752" y="4844749"/>
            <a:ext cx="57929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0016" y="4670942"/>
            <a:ext cx="965329" cy="338554"/>
          </a:xfrm>
          <a:prstGeom prst="rect">
            <a:avLst/>
          </a:prstGeom>
          <a:noFill/>
        </p:spPr>
        <p:txBody>
          <a:bodyPr wrap="none" rtlCol="0">
            <a:spAutoFit/>
          </a:bodyPr>
          <a:lstStyle/>
          <a:p>
            <a:r>
              <a:rPr lang="en-US" altLang="ko-KR" sz="1600" dirty="0" smtClean="0"/>
              <a:t>Lite PNC</a:t>
            </a:r>
            <a:endParaRPr lang="ko-KR" altLang="en-US" sz="1600" dirty="0"/>
          </a:p>
        </p:txBody>
      </p:sp>
      <p:cxnSp>
        <p:nvCxnSpPr>
          <p:cNvPr id="9" name="직선 연결선 8"/>
          <p:cNvCxnSpPr/>
          <p:nvPr/>
        </p:nvCxnSpPr>
        <p:spPr>
          <a:xfrm>
            <a:off x="1740752" y="6126294"/>
            <a:ext cx="57929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19527" y="5957017"/>
            <a:ext cx="604653" cy="338554"/>
          </a:xfrm>
          <a:prstGeom prst="rect">
            <a:avLst/>
          </a:prstGeom>
          <a:noFill/>
        </p:spPr>
        <p:txBody>
          <a:bodyPr wrap="none" rtlCol="0">
            <a:spAutoFit/>
          </a:bodyPr>
          <a:lstStyle/>
          <a:p>
            <a:r>
              <a:rPr lang="en-US" altLang="ko-KR" sz="1600" dirty="0" smtClean="0"/>
              <a:t>DEV</a:t>
            </a:r>
            <a:endParaRPr lang="ko-KR" altLang="en-US" sz="1600" dirty="0"/>
          </a:p>
        </p:txBody>
      </p:sp>
      <p:sp>
        <p:nvSpPr>
          <p:cNvPr id="12" name="직사각형 11"/>
          <p:cNvSpPr/>
          <p:nvPr/>
        </p:nvSpPr>
        <p:spPr>
          <a:xfrm>
            <a:off x="1740752" y="2912041"/>
            <a:ext cx="1002722" cy="368531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altLang="ko-KR" sz="1600" dirty="0" smtClean="0">
                <a:solidFill>
                  <a:schemeClr val="accent1">
                    <a:lumMod val="75000"/>
                  </a:schemeClr>
                </a:solidFill>
              </a:rPr>
              <a:t>super frame</a:t>
            </a:r>
            <a:endParaRPr lang="ko-KR" altLang="en-US" sz="1600" dirty="0"/>
          </a:p>
        </p:txBody>
      </p:sp>
      <p:sp>
        <p:nvSpPr>
          <p:cNvPr id="13" name="직사각형 12"/>
          <p:cNvSpPr/>
          <p:nvPr/>
        </p:nvSpPr>
        <p:spPr>
          <a:xfrm>
            <a:off x="1740751" y="4339060"/>
            <a:ext cx="181841" cy="505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ko-KR" sz="1000" dirty="0" smtClean="0"/>
              <a:t>Beacon</a:t>
            </a:r>
            <a:endParaRPr lang="ko-KR" altLang="en-US" sz="1000" dirty="0"/>
          </a:p>
        </p:txBody>
      </p:sp>
      <p:cxnSp>
        <p:nvCxnSpPr>
          <p:cNvPr id="14" name="직선 화살표 연결선 13"/>
          <p:cNvCxnSpPr/>
          <p:nvPr/>
        </p:nvCxnSpPr>
        <p:spPr>
          <a:xfrm>
            <a:off x="1928016" y="4300423"/>
            <a:ext cx="820882" cy="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70622" y="4088118"/>
            <a:ext cx="447558" cy="261610"/>
          </a:xfrm>
          <a:prstGeom prst="rect">
            <a:avLst/>
          </a:prstGeom>
          <a:noFill/>
        </p:spPr>
        <p:txBody>
          <a:bodyPr wrap="none" rtlCol="0">
            <a:spAutoFit/>
          </a:bodyPr>
          <a:lstStyle/>
          <a:p>
            <a:r>
              <a:rPr lang="en-US" altLang="ko-KR" sz="1100" dirty="0" smtClean="0"/>
              <a:t>CAP</a:t>
            </a:r>
            <a:endParaRPr lang="ko-KR" altLang="en-US" sz="1100" dirty="0"/>
          </a:p>
        </p:txBody>
      </p:sp>
      <p:sp>
        <p:nvSpPr>
          <p:cNvPr id="16" name="직사각형 15"/>
          <p:cNvSpPr/>
          <p:nvPr/>
        </p:nvSpPr>
        <p:spPr>
          <a:xfrm>
            <a:off x="2743473" y="2912041"/>
            <a:ext cx="1002722" cy="368531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altLang="ko-KR" sz="1600" dirty="0" smtClean="0">
                <a:solidFill>
                  <a:schemeClr val="accent1">
                    <a:lumMod val="75000"/>
                  </a:schemeClr>
                </a:solidFill>
              </a:rPr>
              <a:t>super frame</a:t>
            </a:r>
            <a:endParaRPr lang="ko-KR" altLang="en-US" sz="1600" dirty="0"/>
          </a:p>
        </p:txBody>
      </p:sp>
      <p:sp>
        <p:nvSpPr>
          <p:cNvPr id="17" name="직사각형 16"/>
          <p:cNvSpPr/>
          <p:nvPr/>
        </p:nvSpPr>
        <p:spPr>
          <a:xfrm>
            <a:off x="2743473" y="4339060"/>
            <a:ext cx="181841" cy="505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ko-KR" sz="1000" dirty="0" smtClean="0"/>
              <a:t>Beacon</a:t>
            </a:r>
            <a:endParaRPr lang="ko-KR" altLang="en-US" sz="1000" dirty="0"/>
          </a:p>
        </p:txBody>
      </p:sp>
      <p:sp>
        <p:nvSpPr>
          <p:cNvPr id="18" name="직사각형 17"/>
          <p:cNvSpPr/>
          <p:nvPr/>
        </p:nvSpPr>
        <p:spPr>
          <a:xfrm>
            <a:off x="3153914" y="5618396"/>
            <a:ext cx="181841" cy="50569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ko-KR" sz="1000" dirty="0" smtClean="0"/>
              <a:t>Ass </a:t>
            </a:r>
            <a:r>
              <a:rPr lang="en-US" altLang="ko-KR" sz="1000" dirty="0" err="1" smtClean="0"/>
              <a:t>req</a:t>
            </a:r>
            <a:endParaRPr lang="ko-KR" altLang="en-US" sz="1000" dirty="0"/>
          </a:p>
        </p:txBody>
      </p:sp>
      <p:cxnSp>
        <p:nvCxnSpPr>
          <p:cNvPr id="19" name="직선 연결선 18"/>
          <p:cNvCxnSpPr/>
          <p:nvPr/>
        </p:nvCxnSpPr>
        <p:spPr>
          <a:xfrm>
            <a:off x="3746195" y="2912041"/>
            <a:ext cx="3787488" cy="0"/>
          </a:xfrm>
          <a:prstGeom prst="line">
            <a:avLst/>
          </a:prstGeom>
          <a:ln w="127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3746195" y="6597350"/>
            <a:ext cx="3787488" cy="0"/>
          </a:xfrm>
          <a:prstGeom prst="line">
            <a:avLst/>
          </a:prstGeom>
          <a:ln w="127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46195" y="2910934"/>
            <a:ext cx="1306768" cy="338554"/>
          </a:xfrm>
          <a:prstGeom prst="rect">
            <a:avLst/>
          </a:prstGeom>
          <a:noFill/>
        </p:spPr>
        <p:txBody>
          <a:bodyPr wrap="none" rtlCol="0">
            <a:spAutoFit/>
          </a:bodyPr>
          <a:lstStyle/>
          <a:p>
            <a:r>
              <a:rPr lang="en-US" altLang="ko-KR" sz="1600" dirty="0">
                <a:solidFill>
                  <a:schemeClr val="accent1">
                    <a:lumMod val="75000"/>
                  </a:schemeClr>
                </a:solidFill>
                <a:latin typeface="+mn-lt"/>
              </a:rPr>
              <a:t>s</a:t>
            </a:r>
            <a:r>
              <a:rPr lang="en-US" altLang="ko-KR" sz="1600" dirty="0" smtClean="0">
                <a:solidFill>
                  <a:schemeClr val="accent1">
                    <a:lumMod val="75000"/>
                  </a:schemeClr>
                </a:solidFill>
                <a:latin typeface="+mn-lt"/>
              </a:rPr>
              <a:t>uper frame</a:t>
            </a:r>
            <a:endParaRPr lang="ko-KR" altLang="en-US" sz="1600" dirty="0">
              <a:solidFill>
                <a:schemeClr val="accent1">
                  <a:lumMod val="75000"/>
                </a:schemeClr>
              </a:solidFill>
              <a:latin typeface="+mn-lt"/>
            </a:endParaRPr>
          </a:p>
        </p:txBody>
      </p:sp>
      <p:sp>
        <p:nvSpPr>
          <p:cNvPr id="22" name="직사각형 21"/>
          <p:cNvSpPr/>
          <p:nvPr/>
        </p:nvSpPr>
        <p:spPr>
          <a:xfrm>
            <a:off x="3746195" y="4337955"/>
            <a:ext cx="181841" cy="505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ko-KR" sz="1000" dirty="0" smtClean="0"/>
              <a:t>Beacon</a:t>
            </a:r>
            <a:endParaRPr lang="ko-KR" altLang="en-US" sz="1000" dirty="0"/>
          </a:p>
        </p:txBody>
      </p:sp>
      <p:cxnSp>
        <p:nvCxnSpPr>
          <p:cNvPr id="23" name="직선 화살표 연결선 22"/>
          <p:cNvCxnSpPr/>
          <p:nvPr/>
        </p:nvCxnSpPr>
        <p:spPr>
          <a:xfrm>
            <a:off x="2925314" y="4302539"/>
            <a:ext cx="820882" cy="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67920" y="4090234"/>
            <a:ext cx="447558" cy="261610"/>
          </a:xfrm>
          <a:prstGeom prst="rect">
            <a:avLst/>
          </a:prstGeom>
          <a:noFill/>
        </p:spPr>
        <p:txBody>
          <a:bodyPr wrap="none" rtlCol="0">
            <a:spAutoFit/>
          </a:bodyPr>
          <a:lstStyle/>
          <a:p>
            <a:r>
              <a:rPr lang="en-US" altLang="ko-KR" sz="1100" dirty="0" smtClean="0"/>
              <a:t>CAP</a:t>
            </a:r>
            <a:endParaRPr lang="ko-KR" altLang="en-US" sz="1100" dirty="0"/>
          </a:p>
        </p:txBody>
      </p:sp>
      <p:sp>
        <p:nvSpPr>
          <p:cNvPr id="25" name="TextBox 24"/>
          <p:cNvSpPr txBox="1"/>
          <p:nvPr/>
        </p:nvSpPr>
        <p:spPr>
          <a:xfrm>
            <a:off x="2697579" y="6139857"/>
            <a:ext cx="1385316" cy="261610"/>
          </a:xfrm>
          <a:prstGeom prst="rect">
            <a:avLst/>
          </a:prstGeom>
          <a:noFill/>
        </p:spPr>
        <p:txBody>
          <a:bodyPr wrap="none" rtlCol="0">
            <a:spAutoFit/>
          </a:bodyPr>
          <a:lstStyle/>
          <a:p>
            <a:r>
              <a:rPr lang="en-US" altLang="ko-KR" sz="1100" dirty="0" err="1" smtClean="0"/>
              <a:t>SrcID</a:t>
            </a:r>
            <a:r>
              <a:rPr lang="en-US" altLang="ko-KR" sz="1100" dirty="0" smtClean="0"/>
              <a:t> = </a:t>
            </a:r>
            <a:r>
              <a:rPr lang="en-US" altLang="ko-KR" sz="1100" dirty="0" err="1" smtClean="0"/>
              <a:t>UnassocID</a:t>
            </a:r>
            <a:endParaRPr lang="ko-KR" altLang="en-US" sz="1100" dirty="0"/>
          </a:p>
        </p:txBody>
      </p:sp>
      <p:sp>
        <p:nvSpPr>
          <p:cNvPr id="26" name="TextBox 25"/>
          <p:cNvSpPr txBox="1"/>
          <p:nvPr/>
        </p:nvSpPr>
        <p:spPr>
          <a:xfrm>
            <a:off x="3036125" y="4846119"/>
            <a:ext cx="1183337" cy="261610"/>
          </a:xfrm>
          <a:prstGeom prst="rect">
            <a:avLst/>
          </a:prstGeom>
          <a:noFill/>
        </p:spPr>
        <p:txBody>
          <a:bodyPr wrap="none" rtlCol="0">
            <a:spAutoFit/>
          </a:bodyPr>
          <a:lstStyle/>
          <a:p>
            <a:r>
              <a:rPr lang="en-US" altLang="ko-KR" sz="1100" dirty="0" err="1" smtClean="0"/>
              <a:t>DestID</a:t>
            </a:r>
            <a:r>
              <a:rPr lang="en-US" altLang="ko-KR" sz="1100" dirty="0" smtClean="0"/>
              <a:t> = DEVID</a:t>
            </a:r>
            <a:endParaRPr lang="ko-KR" altLang="en-US" sz="1100" dirty="0"/>
          </a:p>
        </p:txBody>
      </p:sp>
      <p:sp>
        <p:nvSpPr>
          <p:cNvPr id="27" name="TextBox 26"/>
          <p:cNvSpPr txBox="1"/>
          <p:nvPr/>
        </p:nvSpPr>
        <p:spPr>
          <a:xfrm>
            <a:off x="3800367" y="4088118"/>
            <a:ext cx="1564852" cy="261610"/>
          </a:xfrm>
          <a:prstGeom prst="rect">
            <a:avLst/>
          </a:prstGeom>
          <a:noFill/>
        </p:spPr>
        <p:txBody>
          <a:bodyPr wrap="none" rtlCol="0">
            <a:spAutoFit/>
          </a:bodyPr>
          <a:lstStyle/>
          <a:p>
            <a:r>
              <a:rPr lang="en-US" altLang="ko-KR" sz="1100" dirty="0" err="1" smtClean="0"/>
              <a:t>Superframe</a:t>
            </a:r>
            <a:r>
              <a:rPr lang="en-US" altLang="ko-KR" sz="1100" dirty="0" smtClean="0"/>
              <a:t> duration = 0</a:t>
            </a:r>
            <a:endParaRPr lang="ko-KR" altLang="en-US" sz="1100" dirty="0"/>
          </a:p>
        </p:txBody>
      </p:sp>
      <p:sp>
        <p:nvSpPr>
          <p:cNvPr id="28" name="직사각형 27"/>
          <p:cNvSpPr/>
          <p:nvPr/>
        </p:nvSpPr>
        <p:spPr>
          <a:xfrm>
            <a:off x="3412668" y="4334528"/>
            <a:ext cx="181841" cy="50569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ko-KR" sz="1000" dirty="0" smtClean="0"/>
              <a:t>ACK</a:t>
            </a:r>
            <a:endParaRPr lang="ko-KR" altLang="en-US" sz="1000" dirty="0"/>
          </a:p>
        </p:txBody>
      </p:sp>
      <p:cxnSp>
        <p:nvCxnSpPr>
          <p:cNvPr id="29" name="직선 화살표 연결선 28"/>
          <p:cNvCxnSpPr/>
          <p:nvPr/>
        </p:nvCxnSpPr>
        <p:spPr>
          <a:xfrm>
            <a:off x="4011799" y="5297035"/>
            <a:ext cx="3477859" cy="1877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54405" y="5084730"/>
            <a:ext cx="1598959" cy="261610"/>
          </a:xfrm>
          <a:prstGeom prst="rect">
            <a:avLst/>
          </a:prstGeom>
          <a:noFill/>
        </p:spPr>
        <p:txBody>
          <a:bodyPr wrap="square" rtlCol="0">
            <a:spAutoFit/>
          </a:bodyPr>
          <a:lstStyle/>
          <a:p>
            <a:r>
              <a:rPr lang="en-US" altLang="ko-KR" sz="1100" dirty="0" smtClean="0"/>
              <a:t>Bidirectional CTA</a:t>
            </a:r>
            <a:endParaRPr lang="ko-KR" altLang="en-US" sz="1100" dirty="0"/>
          </a:p>
        </p:txBody>
      </p:sp>
      <p:cxnSp>
        <p:nvCxnSpPr>
          <p:cNvPr id="31" name="직선 화살표 연결선 30"/>
          <p:cNvCxnSpPr/>
          <p:nvPr/>
        </p:nvCxnSpPr>
        <p:spPr bwMode="auto">
          <a:xfrm flipV="1">
            <a:off x="5639939" y="4015890"/>
            <a:ext cx="576064" cy="576015"/>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5639939" y="3214137"/>
            <a:ext cx="2127505" cy="769441"/>
          </a:xfrm>
          <a:prstGeom prst="rect">
            <a:avLst/>
          </a:prstGeom>
          <a:noFill/>
        </p:spPr>
        <p:txBody>
          <a:bodyPr wrap="none" rtlCol="0">
            <a:spAutoFit/>
          </a:bodyPr>
          <a:lstStyle/>
          <a:p>
            <a:r>
              <a:rPr lang="en-US" altLang="ko-KR" sz="1100" dirty="0" smtClean="0">
                <a:solidFill>
                  <a:srgbClr val="FF0000"/>
                </a:solidFill>
              </a:rPr>
              <a:t>- No more beacon is transmitted </a:t>
            </a:r>
          </a:p>
          <a:p>
            <a:r>
              <a:rPr lang="en-US" altLang="ko-KR" sz="1100" dirty="0" smtClean="0">
                <a:solidFill>
                  <a:srgbClr val="FF0000"/>
                </a:solidFill>
              </a:rPr>
              <a:t>Before the DEV is disassociated</a:t>
            </a:r>
          </a:p>
          <a:p>
            <a:pPr marL="171450" indent="-171450">
              <a:buFontTx/>
              <a:buChar char="-"/>
            </a:pPr>
            <a:r>
              <a:rPr lang="en-US" altLang="ko-KR" sz="1100" dirty="0" smtClean="0">
                <a:solidFill>
                  <a:srgbClr val="FF0000"/>
                </a:solidFill>
              </a:rPr>
              <a:t>No CSMA/CA is used </a:t>
            </a:r>
          </a:p>
          <a:p>
            <a:r>
              <a:rPr lang="en-US" altLang="ko-KR" sz="1100" dirty="0" smtClean="0">
                <a:solidFill>
                  <a:srgbClr val="FF0000"/>
                </a:solidFill>
              </a:rPr>
              <a:t>during the data transmission phase</a:t>
            </a:r>
            <a:endParaRPr lang="ko-KR" altLang="en-US" sz="1100" dirty="0">
              <a:solidFill>
                <a:srgbClr val="FF0000"/>
              </a:solidFill>
            </a:endParaRPr>
          </a:p>
        </p:txBody>
      </p:sp>
    </p:spTree>
    <p:extLst>
      <p:ext uri="{BB962C8B-B14F-4D97-AF65-F5344CB8AC3E}">
        <p14:creationId xmlns:p14="http://schemas.microsoft.com/office/powerpoint/2010/main" val="294011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Disassociation</a:t>
            </a:r>
            <a:endParaRPr lang="ko-KR" altLang="en-US" dirty="0"/>
          </a:p>
        </p:txBody>
      </p:sp>
      <p:sp>
        <p:nvSpPr>
          <p:cNvPr id="3" name="내용 개체 틀 2"/>
          <p:cNvSpPr>
            <a:spLocks noGrp="1"/>
          </p:cNvSpPr>
          <p:nvPr>
            <p:ph idx="1"/>
          </p:nvPr>
        </p:nvSpPr>
        <p:spPr>
          <a:xfrm>
            <a:off x="685800" y="1628800"/>
            <a:ext cx="7772400" cy="4114800"/>
          </a:xfrm>
        </p:spPr>
        <p:txBody>
          <a:bodyPr/>
          <a:lstStyle/>
          <a:p>
            <a:r>
              <a:rPr lang="en-US" altLang="ko-KR" sz="2000" dirty="0" smtClean="0"/>
              <a:t>Two types of Disassociation</a:t>
            </a:r>
          </a:p>
          <a:p>
            <a:pPr lvl="2"/>
            <a:r>
              <a:rPr lang="en-US" altLang="ko-KR" sz="2000" dirty="0" smtClean="0"/>
              <a:t>Disassociation triggered by the request from one of two devices</a:t>
            </a:r>
          </a:p>
          <a:p>
            <a:pPr lvl="2"/>
            <a:r>
              <a:rPr lang="en-US" altLang="ko-KR" sz="2000" dirty="0" smtClean="0"/>
              <a:t>Disassociation caused by timeout</a:t>
            </a:r>
          </a:p>
          <a:p>
            <a:pPr lvl="3"/>
            <a:r>
              <a:rPr lang="en-US" altLang="ko-KR" sz="1600" dirty="0" smtClean="0"/>
              <a:t>If a DEV moves out of the range of the lite-PNC (</a:t>
            </a:r>
            <a:r>
              <a:rPr lang="en-US" altLang="ko-KR" sz="1600" dirty="0" err="1" smtClean="0"/>
              <a:t>e.g</a:t>
            </a:r>
            <a:r>
              <a:rPr lang="en-US" altLang="ko-KR" sz="1600" dirty="0" smtClean="0"/>
              <a:t>, 10 cm), then frames cannot be exchanged and the DEV is disassociated using the timeout mechanism</a:t>
            </a:r>
          </a:p>
          <a:p>
            <a:pPr lvl="3"/>
            <a:r>
              <a:rPr lang="en-US" altLang="ko-KR" sz="1600" dirty="0" smtClean="0"/>
              <a:t>The range can be adjusted by the lite-PNC by transmit power control</a:t>
            </a:r>
          </a:p>
          <a:p>
            <a:r>
              <a:rPr lang="en-US" altLang="ko-KR" sz="2000" dirty="0" smtClean="0"/>
              <a:t>Beacon is transmitted periodically after disassociation</a:t>
            </a:r>
          </a:p>
          <a:p>
            <a:pPr lvl="1"/>
            <a:endParaRPr lang="en-US" altLang="ko-KR" sz="400" dirty="0">
              <a:solidFill>
                <a:srgbClr val="FF0000"/>
              </a:solidFill>
            </a:endParaRPr>
          </a:p>
          <a:p>
            <a:pPr lvl="1"/>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4290614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Touch Action</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cxnSp>
        <p:nvCxnSpPr>
          <p:cNvPr id="7" name="직선 연결선 6"/>
          <p:cNvCxnSpPr/>
          <p:nvPr/>
        </p:nvCxnSpPr>
        <p:spPr bwMode="auto">
          <a:xfrm flipH="1">
            <a:off x="1828858" y="2132856"/>
            <a:ext cx="6838" cy="432048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직선 연결선 7"/>
          <p:cNvCxnSpPr/>
          <p:nvPr/>
        </p:nvCxnSpPr>
        <p:spPr bwMode="auto">
          <a:xfrm>
            <a:off x="5508104" y="3582883"/>
            <a:ext cx="0" cy="196628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1259632" y="1916832"/>
            <a:ext cx="1138453" cy="276999"/>
          </a:xfrm>
          <a:prstGeom prst="rect">
            <a:avLst/>
          </a:prstGeom>
          <a:noFill/>
        </p:spPr>
        <p:txBody>
          <a:bodyPr wrap="none" rtlCol="0">
            <a:spAutoFit/>
          </a:bodyPr>
          <a:lstStyle/>
          <a:p>
            <a:r>
              <a:rPr lang="en-US" altLang="ko-KR" dirty="0" smtClean="0"/>
              <a:t>Lite-PNC DEV</a:t>
            </a:r>
            <a:endParaRPr lang="ko-KR" altLang="en-US" dirty="0"/>
          </a:p>
        </p:txBody>
      </p:sp>
      <p:sp>
        <p:nvSpPr>
          <p:cNvPr id="11" name="TextBox 10"/>
          <p:cNvSpPr txBox="1"/>
          <p:nvPr/>
        </p:nvSpPr>
        <p:spPr>
          <a:xfrm>
            <a:off x="6513761" y="908720"/>
            <a:ext cx="2577950" cy="4308872"/>
          </a:xfrm>
          <a:prstGeom prst="rect">
            <a:avLst/>
          </a:prstGeom>
          <a:noFill/>
        </p:spPr>
        <p:txBody>
          <a:bodyPr wrap="none" rtlCol="0">
            <a:spAutoFit/>
          </a:bodyPr>
          <a:lstStyle/>
          <a:p>
            <a:endParaRPr lang="en-US" altLang="ko-KR" dirty="0" smtClean="0"/>
          </a:p>
          <a:p>
            <a:endParaRPr lang="en-US" altLang="ko-KR" dirty="0"/>
          </a:p>
          <a:p>
            <a:endParaRPr lang="en-US" altLang="ko-KR" dirty="0" smtClean="0"/>
          </a:p>
          <a:p>
            <a:endParaRPr lang="en-US" altLang="ko-KR" dirty="0"/>
          </a:p>
          <a:p>
            <a:endParaRPr lang="en-US" altLang="ko-KR" dirty="0" smtClean="0"/>
          </a:p>
          <a:p>
            <a:r>
              <a:rPr lang="en-US" altLang="ko-KR" dirty="0" smtClean="0"/>
              <a:t>DEV</a:t>
            </a:r>
          </a:p>
          <a:p>
            <a:endParaRPr lang="en-US" altLang="ko-KR" dirty="0"/>
          </a:p>
          <a:p>
            <a:endParaRPr lang="en-US" altLang="ko-KR" dirty="0" smtClean="0"/>
          </a:p>
          <a:p>
            <a:endParaRPr lang="en-US" altLang="ko-KR" dirty="0"/>
          </a:p>
          <a:p>
            <a:endParaRPr lang="en-US" altLang="ko-KR" dirty="0" smtClean="0"/>
          </a:p>
          <a:p>
            <a:endParaRPr lang="en-US" altLang="ko-KR" sz="1000" dirty="0" smtClean="0"/>
          </a:p>
          <a:p>
            <a:r>
              <a:rPr lang="en-US" altLang="ko-KR" dirty="0" smtClean="0"/>
              <a:t>DEV measures RSSI of the </a:t>
            </a:r>
          </a:p>
          <a:p>
            <a:r>
              <a:rPr lang="en-US" altLang="ko-KR" dirty="0" smtClean="0"/>
              <a:t>received beacon</a:t>
            </a:r>
          </a:p>
          <a:p>
            <a:pPr marL="171450" indent="-171450">
              <a:buFontTx/>
              <a:buChar char="-"/>
            </a:pPr>
            <a:r>
              <a:rPr lang="en-US" altLang="ko-KR" dirty="0" smtClean="0"/>
              <a:t>If measured RSSI &gt;= </a:t>
            </a:r>
          </a:p>
          <a:p>
            <a:r>
              <a:rPr lang="en-US" altLang="ko-KR" dirty="0"/>
              <a:t> </a:t>
            </a:r>
            <a:r>
              <a:rPr lang="en-US" altLang="ko-KR" dirty="0" smtClean="0"/>
              <a:t>    expected RSSI value indicated </a:t>
            </a:r>
          </a:p>
          <a:p>
            <a:r>
              <a:rPr lang="en-US" altLang="ko-KR" dirty="0"/>
              <a:t> </a:t>
            </a:r>
            <a:r>
              <a:rPr lang="en-US" altLang="ko-KR" dirty="0" smtClean="0"/>
              <a:t>    by the beacon,  DEV triggers </a:t>
            </a:r>
          </a:p>
          <a:p>
            <a:r>
              <a:rPr lang="en-US" altLang="ko-KR" dirty="0"/>
              <a:t> </a:t>
            </a:r>
            <a:r>
              <a:rPr lang="en-US" altLang="ko-KR" dirty="0" smtClean="0"/>
              <a:t>   connection establishment</a:t>
            </a:r>
          </a:p>
          <a:p>
            <a:pPr marL="171450" indent="-171450">
              <a:buFontTx/>
              <a:buChar char="-"/>
            </a:pPr>
            <a:r>
              <a:rPr lang="en-US" altLang="ko-KR" dirty="0" smtClean="0"/>
              <a:t>If </a:t>
            </a:r>
            <a:r>
              <a:rPr lang="en-US" altLang="ko-KR" dirty="0"/>
              <a:t>measured RSSI </a:t>
            </a:r>
            <a:r>
              <a:rPr lang="en-US" altLang="ko-KR" dirty="0" smtClean="0"/>
              <a:t>&lt; </a:t>
            </a:r>
            <a:endParaRPr lang="en-US" altLang="ko-KR" dirty="0"/>
          </a:p>
          <a:p>
            <a:r>
              <a:rPr lang="en-US" altLang="ko-KR" dirty="0"/>
              <a:t>     expected RSSI </a:t>
            </a:r>
            <a:r>
              <a:rPr lang="en-US" altLang="ko-KR" dirty="0" smtClean="0"/>
              <a:t>value, DEV </a:t>
            </a:r>
          </a:p>
          <a:p>
            <a:r>
              <a:rPr lang="en-US" altLang="ko-KR" dirty="0" smtClean="0"/>
              <a:t>      waits for the next beacon</a:t>
            </a:r>
            <a:endParaRPr lang="en-US" altLang="ko-KR" dirty="0"/>
          </a:p>
          <a:p>
            <a:r>
              <a:rPr lang="en-US" altLang="ko-KR" dirty="0" smtClean="0"/>
              <a:t>- If expected RSSI is set to reserved</a:t>
            </a:r>
          </a:p>
          <a:p>
            <a:r>
              <a:rPr lang="en-US" altLang="ko-KR" dirty="0"/>
              <a:t> </a:t>
            </a:r>
            <a:r>
              <a:rPr lang="en-US" altLang="ko-KR" dirty="0" smtClean="0"/>
              <a:t>  value (</a:t>
            </a:r>
            <a:r>
              <a:rPr lang="en-US" altLang="ko-KR" dirty="0" err="1" smtClean="0"/>
              <a:t>e.g</a:t>
            </a:r>
            <a:r>
              <a:rPr lang="en-US" altLang="ko-KR" dirty="0" smtClean="0"/>
              <a:t> 0) in the received beacon, </a:t>
            </a:r>
          </a:p>
          <a:p>
            <a:r>
              <a:rPr lang="en-US" altLang="ko-KR" dirty="0"/>
              <a:t> </a:t>
            </a:r>
            <a:r>
              <a:rPr lang="en-US" altLang="ko-KR" dirty="0" smtClean="0"/>
              <a:t>  the DEV triggers connection</a:t>
            </a:r>
          </a:p>
        </p:txBody>
      </p:sp>
      <p:cxnSp>
        <p:nvCxnSpPr>
          <p:cNvPr id="12" name="직선 화살표 연결선 11"/>
          <p:cNvCxnSpPr/>
          <p:nvPr/>
        </p:nvCxnSpPr>
        <p:spPr bwMode="auto">
          <a:xfrm>
            <a:off x="1929078" y="3582883"/>
            <a:ext cx="3435010" cy="36004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직선 화살표 연결선 12"/>
          <p:cNvCxnSpPr/>
          <p:nvPr/>
        </p:nvCxnSpPr>
        <p:spPr bwMode="auto">
          <a:xfrm flipH="1">
            <a:off x="1979714" y="4302963"/>
            <a:ext cx="3384374" cy="36004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직선 화살표 연결선 13"/>
          <p:cNvCxnSpPr/>
          <p:nvPr/>
        </p:nvCxnSpPr>
        <p:spPr bwMode="auto">
          <a:xfrm>
            <a:off x="2051720" y="5023043"/>
            <a:ext cx="3312368" cy="288032"/>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직선 화살표 연결선 14"/>
          <p:cNvCxnSpPr/>
          <p:nvPr/>
        </p:nvCxnSpPr>
        <p:spPr bwMode="auto">
          <a:xfrm>
            <a:off x="1979712" y="2502763"/>
            <a:ext cx="4320480" cy="417532"/>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직선 연결선 15"/>
          <p:cNvCxnSpPr/>
          <p:nvPr/>
        </p:nvCxnSpPr>
        <p:spPr bwMode="auto">
          <a:xfrm flipV="1">
            <a:off x="5508104" y="2204864"/>
            <a:ext cx="1512168" cy="145002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직선 연결선 16"/>
          <p:cNvCxnSpPr/>
          <p:nvPr/>
        </p:nvCxnSpPr>
        <p:spPr bwMode="auto">
          <a:xfrm>
            <a:off x="6498214" y="2132856"/>
            <a:ext cx="18002" cy="4208397"/>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직선 화살표 연결선 17"/>
          <p:cNvCxnSpPr/>
          <p:nvPr/>
        </p:nvCxnSpPr>
        <p:spPr bwMode="auto">
          <a:xfrm>
            <a:off x="1835696" y="5693181"/>
            <a:ext cx="3672408" cy="0"/>
          </a:xfrm>
          <a:prstGeom prst="straightConnector1">
            <a:avLst/>
          </a:prstGeom>
          <a:solidFill>
            <a:schemeClr val="accent1"/>
          </a:solidFill>
          <a:ln w="12700" cap="flat" cmpd="sng" algn="ctr">
            <a:solidFill>
              <a:srgbClr val="FF0000"/>
            </a:solidFill>
            <a:prstDash val="sysDot"/>
            <a:round/>
            <a:headEnd type="arrow"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직선 화살표 연결선 18"/>
          <p:cNvCxnSpPr/>
          <p:nvPr/>
        </p:nvCxnSpPr>
        <p:spPr bwMode="auto">
          <a:xfrm>
            <a:off x="1835696" y="5981213"/>
            <a:ext cx="4662518" cy="0"/>
          </a:xfrm>
          <a:prstGeom prst="straightConnector1">
            <a:avLst/>
          </a:prstGeom>
          <a:solidFill>
            <a:schemeClr val="accent1"/>
          </a:solidFill>
          <a:ln w="12700" cap="flat" cmpd="sng" algn="ctr">
            <a:solidFill>
              <a:srgbClr val="FF0000"/>
            </a:solidFill>
            <a:prstDash val="sysDot"/>
            <a:round/>
            <a:headEnd type="arrow"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491822" y="5415607"/>
            <a:ext cx="2936894" cy="461665"/>
          </a:xfrm>
          <a:prstGeom prst="rect">
            <a:avLst/>
          </a:prstGeom>
          <a:noFill/>
        </p:spPr>
        <p:txBody>
          <a:bodyPr wrap="none" rtlCol="0">
            <a:spAutoFit/>
          </a:bodyPr>
          <a:lstStyle/>
          <a:p>
            <a:r>
              <a:rPr lang="en-US" altLang="ko-KR" dirty="0" smtClean="0"/>
              <a:t>Connection establishment trigger boundary </a:t>
            </a:r>
          </a:p>
          <a:p>
            <a:r>
              <a:rPr lang="en-US" altLang="ko-KR" dirty="0" smtClean="0"/>
              <a:t>for touch action (e.g., 1 cm )</a:t>
            </a:r>
            <a:r>
              <a:rPr lang="ko-KR" altLang="en-US" dirty="0" smtClean="0"/>
              <a:t> </a:t>
            </a:r>
            <a:endParaRPr lang="en-US" altLang="ko-KR" dirty="0" smtClean="0"/>
          </a:p>
        </p:txBody>
      </p:sp>
      <p:sp>
        <p:nvSpPr>
          <p:cNvPr id="21" name="TextBox 20"/>
          <p:cNvSpPr txBox="1"/>
          <p:nvPr/>
        </p:nvSpPr>
        <p:spPr>
          <a:xfrm>
            <a:off x="2548435" y="6064254"/>
            <a:ext cx="2167581" cy="276999"/>
          </a:xfrm>
          <a:prstGeom prst="rect">
            <a:avLst/>
          </a:prstGeom>
          <a:noFill/>
        </p:spPr>
        <p:txBody>
          <a:bodyPr wrap="none" rtlCol="0">
            <a:spAutoFit/>
          </a:bodyPr>
          <a:lstStyle/>
          <a:p>
            <a:r>
              <a:rPr lang="en-US" altLang="ko-KR" dirty="0" smtClean="0"/>
              <a:t>Range of Lite-PNC (</a:t>
            </a:r>
            <a:r>
              <a:rPr lang="en-US" altLang="ko-KR" dirty="0" err="1" smtClean="0"/>
              <a:t>e.g</a:t>
            </a:r>
            <a:r>
              <a:rPr lang="en-US" altLang="ko-KR" dirty="0" smtClean="0"/>
              <a:t>, 10 cm)</a:t>
            </a:r>
            <a:endParaRPr lang="ko-KR" altLang="en-US" dirty="0"/>
          </a:p>
        </p:txBody>
      </p:sp>
      <p:cxnSp>
        <p:nvCxnSpPr>
          <p:cNvPr id="22" name="직선 연결선 21"/>
          <p:cNvCxnSpPr/>
          <p:nvPr/>
        </p:nvCxnSpPr>
        <p:spPr bwMode="auto">
          <a:xfrm>
            <a:off x="5499103" y="2132856"/>
            <a:ext cx="9001" cy="4230463"/>
          </a:xfrm>
          <a:prstGeom prst="line">
            <a:avLst/>
          </a:prstGeom>
          <a:solidFill>
            <a:schemeClr val="accent1"/>
          </a:solidFill>
          <a:ln w="12700" cap="flat"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2987824" y="4149080"/>
            <a:ext cx="1447832" cy="276999"/>
          </a:xfrm>
          <a:prstGeom prst="rect">
            <a:avLst/>
          </a:prstGeom>
          <a:noFill/>
        </p:spPr>
        <p:txBody>
          <a:bodyPr wrap="none" rtlCol="0">
            <a:spAutoFit/>
          </a:bodyPr>
          <a:lstStyle/>
          <a:p>
            <a:r>
              <a:rPr lang="en-US" altLang="ko-KR" dirty="0" smtClean="0"/>
              <a:t>Association Request</a:t>
            </a:r>
          </a:p>
        </p:txBody>
      </p:sp>
      <p:sp>
        <p:nvSpPr>
          <p:cNvPr id="24" name="TextBox 23"/>
          <p:cNvSpPr txBox="1"/>
          <p:nvPr/>
        </p:nvSpPr>
        <p:spPr>
          <a:xfrm>
            <a:off x="2699958" y="4808185"/>
            <a:ext cx="2448106" cy="276999"/>
          </a:xfrm>
          <a:prstGeom prst="rect">
            <a:avLst/>
          </a:prstGeom>
          <a:noFill/>
        </p:spPr>
        <p:txBody>
          <a:bodyPr wrap="none" rtlCol="0">
            <a:spAutoFit/>
          </a:bodyPr>
          <a:lstStyle/>
          <a:p>
            <a:r>
              <a:rPr lang="en-US" altLang="ko-KR" dirty="0" smtClean="0"/>
              <a:t>Association Response (or </a:t>
            </a:r>
            <a:r>
              <a:rPr lang="en-US" altLang="ko-KR" dirty="0" err="1" smtClean="0"/>
              <a:t>Imm-Ack</a:t>
            </a:r>
            <a:r>
              <a:rPr lang="en-US" altLang="ko-KR" dirty="0" smtClean="0"/>
              <a:t>)</a:t>
            </a:r>
          </a:p>
        </p:txBody>
      </p:sp>
      <p:sp>
        <p:nvSpPr>
          <p:cNvPr id="25" name="TextBox 24"/>
          <p:cNvSpPr txBox="1"/>
          <p:nvPr/>
        </p:nvSpPr>
        <p:spPr>
          <a:xfrm>
            <a:off x="2915816" y="2308805"/>
            <a:ext cx="2335896" cy="276999"/>
          </a:xfrm>
          <a:prstGeom prst="rect">
            <a:avLst/>
          </a:prstGeom>
          <a:noFill/>
        </p:spPr>
        <p:txBody>
          <a:bodyPr wrap="none" rtlCol="0">
            <a:spAutoFit/>
          </a:bodyPr>
          <a:lstStyle/>
          <a:p>
            <a:r>
              <a:rPr lang="en-US" altLang="ko-KR" dirty="0" smtClean="0"/>
              <a:t>Beacon including expected RSSI  </a:t>
            </a:r>
          </a:p>
        </p:txBody>
      </p:sp>
      <p:sp>
        <p:nvSpPr>
          <p:cNvPr id="26" name="TextBox 25"/>
          <p:cNvSpPr txBox="1"/>
          <p:nvPr/>
        </p:nvSpPr>
        <p:spPr>
          <a:xfrm>
            <a:off x="2915816" y="3327950"/>
            <a:ext cx="2335896" cy="276999"/>
          </a:xfrm>
          <a:prstGeom prst="rect">
            <a:avLst/>
          </a:prstGeom>
          <a:noFill/>
        </p:spPr>
        <p:txBody>
          <a:bodyPr wrap="none" rtlCol="0">
            <a:spAutoFit/>
          </a:bodyPr>
          <a:lstStyle/>
          <a:p>
            <a:r>
              <a:rPr lang="en-US" altLang="ko-KR" dirty="0" smtClean="0"/>
              <a:t>Beacon including expected RSSI  </a:t>
            </a:r>
          </a:p>
        </p:txBody>
      </p:sp>
      <p:sp>
        <p:nvSpPr>
          <p:cNvPr id="27" name="TextBox 26"/>
          <p:cNvSpPr txBox="1"/>
          <p:nvPr/>
        </p:nvSpPr>
        <p:spPr>
          <a:xfrm>
            <a:off x="31185" y="2325067"/>
            <a:ext cx="1854995" cy="3539430"/>
          </a:xfrm>
          <a:prstGeom prst="rect">
            <a:avLst/>
          </a:prstGeom>
          <a:noFill/>
        </p:spPr>
        <p:txBody>
          <a:bodyPr wrap="none" rtlCol="0">
            <a:spAutoFit/>
          </a:bodyPr>
          <a:lstStyle/>
          <a:p>
            <a:r>
              <a:rPr lang="en-US" altLang="ko-KR" dirty="0" smtClean="0"/>
              <a:t>Expected RSSI:</a:t>
            </a:r>
          </a:p>
          <a:p>
            <a:pPr marL="171450" indent="-171450">
              <a:buFontTx/>
              <a:buChar char="-"/>
            </a:pPr>
            <a:r>
              <a:rPr lang="en-US" altLang="ko-KR" dirty="0" smtClean="0"/>
              <a:t>Set by Lite-PNC</a:t>
            </a:r>
          </a:p>
          <a:p>
            <a:pPr marL="171450" indent="-171450">
              <a:buFontTx/>
              <a:buChar char="-"/>
            </a:pPr>
            <a:r>
              <a:rPr lang="en-US" altLang="ko-KR" dirty="0" smtClean="0"/>
              <a:t>Expected RSSI value </a:t>
            </a:r>
          </a:p>
          <a:p>
            <a:r>
              <a:rPr lang="en-US" altLang="ko-KR" dirty="0"/>
              <a:t> </a:t>
            </a:r>
            <a:r>
              <a:rPr lang="en-US" altLang="ko-KR" dirty="0" smtClean="0"/>
              <a:t>    of the beacon frame </a:t>
            </a:r>
          </a:p>
          <a:p>
            <a:r>
              <a:rPr lang="en-US" altLang="ko-KR" dirty="0" smtClean="0"/>
              <a:t>     from the viewpoint </a:t>
            </a:r>
          </a:p>
          <a:p>
            <a:r>
              <a:rPr lang="en-US" altLang="ko-KR" dirty="0"/>
              <a:t> </a:t>
            </a:r>
            <a:r>
              <a:rPr lang="en-US" altLang="ko-KR" dirty="0" smtClean="0"/>
              <a:t>    of a  DEV that will </a:t>
            </a:r>
          </a:p>
          <a:p>
            <a:r>
              <a:rPr lang="en-US" altLang="ko-KR" dirty="0"/>
              <a:t> </a:t>
            </a:r>
            <a:r>
              <a:rPr lang="en-US" altLang="ko-KR" dirty="0" smtClean="0"/>
              <a:t>    receive the beacon </a:t>
            </a:r>
          </a:p>
          <a:p>
            <a:r>
              <a:rPr lang="en-US" altLang="ko-KR" dirty="0"/>
              <a:t> </a:t>
            </a:r>
            <a:r>
              <a:rPr lang="en-US" altLang="ko-KR" dirty="0" smtClean="0"/>
              <a:t>    at the connection </a:t>
            </a:r>
          </a:p>
          <a:p>
            <a:r>
              <a:rPr lang="en-US" altLang="ko-KR" dirty="0"/>
              <a:t> </a:t>
            </a:r>
            <a:r>
              <a:rPr lang="en-US" altLang="ko-KR" dirty="0" smtClean="0"/>
              <a:t>    establishment </a:t>
            </a:r>
          </a:p>
          <a:p>
            <a:r>
              <a:rPr lang="en-US" altLang="ko-KR" dirty="0"/>
              <a:t> </a:t>
            </a:r>
            <a:r>
              <a:rPr lang="en-US" altLang="ko-KR" dirty="0" smtClean="0"/>
              <a:t>    trigger boundary</a:t>
            </a:r>
          </a:p>
          <a:p>
            <a:r>
              <a:rPr lang="en-US" altLang="ko-KR" dirty="0"/>
              <a:t> </a:t>
            </a:r>
            <a:r>
              <a:rPr lang="en-US" altLang="ko-KR" dirty="0" smtClean="0"/>
              <a:t>   (</a:t>
            </a:r>
            <a:r>
              <a:rPr lang="en-US" altLang="ko-KR" dirty="0" err="1" smtClean="0"/>
              <a:t>e.g</a:t>
            </a:r>
            <a:r>
              <a:rPr lang="en-US" altLang="ko-KR" dirty="0" smtClean="0"/>
              <a:t>, 1cm)</a:t>
            </a:r>
          </a:p>
          <a:p>
            <a:pPr marL="171450" indent="-171450">
              <a:buFontTx/>
              <a:buChar char="-"/>
            </a:pPr>
            <a:r>
              <a:rPr lang="en-US" altLang="ko-KR" dirty="0" smtClean="0"/>
              <a:t>The manufacturer of the</a:t>
            </a:r>
          </a:p>
          <a:p>
            <a:r>
              <a:rPr lang="en-US" altLang="ko-KR" dirty="0"/>
              <a:t> </a:t>
            </a:r>
            <a:r>
              <a:rPr lang="en-US" altLang="ko-KR" dirty="0" smtClean="0"/>
              <a:t>  Kiosk presets the value</a:t>
            </a:r>
          </a:p>
          <a:p>
            <a:r>
              <a:rPr lang="en-US" altLang="ko-KR" dirty="0"/>
              <a:t> </a:t>
            </a:r>
            <a:r>
              <a:rPr lang="en-US" altLang="ko-KR" dirty="0" smtClean="0"/>
              <a:t> (How to set the value</a:t>
            </a:r>
          </a:p>
          <a:p>
            <a:r>
              <a:rPr lang="en-US" altLang="ko-KR" dirty="0"/>
              <a:t> </a:t>
            </a:r>
            <a:r>
              <a:rPr lang="en-US" altLang="ko-KR" dirty="0" smtClean="0"/>
              <a:t>  is out of the scope of</a:t>
            </a:r>
          </a:p>
          <a:p>
            <a:r>
              <a:rPr lang="en-US" altLang="ko-KR" dirty="0"/>
              <a:t> </a:t>
            </a:r>
            <a:r>
              <a:rPr lang="en-US" altLang="ko-KR" dirty="0" smtClean="0"/>
              <a:t>  standardization)</a:t>
            </a:r>
          </a:p>
          <a:p>
            <a:endParaRPr lang="en-US" altLang="ko-KR" sz="1000" dirty="0"/>
          </a:p>
          <a:p>
            <a:endParaRPr lang="en-US" altLang="ko-KR" sz="1000" dirty="0"/>
          </a:p>
          <a:p>
            <a:endParaRPr lang="ko-KR" altLang="en-US" dirty="0"/>
          </a:p>
        </p:txBody>
      </p:sp>
      <p:sp>
        <p:nvSpPr>
          <p:cNvPr id="28" name="내용 개체 틀 2"/>
          <p:cNvSpPr>
            <a:spLocks noGrp="1"/>
          </p:cNvSpPr>
          <p:nvPr>
            <p:ph idx="1"/>
          </p:nvPr>
        </p:nvSpPr>
        <p:spPr>
          <a:xfrm>
            <a:off x="685800" y="1628800"/>
            <a:ext cx="7772400" cy="4114800"/>
          </a:xfrm>
        </p:spPr>
        <p:txBody>
          <a:bodyPr/>
          <a:lstStyle/>
          <a:p>
            <a:r>
              <a:rPr lang="en-US" altLang="ko-KR" sz="1200" dirty="0" smtClean="0"/>
              <a:t>Lite-PNC indicates expected RSSI value corresponds to the connection establishment trigger boundary in the beacon for touch action </a:t>
            </a:r>
          </a:p>
          <a:p>
            <a:pPr marL="0" indent="0">
              <a:buNone/>
            </a:pPr>
            <a:endParaRPr lang="en-US" altLang="ko-KR" sz="800" dirty="0">
              <a:solidFill>
                <a:srgbClr val="FF0000"/>
              </a:solidFill>
            </a:endParaRPr>
          </a:p>
          <a:p>
            <a:pPr lvl="2"/>
            <a:endParaRPr lang="en-US" altLang="ko-KR" sz="1800" dirty="0" smtClean="0"/>
          </a:p>
          <a:p>
            <a:pPr lvl="2"/>
            <a:endParaRPr lang="en-US" altLang="ko-KR" sz="2000" dirty="0" smtClean="0"/>
          </a:p>
        </p:txBody>
      </p:sp>
    </p:spTree>
    <p:extLst>
      <p:ext uri="{BB962C8B-B14F-4D97-AF65-F5344CB8AC3E}">
        <p14:creationId xmlns:p14="http://schemas.microsoft.com/office/powerpoint/2010/main" val="676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Superframe</a:t>
            </a:r>
            <a:r>
              <a:rPr lang="en-US" altLang="ko-KR" dirty="0" smtClean="0"/>
              <a:t> for 15.3e</a:t>
            </a:r>
            <a:endParaRPr lang="ko-KR" altLang="en-US" dirty="0"/>
          </a:p>
        </p:txBody>
      </p:sp>
      <p:sp>
        <p:nvSpPr>
          <p:cNvPr id="3" name="내용 개체 틀 2"/>
          <p:cNvSpPr>
            <a:spLocks noGrp="1"/>
          </p:cNvSpPr>
          <p:nvPr>
            <p:ph idx="1"/>
          </p:nvPr>
        </p:nvSpPr>
        <p:spPr>
          <a:xfrm>
            <a:off x="685800" y="1628800"/>
            <a:ext cx="7772400" cy="4114800"/>
          </a:xfrm>
        </p:spPr>
        <p:txBody>
          <a:bodyPr/>
          <a:lstStyle/>
          <a:p>
            <a:endParaRPr lang="en-US" altLang="ko-KR" sz="2000" dirty="0" smtClean="0"/>
          </a:p>
          <a:p>
            <a:endParaRPr lang="en-US" altLang="ko-KR" sz="2000" dirty="0"/>
          </a:p>
          <a:p>
            <a:endParaRPr lang="en-US" altLang="ko-KR" sz="2000" dirty="0" smtClean="0"/>
          </a:p>
          <a:p>
            <a:endParaRPr lang="en-US" altLang="ko-KR" sz="2000" dirty="0"/>
          </a:p>
          <a:p>
            <a:r>
              <a:rPr lang="en-US" altLang="ko-KR" sz="2000" dirty="0" err="1" smtClean="0"/>
              <a:t>Superframe</a:t>
            </a:r>
            <a:r>
              <a:rPr lang="en-US" altLang="ko-KR" sz="2000" dirty="0" smtClean="0"/>
              <a:t> consists of one beacon and a CAP before association</a:t>
            </a:r>
          </a:p>
          <a:p>
            <a:r>
              <a:rPr lang="en-US" altLang="ko-KR" sz="2000" dirty="0" err="1"/>
              <a:t>Superframe</a:t>
            </a:r>
            <a:r>
              <a:rPr lang="en-US" altLang="ko-KR" sz="2000" dirty="0"/>
              <a:t> consists of one beacon and a </a:t>
            </a:r>
            <a:r>
              <a:rPr lang="en-US" altLang="ko-KR" sz="2000" dirty="0" smtClean="0"/>
              <a:t>long CTA after association</a:t>
            </a:r>
          </a:p>
          <a:p>
            <a:r>
              <a:rPr lang="en-US" altLang="ko-KR" sz="2000" dirty="0" smtClean="0"/>
              <a:t>One CTA covers duration until disassociation</a:t>
            </a:r>
            <a:endParaRPr lang="en-US" altLang="ko-KR" sz="2000" dirty="0"/>
          </a:p>
          <a:p>
            <a:endParaRPr lang="en-US" altLang="ko-KR" sz="2000" dirty="0" smtClean="0"/>
          </a:p>
          <a:p>
            <a:endParaRPr lang="en-US" altLang="ko-KR" sz="400" dirty="0">
              <a:solidFill>
                <a:srgbClr val="FF0000"/>
              </a:solidFill>
            </a:endParaRPr>
          </a:p>
          <a:p>
            <a:pPr lvl="1"/>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15</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7" name="그림 6"/>
          <p:cNvPicPr/>
          <p:nvPr/>
        </p:nvPicPr>
        <p:blipFill>
          <a:blip r:embed="rId3">
            <a:extLst>
              <a:ext uri="{28A0092B-C50C-407E-A947-70E740481C1C}">
                <a14:useLocalDpi xmlns:a14="http://schemas.microsoft.com/office/drawing/2010/main" val="0"/>
              </a:ext>
            </a:extLst>
          </a:blip>
          <a:srcRect/>
          <a:stretch>
            <a:fillRect/>
          </a:stretch>
        </p:blipFill>
        <p:spPr bwMode="auto">
          <a:xfrm>
            <a:off x="1711642" y="1628800"/>
            <a:ext cx="5720715" cy="1440180"/>
          </a:xfrm>
          <a:prstGeom prst="rect">
            <a:avLst/>
          </a:prstGeom>
          <a:noFill/>
        </p:spPr>
      </p:pic>
    </p:spTree>
    <p:extLst>
      <p:ext uri="{BB962C8B-B14F-4D97-AF65-F5344CB8AC3E}">
        <p14:creationId xmlns:p14="http://schemas.microsoft.com/office/powerpoint/2010/main" val="4268533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Supporting dual PHY modes (1/2)</a:t>
            </a:r>
            <a:endParaRPr lang="ko-KR" altLang="en-US" dirty="0"/>
          </a:p>
        </p:txBody>
      </p:sp>
      <p:sp>
        <p:nvSpPr>
          <p:cNvPr id="3" name="내용 개체 틀 2"/>
          <p:cNvSpPr>
            <a:spLocks noGrp="1"/>
          </p:cNvSpPr>
          <p:nvPr>
            <p:ph idx="1"/>
          </p:nvPr>
        </p:nvSpPr>
        <p:spPr>
          <a:xfrm>
            <a:off x="685800" y="1628800"/>
            <a:ext cx="7772400" cy="4114800"/>
          </a:xfrm>
        </p:spPr>
        <p:txBody>
          <a:bodyPr/>
          <a:lstStyle/>
          <a:p>
            <a:pPr marL="263525" indent="-206375">
              <a:spcBef>
                <a:spcPts val="0"/>
              </a:spcBef>
              <a:spcAft>
                <a:spcPts val="1200"/>
              </a:spcAft>
            </a:pPr>
            <a:r>
              <a:rPr lang="en-US" altLang="ko-KR" sz="2400" dirty="0">
                <a:latin typeface="Arial" panose="020B0604020202020204" pitchFamily="34" charset="0"/>
                <a:cs typeface="Arial" panose="020B0604020202020204" pitchFamily="34" charset="0"/>
              </a:rPr>
              <a:t>Supporting Dual modes </a:t>
            </a:r>
            <a:r>
              <a:rPr lang="en-US" altLang="ko-KR" sz="2400" dirty="0" smtClean="0">
                <a:latin typeface="Arial" panose="020B0604020202020204" pitchFamily="34" charset="0"/>
                <a:cs typeface="Arial" panose="020B0604020202020204" pitchFamily="34" charset="0"/>
              </a:rPr>
              <a:t>(LC </a:t>
            </a:r>
            <a:r>
              <a:rPr lang="en-US" altLang="ko-KR" sz="2400" dirty="0">
                <a:latin typeface="Arial" panose="020B0604020202020204" pitchFamily="34" charset="0"/>
                <a:cs typeface="Arial" panose="020B0604020202020204" pitchFamily="34" charset="0"/>
              </a:rPr>
              <a:t>&amp; </a:t>
            </a:r>
            <a:r>
              <a:rPr lang="en-US" altLang="ko-KR" sz="2400" dirty="0" smtClean="0">
                <a:latin typeface="Arial" panose="020B0604020202020204" pitchFamily="34" charset="0"/>
                <a:cs typeface="Arial" panose="020B0604020202020204" pitchFamily="34" charset="0"/>
              </a:rPr>
              <a:t>HR </a:t>
            </a:r>
            <a:r>
              <a:rPr lang="en-US" altLang="ko-KR" sz="2400" dirty="0">
                <a:latin typeface="Arial" panose="020B0604020202020204" pitchFamily="34" charset="0"/>
                <a:cs typeface="Arial" panose="020B0604020202020204" pitchFamily="34" charset="0"/>
              </a:rPr>
              <a:t>PHY)</a:t>
            </a:r>
          </a:p>
          <a:p>
            <a:pPr marL="492125" lvl="1" indent="-206375">
              <a:spcBef>
                <a:spcPts val="0"/>
              </a:spcBef>
              <a:spcAft>
                <a:spcPts val="1200"/>
              </a:spcAft>
            </a:pPr>
            <a:r>
              <a:rPr lang="en-US" altLang="ko-KR" sz="1600" dirty="0">
                <a:latin typeface="Arial" panose="020B0604020202020204" pitchFamily="34" charset="0"/>
                <a:cs typeface="Arial" panose="020B0604020202020204" pitchFamily="34" charset="0"/>
              </a:rPr>
              <a:t>Dual modes </a:t>
            </a:r>
            <a:r>
              <a:rPr lang="en-US" altLang="ko-KR" sz="1600" dirty="0" smtClean="0">
                <a:latin typeface="Arial" panose="020B0604020202020204" pitchFamily="34" charset="0"/>
                <a:cs typeface="Arial" panose="020B0604020202020204" pitchFamily="34" charset="0"/>
              </a:rPr>
              <a:t>(Low Complexity SC PHY </a:t>
            </a:r>
            <a:r>
              <a:rPr lang="en-US" altLang="ko-KR" sz="1600" dirty="0">
                <a:latin typeface="Arial" panose="020B0604020202020204" pitchFamily="34" charset="0"/>
                <a:cs typeface="Arial" panose="020B0604020202020204" pitchFamily="34" charset="0"/>
              </a:rPr>
              <a:t>&amp; </a:t>
            </a:r>
            <a:r>
              <a:rPr lang="en-US" altLang="ko-KR" sz="1600" dirty="0" smtClean="0">
                <a:latin typeface="Arial" panose="020B0604020202020204" pitchFamily="34" charset="0"/>
                <a:cs typeface="Arial" panose="020B0604020202020204" pitchFamily="34" charset="0"/>
              </a:rPr>
              <a:t>High Rate SC PHY) </a:t>
            </a:r>
            <a:r>
              <a:rPr lang="en-US" altLang="ko-KR" sz="1600" dirty="0">
                <a:latin typeface="Arial" panose="020B0604020202020204" pitchFamily="34" charset="0"/>
                <a:cs typeface="Arial" panose="020B0604020202020204" pitchFamily="34" charset="0"/>
              </a:rPr>
              <a:t>can be supported concurrently in 15.3e</a:t>
            </a:r>
          </a:p>
          <a:p>
            <a:pPr marL="492125" lvl="1" indent="-206375">
              <a:spcBef>
                <a:spcPts val="0"/>
              </a:spcBef>
              <a:spcAft>
                <a:spcPts val="1200"/>
              </a:spcAft>
            </a:pPr>
            <a:r>
              <a:rPr lang="en-US" altLang="ko-KR" sz="1600" dirty="0">
                <a:latin typeface="Arial" panose="020B0604020202020204" pitchFamily="34" charset="0"/>
                <a:cs typeface="Arial" panose="020B0604020202020204" pitchFamily="34" charset="0"/>
              </a:rPr>
              <a:t>Example: Dual mode device use cases </a:t>
            </a:r>
          </a:p>
          <a:p>
            <a:pPr marL="835025" lvl="2" indent="-206375">
              <a:spcBef>
                <a:spcPts val="0"/>
              </a:spcBef>
              <a:spcAft>
                <a:spcPts val="1200"/>
              </a:spcAft>
            </a:pPr>
            <a:r>
              <a:rPr lang="en-US" altLang="ko-KR" sz="1200" dirty="0">
                <a:latin typeface="Arial" panose="020B0604020202020204" pitchFamily="34" charset="0"/>
                <a:cs typeface="Arial" panose="020B0604020202020204" pitchFamily="34" charset="0"/>
              </a:rPr>
              <a:t>At least one device support dual PHY modes (Category 1)</a:t>
            </a:r>
          </a:p>
          <a:p>
            <a:pPr marL="835025" lvl="2" indent="-206375">
              <a:spcBef>
                <a:spcPts val="0"/>
              </a:spcBef>
              <a:spcAft>
                <a:spcPts val="1200"/>
              </a:spcAft>
            </a:pPr>
            <a:r>
              <a:rPr lang="en-US" altLang="ko-KR" sz="1200" dirty="0">
                <a:latin typeface="Arial" panose="020B0604020202020204" pitchFamily="34" charset="0"/>
                <a:cs typeface="Arial" panose="020B0604020202020204" pitchFamily="34" charset="0"/>
              </a:rPr>
              <a:t>Both devices support only one PHY mode (Category 2)</a:t>
            </a:r>
          </a:p>
          <a:p>
            <a:pPr marL="628650" lvl="2" indent="0">
              <a:spcBef>
                <a:spcPts val="0"/>
              </a:spcBef>
              <a:spcAft>
                <a:spcPts val="1200"/>
              </a:spcAft>
              <a:buNone/>
            </a:pPr>
            <a:r>
              <a:rPr lang="en-US" altLang="ko-KR" sz="1400" i="1" dirty="0">
                <a:latin typeface="Arial" panose="020B0604020202020204" pitchFamily="34" charset="0"/>
                <a:cs typeface="Arial" panose="020B0604020202020204" pitchFamily="34" charset="0"/>
                <a:sym typeface="Wingdings" panose="05000000000000000000" pitchFamily="2" charset="2"/>
              </a:rPr>
              <a:t> Similar use cases with 15.3c</a:t>
            </a:r>
            <a:endParaRPr lang="en-US" altLang="ko-KR" sz="1400" i="1" dirty="0">
              <a:latin typeface="Arial" panose="020B0604020202020204" pitchFamily="34" charset="0"/>
              <a:cs typeface="Arial" panose="020B0604020202020204" pitchFamily="34" charset="0"/>
            </a:endParaRPr>
          </a:p>
          <a:p>
            <a:pPr lvl="1"/>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889" y="4273827"/>
            <a:ext cx="5813480" cy="218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636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Supporting dual PHY modes (2/2)</a:t>
            </a:r>
            <a:endParaRPr lang="ko-KR" altLang="en-US" dirty="0"/>
          </a:p>
        </p:txBody>
      </p:sp>
      <p:sp>
        <p:nvSpPr>
          <p:cNvPr id="3" name="내용 개체 틀 2"/>
          <p:cNvSpPr>
            <a:spLocks noGrp="1"/>
          </p:cNvSpPr>
          <p:nvPr>
            <p:ph idx="1"/>
          </p:nvPr>
        </p:nvSpPr>
        <p:spPr>
          <a:xfrm>
            <a:off x="685800" y="1628800"/>
            <a:ext cx="7772400" cy="4114800"/>
          </a:xfrm>
        </p:spPr>
        <p:txBody>
          <a:bodyPr/>
          <a:lstStyle/>
          <a:p>
            <a:r>
              <a:rPr lang="en-US" altLang="ko-KR" sz="1800" dirty="0" smtClean="0"/>
              <a:t>Lite PNC transmits beacons using PHY type 1 and PHY type 2 alternately (Low Complexity PHY, High Rate PHY)</a:t>
            </a:r>
          </a:p>
          <a:p>
            <a:r>
              <a:rPr lang="en-US" altLang="ko-KR" sz="1800" dirty="0" smtClean="0">
                <a:latin typeface="Arial" panose="020B0604020202020204" pitchFamily="34" charset="0"/>
                <a:cs typeface="Arial" panose="020B0604020202020204" pitchFamily="34" charset="0"/>
              </a:rPr>
              <a:t>Private CTA may be used</a:t>
            </a:r>
            <a:r>
              <a:rPr lang="en-US" altLang="ko-KR" sz="1800" u="sng" dirty="0" smtClean="0">
                <a:latin typeface="Arial" panose="020B0604020202020204" pitchFamily="34" charset="0"/>
                <a:cs typeface="Arial" panose="020B0604020202020204" pitchFamily="34" charset="0"/>
              </a:rPr>
              <a:t> </a:t>
            </a:r>
            <a:endParaRPr lang="en-US" altLang="ko-KR" sz="1800" dirty="0">
              <a:solidFill>
                <a:srgbClr val="FF0000"/>
              </a:solidFill>
            </a:endParaRPr>
          </a:p>
          <a:p>
            <a:pPr lvl="1"/>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7" name="그림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852936"/>
            <a:ext cx="5814060" cy="2011045"/>
          </a:xfrm>
          <a:prstGeom prst="rect">
            <a:avLst/>
          </a:prstGeom>
          <a:noFill/>
        </p:spPr>
      </p:pic>
    </p:spTree>
    <p:extLst>
      <p:ext uri="{BB962C8B-B14F-4D97-AF65-F5344CB8AC3E}">
        <p14:creationId xmlns:p14="http://schemas.microsoft.com/office/powerpoint/2010/main" val="2363368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Complexity for dual PHY modes (1/3)</a:t>
            </a:r>
            <a:endParaRPr lang="ko-KR" altLang="en-US" dirty="0"/>
          </a:p>
        </p:txBody>
      </p:sp>
      <p:sp>
        <p:nvSpPr>
          <p:cNvPr id="3" name="내용 개체 틀 2"/>
          <p:cNvSpPr>
            <a:spLocks noGrp="1"/>
          </p:cNvSpPr>
          <p:nvPr>
            <p:ph idx="1"/>
          </p:nvPr>
        </p:nvSpPr>
        <p:spPr>
          <a:xfrm>
            <a:off x="685800" y="1628800"/>
            <a:ext cx="7772400" cy="4114800"/>
          </a:xfrm>
        </p:spPr>
        <p:txBody>
          <a:bodyPr/>
          <a:lstStyle/>
          <a:p>
            <a:pPr marL="263525" indent="-206375">
              <a:spcBef>
                <a:spcPts val="0"/>
              </a:spcBef>
              <a:spcAft>
                <a:spcPts val="1200"/>
              </a:spcAft>
            </a:pPr>
            <a:r>
              <a:rPr lang="en-US" altLang="ko-KR" sz="1800" dirty="0">
                <a:latin typeface="Arial" panose="020B0604020202020204" pitchFamily="34" charset="0"/>
                <a:cs typeface="Arial" panose="020B0604020202020204" pitchFamily="34" charset="0"/>
              </a:rPr>
              <a:t>Only possible MAC complexity caused by supporting dual modes: Initial Connection Setup procedure </a:t>
            </a:r>
          </a:p>
          <a:p>
            <a:pPr marL="492125" lvl="1" indent="-206375">
              <a:spcBef>
                <a:spcPts val="0"/>
              </a:spcBef>
              <a:spcAft>
                <a:spcPts val="1200"/>
              </a:spcAft>
            </a:pPr>
            <a:r>
              <a:rPr lang="en-US" altLang="ko-KR" sz="1400" dirty="0">
                <a:latin typeface="Arial" panose="020B0604020202020204" pitchFamily="34" charset="0"/>
                <a:cs typeface="Arial" panose="020B0604020202020204" pitchFamily="34" charset="0"/>
              </a:rPr>
              <a:t>After initial connection setup, two devices use one common PHY mode for data exchange: no difference between supporting only one SC PHY mode &amp; dual SC PHY modes after connection</a:t>
            </a:r>
          </a:p>
          <a:p>
            <a:pPr marL="114300" indent="0">
              <a:spcBef>
                <a:spcPts val="0"/>
              </a:spcBef>
              <a:spcAft>
                <a:spcPts val="1200"/>
              </a:spcAft>
              <a:buNone/>
            </a:pPr>
            <a:r>
              <a:rPr lang="en-US" altLang="ko-KR" sz="1600" dirty="0">
                <a:latin typeface="Arial" panose="020B0604020202020204" pitchFamily="34" charset="0"/>
                <a:cs typeface="Arial" panose="020B0604020202020204" pitchFamily="34" charset="0"/>
              </a:rPr>
              <a:t>(1) An example of initial connection setup using single PHY mode</a:t>
            </a:r>
          </a:p>
          <a:p>
            <a:pPr lvl="1"/>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704" y="3501008"/>
            <a:ext cx="624840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40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Complexity for dual PHY </a:t>
            </a:r>
            <a:r>
              <a:rPr lang="en-US" altLang="ko-KR" dirty="0"/>
              <a:t>modes</a:t>
            </a:r>
            <a:br>
              <a:rPr lang="en-US" altLang="ko-KR" dirty="0"/>
            </a:br>
            <a:r>
              <a:rPr lang="en-US" altLang="ko-KR" dirty="0" smtClean="0"/>
              <a:t>(2/3)</a:t>
            </a:r>
            <a:endParaRPr lang="ko-KR" altLang="en-US" dirty="0"/>
          </a:p>
        </p:txBody>
      </p:sp>
      <p:sp>
        <p:nvSpPr>
          <p:cNvPr id="3" name="내용 개체 틀 2"/>
          <p:cNvSpPr>
            <a:spLocks noGrp="1"/>
          </p:cNvSpPr>
          <p:nvPr>
            <p:ph idx="1"/>
          </p:nvPr>
        </p:nvSpPr>
        <p:spPr>
          <a:xfrm>
            <a:off x="685800" y="1628800"/>
            <a:ext cx="7772400" cy="4114800"/>
          </a:xfrm>
        </p:spPr>
        <p:txBody>
          <a:bodyPr/>
          <a:lstStyle/>
          <a:p>
            <a:pPr marL="114300" indent="0">
              <a:spcBef>
                <a:spcPts val="0"/>
              </a:spcBef>
              <a:spcAft>
                <a:spcPts val="1200"/>
              </a:spcAft>
              <a:buNone/>
            </a:pPr>
            <a:r>
              <a:rPr lang="en-US" altLang="ko-KR" sz="1800" dirty="0">
                <a:latin typeface="Arial" panose="020B0604020202020204" pitchFamily="34" charset="0"/>
                <a:cs typeface="Arial" panose="020B0604020202020204" pitchFamily="34" charset="0"/>
              </a:rPr>
              <a:t>(2) An example of initial connection setup using dual modes</a:t>
            </a:r>
          </a:p>
          <a:p>
            <a:pPr marL="457200" lvl="1" indent="-342900">
              <a:spcBef>
                <a:spcPts val="0"/>
              </a:spcBef>
              <a:spcAft>
                <a:spcPts val="1200"/>
              </a:spcAft>
              <a:buFont typeface="+mj-lt"/>
              <a:buAutoNum type="alphaUcPeriod"/>
            </a:pPr>
            <a:r>
              <a:rPr lang="en-US" altLang="ko-KR" sz="1400" dirty="0">
                <a:latin typeface="Arial" panose="020B0604020202020204" pitchFamily="34" charset="0"/>
                <a:cs typeface="Arial" panose="020B0604020202020204" pitchFamily="34" charset="0"/>
              </a:rPr>
              <a:t>If both devices support only one PHY mode: If the supported PHY type by the devices is the same, initial connection setup procedure is similar to (1) (Category 2)</a:t>
            </a:r>
          </a:p>
          <a:p>
            <a:pPr marL="457200" lvl="1" indent="-342900">
              <a:spcBef>
                <a:spcPts val="0"/>
              </a:spcBef>
              <a:spcAft>
                <a:spcPts val="1200"/>
              </a:spcAft>
              <a:buFont typeface="+mj-lt"/>
              <a:buAutoNum type="alphaUcPeriod"/>
            </a:pPr>
            <a:r>
              <a:rPr lang="en-US" altLang="ko-KR" sz="1400" dirty="0">
                <a:latin typeface="Arial" panose="020B0604020202020204" pitchFamily="34" charset="0"/>
                <a:cs typeface="Arial" panose="020B0604020202020204" pitchFamily="34" charset="0"/>
              </a:rPr>
              <a:t>If at least one device (e.g., Device A) supports dual PHY modes: </a:t>
            </a:r>
            <a:r>
              <a:rPr lang="en-US" altLang="ko-KR" sz="1400" u="sng" dirty="0" smtClean="0">
                <a:latin typeface="Arial" panose="020B0604020202020204" pitchFamily="34" charset="0"/>
                <a:cs typeface="Arial" panose="020B0604020202020204" pitchFamily="34" charset="0"/>
              </a:rPr>
              <a:t>Beacon </a:t>
            </a:r>
            <a:r>
              <a:rPr lang="en-US" altLang="ko-KR" sz="1400" u="sng" dirty="0">
                <a:latin typeface="Arial" panose="020B0604020202020204" pitchFamily="34" charset="0"/>
                <a:cs typeface="Arial" panose="020B0604020202020204" pitchFamily="34" charset="0"/>
              </a:rPr>
              <a:t>is transmitted using PHY type 1 and PHY type 2 alternately (Category 1)</a:t>
            </a:r>
          </a:p>
          <a:p>
            <a:pPr marL="457200" lvl="1" indent="0">
              <a:buNone/>
            </a:pPr>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19</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452" y="3212976"/>
            <a:ext cx="631564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20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ETRI Proposal for Close Proximity MAC</a:t>
            </a:r>
            <a:endParaRPr lang="ko-KR" altLang="en-US" dirty="0"/>
          </a:p>
        </p:txBody>
      </p:sp>
      <p:sp>
        <p:nvSpPr>
          <p:cNvPr id="3" name="부제목 2"/>
          <p:cNvSpPr>
            <a:spLocks noGrp="1"/>
          </p:cNvSpPr>
          <p:nvPr>
            <p:ph type="subTitle" idx="1"/>
          </p:nvPr>
        </p:nvSpPr>
        <p:spPr/>
        <p:txBody>
          <a:bodyPr/>
          <a:lstStyle/>
          <a:p>
            <a:r>
              <a:rPr lang="en-US" altLang="ko-KR" dirty="0" smtClean="0">
                <a:latin typeface="+mj-lt"/>
              </a:rPr>
              <a:t>July 9, 2015</a:t>
            </a:r>
            <a:endParaRPr lang="ko-KR" altLang="en-US" dirty="0">
              <a:latin typeface="+mj-lt"/>
            </a:endParaRPr>
          </a:p>
        </p:txBody>
      </p:sp>
      <p:sp>
        <p:nvSpPr>
          <p:cNvPr id="4" name="날짜 개체 틀 3"/>
          <p:cNvSpPr>
            <a:spLocks noGrp="1"/>
          </p:cNvSpPr>
          <p:nvPr>
            <p:ph type="dt" sz="half" idx="10"/>
          </p:nvPr>
        </p:nvSpPr>
        <p:spPr/>
        <p:txBody>
          <a:bodyPr/>
          <a:lstStyle/>
          <a:p>
            <a:r>
              <a:rPr lang="en-US" altLang="ko-KR" dirty="0" smtClean="0"/>
              <a:t>July 2015</a:t>
            </a:r>
            <a:endParaRPr lang="en-US" altLang="ko-KR"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Complexity for dual PHY </a:t>
            </a:r>
            <a:r>
              <a:rPr lang="en-US" altLang="ko-KR" dirty="0"/>
              <a:t>modes</a:t>
            </a:r>
            <a:br>
              <a:rPr lang="en-US" altLang="ko-KR" dirty="0"/>
            </a:br>
            <a:r>
              <a:rPr lang="en-US" altLang="ko-KR" dirty="0" smtClean="0"/>
              <a:t>(3/3)</a:t>
            </a:r>
            <a:endParaRPr lang="ko-KR" altLang="en-US" dirty="0"/>
          </a:p>
        </p:txBody>
      </p:sp>
      <p:sp>
        <p:nvSpPr>
          <p:cNvPr id="3" name="내용 개체 틀 2"/>
          <p:cNvSpPr>
            <a:spLocks noGrp="1"/>
          </p:cNvSpPr>
          <p:nvPr>
            <p:ph idx="1"/>
          </p:nvPr>
        </p:nvSpPr>
        <p:spPr>
          <a:xfrm>
            <a:off x="685800" y="1628800"/>
            <a:ext cx="7772400" cy="4114800"/>
          </a:xfrm>
        </p:spPr>
        <p:txBody>
          <a:bodyPr/>
          <a:lstStyle/>
          <a:p>
            <a:pPr marL="114300" indent="0">
              <a:spcBef>
                <a:spcPts val="0"/>
              </a:spcBef>
              <a:spcAft>
                <a:spcPts val="1200"/>
              </a:spcAft>
              <a:buNone/>
            </a:pPr>
            <a:r>
              <a:rPr lang="en-US" altLang="ko-KR" sz="1800" dirty="0">
                <a:latin typeface="Arial" panose="020B0604020202020204" pitchFamily="34" charset="0"/>
                <a:cs typeface="Arial" panose="020B0604020202020204" pitchFamily="34" charset="0"/>
              </a:rPr>
              <a:t>(2) An example of initial connection setup using dual modes</a:t>
            </a:r>
          </a:p>
          <a:p>
            <a:pPr marL="400050" lvl="1">
              <a:spcBef>
                <a:spcPts val="0"/>
              </a:spcBef>
              <a:spcAft>
                <a:spcPts val="1200"/>
              </a:spcAft>
              <a:buFontTx/>
              <a:buChar char="-"/>
            </a:pPr>
            <a:r>
              <a:rPr lang="en-US" altLang="ko-KR" sz="1400" dirty="0">
                <a:latin typeface="Arial" panose="020B0604020202020204" pitchFamily="34" charset="0"/>
                <a:cs typeface="Arial" panose="020B0604020202020204" pitchFamily="34" charset="0"/>
              </a:rPr>
              <a:t>From Device B’s point of view, initial connection setup procedure is similar to (1)</a:t>
            </a:r>
          </a:p>
          <a:p>
            <a:pPr marL="114300" lvl="1" indent="0">
              <a:spcBef>
                <a:spcPts val="0"/>
              </a:spcBef>
              <a:spcAft>
                <a:spcPts val="1200"/>
              </a:spcAft>
              <a:buNone/>
            </a:pPr>
            <a:r>
              <a:rPr lang="en-US" altLang="ko-KR" sz="1400"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sym typeface="Wingdings" panose="05000000000000000000" pitchFamily="2" charset="2"/>
              </a:rPr>
              <a:t> Complexity is not increased compared with one PHY mode case</a:t>
            </a:r>
            <a:endParaRPr lang="en-US" altLang="ko-KR" sz="1400" dirty="0">
              <a:latin typeface="Arial" panose="020B0604020202020204" pitchFamily="34" charset="0"/>
              <a:cs typeface="Arial" panose="020B0604020202020204" pitchFamily="34" charset="0"/>
            </a:endParaRPr>
          </a:p>
          <a:p>
            <a:pPr marL="400050" lvl="1">
              <a:spcBef>
                <a:spcPts val="0"/>
              </a:spcBef>
              <a:spcAft>
                <a:spcPts val="1200"/>
              </a:spcAft>
              <a:buFontTx/>
              <a:buChar char="-"/>
            </a:pPr>
            <a:r>
              <a:rPr lang="en-US" altLang="ko-KR" sz="1400" dirty="0">
                <a:latin typeface="Arial" panose="020B0604020202020204" pitchFamily="34" charset="0"/>
                <a:cs typeface="Arial" panose="020B0604020202020204" pitchFamily="34" charset="0"/>
              </a:rPr>
              <a:t>The only difference between (1) and (2) is that Device A transmits Beacon in two modes alternately</a:t>
            </a:r>
          </a:p>
          <a:p>
            <a:pPr marL="114300" lvl="1" indent="0">
              <a:spcBef>
                <a:spcPts val="0"/>
              </a:spcBef>
              <a:spcAft>
                <a:spcPts val="1200"/>
              </a:spcAft>
              <a:buNone/>
            </a:pPr>
            <a:r>
              <a:rPr lang="en-US" altLang="ko-KR" sz="1400"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sym typeface="Wingdings" panose="05000000000000000000" pitchFamily="2" charset="2"/>
              </a:rPr>
              <a:t> </a:t>
            </a:r>
            <a:r>
              <a:rPr lang="en-US" altLang="ko-KR" sz="1400" dirty="0">
                <a:solidFill>
                  <a:srgbClr val="FF0000"/>
                </a:solidFill>
                <a:latin typeface="Arial" panose="020B0604020202020204" pitchFamily="34" charset="0"/>
                <a:cs typeface="Arial" panose="020B0604020202020204" pitchFamily="34" charset="0"/>
                <a:sym typeface="Wingdings" panose="05000000000000000000" pitchFamily="2" charset="2"/>
              </a:rPr>
              <a:t>This is an implementation issue</a:t>
            </a:r>
          </a:p>
          <a:p>
            <a:pPr marL="114300" lvl="1" indent="0">
              <a:spcBef>
                <a:spcPts val="0"/>
              </a:spcBef>
              <a:spcAft>
                <a:spcPts val="1200"/>
              </a:spcAft>
              <a:buNone/>
            </a:pPr>
            <a:r>
              <a:rPr lang="en-US" altLang="ko-KR" sz="1400" dirty="0">
                <a:latin typeface="Arial" panose="020B0604020202020204" pitchFamily="34" charset="0"/>
                <a:cs typeface="Arial" panose="020B0604020202020204" pitchFamily="34" charset="0"/>
                <a:sym typeface="Wingdings" panose="05000000000000000000" pitchFamily="2" charset="2"/>
              </a:rPr>
              <a:t>       . If a device supports both type 1 and type 2, then the device can support the dual mode</a:t>
            </a:r>
          </a:p>
          <a:p>
            <a:pPr marL="114300" lvl="1" indent="0">
              <a:spcBef>
                <a:spcPts val="0"/>
              </a:spcBef>
              <a:spcAft>
                <a:spcPts val="1200"/>
              </a:spcAft>
              <a:buNone/>
            </a:pPr>
            <a:r>
              <a:rPr lang="en-US" altLang="ko-KR" sz="1400" dirty="0">
                <a:latin typeface="Arial" panose="020B0604020202020204" pitchFamily="34" charset="0"/>
                <a:cs typeface="Arial" panose="020B0604020202020204" pitchFamily="34" charset="0"/>
                <a:sym typeface="Wingdings" panose="05000000000000000000" pitchFamily="2" charset="2"/>
              </a:rPr>
              <a:t>         operation  naturally, by just transmitting Beacon in two modes alternately</a:t>
            </a:r>
          </a:p>
          <a:p>
            <a:pPr marL="114300" lvl="1" indent="0">
              <a:spcBef>
                <a:spcPts val="0"/>
              </a:spcBef>
              <a:spcAft>
                <a:spcPts val="1200"/>
              </a:spcAft>
              <a:buNone/>
            </a:pPr>
            <a:endParaRPr lang="en-US" altLang="ko-KR" sz="1400" dirty="0">
              <a:latin typeface="Arial" panose="020B0604020202020204" pitchFamily="34" charset="0"/>
              <a:cs typeface="Arial" panose="020B0604020202020204" pitchFamily="34" charset="0"/>
              <a:sym typeface="Wingdings" panose="05000000000000000000" pitchFamily="2" charset="2"/>
            </a:endParaRPr>
          </a:p>
          <a:p>
            <a:pPr marL="457200" lvl="1" indent="-342900">
              <a:spcBef>
                <a:spcPts val="0"/>
              </a:spcBef>
              <a:spcAft>
                <a:spcPts val="1200"/>
              </a:spcAft>
              <a:buFont typeface="Wingdings"/>
              <a:buChar char="à"/>
            </a:pPr>
            <a:r>
              <a:rPr lang="en-US" altLang="ko-KR" sz="2000" i="1" dirty="0">
                <a:latin typeface="Arial" panose="020B0604020202020204" pitchFamily="34" charset="0"/>
                <a:cs typeface="Arial" panose="020B0604020202020204" pitchFamily="34" charset="0"/>
              </a:rPr>
              <a:t>Additional MAC complexity by supporting two PHY modes is very low !!</a:t>
            </a:r>
          </a:p>
          <a:p>
            <a:pPr marL="457200" lvl="1" indent="0">
              <a:buNone/>
            </a:pPr>
            <a:endParaRPr lang="en-US" altLang="ko-KR"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20</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2015489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Access</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21</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484784"/>
            <a:ext cx="7772400" cy="4114800"/>
          </a:xfrm>
        </p:spPr>
        <p:txBody>
          <a:bodyPr/>
          <a:lstStyle/>
          <a:p>
            <a:r>
              <a:rPr lang="en-US" altLang="ko-KR" sz="1400" dirty="0" err="1"/>
              <a:t>Superframe</a:t>
            </a:r>
            <a:r>
              <a:rPr lang="en-US" altLang="ko-KR" sz="1400" dirty="0"/>
              <a:t> duration: distinguished by connection phase &amp; data phase</a:t>
            </a:r>
          </a:p>
          <a:p>
            <a:pPr lvl="1"/>
            <a:r>
              <a:rPr lang="en-US" altLang="ko-KR" sz="1400" dirty="0" smtClean="0"/>
              <a:t>Connection </a:t>
            </a:r>
            <a:r>
              <a:rPr lang="en-US" altLang="ko-KR" sz="1400" dirty="0"/>
              <a:t>phase: </a:t>
            </a:r>
            <a:r>
              <a:rPr lang="en-US" altLang="ko-KR" sz="1400" dirty="0" smtClean="0"/>
              <a:t>Beacon and </a:t>
            </a:r>
            <a:r>
              <a:rPr lang="en-US" altLang="ko-KR" sz="1400" dirty="0"/>
              <a:t>CAP duration for Association</a:t>
            </a:r>
          </a:p>
          <a:p>
            <a:pPr lvl="1"/>
            <a:r>
              <a:rPr lang="en-US" altLang="ko-KR" sz="1400" dirty="0"/>
              <a:t>Data phase: </a:t>
            </a:r>
            <a:r>
              <a:rPr lang="en-US" altLang="ko-KR" sz="1400" dirty="0" smtClean="0"/>
              <a:t>a long CTA </a:t>
            </a:r>
            <a:r>
              <a:rPr lang="en-US" altLang="ko-KR" sz="1400" dirty="0"/>
              <a:t>allocated by a beacon frame</a:t>
            </a:r>
          </a:p>
          <a:p>
            <a:pPr lvl="2"/>
            <a:r>
              <a:rPr lang="en-US" altLang="ko-KR" sz="1400" dirty="0"/>
              <a:t>Infinite time is allocated</a:t>
            </a:r>
          </a:p>
          <a:p>
            <a:pPr lvl="2"/>
            <a:r>
              <a:rPr lang="en-US" altLang="ko-KR" sz="1400" dirty="0"/>
              <a:t>Session expires by the disassociation command</a:t>
            </a:r>
          </a:p>
          <a:p>
            <a:pPr lvl="1"/>
            <a:r>
              <a:rPr lang="en-US" altLang="ko-KR" sz="1400" dirty="0"/>
              <a:t>During CAP duration, CSMA/CA is </a:t>
            </a:r>
            <a:r>
              <a:rPr lang="en-US" altLang="ko-KR" sz="1400" dirty="0" smtClean="0"/>
              <a:t>used: since more than one DEV may have received the beacon and try to associate with the lite PNC</a:t>
            </a:r>
            <a:endParaRPr lang="en-US" altLang="ko-KR" sz="1400" dirty="0"/>
          </a:p>
          <a:p>
            <a:pPr lvl="2"/>
            <a:r>
              <a:rPr lang="en-US" altLang="ko-KR" sz="1400" dirty="0"/>
              <a:t>No change to legacy CAP Operation</a:t>
            </a:r>
          </a:p>
          <a:p>
            <a:pPr lvl="1"/>
            <a:r>
              <a:rPr lang="en-US" altLang="ko-KR" sz="1400" dirty="0"/>
              <a:t>During Data Phase, priority based channel access is used after initiator/responder role is </a:t>
            </a:r>
            <a:r>
              <a:rPr lang="en-US" altLang="ko-KR" sz="1400" dirty="0" smtClean="0"/>
              <a:t>determined: </a:t>
            </a:r>
            <a:r>
              <a:rPr lang="en-US" altLang="ko-KR" sz="1400" dirty="0" smtClean="0">
                <a:solidFill>
                  <a:srgbClr val="FF0000"/>
                </a:solidFill>
              </a:rPr>
              <a:t>No CSMA for data transmission</a:t>
            </a:r>
            <a:endParaRPr lang="en-US" altLang="ko-KR" sz="1400" dirty="0">
              <a:solidFill>
                <a:srgbClr val="FF0000"/>
              </a:solidFill>
            </a:endParaRPr>
          </a:p>
          <a:p>
            <a:pPr lvl="2"/>
            <a:r>
              <a:rPr lang="en-US" altLang="ko-KR" sz="1400" dirty="0"/>
              <a:t>The role is determined during connection phase</a:t>
            </a:r>
          </a:p>
          <a:p>
            <a:endParaRPr lang="en-US" altLang="ko-KR" sz="1400" dirty="0" smtClean="0"/>
          </a:p>
        </p:txBody>
      </p:sp>
      <p:pic>
        <p:nvPicPr>
          <p:cNvPr id="13" name="그림 12"/>
          <p:cNvPicPr>
            <a:picLocks noChangeAspect="1"/>
          </p:cNvPicPr>
          <p:nvPr/>
        </p:nvPicPr>
        <p:blipFill>
          <a:blip r:embed="rId3"/>
          <a:stretch>
            <a:fillRect/>
          </a:stretch>
        </p:blipFill>
        <p:spPr>
          <a:xfrm>
            <a:off x="965903" y="4106517"/>
            <a:ext cx="7212193" cy="2706859"/>
          </a:xfrm>
          <a:prstGeom prst="rect">
            <a:avLst/>
          </a:prstGeom>
        </p:spPr>
      </p:pic>
    </p:spTree>
    <p:extLst>
      <p:ext uri="{BB962C8B-B14F-4D97-AF65-F5344CB8AC3E}">
        <p14:creationId xmlns:p14="http://schemas.microsoft.com/office/powerpoint/2010/main" val="3003116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IFS Parameters</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22</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r>
              <a:rPr lang="en-US" altLang="ko-KR" sz="1800" dirty="0" smtClean="0"/>
              <a:t>Parameters from 15.3c: SC PHY (SC LR PHY, HR PHY)</a:t>
            </a:r>
          </a:p>
          <a:p>
            <a:pPr lvl="1"/>
            <a:r>
              <a:rPr lang="en-US" altLang="ko-KR" sz="1600" dirty="0"/>
              <a:t>MIFS: </a:t>
            </a:r>
            <a:r>
              <a:rPr lang="el-GR" altLang="ko-KR" sz="1600" dirty="0"/>
              <a:t>0.2 </a:t>
            </a:r>
            <a:r>
              <a:rPr lang="ko-KR" altLang="ko-KR" sz="1600" dirty="0"/>
              <a:t>μ</a:t>
            </a:r>
            <a:r>
              <a:rPr lang="en-US" altLang="ko-KR" sz="1600" dirty="0"/>
              <a:t>s, 0.5 </a:t>
            </a:r>
            <a:r>
              <a:rPr lang="ko-KR" altLang="ko-KR" sz="1600" dirty="0"/>
              <a:t>μ</a:t>
            </a:r>
            <a:r>
              <a:rPr lang="en-US" altLang="ko-KR" sz="1600" dirty="0"/>
              <a:t>s (default), 2.0 </a:t>
            </a:r>
            <a:r>
              <a:rPr lang="ko-KR" altLang="ko-KR" sz="1600" dirty="0"/>
              <a:t>μ</a:t>
            </a:r>
            <a:r>
              <a:rPr lang="en-US" altLang="ko-KR" sz="1600" dirty="0"/>
              <a:t>s</a:t>
            </a:r>
            <a:endParaRPr lang="ko-KR" altLang="ko-KR" sz="1600" dirty="0"/>
          </a:p>
          <a:p>
            <a:pPr lvl="1"/>
            <a:r>
              <a:rPr lang="en-US" altLang="ko-KR" sz="1600" dirty="0"/>
              <a:t>SIFS: </a:t>
            </a:r>
            <a:r>
              <a:rPr lang="el-GR" altLang="ko-KR" sz="1600" dirty="0"/>
              <a:t>0.2 </a:t>
            </a:r>
            <a:r>
              <a:rPr lang="ko-KR" altLang="ko-KR" sz="1600" dirty="0"/>
              <a:t>μ</a:t>
            </a:r>
            <a:r>
              <a:rPr lang="en-US" altLang="ko-KR" sz="1600" dirty="0"/>
              <a:t>s, 2.0 </a:t>
            </a:r>
            <a:r>
              <a:rPr lang="ko-KR" altLang="ko-KR" sz="1600" dirty="0"/>
              <a:t>μ</a:t>
            </a:r>
            <a:r>
              <a:rPr lang="en-US" altLang="ko-KR" sz="1600" dirty="0"/>
              <a:t>s, 2.5 </a:t>
            </a:r>
            <a:r>
              <a:rPr lang="ko-KR" altLang="ko-KR" sz="1600" dirty="0"/>
              <a:t>μ</a:t>
            </a:r>
            <a:r>
              <a:rPr lang="en-US" altLang="ko-KR" sz="1600" dirty="0"/>
              <a:t>s (default)</a:t>
            </a:r>
            <a:endParaRPr lang="ko-KR" altLang="ko-KR" sz="1600" dirty="0"/>
          </a:p>
          <a:p>
            <a:pPr lvl="1"/>
            <a:r>
              <a:rPr lang="en-US" altLang="ko-KR" sz="1600" dirty="0"/>
              <a:t>BIFS: SIFS + CCA(4 </a:t>
            </a:r>
            <a:r>
              <a:rPr lang="ko-KR" altLang="ko-KR" sz="1600" dirty="0"/>
              <a:t>μ</a:t>
            </a:r>
            <a:r>
              <a:rPr lang="en-US" altLang="ko-KR" sz="1600" dirty="0"/>
              <a:t>s) (6.5 </a:t>
            </a:r>
            <a:r>
              <a:rPr lang="ko-KR" altLang="ko-KR" sz="1600" dirty="0"/>
              <a:t>μ</a:t>
            </a:r>
            <a:r>
              <a:rPr lang="en-US" altLang="ko-KR" sz="1600" dirty="0"/>
              <a:t>s (default))</a:t>
            </a:r>
            <a:endParaRPr lang="ko-KR" altLang="ko-KR" sz="1600" dirty="0"/>
          </a:p>
          <a:p>
            <a:pPr lvl="1"/>
            <a:r>
              <a:rPr lang="en-US" altLang="ko-KR" sz="1600" dirty="0"/>
              <a:t>RIFS: 2*SIFS + CCA(4 </a:t>
            </a:r>
            <a:r>
              <a:rPr lang="ko-KR" altLang="ko-KR" sz="1600" dirty="0"/>
              <a:t>μ</a:t>
            </a:r>
            <a:r>
              <a:rPr lang="en-US" altLang="ko-KR" sz="1600" dirty="0"/>
              <a:t>s) (9 </a:t>
            </a:r>
            <a:r>
              <a:rPr lang="ko-KR" altLang="ko-KR" sz="1600" dirty="0"/>
              <a:t>μ</a:t>
            </a:r>
            <a:r>
              <a:rPr lang="en-US" altLang="ko-KR" sz="1600" dirty="0"/>
              <a:t>s (default)) - </a:t>
            </a:r>
            <a:r>
              <a:rPr lang="en-US" altLang="ko-KR" sz="1600" dirty="0" smtClean="0"/>
              <a:t>Retransmission</a:t>
            </a:r>
            <a:endParaRPr lang="ko-KR" altLang="ko-KR" sz="1600" dirty="0"/>
          </a:p>
          <a:p>
            <a:pPr lvl="1"/>
            <a:r>
              <a:rPr lang="en-US" altLang="ko-KR" sz="1600" dirty="0"/>
              <a:t>Slot time : SIFS + 4 </a:t>
            </a:r>
            <a:r>
              <a:rPr lang="ko-KR" altLang="ko-KR" sz="1600" dirty="0"/>
              <a:t>μ</a:t>
            </a:r>
            <a:r>
              <a:rPr lang="en-US" altLang="ko-KR" sz="1600" dirty="0"/>
              <a:t>s (6.5 </a:t>
            </a:r>
            <a:r>
              <a:rPr lang="ko-KR" altLang="ko-KR" sz="1600" dirty="0"/>
              <a:t>μ</a:t>
            </a:r>
            <a:r>
              <a:rPr lang="en-US" altLang="ko-KR" sz="1600" dirty="0"/>
              <a:t>s (default))</a:t>
            </a:r>
            <a:endParaRPr lang="ko-KR" altLang="ko-KR" sz="1600" dirty="0"/>
          </a:p>
          <a:p>
            <a:r>
              <a:rPr lang="en-US" altLang="ko-KR" sz="2000" dirty="0" smtClean="0"/>
              <a:t>Additional IFS:</a:t>
            </a:r>
            <a:endParaRPr lang="ko-KR" altLang="ko-KR" sz="2000" dirty="0"/>
          </a:p>
          <a:p>
            <a:pPr lvl="1"/>
            <a:r>
              <a:rPr lang="en-US" altLang="ko-KR" sz="1600" dirty="0"/>
              <a:t>Initiator IFS : </a:t>
            </a:r>
            <a:r>
              <a:rPr lang="en-US" altLang="ko-KR" sz="1600" dirty="0" smtClean="0"/>
              <a:t>SIFS	</a:t>
            </a:r>
            <a:endParaRPr lang="ko-KR" altLang="ko-KR" sz="1600" dirty="0"/>
          </a:p>
          <a:p>
            <a:pPr lvl="1"/>
            <a:r>
              <a:rPr lang="en-US" altLang="ko-KR" sz="1600" dirty="0"/>
              <a:t>Responder IFS : SIFS + CCA</a:t>
            </a:r>
            <a:endParaRPr lang="ko-KR" altLang="ko-KR" sz="1600" dirty="0"/>
          </a:p>
          <a:p>
            <a:pPr marL="342900" lvl="1" indent="-342900">
              <a:buFontTx/>
              <a:buChar char="•"/>
            </a:pPr>
            <a:r>
              <a:rPr lang="en-US" altLang="ko-KR" sz="1800" dirty="0"/>
              <a:t>Priority based channel access in bi-directional CTA</a:t>
            </a:r>
            <a:endParaRPr lang="ko-KR" altLang="en-US" sz="1800" dirty="0"/>
          </a:p>
          <a:p>
            <a:r>
              <a:rPr lang="en-US" altLang="ko-KR" sz="2000" dirty="0" smtClean="0"/>
              <a:t>Corresponding tables in 15.3c spec:</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90" y="5157192"/>
            <a:ext cx="4582201" cy="154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310" y="5013176"/>
            <a:ext cx="3917690" cy="17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534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Access in CTAP</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23</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r>
              <a:rPr lang="en-US" altLang="ko-KR" sz="1800" dirty="0" smtClean="0"/>
              <a:t>CTAP</a:t>
            </a:r>
          </a:p>
          <a:p>
            <a:pPr lvl="1"/>
            <a:r>
              <a:rPr lang="en-US" altLang="ko-KR" sz="1800" dirty="0"/>
              <a:t>Infinite (Static) CTA</a:t>
            </a:r>
          </a:p>
          <a:p>
            <a:pPr lvl="2"/>
            <a:r>
              <a:rPr lang="en-US" altLang="ko-KR" sz="1800" dirty="0"/>
              <a:t>Start time &amp; Infinite duration</a:t>
            </a:r>
          </a:p>
          <a:p>
            <a:pPr lvl="1"/>
            <a:r>
              <a:rPr lang="en-US" altLang="ko-KR" sz="1800" dirty="0" smtClean="0"/>
              <a:t>MCTA (Management CTA) is not used</a:t>
            </a:r>
            <a:endParaRPr lang="en-US" altLang="ko-KR" sz="1800" dirty="0"/>
          </a:p>
          <a:p>
            <a:pPr lvl="1"/>
            <a:r>
              <a:rPr lang="en-US" altLang="ko-KR" sz="1800" dirty="0"/>
              <a:t>CTA types</a:t>
            </a:r>
          </a:p>
          <a:p>
            <a:pPr lvl="2"/>
            <a:r>
              <a:rPr lang="en-US" altLang="ko-KR" sz="1800" dirty="0"/>
              <a:t>pseudo-static CTA</a:t>
            </a:r>
          </a:p>
          <a:p>
            <a:r>
              <a:rPr lang="en-US" altLang="ko-KR" sz="1800" dirty="0" smtClean="0"/>
              <a:t>Bidirectional CTA (New)</a:t>
            </a:r>
            <a:endParaRPr lang="en-US" altLang="ko-KR" sz="1800" dirty="0"/>
          </a:p>
          <a:p>
            <a:pPr lvl="1"/>
            <a:r>
              <a:rPr lang="en-US" altLang="ko-KR" sz="1800" dirty="0" smtClean="0"/>
              <a:t>Infinite </a:t>
            </a:r>
            <a:r>
              <a:rPr lang="en-US" altLang="ko-KR" sz="1800" dirty="0"/>
              <a:t>static </a:t>
            </a:r>
            <a:r>
              <a:rPr lang="en-US" altLang="ko-KR" sz="1800" dirty="0" smtClean="0"/>
              <a:t>CTA for P2P </a:t>
            </a:r>
            <a:endParaRPr lang="en-US" altLang="ko-KR" sz="1800" dirty="0"/>
          </a:p>
          <a:p>
            <a:pPr lvl="1"/>
            <a:r>
              <a:rPr lang="en-US" altLang="ko-KR" sz="1800" dirty="0"/>
              <a:t>Bidirectional CTA for P2P</a:t>
            </a:r>
          </a:p>
          <a:p>
            <a:pPr lvl="1"/>
            <a:r>
              <a:rPr lang="en-US" altLang="ko-KR" sz="1800" dirty="0" smtClean="0"/>
              <a:t>Information exchange during connection phase</a:t>
            </a:r>
          </a:p>
          <a:p>
            <a:pPr lvl="1"/>
            <a:r>
              <a:rPr lang="en-US" altLang="ko-KR" sz="1800" dirty="0" smtClean="0"/>
              <a:t>In </a:t>
            </a:r>
            <a:r>
              <a:rPr lang="en-US" altLang="ko-KR" sz="1800" dirty="0" smtClean="0"/>
              <a:t>new Bidirectional CTA, both devices can initiate frame exchange sequences</a:t>
            </a:r>
            <a:endParaRPr lang="ko-KR" altLang="en-US" sz="1800" dirty="0"/>
          </a:p>
          <a:p>
            <a:pPr lvl="1"/>
            <a:endParaRPr lang="en-US" altLang="ko-KR" sz="1400" dirty="0" smtClean="0"/>
          </a:p>
        </p:txBody>
      </p:sp>
    </p:spTree>
    <p:extLst>
      <p:ext uri="{BB962C8B-B14F-4D97-AF65-F5344CB8AC3E}">
        <p14:creationId xmlns:p14="http://schemas.microsoft.com/office/powerpoint/2010/main" val="852366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Bidirectional CTA</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24</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r>
              <a:rPr lang="en-US" altLang="ko-KR" sz="1800" dirty="0" smtClean="0"/>
              <a:t>Both peer devices can initiate frame sequences</a:t>
            </a:r>
          </a:p>
          <a:p>
            <a:pPr lvl="1"/>
            <a:r>
              <a:rPr lang="en-US" altLang="ko-KR" sz="1600" dirty="0"/>
              <a:t>Initiator DEV: Primary owner</a:t>
            </a:r>
            <a:endParaRPr lang="ko-KR" altLang="ko-KR" sz="1600" dirty="0"/>
          </a:p>
          <a:p>
            <a:pPr lvl="1"/>
            <a:r>
              <a:rPr lang="en-US" altLang="ko-KR" sz="1600" dirty="0"/>
              <a:t>Responder DEV: Secondary owner</a:t>
            </a:r>
            <a:endParaRPr lang="ko-KR" altLang="ko-KR" sz="1600" dirty="0"/>
          </a:p>
          <a:p>
            <a:pPr lvl="0"/>
            <a:r>
              <a:rPr lang="en-US" altLang="ko-KR" sz="1600" dirty="0"/>
              <a:t>Channel access priority : Primary DEV &gt; Secondary </a:t>
            </a:r>
            <a:r>
              <a:rPr lang="en-US" altLang="ko-KR" sz="1600" dirty="0" smtClean="0"/>
              <a:t>DEV</a:t>
            </a:r>
          </a:p>
          <a:p>
            <a:pPr lvl="0"/>
            <a:endParaRPr lang="en-US" altLang="ko-KR" sz="1600" dirty="0"/>
          </a:p>
          <a:p>
            <a:pPr lvl="0"/>
            <a:r>
              <a:rPr lang="en-US" altLang="ko-KR" sz="1800" dirty="0" smtClean="0"/>
              <a:t>IFS</a:t>
            </a:r>
            <a:endParaRPr lang="ko-KR" altLang="ko-KR" sz="1800" dirty="0" smtClean="0"/>
          </a:p>
          <a:p>
            <a:pPr lvl="1"/>
            <a:r>
              <a:rPr lang="en-US" altLang="ko-KR" sz="1600" dirty="0" smtClean="0"/>
              <a:t>Primary : Initiator IFS (SIFS)</a:t>
            </a:r>
            <a:endParaRPr lang="ko-KR" altLang="ko-KR" sz="1600" dirty="0" smtClean="0"/>
          </a:p>
          <a:p>
            <a:pPr lvl="1"/>
            <a:r>
              <a:rPr lang="en-US" altLang="ko-KR" sz="1600" dirty="0" smtClean="0"/>
              <a:t>Secondary </a:t>
            </a:r>
            <a:r>
              <a:rPr lang="en-US" altLang="ko-KR" sz="1600" dirty="0"/>
              <a:t>: Responder IFS (SIFS + CCA</a:t>
            </a:r>
            <a:r>
              <a:rPr lang="en-US" altLang="ko-KR" sz="1600" dirty="0" smtClean="0"/>
              <a:t>)</a:t>
            </a:r>
          </a:p>
          <a:p>
            <a:pPr lvl="1"/>
            <a:r>
              <a:rPr lang="en-US" altLang="ko-KR" sz="1600" dirty="0" smtClean="0"/>
              <a:t>Retransmit IFS is not used</a:t>
            </a:r>
            <a:endParaRPr lang="ko-KR" altLang="ko-KR" sz="1600" dirty="0"/>
          </a:p>
          <a:p>
            <a:pPr lvl="0"/>
            <a:r>
              <a:rPr lang="en-US" altLang="ko-KR" sz="1600" dirty="0" smtClean="0"/>
              <a:t>Unidirectional stream index is allocated to both Initiator DEV and Responder DEV respectively, and bidirectional stream is configured</a:t>
            </a:r>
            <a:endParaRPr lang="ko-KR" altLang="ko-KR" sz="1200" dirty="0"/>
          </a:p>
          <a:p>
            <a:endParaRPr lang="en-US" altLang="ko-KR" sz="1800" dirty="0" smtClean="0"/>
          </a:p>
        </p:txBody>
      </p:sp>
    </p:spTree>
    <p:extLst>
      <p:ext uri="{BB962C8B-B14F-4D97-AF65-F5344CB8AC3E}">
        <p14:creationId xmlns:p14="http://schemas.microsoft.com/office/powerpoint/2010/main" val="3853839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Wide Channel Access</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25</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663575" lvl="1" indent="-206375">
              <a:spcBef>
                <a:spcPts val="0"/>
              </a:spcBef>
              <a:spcAft>
                <a:spcPts val="1200"/>
              </a:spcAft>
            </a:pPr>
            <a:r>
              <a:rPr lang="en-US" altLang="ko-KR" sz="1600" dirty="0" smtClean="0"/>
              <a:t>Ch2 </a:t>
            </a:r>
            <a:r>
              <a:rPr lang="en-US" altLang="ko-KR" sz="1600" dirty="0"/>
              <a:t>is the default channel (specified in TGD)</a:t>
            </a:r>
          </a:p>
          <a:p>
            <a:pPr marL="663575" lvl="1" indent="-206375">
              <a:spcBef>
                <a:spcPts val="0"/>
              </a:spcBef>
              <a:spcAft>
                <a:spcPts val="1200"/>
              </a:spcAft>
            </a:pPr>
            <a:r>
              <a:rPr lang="en-US" altLang="ko-KR" sz="1600" dirty="0"/>
              <a:t>Ch2 and Ch3 are used for 2 channel bonding (specified in </a:t>
            </a:r>
            <a:r>
              <a:rPr lang="en-US" altLang="ko-KR" sz="1600" dirty="0" smtClean="0"/>
              <a:t>TGD)</a:t>
            </a:r>
          </a:p>
          <a:p>
            <a:pPr marL="663575" lvl="1" indent="-206375">
              <a:spcBef>
                <a:spcPts val="0"/>
              </a:spcBef>
              <a:spcAft>
                <a:spcPts val="1200"/>
              </a:spcAft>
            </a:pPr>
            <a:r>
              <a:rPr lang="en-US" altLang="ko-KR" sz="1600" dirty="0" smtClean="0"/>
              <a:t>Connection Phase</a:t>
            </a:r>
          </a:p>
          <a:p>
            <a:pPr marL="1006475" lvl="2" indent="-206375">
              <a:spcBef>
                <a:spcPts val="0"/>
              </a:spcBef>
              <a:spcAft>
                <a:spcPts val="1200"/>
              </a:spcAft>
            </a:pPr>
            <a:r>
              <a:rPr lang="en-US" altLang="ko-KR" sz="1600" dirty="0" smtClean="0"/>
              <a:t>Use default channel</a:t>
            </a:r>
          </a:p>
          <a:p>
            <a:pPr marL="1006475" lvl="2" indent="-206375">
              <a:spcBef>
                <a:spcPts val="0"/>
              </a:spcBef>
              <a:spcAft>
                <a:spcPts val="1200"/>
              </a:spcAft>
            </a:pPr>
            <a:r>
              <a:rPr lang="en-US" altLang="ko-KR" sz="1600" dirty="0" smtClean="0"/>
              <a:t>Supported channel BW is known by exchanging capability information</a:t>
            </a:r>
          </a:p>
          <a:p>
            <a:pPr lvl="1"/>
            <a:r>
              <a:rPr lang="en-US" altLang="ko-KR" sz="1600" dirty="0" smtClean="0"/>
              <a:t>Data </a:t>
            </a:r>
            <a:r>
              <a:rPr lang="en-US" altLang="ko-KR" sz="1600" dirty="0"/>
              <a:t>phase</a:t>
            </a:r>
          </a:p>
          <a:p>
            <a:pPr lvl="2"/>
            <a:r>
              <a:rPr lang="en-US" altLang="ko-KR" sz="1600" dirty="0"/>
              <a:t>Channel bonding,</a:t>
            </a:r>
            <a:r>
              <a:rPr lang="ko-KR" altLang="en-US" sz="1600" dirty="0"/>
              <a:t> </a:t>
            </a:r>
            <a:r>
              <a:rPr lang="en-US" altLang="ko-KR" sz="1600" dirty="0"/>
              <a:t>if available</a:t>
            </a:r>
          </a:p>
          <a:p>
            <a:pPr lvl="2"/>
            <a:r>
              <a:rPr lang="en-US" altLang="ko-KR" sz="1600" dirty="0" smtClean="0"/>
              <a:t>PPDU BW is signaled in preamble</a:t>
            </a:r>
          </a:p>
          <a:p>
            <a:endParaRPr lang="en-US" altLang="ko-KR" sz="2000" dirty="0" smtClean="0"/>
          </a:p>
        </p:txBody>
      </p:sp>
    </p:spTree>
    <p:extLst>
      <p:ext uri="{BB962C8B-B14F-4D97-AF65-F5344CB8AC3E}">
        <p14:creationId xmlns:p14="http://schemas.microsoft.com/office/powerpoint/2010/main" val="3510286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Frame </a:t>
            </a:r>
            <a:r>
              <a:rPr lang="en-US" altLang="ko-KR" dirty="0" smtClean="0"/>
              <a:t>Sequence (2/2)</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26</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800" dirty="0" smtClean="0"/>
              <a:t>Initiator initiates transmission regardless of the data arrival timing with SIFS interval if it has data to transmit</a:t>
            </a:r>
          </a:p>
          <a:p>
            <a:pPr lvl="1"/>
            <a:r>
              <a:rPr lang="en-US" altLang="ko-KR" sz="1400" kern="0" dirty="0" err="1" smtClean="0"/>
              <a:t>Imm-Ack</a:t>
            </a:r>
            <a:r>
              <a:rPr lang="en-US" altLang="ko-KR" sz="1400" kern="0" dirty="0" smtClean="0"/>
              <a:t> frame sequence initiated by an Initiator</a:t>
            </a:r>
          </a:p>
          <a:p>
            <a:pPr lvl="1"/>
            <a:endParaRPr lang="en-US" altLang="ko-KR" sz="1400" kern="0" dirty="0"/>
          </a:p>
          <a:p>
            <a:pPr lvl="1"/>
            <a:endParaRPr lang="en-US" altLang="ko-KR" sz="1400" kern="0" dirty="0" smtClean="0"/>
          </a:p>
          <a:p>
            <a:pPr lvl="1"/>
            <a:endParaRPr lang="en-US" altLang="ko-KR" sz="1400" kern="0" dirty="0"/>
          </a:p>
          <a:p>
            <a:pPr lvl="1"/>
            <a:endParaRPr lang="en-US" altLang="ko-KR" sz="1400" kern="0" dirty="0" smtClean="0"/>
          </a:p>
          <a:p>
            <a:r>
              <a:rPr lang="en-US" altLang="ko-KR" sz="1800" kern="0" dirty="0" smtClean="0"/>
              <a:t>Responder initiates a new frame sequence when data arrives</a:t>
            </a:r>
          </a:p>
          <a:p>
            <a:pPr lvl="1"/>
            <a:r>
              <a:rPr lang="en-US" altLang="ko-KR" sz="1400" kern="0" dirty="0" smtClean="0"/>
              <a:t>Responder has data to transmit:</a:t>
            </a:r>
          </a:p>
          <a:p>
            <a:pPr lvl="1"/>
            <a:endParaRPr lang="en-US" altLang="ko-KR" sz="1400" kern="0" dirty="0"/>
          </a:p>
          <a:p>
            <a:pPr lvl="1"/>
            <a:endParaRPr lang="en-US" altLang="ko-KR" sz="1400" kern="0" dirty="0" smtClean="0"/>
          </a:p>
          <a:p>
            <a:pPr lvl="1"/>
            <a:endParaRPr lang="en-US" altLang="ko-KR" sz="1400" kern="0" dirty="0" smtClean="0"/>
          </a:p>
          <a:p>
            <a:pPr lvl="1"/>
            <a:endParaRPr lang="en-US" altLang="ko-KR" sz="1400" kern="0" dirty="0"/>
          </a:p>
          <a:p>
            <a:pPr lvl="1"/>
            <a:r>
              <a:rPr lang="en-US" altLang="ko-KR" sz="1400" kern="0" dirty="0" smtClean="0"/>
              <a:t>Responder has data to transmit continuously:</a:t>
            </a:r>
            <a:endParaRPr lang="en-US" altLang="ko-KR" sz="1400" kern="0" dirty="0"/>
          </a:p>
          <a:p>
            <a:endParaRPr lang="en-US" altLang="ko-KR" sz="1800" kern="0" dirty="0" smtClean="0"/>
          </a:p>
          <a:p>
            <a:endParaRPr lang="en-US" altLang="ko-KR" sz="1800" kern="0" dirty="0"/>
          </a:p>
          <a:p>
            <a:endParaRPr lang="en-US" altLang="ko-KR" sz="1800" kern="0" dirty="0" smtClean="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782" y="2708920"/>
            <a:ext cx="4801418" cy="96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510" y="4293096"/>
            <a:ext cx="5105722" cy="102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960" y="5589240"/>
            <a:ext cx="4968552" cy="112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205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Aggregation - Retransmission</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27</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endParaRPr lang="en-US" altLang="ko-KR" sz="180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r>
              <a:rPr lang="en-US" altLang="ko-KR" sz="1600" kern="0" dirty="0" smtClean="0"/>
              <a:t>The same method used in non-aggregated frame</a:t>
            </a:r>
          </a:p>
          <a:p>
            <a:r>
              <a:rPr lang="en-US" altLang="ko-KR" sz="1600" kern="0" dirty="0" smtClean="0"/>
              <a:t>After </a:t>
            </a:r>
            <a:r>
              <a:rPr lang="en-US" altLang="ko-KR" sz="1600" kern="0" dirty="0" err="1" smtClean="0"/>
              <a:t>Ack</a:t>
            </a:r>
            <a:r>
              <a:rPr lang="en-US" altLang="ko-KR" sz="1600" kern="0" dirty="0" smtClean="0"/>
              <a:t> Timeout, retransmission is initiated using Initiator/Responder IFS</a:t>
            </a:r>
          </a:p>
          <a:p>
            <a:endParaRPr lang="en-US" altLang="ko-KR" sz="1600" kern="0" dirty="0"/>
          </a:p>
          <a:p>
            <a:endParaRPr lang="en-US" altLang="ko-KR" sz="1800" kern="0" dirty="0" smtClean="0"/>
          </a:p>
        </p:txBody>
      </p:sp>
      <p:sp>
        <p:nvSpPr>
          <p:cNvPr id="11" name="TextBox 10"/>
          <p:cNvSpPr txBox="1"/>
          <p:nvPr/>
        </p:nvSpPr>
        <p:spPr>
          <a:xfrm>
            <a:off x="755576" y="1700808"/>
            <a:ext cx="423514" cy="246221"/>
          </a:xfrm>
          <a:prstGeom prst="rect">
            <a:avLst/>
          </a:prstGeom>
          <a:noFill/>
        </p:spPr>
        <p:txBody>
          <a:bodyPr wrap="none" rtlCol="0">
            <a:spAutoFit/>
          </a:bodyPr>
          <a:lstStyle/>
          <a:p>
            <a:r>
              <a:rPr lang="en-US" altLang="ko-KR" sz="1000" dirty="0" smtClean="0"/>
              <a:t>DEV</a:t>
            </a:r>
            <a:endParaRPr lang="ko-KR" altLang="en-US" sz="1000" dirty="0"/>
          </a:p>
        </p:txBody>
      </p:sp>
      <p:cxnSp>
        <p:nvCxnSpPr>
          <p:cNvPr id="12" name="직선 화살표 연결선 11"/>
          <p:cNvCxnSpPr/>
          <p:nvPr/>
        </p:nvCxnSpPr>
        <p:spPr>
          <a:xfrm>
            <a:off x="1259632" y="1977226"/>
            <a:ext cx="6840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a:off x="1259632" y="2337266"/>
            <a:ext cx="6840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019037"/>
            <a:ext cx="423514" cy="246221"/>
          </a:xfrm>
          <a:prstGeom prst="rect">
            <a:avLst/>
          </a:prstGeom>
          <a:noFill/>
        </p:spPr>
        <p:txBody>
          <a:bodyPr wrap="none" rtlCol="0">
            <a:spAutoFit/>
          </a:bodyPr>
          <a:lstStyle/>
          <a:p>
            <a:r>
              <a:rPr lang="en-US" altLang="ko-KR" sz="1000" dirty="0" smtClean="0"/>
              <a:t>DEV</a:t>
            </a:r>
            <a:endParaRPr lang="ko-KR" altLang="en-US" sz="1000" dirty="0"/>
          </a:p>
        </p:txBody>
      </p:sp>
      <p:sp>
        <p:nvSpPr>
          <p:cNvPr id="15" name="직사각형 14"/>
          <p:cNvSpPr/>
          <p:nvPr/>
        </p:nvSpPr>
        <p:spPr>
          <a:xfrm>
            <a:off x="1475656" y="1772816"/>
            <a:ext cx="1440160" cy="204410"/>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altLang="ko-KR" sz="1000" dirty="0" smtClean="0"/>
              <a:t>Aggregated (block </a:t>
            </a:r>
            <a:r>
              <a:rPr lang="en-US" altLang="ko-KR" sz="1000" dirty="0" err="1" smtClean="0"/>
              <a:t>ack</a:t>
            </a:r>
            <a:r>
              <a:rPr lang="en-US" altLang="ko-KR" sz="1000" dirty="0" smtClean="0"/>
              <a:t>)</a:t>
            </a:r>
            <a:endParaRPr lang="ko-KR" altLang="en-US" sz="1000" dirty="0"/>
          </a:p>
        </p:txBody>
      </p:sp>
      <p:sp>
        <p:nvSpPr>
          <p:cNvPr id="16" name="직사각형 15"/>
          <p:cNvSpPr/>
          <p:nvPr/>
        </p:nvSpPr>
        <p:spPr>
          <a:xfrm>
            <a:off x="6372200" y="2132856"/>
            <a:ext cx="936104" cy="204410"/>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altLang="ko-KR" sz="800" dirty="0" smtClean="0"/>
              <a:t>Empty Data(Block </a:t>
            </a:r>
            <a:r>
              <a:rPr lang="en-US" altLang="ko-KR" sz="800" dirty="0" err="1" smtClean="0"/>
              <a:t>Ack</a:t>
            </a:r>
            <a:r>
              <a:rPr lang="en-US" altLang="ko-KR" sz="800" dirty="0" smtClean="0"/>
              <a:t>)</a:t>
            </a:r>
            <a:endParaRPr lang="ko-KR" altLang="en-US" sz="800" dirty="0"/>
          </a:p>
        </p:txBody>
      </p:sp>
      <p:cxnSp>
        <p:nvCxnSpPr>
          <p:cNvPr id="17" name="직선 화살표 연결선 16"/>
          <p:cNvCxnSpPr/>
          <p:nvPr/>
        </p:nvCxnSpPr>
        <p:spPr>
          <a:xfrm>
            <a:off x="5868144" y="2265258"/>
            <a:ext cx="504056"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0152" y="2049234"/>
            <a:ext cx="421910" cy="246221"/>
          </a:xfrm>
          <a:prstGeom prst="rect">
            <a:avLst/>
          </a:prstGeom>
          <a:noFill/>
        </p:spPr>
        <p:txBody>
          <a:bodyPr wrap="none" rtlCol="0">
            <a:spAutoFit/>
          </a:bodyPr>
          <a:lstStyle/>
          <a:p>
            <a:r>
              <a:rPr lang="en-US" altLang="ko-KR" sz="1000" dirty="0" smtClean="0"/>
              <a:t>SIFS</a:t>
            </a:r>
            <a:endParaRPr lang="ko-KR" altLang="en-US" sz="1000" dirty="0"/>
          </a:p>
        </p:txBody>
      </p:sp>
      <p:sp>
        <p:nvSpPr>
          <p:cNvPr id="19" name="TextBox 18"/>
          <p:cNvSpPr txBox="1"/>
          <p:nvPr/>
        </p:nvSpPr>
        <p:spPr>
          <a:xfrm>
            <a:off x="6948264" y="1700808"/>
            <a:ext cx="1989647" cy="261610"/>
          </a:xfrm>
          <a:prstGeom prst="rect">
            <a:avLst/>
          </a:prstGeom>
          <a:noFill/>
        </p:spPr>
        <p:txBody>
          <a:bodyPr wrap="none" rtlCol="0">
            <a:spAutoFit/>
          </a:bodyPr>
          <a:lstStyle/>
          <a:p>
            <a:r>
              <a:rPr lang="en-US" altLang="ko-KR" sz="1100" dirty="0" smtClean="0"/>
              <a:t>Aggregation Retransmission</a:t>
            </a:r>
            <a:endParaRPr lang="ko-KR" altLang="en-US" sz="1100" dirty="0"/>
          </a:p>
        </p:txBody>
      </p:sp>
      <p:sp>
        <p:nvSpPr>
          <p:cNvPr id="20" name="직사각형 19"/>
          <p:cNvSpPr/>
          <p:nvPr/>
        </p:nvSpPr>
        <p:spPr>
          <a:xfrm>
            <a:off x="4427984" y="1772816"/>
            <a:ext cx="1440160" cy="204410"/>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altLang="ko-KR" sz="1000" dirty="0" smtClean="0"/>
              <a:t>Aggregated (block </a:t>
            </a:r>
            <a:r>
              <a:rPr lang="en-US" altLang="ko-KR" sz="1000" dirty="0" err="1" smtClean="0"/>
              <a:t>ack</a:t>
            </a:r>
            <a:r>
              <a:rPr lang="en-US" altLang="ko-KR" sz="1000" dirty="0" smtClean="0"/>
              <a:t>)</a:t>
            </a:r>
            <a:endParaRPr lang="ko-KR" altLang="en-US" sz="1000" dirty="0"/>
          </a:p>
        </p:txBody>
      </p:sp>
      <p:sp>
        <p:nvSpPr>
          <p:cNvPr id="21" name="TextBox 20"/>
          <p:cNvSpPr txBox="1"/>
          <p:nvPr/>
        </p:nvSpPr>
        <p:spPr>
          <a:xfrm>
            <a:off x="755576" y="3512622"/>
            <a:ext cx="423514" cy="246221"/>
          </a:xfrm>
          <a:prstGeom prst="rect">
            <a:avLst/>
          </a:prstGeom>
          <a:noFill/>
        </p:spPr>
        <p:txBody>
          <a:bodyPr wrap="none" rtlCol="0">
            <a:spAutoFit/>
          </a:bodyPr>
          <a:lstStyle/>
          <a:p>
            <a:r>
              <a:rPr lang="en-US" altLang="ko-KR" sz="1000" dirty="0" smtClean="0"/>
              <a:t>DEV</a:t>
            </a:r>
            <a:endParaRPr lang="ko-KR" altLang="en-US" sz="1000" dirty="0"/>
          </a:p>
        </p:txBody>
      </p:sp>
      <p:cxnSp>
        <p:nvCxnSpPr>
          <p:cNvPr id="22" name="직선 화살표 연결선 21"/>
          <p:cNvCxnSpPr/>
          <p:nvPr/>
        </p:nvCxnSpPr>
        <p:spPr>
          <a:xfrm>
            <a:off x="1259632" y="3789040"/>
            <a:ext cx="6840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a:off x="1259632" y="4149080"/>
            <a:ext cx="6840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5576" y="3830851"/>
            <a:ext cx="423514" cy="246221"/>
          </a:xfrm>
          <a:prstGeom prst="rect">
            <a:avLst/>
          </a:prstGeom>
          <a:noFill/>
        </p:spPr>
        <p:txBody>
          <a:bodyPr wrap="none" rtlCol="0">
            <a:spAutoFit/>
          </a:bodyPr>
          <a:lstStyle/>
          <a:p>
            <a:r>
              <a:rPr lang="en-US" altLang="ko-KR" sz="1000" dirty="0" smtClean="0"/>
              <a:t>DEV</a:t>
            </a:r>
            <a:endParaRPr lang="ko-KR" altLang="en-US" sz="1000" dirty="0"/>
          </a:p>
        </p:txBody>
      </p:sp>
      <p:sp>
        <p:nvSpPr>
          <p:cNvPr id="25" name="직사각형 24"/>
          <p:cNvSpPr/>
          <p:nvPr/>
        </p:nvSpPr>
        <p:spPr>
          <a:xfrm>
            <a:off x="1475656" y="3584630"/>
            <a:ext cx="1440160" cy="204410"/>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altLang="ko-KR" sz="1000" dirty="0" smtClean="0"/>
              <a:t>Aggregated (block </a:t>
            </a:r>
            <a:r>
              <a:rPr lang="en-US" altLang="ko-KR" sz="1000" dirty="0" err="1" smtClean="0"/>
              <a:t>ack</a:t>
            </a:r>
            <a:r>
              <a:rPr lang="en-US" altLang="ko-KR" sz="1000" dirty="0" smtClean="0"/>
              <a:t>)</a:t>
            </a:r>
            <a:endParaRPr lang="ko-KR" altLang="en-US" sz="1000" dirty="0"/>
          </a:p>
        </p:txBody>
      </p:sp>
      <p:sp>
        <p:nvSpPr>
          <p:cNvPr id="26" name="직사각형 25"/>
          <p:cNvSpPr/>
          <p:nvPr/>
        </p:nvSpPr>
        <p:spPr>
          <a:xfrm>
            <a:off x="3419872" y="3944670"/>
            <a:ext cx="936104" cy="204410"/>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altLang="ko-KR" sz="800" dirty="0" smtClean="0"/>
              <a:t>Empty Data(Block </a:t>
            </a:r>
            <a:r>
              <a:rPr lang="en-US" altLang="ko-KR" sz="800" dirty="0" err="1" smtClean="0"/>
              <a:t>NAck</a:t>
            </a:r>
            <a:r>
              <a:rPr lang="en-US" altLang="ko-KR" sz="800" dirty="0" smtClean="0"/>
              <a:t>)</a:t>
            </a:r>
            <a:endParaRPr lang="ko-KR" altLang="en-US" sz="800" dirty="0"/>
          </a:p>
        </p:txBody>
      </p:sp>
      <p:cxnSp>
        <p:nvCxnSpPr>
          <p:cNvPr id="27" name="직선 화살표 연결선 26"/>
          <p:cNvCxnSpPr/>
          <p:nvPr/>
        </p:nvCxnSpPr>
        <p:spPr>
          <a:xfrm>
            <a:off x="2915816" y="4077072"/>
            <a:ext cx="504056"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87824" y="3861048"/>
            <a:ext cx="421910" cy="246221"/>
          </a:xfrm>
          <a:prstGeom prst="rect">
            <a:avLst/>
          </a:prstGeom>
          <a:noFill/>
        </p:spPr>
        <p:txBody>
          <a:bodyPr wrap="none" rtlCol="0">
            <a:spAutoFit/>
          </a:bodyPr>
          <a:lstStyle/>
          <a:p>
            <a:r>
              <a:rPr lang="en-US" altLang="ko-KR" sz="1000" dirty="0" smtClean="0"/>
              <a:t>SIFS</a:t>
            </a:r>
            <a:endParaRPr lang="ko-KR" altLang="en-US" sz="1000" dirty="0"/>
          </a:p>
        </p:txBody>
      </p:sp>
      <p:sp>
        <p:nvSpPr>
          <p:cNvPr id="29" name="TextBox 28"/>
          <p:cNvSpPr txBox="1"/>
          <p:nvPr/>
        </p:nvSpPr>
        <p:spPr>
          <a:xfrm>
            <a:off x="6948264" y="3512622"/>
            <a:ext cx="1989647" cy="261610"/>
          </a:xfrm>
          <a:prstGeom prst="rect">
            <a:avLst/>
          </a:prstGeom>
          <a:noFill/>
        </p:spPr>
        <p:txBody>
          <a:bodyPr wrap="none" rtlCol="0">
            <a:spAutoFit/>
          </a:bodyPr>
          <a:lstStyle/>
          <a:p>
            <a:r>
              <a:rPr lang="en-US" altLang="ko-KR" sz="1100" dirty="0" smtClean="0"/>
              <a:t>Aggregation Retransmission</a:t>
            </a:r>
            <a:endParaRPr lang="ko-KR" altLang="en-US" sz="1100" dirty="0"/>
          </a:p>
        </p:txBody>
      </p:sp>
      <p:cxnSp>
        <p:nvCxnSpPr>
          <p:cNvPr id="30" name="직선 화살표 연결선 29"/>
          <p:cNvCxnSpPr/>
          <p:nvPr/>
        </p:nvCxnSpPr>
        <p:spPr>
          <a:xfrm>
            <a:off x="2915816" y="2204864"/>
            <a:ext cx="504056"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87824" y="1988840"/>
            <a:ext cx="421910" cy="246221"/>
          </a:xfrm>
          <a:prstGeom prst="rect">
            <a:avLst/>
          </a:prstGeom>
          <a:noFill/>
        </p:spPr>
        <p:txBody>
          <a:bodyPr wrap="none" rtlCol="0">
            <a:spAutoFit/>
          </a:bodyPr>
          <a:lstStyle/>
          <a:p>
            <a:r>
              <a:rPr lang="en-US" altLang="ko-KR" sz="1000" dirty="0" smtClean="0"/>
              <a:t>SIFS</a:t>
            </a:r>
            <a:endParaRPr lang="ko-KR" altLang="en-US" sz="1000" dirty="0"/>
          </a:p>
        </p:txBody>
      </p:sp>
      <p:cxnSp>
        <p:nvCxnSpPr>
          <p:cNvPr id="32" name="직선 화살표 연결선 31"/>
          <p:cNvCxnSpPr/>
          <p:nvPr/>
        </p:nvCxnSpPr>
        <p:spPr>
          <a:xfrm>
            <a:off x="3419872" y="2204864"/>
            <a:ext cx="504056"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91880" y="1988840"/>
            <a:ext cx="433132" cy="246221"/>
          </a:xfrm>
          <a:prstGeom prst="rect">
            <a:avLst/>
          </a:prstGeom>
          <a:noFill/>
        </p:spPr>
        <p:txBody>
          <a:bodyPr wrap="none" rtlCol="0">
            <a:spAutoFit/>
          </a:bodyPr>
          <a:lstStyle/>
          <a:p>
            <a:r>
              <a:rPr lang="en-US" altLang="ko-KR" sz="1000" dirty="0" smtClean="0"/>
              <a:t>CCA</a:t>
            </a:r>
            <a:endParaRPr lang="ko-KR" altLang="en-US" sz="1000" dirty="0"/>
          </a:p>
        </p:txBody>
      </p:sp>
      <p:cxnSp>
        <p:nvCxnSpPr>
          <p:cNvPr id="34" name="직선 화살표 연결선 33"/>
          <p:cNvCxnSpPr/>
          <p:nvPr/>
        </p:nvCxnSpPr>
        <p:spPr>
          <a:xfrm>
            <a:off x="3923928" y="2204864"/>
            <a:ext cx="504056"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95936" y="1988840"/>
            <a:ext cx="421910" cy="246221"/>
          </a:xfrm>
          <a:prstGeom prst="rect">
            <a:avLst/>
          </a:prstGeom>
          <a:noFill/>
        </p:spPr>
        <p:txBody>
          <a:bodyPr wrap="none" rtlCol="0">
            <a:spAutoFit/>
          </a:bodyPr>
          <a:lstStyle/>
          <a:p>
            <a:r>
              <a:rPr lang="en-US" altLang="ko-KR" sz="1000" dirty="0" smtClean="0"/>
              <a:t>SIFS</a:t>
            </a:r>
            <a:endParaRPr lang="ko-KR" altLang="en-US" sz="1000" dirty="0"/>
          </a:p>
        </p:txBody>
      </p:sp>
      <p:sp>
        <p:nvSpPr>
          <p:cNvPr id="36" name="TextBox 35"/>
          <p:cNvSpPr txBox="1"/>
          <p:nvPr/>
        </p:nvSpPr>
        <p:spPr>
          <a:xfrm>
            <a:off x="3072921" y="2288486"/>
            <a:ext cx="562975" cy="246221"/>
          </a:xfrm>
          <a:prstGeom prst="rect">
            <a:avLst/>
          </a:prstGeom>
          <a:noFill/>
        </p:spPr>
        <p:txBody>
          <a:bodyPr wrap="none" rtlCol="0">
            <a:spAutoFit/>
          </a:bodyPr>
          <a:lstStyle/>
          <a:p>
            <a:r>
              <a:rPr lang="en-US" altLang="ko-KR" sz="1000" dirty="0" smtClean="0"/>
              <a:t>= BIFS</a:t>
            </a:r>
            <a:endParaRPr lang="ko-KR" altLang="en-US" sz="1000" dirty="0"/>
          </a:p>
        </p:txBody>
      </p:sp>
      <p:sp>
        <p:nvSpPr>
          <p:cNvPr id="37" name="TextBox 36"/>
          <p:cNvSpPr txBox="1"/>
          <p:nvPr/>
        </p:nvSpPr>
        <p:spPr>
          <a:xfrm>
            <a:off x="3347864" y="2648526"/>
            <a:ext cx="564189" cy="246221"/>
          </a:xfrm>
          <a:prstGeom prst="rect">
            <a:avLst/>
          </a:prstGeom>
          <a:noFill/>
        </p:spPr>
        <p:txBody>
          <a:bodyPr wrap="none" rtlCol="0">
            <a:spAutoFit/>
          </a:bodyPr>
          <a:lstStyle/>
          <a:p>
            <a:r>
              <a:rPr lang="en-US" altLang="ko-KR" sz="1000" dirty="0" smtClean="0"/>
              <a:t>= RIFS</a:t>
            </a:r>
            <a:endParaRPr lang="ko-KR" altLang="en-US" sz="1000" dirty="0"/>
          </a:p>
        </p:txBody>
      </p:sp>
      <p:cxnSp>
        <p:nvCxnSpPr>
          <p:cNvPr id="38" name="Straight Connector 13"/>
          <p:cNvCxnSpPr/>
          <p:nvPr/>
        </p:nvCxnSpPr>
        <p:spPr>
          <a:xfrm>
            <a:off x="2915816" y="2144470"/>
            <a:ext cx="0" cy="864096"/>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39" name="Straight Connector 93"/>
          <p:cNvCxnSpPr/>
          <p:nvPr/>
        </p:nvCxnSpPr>
        <p:spPr>
          <a:xfrm>
            <a:off x="4427984" y="2144470"/>
            <a:ext cx="0" cy="864096"/>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40" name="Straight Connector 94"/>
          <p:cNvCxnSpPr/>
          <p:nvPr/>
        </p:nvCxnSpPr>
        <p:spPr>
          <a:xfrm>
            <a:off x="3923928" y="2144470"/>
            <a:ext cx="0" cy="504056"/>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41" name="직선 화살표 연결선 10"/>
          <p:cNvCxnSpPr/>
          <p:nvPr/>
        </p:nvCxnSpPr>
        <p:spPr>
          <a:xfrm>
            <a:off x="2915816" y="2504510"/>
            <a:ext cx="1008112"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 name="직선 화살표 연결선 10"/>
          <p:cNvCxnSpPr/>
          <p:nvPr/>
        </p:nvCxnSpPr>
        <p:spPr>
          <a:xfrm>
            <a:off x="2915816" y="2864550"/>
            <a:ext cx="1512168"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71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Stream Index</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28</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smtClean="0"/>
              <a:t>Stream Index</a:t>
            </a:r>
          </a:p>
          <a:p>
            <a:pPr lvl="1"/>
            <a:r>
              <a:rPr lang="en-US" altLang="ko-KR" sz="1400" kern="0" dirty="0" smtClean="0"/>
              <a:t>Two initiator/responder DEVs are allocated to one bi-directional CTA for bi-directional stream</a:t>
            </a:r>
          </a:p>
          <a:p>
            <a:pPr lvl="2"/>
            <a:endParaRPr lang="en-US" altLang="ko-KR" sz="1000" kern="0" dirty="0" smtClean="0"/>
          </a:p>
          <a:p>
            <a:pPr lvl="1"/>
            <a:r>
              <a:rPr lang="en-US" altLang="ko-KR" sz="1400" kern="0" dirty="0" smtClean="0"/>
              <a:t>0xF9: allocated to Initiator DEV in PNC</a:t>
            </a:r>
          </a:p>
          <a:p>
            <a:pPr lvl="1"/>
            <a:r>
              <a:rPr lang="en-US" altLang="ko-KR" sz="1400" kern="0" dirty="0" smtClean="0"/>
              <a:t>0xFA: allocated to Responder DEV in PNC</a:t>
            </a:r>
          </a:p>
          <a:p>
            <a:pPr lvl="2"/>
            <a:r>
              <a:rPr lang="en-US" altLang="ko-KR" sz="1400" kern="0" dirty="0" smtClean="0"/>
              <a:t>Bi-directional stream consists of 2 </a:t>
            </a:r>
            <a:r>
              <a:rPr lang="en-US" altLang="ko-KR" sz="1400" kern="0" dirty="0" err="1" smtClean="0"/>
              <a:t>uni</a:t>
            </a:r>
            <a:r>
              <a:rPr lang="en-US" altLang="ko-KR" sz="1400" kern="0" dirty="0" smtClean="0"/>
              <a:t>-directional stream</a:t>
            </a:r>
          </a:p>
          <a:p>
            <a:pPr lvl="2"/>
            <a:endParaRPr lang="en-US" altLang="ko-KR" sz="1400" kern="0" dirty="0"/>
          </a:p>
          <a:p>
            <a:pPr lvl="1"/>
            <a:endParaRPr lang="en-US" altLang="ko-KR" sz="800" kern="0" dirty="0"/>
          </a:p>
          <a:p>
            <a:pPr lvl="1"/>
            <a:endParaRPr lang="en-US" altLang="ko-KR" sz="1200" kern="0" dirty="0" smtClean="0"/>
          </a:p>
          <a:p>
            <a:pPr lvl="1"/>
            <a:endParaRPr lang="en-US" altLang="ko-KR" sz="1200" kern="0" dirty="0"/>
          </a:p>
          <a:p>
            <a:pPr lvl="1"/>
            <a:endParaRPr lang="en-US" altLang="ko-KR" sz="1200" kern="0" dirty="0" smtClean="0"/>
          </a:p>
          <a:p>
            <a:pPr lvl="1"/>
            <a:endParaRPr lang="en-US" altLang="ko-KR" sz="1200" kern="0" dirty="0"/>
          </a:p>
          <a:p>
            <a:pPr marL="457200" lvl="1" indent="0">
              <a:buNone/>
            </a:pPr>
            <a:endParaRPr lang="en-US" altLang="ko-KR" sz="12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spTree>
    <p:extLst>
      <p:ext uri="{BB962C8B-B14F-4D97-AF65-F5344CB8AC3E}">
        <p14:creationId xmlns:p14="http://schemas.microsoft.com/office/powerpoint/2010/main" val="4148414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Information elements (1/4)</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29</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smtClean="0"/>
              <a:t>Following Information elements are used</a:t>
            </a:r>
          </a:p>
          <a:p>
            <a:pPr lvl="1"/>
            <a:r>
              <a:rPr lang="en-US" altLang="ko-KR" sz="1400" kern="0" dirty="0" smtClean="0"/>
              <a:t>Most of the fields are inherited from 15.3 and 15.3c</a:t>
            </a:r>
            <a:endParaRPr lang="en-US" altLang="ko-KR" sz="1400" kern="0" dirty="0"/>
          </a:p>
          <a:p>
            <a:endParaRPr lang="en-US" altLang="ko-KR" sz="1600" kern="0" dirty="0" smtClean="0"/>
          </a:p>
          <a:p>
            <a:endParaRPr lang="en-US" altLang="ko-KR" sz="1600" kern="0" dirty="0" smtClean="0"/>
          </a:p>
          <a:p>
            <a:pPr lvl="1"/>
            <a:endParaRPr lang="en-US" altLang="ko-KR" sz="1200" kern="0" dirty="0" smtClean="0"/>
          </a:p>
          <a:p>
            <a:pPr lvl="1"/>
            <a:endParaRPr lang="en-US" altLang="ko-KR" sz="1200" kern="0" dirty="0"/>
          </a:p>
          <a:p>
            <a:pPr lvl="1"/>
            <a:endParaRPr lang="en-US" altLang="ko-KR" sz="1200" kern="0" dirty="0" smtClean="0"/>
          </a:p>
          <a:p>
            <a:pPr lvl="1"/>
            <a:endParaRPr lang="en-US" altLang="ko-KR" sz="1200" kern="0" dirty="0"/>
          </a:p>
          <a:p>
            <a:pPr marL="457200" lvl="1" indent="0">
              <a:buNone/>
            </a:pPr>
            <a:endParaRPr lang="en-US" altLang="ko-KR" sz="12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graphicFrame>
        <p:nvGraphicFramePr>
          <p:cNvPr id="3" name="표 2"/>
          <p:cNvGraphicFramePr>
            <a:graphicFrameLocks noGrp="1"/>
          </p:cNvGraphicFramePr>
          <p:nvPr>
            <p:extLst>
              <p:ext uri="{D42A27DB-BD31-4B8C-83A1-F6EECF244321}">
                <p14:modId xmlns:p14="http://schemas.microsoft.com/office/powerpoint/2010/main" val="1201768302"/>
              </p:ext>
            </p:extLst>
          </p:nvPr>
        </p:nvGraphicFramePr>
        <p:xfrm>
          <a:off x="1115616" y="2420888"/>
          <a:ext cx="5850890" cy="1524000"/>
        </p:xfrm>
        <a:graphic>
          <a:graphicData uri="http://schemas.openxmlformats.org/drawingml/2006/table">
            <a:tbl>
              <a:tblPr firstRow="1" firstCol="1" bandRow="1">
                <a:tableStyleId>{5C22544A-7EE6-4342-B048-85BDC9FD1C3A}</a:tableStyleId>
              </a:tblPr>
              <a:tblGrid>
                <a:gridCol w="990600"/>
                <a:gridCol w="1385664"/>
                <a:gridCol w="1494696"/>
                <a:gridCol w="989965"/>
                <a:gridCol w="989965"/>
              </a:tblGrid>
              <a:tr h="0">
                <a:tc>
                  <a:txBody>
                    <a:bodyPr/>
                    <a:lstStyle/>
                    <a:p>
                      <a:pPr marR="63500" indent="127000" algn="ctr" latinLnBrk="1">
                        <a:spcAft>
                          <a:spcPts val="0"/>
                        </a:spcAft>
                      </a:pPr>
                      <a:r>
                        <a:rPr lang="en-US" sz="1000" kern="100" dirty="0">
                          <a:effectLst/>
                        </a:rPr>
                        <a:t>Element ID</a:t>
                      </a:r>
                      <a:endParaRPr lang="ko-KR" sz="1000" kern="100" dirty="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Element</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Present in beacon</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dirty="0" smtClean="0">
                          <a:effectLst/>
                        </a:rPr>
                        <a:t>Related</a:t>
                      </a:r>
                      <a:r>
                        <a:rPr lang="en-US" sz="1000" kern="100" baseline="0" dirty="0" smtClean="0">
                          <a:effectLst/>
                        </a:rPr>
                        <a:t> clause in </a:t>
                      </a:r>
                      <a:r>
                        <a:rPr lang="en-US" sz="1000" kern="100" dirty="0" smtClean="0">
                          <a:effectLst/>
                        </a:rPr>
                        <a:t>IEEE802.15.3 </a:t>
                      </a:r>
                      <a:endParaRPr lang="ko-KR" sz="1000" kern="100" dirty="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endParaRPr lang="ko-KR" sz="1000" kern="100" dirty="0">
                        <a:effectLst/>
                        <a:latin typeface="Book Antiqua"/>
                        <a:ea typeface="돋움체"/>
                        <a:cs typeface="Times New Roman"/>
                      </a:endParaRPr>
                    </a:p>
                  </a:txBody>
                  <a:tcPr marL="68580" marR="68580" marT="0" marB="0" anchor="ctr"/>
                </a:tc>
              </a:tr>
              <a:tr h="0">
                <a:tc>
                  <a:txBody>
                    <a:bodyPr/>
                    <a:lstStyle/>
                    <a:p>
                      <a:pPr marR="63500" indent="127000" algn="ctr" latinLnBrk="1">
                        <a:spcAft>
                          <a:spcPts val="0"/>
                        </a:spcAft>
                      </a:pPr>
                      <a:r>
                        <a:rPr lang="en-US" sz="1000" kern="100">
                          <a:effectLst/>
                        </a:rPr>
                        <a:t>0x00</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CTA</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As needed</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7.4.1</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 </a:t>
                      </a:r>
                      <a:endParaRPr lang="ko-KR" sz="1000" kern="100">
                        <a:effectLst/>
                        <a:latin typeface="Book Antiqua"/>
                        <a:ea typeface="돋움체"/>
                        <a:cs typeface="Times New Roman"/>
                      </a:endParaRPr>
                    </a:p>
                  </a:txBody>
                  <a:tcPr marL="68580" marR="68580" marT="0" marB="0" anchor="ctr"/>
                </a:tc>
              </a:tr>
              <a:tr h="0">
                <a:tc>
                  <a:txBody>
                    <a:bodyPr/>
                    <a:lstStyle/>
                    <a:p>
                      <a:pPr marR="63500" indent="127000" algn="ctr" latinLnBrk="1">
                        <a:spcAft>
                          <a:spcPts val="0"/>
                        </a:spcAft>
                      </a:pPr>
                      <a:r>
                        <a:rPr lang="en-US" sz="1000" kern="100">
                          <a:effectLst/>
                        </a:rPr>
                        <a:t>0x01</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BSID</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As needed</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7.4.2</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dirty="0" smtClean="0">
                          <a:effectLst/>
                        </a:rPr>
                        <a:t>Option</a:t>
                      </a:r>
                    </a:p>
                    <a:p>
                      <a:pPr marR="63500" indent="127000" algn="ctr" latinLnBrk="1">
                        <a:spcAft>
                          <a:spcPts val="0"/>
                        </a:spcAft>
                      </a:pPr>
                      <a:r>
                        <a:rPr lang="en-US" altLang="ko-KR" sz="1000" kern="100" dirty="0" smtClean="0">
                          <a:effectLst/>
                          <a:latin typeface="Book Antiqua"/>
                          <a:ea typeface="돋움체"/>
                          <a:cs typeface="Times New Roman"/>
                        </a:rPr>
                        <a:t>(may be omitted in PNC)</a:t>
                      </a:r>
                      <a:endParaRPr lang="ko-KR" sz="1000" kern="100" dirty="0">
                        <a:effectLst/>
                        <a:latin typeface="Book Antiqua"/>
                        <a:ea typeface="돋움체"/>
                        <a:cs typeface="Times New Roman"/>
                      </a:endParaRPr>
                    </a:p>
                  </a:txBody>
                  <a:tcPr marL="68580" marR="68580" marT="0" marB="0" anchor="ctr"/>
                </a:tc>
              </a:tr>
              <a:tr h="0">
                <a:tc>
                  <a:txBody>
                    <a:bodyPr/>
                    <a:lstStyle/>
                    <a:p>
                      <a:pPr marR="63500" indent="127000" algn="ctr" latinLnBrk="1">
                        <a:spcAft>
                          <a:spcPts val="0"/>
                        </a:spcAft>
                      </a:pPr>
                      <a:r>
                        <a:rPr lang="en-US" sz="1000" kern="100">
                          <a:effectLst/>
                        </a:rPr>
                        <a:t>0x0A</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dirty="0" smtClean="0">
                          <a:effectLst/>
                        </a:rPr>
                        <a:t>CPN</a:t>
                      </a:r>
                      <a:r>
                        <a:rPr lang="en-US" sz="1000" kern="100" baseline="0" dirty="0" smtClean="0">
                          <a:effectLst/>
                        </a:rPr>
                        <a:t> </a:t>
                      </a:r>
                      <a:r>
                        <a:rPr lang="en-US" sz="1000" kern="100" dirty="0" smtClean="0">
                          <a:effectLst/>
                        </a:rPr>
                        <a:t>Capability</a:t>
                      </a:r>
                      <a:endParaRPr lang="ko-KR" sz="1000" kern="100" dirty="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As needed</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endParaRPr lang="ko-KR" sz="1000" kern="100" dirty="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baseline="0" dirty="0" smtClean="0">
                          <a:solidFill>
                            <a:srgbClr val="FF0000"/>
                          </a:solidFill>
                          <a:effectLst/>
                        </a:rPr>
                        <a:t>NEW</a:t>
                      </a:r>
                    </a:p>
                  </a:txBody>
                  <a:tcPr marL="68580" marR="68580" marT="0" marB="0" anchor="ctr"/>
                </a:tc>
              </a:tr>
              <a:tr h="0">
                <a:tc>
                  <a:txBody>
                    <a:bodyPr/>
                    <a:lstStyle/>
                    <a:p>
                      <a:pPr marR="63500" indent="127000" algn="ctr" latinLnBrk="1">
                        <a:spcAft>
                          <a:spcPts val="0"/>
                        </a:spcAft>
                      </a:pPr>
                      <a:r>
                        <a:rPr lang="en-US" sz="1000" kern="100">
                          <a:effectLst/>
                        </a:rPr>
                        <a:t>0x23</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dirty="0">
                          <a:effectLst/>
                        </a:rPr>
                        <a:t>P2P ATP</a:t>
                      </a:r>
                      <a:endParaRPr lang="ko-KR" sz="1000" kern="100" dirty="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dirty="0">
                          <a:effectLst/>
                        </a:rPr>
                        <a:t>As needed</a:t>
                      </a:r>
                      <a:endParaRPr lang="ko-KR" sz="1000" kern="100" dirty="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 </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altLang="ko-KR" sz="1000" kern="100" baseline="0" dirty="0" smtClean="0">
                          <a:solidFill>
                            <a:srgbClr val="FF0000"/>
                          </a:solidFill>
                          <a:effectLst/>
                        </a:rPr>
                        <a:t>NEW</a:t>
                      </a:r>
                      <a:endParaRPr lang="ko-KR" sz="1000" kern="100" dirty="0">
                        <a:solidFill>
                          <a:srgbClr val="FF0000"/>
                        </a:solidFill>
                        <a:effectLst/>
                        <a:latin typeface="Book Antiqua"/>
                        <a:ea typeface="돋움체"/>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07525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1800" dirty="0" smtClean="0"/>
              <a:t>Overview</a:t>
            </a:r>
          </a:p>
          <a:p>
            <a:r>
              <a:rPr lang="en-US" altLang="ko-KR" sz="1800" dirty="0" smtClean="0"/>
              <a:t>Network Architecture for 15.3e</a:t>
            </a:r>
          </a:p>
          <a:p>
            <a:r>
              <a:rPr lang="en-US" altLang="ko-KR" sz="1800" dirty="0" smtClean="0"/>
              <a:t>Association and Disassociation</a:t>
            </a:r>
          </a:p>
          <a:p>
            <a:r>
              <a:rPr lang="en-US" altLang="ko-KR" sz="1800" dirty="0" err="1" smtClean="0"/>
              <a:t>Superframe</a:t>
            </a:r>
            <a:endParaRPr lang="en-US" altLang="ko-KR" sz="1800" dirty="0" smtClean="0"/>
          </a:p>
          <a:p>
            <a:r>
              <a:rPr lang="en-US" altLang="ko-KR" sz="1800" dirty="0" smtClean="0"/>
              <a:t>Supporting Dual PHY modes</a:t>
            </a:r>
          </a:p>
          <a:p>
            <a:r>
              <a:rPr lang="en-US" altLang="ko-KR" sz="1800" dirty="0" smtClean="0"/>
              <a:t>Channel Access</a:t>
            </a:r>
          </a:p>
          <a:p>
            <a:r>
              <a:rPr lang="en-US" altLang="ko-KR" sz="1800" dirty="0" smtClean="0"/>
              <a:t>ACK, Retransmission</a:t>
            </a:r>
          </a:p>
          <a:p>
            <a:r>
              <a:rPr lang="en-US" altLang="ko-KR" sz="1800" dirty="0" smtClean="0"/>
              <a:t>Frame Sequences, Aggregation</a:t>
            </a:r>
          </a:p>
          <a:p>
            <a:r>
              <a:rPr lang="en-US" altLang="ko-KR" sz="1800" dirty="0" smtClean="0"/>
              <a:t>MAC Frame format</a:t>
            </a:r>
          </a:p>
          <a:p>
            <a:r>
              <a:rPr lang="en-US" altLang="ko-KR" sz="1800" dirty="0" smtClean="0"/>
              <a:t>Analysis – Link Setup Time, MAC Throughput</a:t>
            </a:r>
          </a:p>
          <a:p>
            <a:r>
              <a:rPr lang="en-US" altLang="ko-KR" sz="1800" dirty="0" smtClean="0"/>
              <a:t>Summary</a:t>
            </a:r>
          </a:p>
          <a:p>
            <a:r>
              <a:rPr lang="en-US" altLang="ko-KR" sz="1800" dirty="0" smtClean="0"/>
              <a:t>References</a:t>
            </a:r>
            <a:endParaRPr lang="ko-KR" altLang="en-US" sz="18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720585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Information </a:t>
            </a:r>
            <a:r>
              <a:rPr lang="en-US" altLang="ko-KR" dirty="0"/>
              <a:t>elements </a:t>
            </a:r>
            <a:r>
              <a:rPr lang="en-US" altLang="ko-KR" dirty="0" smtClean="0"/>
              <a:t>(2/4</a:t>
            </a:r>
            <a:r>
              <a:rPr lang="en-US" altLang="ko-KR" dirty="0"/>
              <a:t>)</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30</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smtClean="0"/>
              <a:t>CTA IE: inherited from 15.3</a:t>
            </a:r>
          </a:p>
          <a:p>
            <a:endParaRPr lang="en-US" altLang="ko-KR" sz="1600" kern="0" dirty="0"/>
          </a:p>
          <a:p>
            <a:endParaRPr lang="en-US" altLang="ko-KR" sz="1600" kern="0" dirty="0" smtClean="0"/>
          </a:p>
          <a:p>
            <a:endParaRPr lang="en-US" altLang="ko-KR" sz="1600" kern="0" dirty="0"/>
          </a:p>
          <a:p>
            <a:r>
              <a:rPr lang="en-US" altLang="ko-KR" sz="1600" kern="0" dirty="0" smtClean="0"/>
              <a:t>CTA block: inherited from 15.3</a:t>
            </a:r>
          </a:p>
          <a:p>
            <a:endParaRPr lang="en-US" altLang="ko-KR" sz="1600" kern="0" dirty="0"/>
          </a:p>
          <a:p>
            <a:endParaRPr lang="en-US" altLang="ko-KR" sz="1600" kern="0" dirty="0" smtClean="0"/>
          </a:p>
          <a:p>
            <a:endParaRPr lang="en-US" altLang="ko-KR" sz="1600" kern="0" dirty="0"/>
          </a:p>
          <a:p>
            <a:pPr lvl="1"/>
            <a:r>
              <a:rPr lang="en-US" altLang="ko-KR" sz="1200" kern="0" dirty="0" smtClean="0"/>
              <a:t>CTA duration is set to 0 in 15.3e</a:t>
            </a:r>
          </a:p>
          <a:p>
            <a:pPr lvl="2"/>
            <a:r>
              <a:rPr lang="en-US" altLang="ko-KR" sz="1400" kern="0" dirty="0" smtClean="0"/>
              <a:t>Meaning: duration until the end of the </a:t>
            </a:r>
            <a:r>
              <a:rPr lang="en-US" altLang="ko-KR" sz="1400" kern="0" dirty="0" err="1" smtClean="0"/>
              <a:t>Superframe</a:t>
            </a:r>
            <a:endParaRPr lang="en-US" altLang="ko-KR" sz="1400" kern="0" dirty="0" smtClean="0"/>
          </a:p>
          <a:p>
            <a:endParaRPr lang="en-US" altLang="ko-KR" sz="1600" kern="0" dirty="0"/>
          </a:p>
          <a:p>
            <a:r>
              <a:rPr lang="en-US" altLang="ko-KR" sz="1600" kern="0" dirty="0" smtClean="0"/>
              <a:t>BSID IE: inherited from 15.3</a:t>
            </a:r>
          </a:p>
          <a:p>
            <a:pPr lvl="1"/>
            <a:r>
              <a:rPr lang="en-US" altLang="ko-KR" sz="1200" kern="0" dirty="0" smtClean="0"/>
              <a:t>BSID can be omitted in 15.3e</a:t>
            </a:r>
            <a:endParaRPr lang="en-US" altLang="ko-KR" sz="1200" kern="0" dirty="0"/>
          </a:p>
          <a:p>
            <a:endParaRPr lang="en-US" altLang="ko-KR" sz="1600" kern="0" dirty="0" smtClean="0"/>
          </a:p>
          <a:p>
            <a:endParaRPr lang="en-US" altLang="ko-KR" sz="1600" kern="0" dirty="0"/>
          </a:p>
          <a:p>
            <a:endParaRPr lang="en-US" altLang="ko-KR" sz="1600" kern="0" dirty="0" smtClean="0"/>
          </a:p>
          <a:p>
            <a:endParaRPr lang="en-US" altLang="ko-KR" sz="1600" kern="0" dirty="0" smtClean="0"/>
          </a:p>
          <a:p>
            <a:endParaRPr lang="en-US" altLang="ko-KR" sz="1600" kern="0" dirty="0" smtClean="0"/>
          </a:p>
          <a:p>
            <a:pPr lvl="1"/>
            <a:endParaRPr lang="en-US" altLang="ko-KR" sz="1200" kern="0" dirty="0" smtClean="0"/>
          </a:p>
          <a:p>
            <a:pPr lvl="1"/>
            <a:endParaRPr lang="en-US" altLang="ko-KR" sz="1200" kern="0" dirty="0"/>
          </a:p>
          <a:p>
            <a:pPr lvl="1"/>
            <a:endParaRPr lang="en-US" altLang="ko-KR" sz="1200" kern="0" dirty="0" smtClean="0"/>
          </a:p>
          <a:p>
            <a:pPr lvl="1"/>
            <a:endParaRPr lang="en-US" altLang="ko-KR" sz="1200" kern="0" dirty="0"/>
          </a:p>
          <a:p>
            <a:pPr marL="457200" lvl="1" indent="0">
              <a:buNone/>
            </a:pPr>
            <a:endParaRPr lang="en-US" altLang="ko-KR" sz="12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1" name="그림 10"/>
          <p:cNvPicPr/>
          <p:nvPr/>
        </p:nvPicPr>
        <p:blipFill>
          <a:blip r:embed="rId3"/>
          <a:stretch>
            <a:fillRect/>
          </a:stretch>
        </p:blipFill>
        <p:spPr>
          <a:xfrm>
            <a:off x="1979712" y="3272656"/>
            <a:ext cx="4095750" cy="655320"/>
          </a:xfrm>
          <a:prstGeom prst="rect">
            <a:avLst/>
          </a:prstGeom>
        </p:spPr>
      </p:pic>
      <p:pic>
        <p:nvPicPr>
          <p:cNvPr id="12" name="그림 11"/>
          <p:cNvPicPr/>
          <p:nvPr/>
        </p:nvPicPr>
        <p:blipFill>
          <a:blip r:embed="rId4"/>
          <a:stretch>
            <a:fillRect/>
          </a:stretch>
        </p:blipFill>
        <p:spPr>
          <a:xfrm>
            <a:off x="1979712" y="5504904"/>
            <a:ext cx="2847975" cy="660400"/>
          </a:xfrm>
          <a:prstGeom prst="rect">
            <a:avLst/>
          </a:prstGeom>
        </p:spPr>
      </p:pic>
      <p:pic>
        <p:nvPicPr>
          <p:cNvPr id="13" name="그림 12"/>
          <p:cNvPicPr/>
          <p:nvPr/>
        </p:nvPicPr>
        <p:blipFill>
          <a:blip r:embed="rId5"/>
          <a:stretch>
            <a:fillRect/>
          </a:stretch>
        </p:blipFill>
        <p:spPr>
          <a:xfrm>
            <a:off x="1398687" y="2276872"/>
            <a:ext cx="4676775" cy="647700"/>
          </a:xfrm>
          <a:prstGeom prst="rect">
            <a:avLst/>
          </a:prstGeom>
        </p:spPr>
      </p:pic>
    </p:spTree>
    <p:extLst>
      <p:ext uri="{BB962C8B-B14F-4D97-AF65-F5344CB8AC3E}">
        <p14:creationId xmlns:p14="http://schemas.microsoft.com/office/powerpoint/2010/main" val="562026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Information </a:t>
            </a:r>
            <a:r>
              <a:rPr lang="en-US" altLang="ko-KR" dirty="0"/>
              <a:t>elements </a:t>
            </a:r>
            <a:r>
              <a:rPr lang="en-US" altLang="ko-KR" dirty="0" smtClean="0"/>
              <a:t>(3/4</a:t>
            </a:r>
            <a:r>
              <a:rPr lang="en-US" altLang="ko-KR" dirty="0"/>
              <a:t>)</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31</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12" name="내용 개체 틀 2"/>
          <p:cNvSpPr txBox="1">
            <a:spLocks/>
          </p:cNvSpPr>
          <p:nvPr/>
        </p:nvSpPr>
        <p:spPr bwMode="auto">
          <a:xfrm>
            <a:off x="685800" y="16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1006475" lvl="2" indent="-206375">
              <a:spcBef>
                <a:spcPts val="0"/>
              </a:spcBef>
              <a:spcAft>
                <a:spcPts val="1200"/>
              </a:spcAft>
            </a:pPr>
            <a:endParaRPr lang="en-US" altLang="ko-KR" sz="1800" kern="0" smtClean="0"/>
          </a:p>
          <a:p>
            <a:pPr marL="800100" lvl="2" indent="0">
              <a:spcBef>
                <a:spcPts val="0"/>
              </a:spcBef>
              <a:spcAft>
                <a:spcPts val="1200"/>
              </a:spcAft>
              <a:buFontTx/>
              <a:buNone/>
            </a:pPr>
            <a:endParaRPr lang="en-US" altLang="ko-KR" sz="1600" kern="0" smtClean="0"/>
          </a:p>
          <a:p>
            <a:pPr marL="800100" lvl="2" indent="0">
              <a:spcBef>
                <a:spcPts val="0"/>
              </a:spcBef>
              <a:spcAft>
                <a:spcPts val="1200"/>
              </a:spcAft>
              <a:buFontTx/>
              <a:buNone/>
            </a:pPr>
            <a:r>
              <a:rPr lang="en-US" altLang="ko-KR" sz="1600" kern="0" smtClean="0"/>
              <a:t> </a:t>
            </a:r>
            <a:endParaRPr lang="en-US" altLang="ko-KR" sz="1600" kern="0" dirty="0" smtClean="0"/>
          </a:p>
        </p:txBody>
      </p:sp>
      <p:sp>
        <p:nvSpPr>
          <p:cNvPr id="14"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smtClean="0"/>
              <a:t>Capability </a:t>
            </a:r>
            <a:r>
              <a:rPr lang="en-US" altLang="ko-KR" sz="1600" kern="0" dirty="0"/>
              <a:t>IE: inherited from </a:t>
            </a:r>
            <a:r>
              <a:rPr lang="en-US" altLang="ko-KR" sz="1600" kern="0" dirty="0" smtClean="0"/>
              <a:t>15.3 and modified</a:t>
            </a:r>
            <a:endParaRPr lang="en-US" altLang="ko-KR" sz="1600" kern="0" dirty="0"/>
          </a:p>
          <a:p>
            <a:pPr lvl="1"/>
            <a:r>
              <a:rPr lang="en-US" altLang="ko-KR" sz="1200" kern="0" dirty="0" smtClean="0"/>
              <a:t>PNC Capabilities and CPN capabilities are added to Overall capabilities field</a:t>
            </a:r>
          </a:p>
          <a:p>
            <a:pPr lvl="1"/>
            <a:endParaRPr lang="en-US" altLang="ko-KR" sz="1200" kern="0" dirty="0"/>
          </a:p>
          <a:p>
            <a:pPr lvl="1"/>
            <a:endParaRPr lang="en-US" altLang="ko-KR" sz="1200" kern="0" dirty="0"/>
          </a:p>
          <a:p>
            <a:endParaRPr lang="en-US" altLang="ko-KR" sz="1600" kern="0" dirty="0" smtClean="0"/>
          </a:p>
          <a:p>
            <a:endParaRPr lang="en-US" altLang="ko-KR" sz="1600" kern="0" dirty="0" smtClean="0"/>
          </a:p>
          <a:p>
            <a:pPr lvl="1"/>
            <a:endParaRPr lang="en-US" altLang="ko-KR" sz="1200" kern="0" dirty="0" smtClean="0"/>
          </a:p>
          <a:p>
            <a:pPr lvl="1"/>
            <a:endParaRPr lang="en-US" altLang="ko-KR" sz="1200" kern="0" dirty="0"/>
          </a:p>
          <a:p>
            <a:pPr lvl="1"/>
            <a:endParaRPr lang="en-US" altLang="ko-KR" sz="1200" kern="0" dirty="0" smtClean="0"/>
          </a:p>
          <a:p>
            <a:pPr lvl="1"/>
            <a:endParaRPr lang="en-US" altLang="ko-KR" sz="1200" kern="0" dirty="0"/>
          </a:p>
          <a:p>
            <a:pPr marL="457200" lvl="1" indent="0">
              <a:buNone/>
            </a:pPr>
            <a:endParaRPr lang="en-US" altLang="ko-KR" sz="12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cxnSp>
        <p:nvCxnSpPr>
          <p:cNvPr id="15" name="직선 연결선 14"/>
          <p:cNvCxnSpPr/>
          <p:nvPr/>
        </p:nvCxnSpPr>
        <p:spPr bwMode="auto">
          <a:xfrm flipH="1">
            <a:off x="3339317" y="3799751"/>
            <a:ext cx="49163" cy="45235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6" name="표 15"/>
          <p:cNvGraphicFramePr>
            <a:graphicFrameLocks noGrp="1"/>
          </p:cNvGraphicFramePr>
          <p:nvPr>
            <p:extLst>
              <p:ext uri="{D42A27DB-BD31-4B8C-83A1-F6EECF244321}">
                <p14:modId xmlns:p14="http://schemas.microsoft.com/office/powerpoint/2010/main" val="3914826143"/>
              </p:ext>
            </p:extLst>
          </p:nvPr>
        </p:nvGraphicFramePr>
        <p:xfrm>
          <a:off x="2043173" y="4324117"/>
          <a:ext cx="2304256" cy="685800"/>
        </p:xfrm>
        <a:graphic>
          <a:graphicData uri="http://schemas.openxmlformats.org/drawingml/2006/table">
            <a:tbl>
              <a:tblPr firstRow="1" bandRow="1">
                <a:tableStyleId>{5940675A-B579-460E-94D1-54222C63F5DA}</a:tableStyleId>
              </a:tblPr>
              <a:tblGrid>
                <a:gridCol w="1224136"/>
                <a:gridCol w="1080120"/>
              </a:tblGrid>
              <a:tr h="0">
                <a:tc>
                  <a:txBody>
                    <a:bodyPr/>
                    <a:lstStyle/>
                    <a:p>
                      <a:pPr algn="ctr" latinLnBrk="1"/>
                      <a:r>
                        <a:rPr lang="en-US" altLang="ko-KR" sz="1100" dirty="0" smtClean="0"/>
                        <a:t>octet:</a:t>
                      </a:r>
                      <a:r>
                        <a:rPr lang="en-US" altLang="ko-KR" sz="1100" baseline="0" dirty="0" smtClean="0"/>
                        <a:t> </a:t>
                      </a:r>
                      <a:r>
                        <a:rPr lang="en-US" altLang="ko-KR" sz="1100" dirty="0" smtClean="0"/>
                        <a:t>4</a:t>
                      </a:r>
                      <a:endParaRPr lang="ko-KR" altLang="en-US" sz="1100" b="0" dirty="0">
                        <a:solidFill>
                          <a:schemeClr val="tx1"/>
                        </a:solidFill>
                      </a:endParaRPr>
                    </a:p>
                  </a:txBody>
                  <a:tcPr/>
                </a:tc>
                <a:tc>
                  <a:txBody>
                    <a:bodyPr/>
                    <a:lstStyle/>
                    <a:p>
                      <a:pPr algn="ctr" latinLnBrk="1"/>
                      <a:r>
                        <a:rPr lang="en-US" altLang="ko-KR" sz="1100" dirty="0" smtClean="0"/>
                        <a:t>4</a:t>
                      </a:r>
                      <a:endParaRPr lang="ko-KR" altLang="en-US" sz="1100" b="0" dirty="0">
                        <a:solidFill>
                          <a:schemeClr val="tx1"/>
                        </a:solidFill>
                      </a:endParaRPr>
                    </a:p>
                  </a:txBody>
                  <a:tcPr/>
                </a:tc>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dirty="0" smtClean="0"/>
                        <a:t>CPN</a:t>
                      </a:r>
                      <a:r>
                        <a:rPr lang="en-US" altLang="ko-KR" sz="1100" baseline="0" dirty="0" smtClean="0"/>
                        <a:t>  capabilities</a:t>
                      </a:r>
                      <a:endParaRPr lang="ko-KR" altLang="en-US" sz="1100" b="0" dirty="0" smtClean="0">
                        <a:solidFill>
                          <a:schemeClr val="tx1"/>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dirty="0" smtClean="0"/>
                        <a:t>PNC</a:t>
                      </a:r>
                      <a:r>
                        <a:rPr lang="en-US" altLang="ko-KR" sz="1100" baseline="0" dirty="0" smtClean="0"/>
                        <a:t> capabilities</a:t>
                      </a:r>
                      <a:endParaRPr lang="ko-KR" altLang="en-US" sz="1100" b="0" dirty="0" smtClean="0">
                        <a:solidFill>
                          <a:schemeClr val="tx1"/>
                        </a:solidFill>
                      </a:endParaRPr>
                    </a:p>
                  </a:txBody>
                  <a:tcPr/>
                </a:tc>
              </a:tr>
            </a:tbl>
          </a:graphicData>
        </a:graphic>
      </p:graphicFrame>
      <p:graphicFrame>
        <p:nvGraphicFramePr>
          <p:cNvPr id="17" name="표 16"/>
          <p:cNvGraphicFramePr>
            <a:graphicFrameLocks noGrp="1"/>
          </p:cNvGraphicFramePr>
          <p:nvPr>
            <p:extLst>
              <p:ext uri="{D42A27DB-BD31-4B8C-83A1-F6EECF244321}">
                <p14:modId xmlns:p14="http://schemas.microsoft.com/office/powerpoint/2010/main" val="3418767219"/>
              </p:ext>
            </p:extLst>
          </p:nvPr>
        </p:nvGraphicFramePr>
        <p:xfrm>
          <a:off x="2403210" y="3085351"/>
          <a:ext cx="4185013" cy="629920"/>
        </p:xfrm>
        <a:graphic>
          <a:graphicData uri="http://schemas.openxmlformats.org/drawingml/2006/table">
            <a:tbl>
              <a:tblPr firstRow="1" bandRow="1">
                <a:tableStyleId>{5940675A-B579-460E-94D1-54222C63F5DA}</a:tableStyleId>
              </a:tblPr>
              <a:tblGrid>
                <a:gridCol w="1952766"/>
                <a:gridCol w="1152128"/>
                <a:gridCol w="1080119"/>
              </a:tblGrid>
              <a:tr h="0">
                <a:tc>
                  <a:txBody>
                    <a:bodyPr/>
                    <a:lstStyle/>
                    <a:p>
                      <a:pPr algn="ctr" latinLnBrk="1"/>
                      <a:r>
                        <a:rPr lang="en-US" altLang="ko-KR" sz="1100" dirty="0" smtClean="0"/>
                        <a:t>octet: 8</a:t>
                      </a:r>
                      <a:endParaRPr lang="ko-KR" altLang="en-US" sz="1100" b="0" dirty="0">
                        <a:solidFill>
                          <a:schemeClr val="tx1"/>
                        </a:solidFill>
                      </a:endParaRPr>
                    </a:p>
                  </a:txBody>
                  <a:tcPr/>
                </a:tc>
                <a:tc>
                  <a:txBody>
                    <a:bodyPr/>
                    <a:lstStyle/>
                    <a:p>
                      <a:pPr algn="ctr" latinLnBrk="1"/>
                      <a:r>
                        <a:rPr lang="en-US" altLang="ko-KR" sz="1100" b="0" dirty="0" smtClean="0">
                          <a:solidFill>
                            <a:schemeClr val="tx1"/>
                          </a:solidFill>
                        </a:rPr>
                        <a:t>1</a:t>
                      </a:r>
                      <a:endParaRPr lang="ko-KR" altLang="en-US" sz="1100" b="0" dirty="0">
                        <a:solidFill>
                          <a:schemeClr val="tx1"/>
                        </a:solidFill>
                      </a:endParaRPr>
                    </a:p>
                  </a:txBody>
                  <a:tcPr/>
                </a:tc>
                <a:tc>
                  <a:txBody>
                    <a:bodyPr/>
                    <a:lstStyle/>
                    <a:p>
                      <a:pPr algn="ctr" latinLnBrk="1"/>
                      <a:r>
                        <a:rPr lang="en-US" altLang="ko-KR" sz="1100" b="0" dirty="0" smtClean="0">
                          <a:solidFill>
                            <a:schemeClr val="tx1"/>
                          </a:solidFill>
                        </a:rPr>
                        <a:t>1</a:t>
                      </a:r>
                      <a:endParaRPr lang="ko-KR" altLang="en-US" sz="1100" b="0" dirty="0">
                        <a:solidFill>
                          <a:schemeClr val="tx1"/>
                        </a:solidFill>
                      </a:endParaRPr>
                    </a:p>
                  </a:txBody>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0" dirty="0" smtClean="0">
                          <a:solidFill>
                            <a:schemeClr val="tx1"/>
                          </a:solidFill>
                        </a:rPr>
                        <a:t>Overall capabilities</a:t>
                      </a:r>
                      <a:endParaRPr lang="ko-KR" altLang="en-US" sz="11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t>Length (= 8)</a:t>
                      </a:r>
                      <a:endParaRPr lang="ko-KR" altLang="en-US" sz="1100" b="0" dirty="0" smtClean="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0" dirty="0" smtClean="0">
                          <a:solidFill>
                            <a:schemeClr val="tx1"/>
                          </a:solidFill>
                        </a:rPr>
                        <a:t>Element IE</a:t>
                      </a:r>
                      <a:endParaRPr lang="ko-KR" altLang="en-US" sz="1100" b="0" dirty="0" smtClean="0">
                        <a:solidFill>
                          <a:schemeClr val="tx1"/>
                        </a:solidFill>
                      </a:endParaRPr>
                    </a:p>
                  </a:txBody>
                  <a:tcPr/>
                </a:tc>
              </a:tr>
            </a:tbl>
          </a:graphicData>
        </a:graphic>
      </p:graphicFrame>
    </p:spTree>
    <p:extLst>
      <p:ext uri="{BB962C8B-B14F-4D97-AF65-F5344CB8AC3E}">
        <p14:creationId xmlns:p14="http://schemas.microsoft.com/office/powerpoint/2010/main" val="4217301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Information elements (4/4)</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32</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11"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smtClean="0"/>
              <a:t>PNC capabilities</a:t>
            </a:r>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pPr lvl="1"/>
            <a:r>
              <a:rPr lang="en-US" altLang="ko-KR" sz="1200" kern="0" dirty="0" smtClean="0"/>
              <a:t>Max associated DEVs is set to 1 in 15.3e</a:t>
            </a:r>
          </a:p>
          <a:p>
            <a:pPr lvl="1"/>
            <a:r>
              <a:rPr lang="en-US" altLang="ko-KR" sz="1200" kern="0" dirty="0" smtClean="0"/>
              <a:t>Max </a:t>
            </a:r>
            <a:r>
              <a:rPr lang="en-US" altLang="ko-KR" sz="1200" kern="0" dirty="0" err="1" smtClean="0"/>
              <a:t>CTRqBs</a:t>
            </a:r>
            <a:r>
              <a:rPr lang="en-US" altLang="ko-KR" sz="1200" kern="0" dirty="0" smtClean="0"/>
              <a:t> is set to 0</a:t>
            </a:r>
          </a:p>
          <a:p>
            <a:pPr lvl="1"/>
            <a:r>
              <a:rPr lang="en-US" altLang="ko-KR" sz="1200" kern="0" dirty="0" smtClean="0"/>
              <a:t>Most of the field of PNC rating field is inherited from 15.3b (Clause 7.4.11)</a:t>
            </a:r>
          </a:p>
          <a:p>
            <a:pPr lvl="2"/>
            <a:r>
              <a:rPr lang="en-US" altLang="ko-KR" sz="1200" kern="0" dirty="0" smtClean="0"/>
              <a:t>PNC Des-mode and PNC capable bit are used in 15.3e and rest of the bits are set to 0</a:t>
            </a:r>
            <a:endParaRPr lang="en-US" altLang="ko-KR" sz="12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2" name="그림 11"/>
          <p:cNvPicPr/>
          <p:nvPr/>
        </p:nvPicPr>
        <p:blipFill>
          <a:blip r:embed="rId3"/>
          <a:stretch>
            <a:fillRect/>
          </a:stretch>
        </p:blipFill>
        <p:spPr>
          <a:xfrm>
            <a:off x="2051720" y="2276872"/>
            <a:ext cx="4067175" cy="651510"/>
          </a:xfrm>
          <a:prstGeom prst="rect">
            <a:avLst/>
          </a:prstGeom>
        </p:spPr>
      </p:pic>
      <p:pic>
        <p:nvPicPr>
          <p:cNvPr id="13" name="그림 12"/>
          <p:cNvPicPr/>
          <p:nvPr/>
        </p:nvPicPr>
        <p:blipFill>
          <a:blip r:embed="rId4"/>
          <a:stretch>
            <a:fillRect/>
          </a:stretch>
        </p:blipFill>
        <p:spPr>
          <a:xfrm>
            <a:off x="2051720" y="3288422"/>
            <a:ext cx="4591050" cy="666115"/>
          </a:xfrm>
          <a:prstGeom prst="rect">
            <a:avLst/>
          </a:prstGeom>
        </p:spPr>
      </p:pic>
      <p:cxnSp>
        <p:nvCxnSpPr>
          <p:cNvPr id="14" name="직선 연결선 13"/>
          <p:cNvCxnSpPr/>
          <p:nvPr/>
        </p:nvCxnSpPr>
        <p:spPr bwMode="auto">
          <a:xfrm>
            <a:off x="2483768" y="2928382"/>
            <a:ext cx="504056"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7929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CPN capabilities</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33</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endParaRPr lang="en-US" altLang="ko-KR" sz="1600" kern="0" dirty="0" smtClean="0"/>
          </a:p>
          <a:p>
            <a:r>
              <a:rPr lang="en-US" altLang="ko-KR" sz="1600" kern="0" dirty="0" smtClean="0"/>
              <a:t>CPN capabilities inherits some fields of DEV capabilities in 15.3c and several fields are added for 15.3e </a:t>
            </a: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pPr algn="ctr"/>
            <a:endParaRPr lang="en-US" altLang="ko-KR" sz="1600" kern="0" dirty="0"/>
          </a:p>
          <a:p>
            <a:endParaRPr lang="en-US" altLang="ko-KR" sz="1600" kern="0" dirty="0" smtClean="0"/>
          </a:p>
          <a:p>
            <a:endParaRPr lang="en-US" altLang="ko-KR" sz="1600" kern="0" dirty="0"/>
          </a:p>
          <a:p>
            <a:endParaRPr lang="en-US" altLang="ko-KR" sz="1600" kern="0" dirty="0" smtClean="0"/>
          </a:p>
          <a:p>
            <a:r>
              <a:rPr lang="en-US" altLang="ko-KR" sz="1600" kern="0" dirty="0" smtClean="0"/>
              <a:t>Fields in red colors are newly introduced or modified in 15.3e</a:t>
            </a: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graphicFrame>
        <p:nvGraphicFramePr>
          <p:cNvPr id="12" name="표 11"/>
          <p:cNvGraphicFramePr>
            <a:graphicFrameLocks noGrp="1"/>
          </p:cNvGraphicFramePr>
          <p:nvPr>
            <p:extLst>
              <p:ext uri="{D42A27DB-BD31-4B8C-83A1-F6EECF244321}">
                <p14:modId xmlns:p14="http://schemas.microsoft.com/office/powerpoint/2010/main" val="3052117480"/>
              </p:ext>
            </p:extLst>
          </p:nvPr>
        </p:nvGraphicFramePr>
        <p:xfrm>
          <a:off x="1356320" y="2708920"/>
          <a:ext cx="6240016" cy="3246120"/>
        </p:xfrm>
        <a:graphic>
          <a:graphicData uri="http://schemas.openxmlformats.org/drawingml/2006/table">
            <a:tbl>
              <a:tblPr firstRow="1" bandRow="1">
                <a:tableStyleId>{2D5ABB26-0587-4C30-8999-92F81FD0307C}</a:tableStyleId>
              </a:tblPr>
              <a:tblGrid>
                <a:gridCol w="780002"/>
                <a:gridCol w="780002"/>
                <a:gridCol w="780002"/>
                <a:gridCol w="780002"/>
                <a:gridCol w="780002"/>
                <a:gridCol w="780002"/>
                <a:gridCol w="780002"/>
                <a:gridCol w="780002"/>
              </a:tblGrid>
              <a:tr h="216024">
                <a:tc>
                  <a:txBody>
                    <a:bodyPr/>
                    <a:lstStyle/>
                    <a:p>
                      <a:pPr latinLnBrk="1"/>
                      <a:r>
                        <a:rPr lang="en-US" altLang="ko-KR" sz="1100" b="0" dirty="0" smtClean="0">
                          <a:solidFill>
                            <a:schemeClr val="tx1"/>
                          </a:solidFill>
                        </a:rPr>
                        <a:t>b7</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b6</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b5</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b4</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b3</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b0</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dirty="0" smtClean="0">
                          <a:solidFill>
                            <a:srgbClr val="FF0000"/>
                          </a:solidFill>
                        </a:rPr>
                        <a:t>256-QAM Capable</a:t>
                      </a:r>
                      <a:endParaRPr lang="ko-KR" altLang="en-US" sz="1100" b="0" dirty="0" smtClean="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dirty="0" smtClean="0">
                          <a:solidFill>
                            <a:srgbClr val="FF0000"/>
                          </a:solidFill>
                        </a:rPr>
                        <a:t>64-QAM Capable</a:t>
                      </a:r>
                      <a:endParaRPr lang="ko-KR" altLang="en-US" sz="1100" b="0" dirty="0" smtClean="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16-QAM Capable</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8-PSK Capable</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QP</a:t>
                      </a:r>
                      <a:r>
                        <a:rPr lang="en-US" altLang="ko-KR" sz="1100" b="0" baseline="0" dirty="0" smtClean="0">
                          <a:solidFill>
                            <a:srgbClr val="FF0000"/>
                          </a:solidFill>
                        </a:rPr>
                        <a:t>SK Capable</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SC Spreading </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BP</a:t>
                      </a:r>
                      <a:r>
                        <a:rPr lang="en-US" altLang="ko-KR" sz="1100" b="0" baseline="0" dirty="0" smtClean="0">
                          <a:solidFill>
                            <a:srgbClr val="FF0000"/>
                          </a:solidFill>
                        </a:rPr>
                        <a:t>SK</a:t>
                      </a:r>
                    </a:p>
                    <a:p>
                      <a:pPr latinLnBrk="1"/>
                      <a:r>
                        <a:rPr lang="en-US" altLang="ko-KR" sz="1100" b="0" baseline="0" dirty="0" smtClean="0">
                          <a:solidFill>
                            <a:srgbClr val="FF0000"/>
                          </a:solidFill>
                        </a:rPr>
                        <a:t>Capable</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OOK</a:t>
                      </a:r>
                      <a:r>
                        <a:rPr lang="en-US" altLang="ko-KR" sz="1100" b="0" baseline="0" dirty="0" smtClean="0">
                          <a:solidFill>
                            <a:srgbClr val="FF0000"/>
                          </a:solidFill>
                        </a:rPr>
                        <a:t> Capable</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165720">
                <a:tc>
                  <a:txBody>
                    <a:bodyPr/>
                    <a:lstStyle/>
                    <a:p>
                      <a:pPr latinLnBrk="1"/>
                      <a:r>
                        <a:rPr lang="en-US" altLang="ko-KR" sz="1100" b="0" dirty="0" smtClean="0">
                          <a:solidFill>
                            <a:schemeClr val="tx1"/>
                          </a:solidFill>
                        </a:rPr>
                        <a:t>b15</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B14</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b13</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b12</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b11</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B10</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b9</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b8</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370840">
                <a:tc>
                  <a:txBody>
                    <a:bodyPr/>
                    <a:lstStyle/>
                    <a:p>
                      <a:pPr latinLnBrk="1"/>
                      <a:r>
                        <a:rPr lang="en-US" altLang="ko-KR" sz="1100" b="0" dirty="0" smtClean="0">
                          <a:solidFill>
                            <a:schemeClr val="tx1"/>
                          </a:solidFill>
                        </a:rPr>
                        <a:t>Always AWAKE</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MIMO Capable</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gridSpan="2">
                  <a:txBody>
                    <a:bodyPr/>
                    <a:lstStyle/>
                    <a:p>
                      <a:pPr latinLnBrk="1"/>
                      <a:r>
                        <a:rPr lang="en-US" altLang="ko-KR" sz="1100" b="0" dirty="0" smtClean="0">
                          <a:solidFill>
                            <a:srgbClr val="FF0000"/>
                          </a:solidFill>
                        </a:rPr>
                        <a:t>Number of Channel</a:t>
                      </a:r>
                      <a:r>
                        <a:rPr lang="en-US" altLang="ko-KR" sz="1100" b="0" baseline="0" dirty="0" smtClean="0">
                          <a:solidFill>
                            <a:srgbClr val="FF0000"/>
                          </a:solidFill>
                        </a:rPr>
                        <a:t> Bonding</a:t>
                      </a:r>
                    </a:p>
                    <a:p>
                      <a:pPr latinLnBrk="1"/>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sz="12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LDPC</a:t>
                      </a:r>
                      <a:r>
                        <a:rPr lang="en-US" altLang="ko-KR" sz="1100" b="0" baseline="0" dirty="0" smtClean="0">
                          <a:solidFill>
                            <a:schemeClr val="tx1"/>
                          </a:solidFill>
                        </a:rPr>
                        <a:t> 2</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LDPC 1</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rgbClr val="FF0000"/>
                          </a:solidFill>
                        </a:rPr>
                        <a:t>RS</a:t>
                      </a:r>
                      <a:endParaRPr lang="ko-KR" altLang="en-US" sz="1100" b="0" dirty="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dirty="0" smtClean="0">
                          <a:solidFill>
                            <a:srgbClr val="FF0000"/>
                          </a:solidFill>
                        </a:rPr>
                        <a:t>1024-QAM Capable</a:t>
                      </a:r>
                      <a:endParaRPr lang="ko-KR" altLang="en-US" sz="1100" b="0" dirty="0" smtClean="0">
                        <a:solidFill>
                          <a:srgbClr val="FF0000"/>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187424">
                <a:tc>
                  <a:txBody>
                    <a:bodyPr/>
                    <a:lstStyle/>
                    <a:p>
                      <a:pPr latinLnBrk="1"/>
                      <a:r>
                        <a:rPr lang="en-US" altLang="ko-KR" sz="1100" b="0" dirty="0" smtClean="0">
                          <a:solidFill>
                            <a:schemeClr val="tx1"/>
                          </a:solidFill>
                        </a:rPr>
                        <a:t>B23</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b22</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b21</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b20</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b19</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B18</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B17</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b16</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370840">
                <a:tc>
                  <a:txBody>
                    <a:bodyPr/>
                    <a:lstStyle/>
                    <a:p>
                      <a:pPr latinLnBrk="1"/>
                      <a:r>
                        <a:rPr lang="en-US" altLang="ko-KR" sz="1100" b="0" dirty="0" smtClean="0">
                          <a:solidFill>
                            <a:schemeClr val="tx1"/>
                          </a:solidFill>
                        </a:rPr>
                        <a:t>Sync frame capability</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PCES capability</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Pilot</a:t>
                      </a:r>
                      <a:r>
                        <a:rPr lang="en-US" altLang="ko-KR" sz="1100" b="0" baseline="0" dirty="0" smtClean="0">
                          <a:solidFill>
                            <a:schemeClr val="tx1"/>
                          </a:solidFill>
                        </a:rPr>
                        <a:t> word capability</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STP</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CTA</a:t>
                      </a:r>
                      <a:r>
                        <a:rPr lang="en-US" altLang="ko-KR" sz="1100" b="0" baseline="0" dirty="0" smtClean="0">
                          <a:solidFill>
                            <a:schemeClr val="tx1"/>
                          </a:solidFill>
                        </a:rPr>
                        <a:t> relinquish</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err="1" smtClean="0">
                          <a:solidFill>
                            <a:schemeClr val="tx1"/>
                          </a:solidFill>
                        </a:rPr>
                        <a:t>Blk</a:t>
                      </a:r>
                      <a:r>
                        <a:rPr lang="en-US" altLang="ko-KR" sz="1100" b="0" dirty="0" smtClean="0">
                          <a:solidFill>
                            <a:schemeClr val="tx1"/>
                          </a:solidFill>
                        </a:rPr>
                        <a:t>-ACK</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Imp-ACK</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Listen to Source</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170264">
                <a:tc>
                  <a:txBody>
                    <a:bodyPr/>
                    <a:lstStyle/>
                    <a:p>
                      <a:pPr latinLnBrk="1"/>
                      <a:r>
                        <a:rPr lang="en-US" altLang="ko-KR" sz="1100" b="0" dirty="0" smtClean="0">
                          <a:solidFill>
                            <a:schemeClr val="tx1"/>
                          </a:solidFill>
                        </a:rPr>
                        <a:t>B31</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b30</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b29</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b28</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b27</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B26</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B25</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latinLnBrk="1"/>
                      <a:r>
                        <a:rPr lang="en-US" altLang="ko-KR" sz="1100" b="0" dirty="0" smtClean="0">
                          <a:solidFill>
                            <a:schemeClr val="tx1"/>
                          </a:solidFill>
                        </a:rPr>
                        <a:t>b24</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r h="370840">
                <a:tc gridSpan="2">
                  <a:txBody>
                    <a:bodyPr/>
                    <a:lstStyle/>
                    <a:p>
                      <a:pPr latinLnBrk="1"/>
                      <a:r>
                        <a:rPr lang="en-US" altLang="ko-KR" sz="1100" b="0" dirty="0" smtClean="0">
                          <a:solidFill>
                            <a:schemeClr val="tx1"/>
                          </a:solidFill>
                        </a:rPr>
                        <a:t>Reserved</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sz="12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gridSpan="2">
                  <a:txBody>
                    <a:bodyPr/>
                    <a:lstStyle/>
                    <a:p>
                      <a:pPr latinLnBrk="1"/>
                      <a:r>
                        <a:rPr lang="en-US" altLang="ko-KR" sz="1100" b="0" dirty="0" smtClean="0">
                          <a:solidFill>
                            <a:schemeClr val="tx1"/>
                          </a:solidFill>
                        </a:rPr>
                        <a:t>Supported Aggregation</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sz="12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gridSpan="4">
                  <a:txBody>
                    <a:bodyPr/>
                    <a:lstStyle/>
                    <a:p>
                      <a:pPr latinLnBrk="1"/>
                      <a:r>
                        <a:rPr lang="en-US" altLang="ko-KR" sz="1100" b="0" dirty="0" smtClean="0">
                          <a:solidFill>
                            <a:schemeClr val="tx1"/>
                          </a:solidFill>
                        </a:rPr>
                        <a:t>Supported IFS</a:t>
                      </a:r>
                      <a:endParaRPr lang="ko-KR" altLang="en-US" sz="11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sz="12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sz="12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sz="1200" b="0" dirty="0">
                        <a:solidFill>
                          <a:schemeClr val="tx1"/>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0790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P2P Connection parameter IE</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34</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12"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endParaRPr lang="en-US" altLang="ko-KR" sz="1600" kern="0" dirty="0" smtClean="0"/>
          </a:p>
          <a:p>
            <a:r>
              <a:rPr lang="en-US" altLang="ko-KR" sz="1600" kern="0" dirty="0" smtClean="0"/>
              <a:t>P2P Connection parameter IE is added for 15.3e </a:t>
            </a:r>
            <a:endParaRPr lang="en-US" altLang="ko-KR" sz="1600" kern="0" dirty="0"/>
          </a:p>
          <a:p>
            <a:endParaRPr lang="en-US" altLang="ko-KR" sz="1600" kern="0" dirty="0" smtClean="0"/>
          </a:p>
          <a:p>
            <a:endParaRPr lang="en-US" altLang="ko-KR" sz="1600" kern="0" dirty="0"/>
          </a:p>
          <a:p>
            <a:endParaRPr lang="en-US" altLang="ko-KR" sz="1600" kern="0" dirty="0" smtClean="0"/>
          </a:p>
          <a:p>
            <a:pPr lvl="1"/>
            <a:r>
              <a:rPr lang="en-US" altLang="ko-KR" sz="1400" kern="0" dirty="0" smtClean="0"/>
              <a:t>Recommended ATP: lite-PNC indicates ATP (Association Timeout Period) using this field</a:t>
            </a:r>
          </a:p>
          <a:p>
            <a:pPr lvl="2"/>
            <a:r>
              <a:rPr lang="en-US" altLang="ko-KR" sz="1400" kern="0" dirty="0" smtClean="0"/>
              <a:t>If the lite-PNC or DEV does not receive any frame from peer node during the recommended ATP, the DEV is disassociated.</a:t>
            </a:r>
          </a:p>
          <a:p>
            <a:pPr lvl="1"/>
            <a:r>
              <a:rPr lang="en-US" altLang="ko-KR" sz="1400" kern="0" dirty="0" smtClean="0"/>
              <a:t>Expected RSSI: See “Touch Action” slide</a:t>
            </a:r>
          </a:p>
          <a:p>
            <a:pPr lvl="2"/>
            <a:r>
              <a:rPr lang="en-US" altLang="ko-KR" sz="1400" kern="0" dirty="0" smtClean="0"/>
              <a:t>Set </a:t>
            </a:r>
            <a:r>
              <a:rPr lang="en-US" altLang="ko-KR" sz="1400" dirty="0" smtClean="0"/>
              <a:t>by a Lite-PNC </a:t>
            </a:r>
          </a:p>
          <a:p>
            <a:pPr lvl="2"/>
            <a:r>
              <a:rPr lang="en-US" altLang="ko-KR" sz="1400" dirty="0" smtClean="0"/>
              <a:t>Expected </a:t>
            </a:r>
            <a:r>
              <a:rPr lang="en-US" altLang="ko-KR" sz="1400" dirty="0"/>
              <a:t>RSSI value </a:t>
            </a:r>
            <a:r>
              <a:rPr lang="en-US" altLang="ko-KR" sz="1400" dirty="0" smtClean="0"/>
              <a:t>of </a:t>
            </a:r>
            <a:r>
              <a:rPr lang="en-US" altLang="ko-KR" sz="1400" dirty="0"/>
              <a:t>the beacon frame </a:t>
            </a:r>
            <a:r>
              <a:rPr lang="en-US" altLang="ko-KR" sz="1400" dirty="0" smtClean="0"/>
              <a:t>from </a:t>
            </a:r>
            <a:r>
              <a:rPr lang="en-US" altLang="ko-KR" sz="1400" dirty="0"/>
              <a:t>the viewpoint </a:t>
            </a:r>
            <a:r>
              <a:rPr lang="en-US" altLang="ko-KR" sz="1400" dirty="0" smtClean="0"/>
              <a:t>of </a:t>
            </a:r>
            <a:r>
              <a:rPr lang="en-US" altLang="ko-KR" sz="1400" dirty="0"/>
              <a:t>a  DEV that will </a:t>
            </a:r>
            <a:r>
              <a:rPr lang="en-US" altLang="ko-KR" sz="1400" dirty="0" smtClean="0"/>
              <a:t>receive the beacon at </a:t>
            </a:r>
            <a:r>
              <a:rPr lang="en-US" altLang="ko-KR" sz="1400" dirty="0"/>
              <a:t>the connection </a:t>
            </a:r>
            <a:r>
              <a:rPr lang="en-US" altLang="ko-KR" sz="1400" dirty="0" smtClean="0"/>
              <a:t>establishment trigger boundary (</a:t>
            </a:r>
            <a:r>
              <a:rPr lang="en-US" altLang="ko-KR" sz="1400" dirty="0" err="1"/>
              <a:t>e.g</a:t>
            </a:r>
            <a:r>
              <a:rPr lang="en-US" altLang="ko-KR" sz="1400" dirty="0"/>
              <a:t>, 1cm</a:t>
            </a:r>
            <a:r>
              <a:rPr lang="en-US" altLang="ko-KR" sz="1400" dirty="0" smtClean="0"/>
              <a:t>)</a:t>
            </a:r>
          </a:p>
          <a:p>
            <a:pPr lvl="2"/>
            <a:r>
              <a:rPr lang="en-US" altLang="ko-KR" sz="1400" dirty="0" smtClean="0"/>
              <a:t>Expected RSSI is expressed in 255 levels (1~255, 0 is reserved to indicated that the DEV may trigger connection establishment regardless of the expected RSSI value)</a:t>
            </a:r>
          </a:p>
          <a:p>
            <a:pPr lvl="2"/>
            <a:r>
              <a:rPr lang="en-US" altLang="ko-KR" sz="1400" dirty="0" smtClean="0"/>
              <a:t>The </a:t>
            </a:r>
            <a:r>
              <a:rPr lang="en-US" altLang="ko-KR" sz="1400" dirty="0"/>
              <a:t>manufacturer of </a:t>
            </a:r>
            <a:r>
              <a:rPr lang="en-US" altLang="ko-KR" sz="1400" dirty="0" smtClean="0"/>
              <a:t>the Kiosk </a:t>
            </a:r>
            <a:r>
              <a:rPr lang="en-US" altLang="ko-KR" sz="1400" dirty="0"/>
              <a:t>presets the </a:t>
            </a:r>
            <a:r>
              <a:rPr lang="en-US" altLang="ko-KR" sz="1400" dirty="0" smtClean="0"/>
              <a:t>value (</a:t>
            </a:r>
            <a:r>
              <a:rPr lang="en-US" altLang="ko-KR" sz="1400" dirty="0"/>
              <a:t>How to set the </a:t>
            </a:r>
            <a:r>
              <a:rPr lang="en-US" altLang="ko-KR" sz="1400" dirty="0" smtClean="0"/>
              <a:t>value is </a:t>
            </a:r>
            <a:r>
              <a:rPr lang="en-US" altLang="ko-KR" sz="1400" dirty="0"/>
              <a:t>out of the scope </a:t>
            </a:r>
            <a:r>
              <a:rPr lang="en-US" altLang="ko-KR" sz="1400" dirty="0" smtClean="0"/>
              <a:t>of  standardization)</a:t>
            </a:r>
            <a:endParaRPr lang="en-US" altLang="ko-KR" sz="1400" dirty="0"/>
          </a:p>
          <a:p>
            <a:endParaRPr lang="en-US" altLang="ko-KR" sz="1000" dirty="0"/>
          </a:p>
          <a:p>
            <a:pPr lvl="1"/>
            <a:endParaRPr lang="en-US" altLang="ko-KR" sz="18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graphicFrame>
        <p:nvGraphicFramePr>
          <p:cNvPr id="13" name="표 12"/>
          <p:cNvGraphicFramePr>
            <a:graphicFrameLocks noGrp="1"/>
          </p:cNvGraphicFramePr>
          <p:nvPr>
            <p:extLst>
              <p:ext uri="{D42A27DB-BD31-4B8C-83A1-F6EECF244321}">
                <p14:modId xmlns:p14="http://schemas.microsoft.com/office/powerpoint/2010/main" val="2903233923"/>
              </p:ext>
            </p:extLst>
          </p:nvPr>
        </p:nvGraphicFramePr>
        <p:xfrm>
          <a:off x="1403648" y="2564904"/>
          <a:ext cx="5375920" cy="629920"/>
        </p:xfrm>
        <a:graphic>
          <a:graphicData uri="http://schemas.openxmlformats.org/drawingml/2006/table">
            <a:tbl>
              <a:tblPr firstRow="1" bandRow="1">
                <a:tableStyleId>{5940675A-B579-460E-94D1-54222C63F5DA}</a:tableStyleId>
              </a:tblPr>
              <a:tblGrid>
                <a:gridCol w="1343980"/>
                <a:gridCol w="1343980"/>
                <a:gridCol w="1343980"/>
                <a:gridCol w="1343980"/>
              </a:tblGrid>
              <a:tr h="216024">
                <a:tc>
                  <a:txBody>
                    <a:bodyPr/>
                    <a:lstStyle/>
                    <a:p>
                      <a:pPr latinLnBrk="1"/>
                      <a:r>
                        <a:rPr lang="en-US" altLang="ko-KR" sz="1100" dirty="0" smtClean="0"/>
                        <a:t>1 octet</a:t>
                      </a:r>
                      <a:endParaRPr lang="ko-KR" altLang="en-US" sz="1100" b="0" dirty="0">
                        <a:solidFill>
                          <a:schemeClr val="tx1"/>
                        </a:solidFill>
                      </a:endParaRPr>
                    </a:p>
                  </a:txBody>
                  <a:tcPr/>
                </a:tc>
                <a:tc>
                  <a:txBody>
                    <a:bodyPr/>
                    <a:lstStyle/>
                    <a:p>
                      <a:pPr latinLnBrk="1"/>
                      <a:r>
                        <a:rPr lang="en-US" altLang="ko-KR" sz="1100" dirty="0" smtClean="0"/>
                        <a:t>2 octet</a:t>
                      </a:r>
                      <a:endParaRPr lang="ko-KR" altLang="en-US" sz="1100" b="0" dirty="0">
                        <a:solidFill>
                          <a:schemeClr val="tx1"/>
                        </a:solidFill>
                      </a:endParaRPr>
                    </a:p>
                  </a:txBody>
                  <a:tcPr/>
                </a:tc>
                <a:tc>
                  <a:txBody>
                    <a:bodyPr/>
                    <a:lstStyle/>
                    <a:p>
                      <a:pPr latinLnBrk="1"/>
                      <a:r>
                        <a:rPr lang="en-US" altLang="ko-KR" sz="1100" dirty="0" smtClean="0"/>
                        <a:t>1 octet</a:t>
                      </a:r>
                      <a:endParaRPr lang="ko-KR" altLang="en-US" sz="1100" b="0" dirty="0">
                        <a:solidFill>
                          <a:schemeClr val="tx1"/>
                        </a:solidFill>
                      </a:endParaRPr>
                    </a:p>
                  </a:txBody>
                  <a:tcPr/>
                </a:tc>
                <a:tc>
                  <a:txBody>
                    <a:bodyPr/>
                    <a:lstStyle/>
                    <a:p>
                      <a:pPr latinLnBrk="1"/>
                      <a:r>
                        <a:rPr lang="en-US" altLang="ko-KR" sz="1100" dirty="0" smtClean="0"/>
                        <a:t>1 octet</a:t>
                      </a:r>
                      <a:endParaRPr lang="ko-KR" altLang="en-US" sz="1100" b="0" dirty="0">
                        <a:solidFill>
                          <a:schemeClr val="tx1"/>
                        </a:solidFill>
                      </a:endParaRPr>
                    </a:p>
                  </a:txBody>
                  <a:tcPr/>
                </a:tc>
              </a:tr>
              <a:tr h="370840">
                <a:tc>
                  <a:txBody>
                    <a:bodyPr/>
                    <a:lstStyle/>
                    <a:p>
                      <a:pPr latinLnBrk="1"/>
                      <a:r>
                        <a:rPr lang="en-US" altLang="ko-KR" sz="1100" dirty="0" smtClean="0"/>
                        <a:t>Expected RSSI</a:t>
                      </a:r>
                      <a:endParaRPr lang="ko-KR" altLang="en-US" sz="1100" b="0" dirty="0">
                        <a:solidFill>
                          <a:schemeClr val="tx1"/>
                        </a:solidFill>
                      </a:endParaRPr>
                    </a:p>
                  </a:txBody>
                  <a:tcPr/>
                </a:tc>
                <a:tc>
                  <a:txBody>
                    <a:bodyPr/>
                    <a:lstStyle/>
                    <a:p>
                      <a:pPr latinLnBrk="1"/>
                      <a:r>
                        <a:rPr lang="en-US" altLang="ko-KR" sz="1100" dirty="0" smtClean="0"/>
                        <a:t>Recommend ATP </a:t>
                      </a:r>
                      <a:endParaRPr lang="ko-KR" altLang="en-US" sz="1100" b="0" dirty="0">
                        <a:solidFill>
                          <a:schemeClr val="tx1"/>
                        </a:solidFill>
                      </a:endParaRPr>
                    </a:p>
                  </a:txBody>
                  <a:tcPr/>
                </a:tc>
                <a:tc>
                  <a:txBody>
                    <a:bodyPr/>
                    <a:lstStyle/>
                    <a:p>
                      <a:pPr latinLnBrk="1"/>
                      <a:r>
                        <a:rPr lang="en-US" altLang="ko-KR" sz="1100" baseline="0" dirty="0" smtClean="0"/>
                        <a:t>Length (=5)</a:t>
                      </a:r>
                      <a:endParaRPr lang="en-US" altLang="ko-KR" sz="1100" b="0" baseline="0" dirty="0" smtClean="0">
                        <a:solidFill>
                          <a:schemeClr val="tx1"/>
                        </a:solidFill>
                      </a:endParaRPr>
                    </a:p>
                  </a:txBody>
                  <a:tcPr/>
                </a:tc>
                <a:tc>
                  <a:txBody>
                    <a:bodyPr/>
                    <a:lstStyle/>
                    <a:p>
                      <a:pPr latinLnBrk="1"/>
                      <a:r>
                        <a:rPr lang="en-US" altLang="ko-KR" sz="1100" dirty="0" smtClean="0"/>
                        <a:t>Element ID</a:t>
                      </a:r>
                      <a:endParaRPr lang="ko-KR" altLang="en-US" sz="1100" b="0" dirty="0">
                        <a:solidFill>
                          <a:schemeClr val="tx1"/>
                        </a:solidFill>
                      </a:endParaRPr>
                    </a:p>
                  </a:txBody>
                  <a:tcPr/>
                </a:tc>
              </a:tr>
            </a:tbl>
          </a:graphicData>
        </a:graphic>
      </p:graphicFrame>
    </p:spTree>
    <p:extLst>
      <p:ext uri="{BB962C8B-B14F-4D97-AF65-F5344CB8AC3E}">
        <p14:creationId xmlns:p14="http://schemas.microsoft.com/office/powerpoint/2010/main" val="1234588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Beacon (1/3)</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35</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endParaRPr lang="en-US" altLang="ko-KR" sz="1600" kern="0" dirty="0" smtClean="0"/>
          </a:p>
          <a:p>
            <a:endParaRPr lang="en-US" altLang="ko-KR" sz="1600" kern="0" dirty="0" smtClean="0"/>
          </a:p>
          <a:p>
            <a:endParaRPr lang="en-US" altLang="ko-KR" sz="1600" kern="0" dirty="0"/>
          </a:p>
          <a:p>
            <a:endParaRPr lang="en-US" altLang="ko-KR" sz="1600" kern="0" dirty="0" smtClean="0"/>
          </a:p>
          <a:p>
            <a:endParaRPr lang="en-US" altLang="ko-KR" sz="1600" kern="0" dirty="0"/>
          </a:p>
          <a:p>
            <a:pPr lvl="1"/>
            <a:r>
              <a:rPr lang="en-US" altLang="ko-KR" sz="1600" kern="0" dirty="0" smtClean="0"/>
              <a:t>Basic format is inherited from 15.3 baseline document</a:t>
            </a:r>
          </a:p>
          <a:p>
            <a:pPr lvl="2"/>
            <a:r>
              <a:rPr lang="en-US" altLang="ko-KR" sz="1600" kern="0" dirty="0" smtClean="0"/>
              <a:t>Size of the beacon is much smaller than size of the legacy beacon frame since many IEs defined in legacy spec are not required by 15.3e and they may not be present in 15.3e beacon frame</a:t>
            </a:r>
          </a:p>
          <a:p>
            <a:pPr lvl="2"/>
            <a:r>
              <a:rPr lang="en-US" altLang="ko-KR" sz="1600" kern="0" dirty="0" smtClean="0"/>
              <a:t> </a:t>
            </a:r>
          </a:p>
          <a:p>
            <a:pPr lvl="1"/>
            <a:r>
              <a:rPr lang="en-US" altLang="ko-KR" sz="1600" kern="0" dirty="0" smtClean="0"/>
              <a:t>P2P Connection parameter IE shall be included in the Beacon transmitted before association</a:t>
            </a:r>
            <a:endParaRPr lang="en-US" altLang="ko-KR" sz="1600" kern="0" dirty="0"/>
          </a:p>
          <a:p>
            <a:pPr algn="ct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2" name="그림 11"/>
          <p:cNvPicPr/>
          <p:nvPr/>
        </p:nvPicPr>
        <p:blipFill>
          <a:blip r:embed="rId3"/>
          <a:stretch>
            <a:fillRect/>
          </a:stretch>
        </p:blipFill>
        <p:spPr>
          <a:xfrm>
            <a:off x="1740216" y="1844824"/>
            <a:ext cx="5663565" cy="1104900"/>
          </a:xfrm>
          <a:prstGeom prst="rect">
            <a:avLst/>
          </a:prstGeom>
        </p:spPr>
      </p:pic>
    </p:spTree>
    <p:extLst>
      <p:ext uri="{BB962C8B-B14F-4D97-AF65-F5344CB8AC3E}">
        <p14:creationId xmlns:p14="http://schemas.microsoft.com/office/powerpoint/2010/main" val="3164131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Beacon (2/3)</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36</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endParaRPr lang="en-US" altLang="ko-KR" sz="1600" kern="0" dirty="0" smtClean="0"/>
          </a:p>
          <a:p>
            <a:r>
              <a:rPr lang="en-US" altLang="ko-KR" sz="1600" kern="0" dirty="0" smtClean="0"/>
              <a:t>Beacon</a:t>
            </a:r>
            <a:endParaRPr lang="en-US" altLang="ko-KR" sz="1600" kern="0" dirty="0"/>
          </a:p>
          <a:p>
            <a:pPr lvl="1"/>
            <a:r>
              <a:rPr lang="en-US" altLang="ko-KR" sz="1600" kern="0" dirty="0" err="1" smtClean="0"/>
              <a:t>Piconet</a:t>
            </a:r>
            <a:r>
              <a:rPr lang="en-US" altLang="ko-KR" sz="1600" kern="0" dirty="0" smtClean="0"/>
              <a:t> Synchronization Parameter</a:t>
            </a:r>
          </a:p>
          <a:p>
            <a:pPr lvl="1"/>
            <a:endParaRPr lang="en-US" altLang="ko-KR" sz="1600" kern="0" dirty="0"/>
          </a:p>
          <a:p>
            <a:pPr lvl="1"/>
            <a:endParaRPr lang="en-US" altLang="ko-KR" sz="1600" kern="0" dirty="0" smtClean="0"/>
          </a:p>
          <a:p>
            <a:pPr lvl="1"/>
            <a:endParaRPr lang="en-US" altLang="ko-KR" sz="1600" kern="0" dirty="0"/>
          </a:p>
          <a:p>
            <a:pPr lvl="2"/>
            <a:r>
              <a:rPr lang="en-US" altLang="ko-KR" sz="1200" kern="0" dirty="0" smtClean="0"/>
              <a:t>Address of 15.3e device is 6 octets. 2 octets of PNC address field is reserved</a:t>
            </a:r>
          </a:p>
          <a:p>
            <a:pPr lvl="2"/>
            <a:r>
              <a:rPr lang="en-US" altLang="ko-KR" sz="1200" kern="0" dirty="0" err="1" smtClean="0"/>
              <a:t>Superframe</a:t>
            </a:r>
            <a:r>
              <a:rPr lang="en-US" altLang="ko-KR" sz="1200" kern="0" dirty="0" smtClean="0"/>
              <a:t> duration: Setting 0 to this field means that the </a:t>
            </a:r>
            <a:r>
              <a:rPr lang="en-US" altLang="ko-KR" sz="1200" kern="0" dirty="0" err="1" smtClean="0"/>
              <a:t>superframe</a:t>
            </a:r>
            <a:r>
              <a:rPr lang="en-US" altLang="ko-KR" sz="1200" kern="0" dirty="0" smtClean="0"/>
              <a:t> covers the duration before disassociation</a:t>
            </a:r>
          </a:p>
          <a:p>
            <a:pPr lvl="3"/>
            <a:r>
              <a:rPr lang="en-US" altLang="ko-KR" sz="1200" kern="0" dirty="0" smtClean="0"/>
              <a:t>Value is set between </a:t>
            </a:r>
            <a:r>
              <a:rPr lang="en-US" altLang="ko-KR" sz="1200" kern="0" dirty="0" err="1" smtClean="0"/>
              <a:t>mMinSuperframeDuration</a:t>
            </a:r>
            <a:r>
              <a:rPr lang="en-US" altLang="ko-KR" sz="1200" kern="0" dirty="0" smtClean="0"/>
              <a:t> and </a:t>
            </a:r>
            <a:r>
              <a:rPr lang="en-US" altLang="ko-KR" sz="1200" kern="0" dirty="0" err="1" smtClean="0"/>
              <a:t>mMaxSuperframeDuration</a:t>
            </a:r>
            <a:r>
              <a:rPr lang="en-US" altLang="ko-KR" sz="1200" kern="0" dirty="0" smtClean="0"/>
              <a:t> when the beacon is transmitted before association and after a DEV is disassociated</a:t>
            </a:r>
          </a:p>
          <a:p>
            <a:pPr lvl="3"/>
            <a:r>
              <a:rPr lang="en-US" altLang="ko-KR" sz="1200" kern="0" dirty="0" smtClean="0"/>
              <a:t>Otherwise it is set to 0</a:t>
            </a:r>
          </a:p>
          <a:p>
            <a:pPr lvl="2"/>
            <a:r>
              <a:rPr lang="en-US" altLang="ko-KR" sz="1200" kern="0" dirty="0" smtClean="0"/>
              <a:t>CAP end time</a:t>
            </a:r>
          </a:p>
          <a:p>
            <a:pPr lvl="3"/>
            <a:r>
              <a:rPr lang="en-US" altLang="ko-KR" sz="1200" kern="0" dirty="0" smtClean="0"/>
              <a:t>Set to the value equal to </a:t>
            </a:r>
            <a:r>
              <a:rPr lang="en-US" altLang="ko-KR" sz="1200" kern="0" dirty="0" err="1" smtClean="0"/>
              <a:t>Superframe</a:t>
            </a:r>
            <a:r>
              <a:rPr lang="en-US" altLang="ko-KR" sz="1200" kern="0" dirty="0" smtClean="0"/>
              <a:t> </a:t>
            </a:r>
            <a:r>
              <a:rPr lang="en-US" altLang="ko-KR" sz="1200" kern="0" dirty="0"/>
              <a:t>duration before association and after a DEV is </a:t>
            </a:r>
            <a:r>
              <a:rPr lang="en-US" altLang="ko-KR" sz="1200" kern="0" dirty="0" smtClean="0"/>
              <a:t>disassociated</a:t>
            </a:r>
          </a:p>
          <a:p>
            <a:pPr lvl="3"/>
            <a:r>
              <a:rPr lang="en-US" altLang="ko-KR" sz="1200" kern="0" dirty="0" smtClean="0"/>
              <a:t>Otherwise it is set to end time of the beacon frame</a:t>
            </a:r>
          </a:p>
          <a:p>
            <a:pPr lvl="2"/>
            <a:r>
              <a:rPr lang="en-US" altLang="ko-KR" sz="1400" kern="0" dirty="0" smtClean="0"/>
              <a:t>Other fields are inherited from the baseline</a:t>
            </a:r>
          </a:p>
          <a:p>
            <a:pPr algn="ct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3" name="그림 12"/>
          <p:cNvPicPr/>
          <p:nvPr/>
        </p:nvPicPr>
        <p:blipFill>
          <a:blip r:embed="rId3"/>
          <a:stretch>
            <a:fillRect/>
          </a:stretch>
        </p:blipFill>
        <p:spPr>
          <a:xfrm>
            <a:off x="1619669" y="2765931"/>
            <a:ext cx="5649595" cy="807085"/>
          </a:xfrm>
          <a:prstGeom prst="rect">
            <a:avLst/>
          </a:prstGeom>
        </p:spPr>
      </p:pic>
    </p:spTree>
    <p:extLst>
      <p:ext uri="{BB962C8B-B14F-4D97-AF65-F5344CB8AC3E}">
        <p14:creationId xmlns:p14="http://schemas.microsoft.com/office/powerpoint/2010/main" val="4291816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Beacon (3/3)</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37</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endParaRPr lang="en-US" altLang="ko-KR" sz="1600" kern="0" dirty="0" smtClean="0"/>
          </a:p>
          <a:p>
            <a:r>
              <a:rPr lang="en-US" altLang="ko-KR" sz="1600" kern="0" dirty="0" smtClean="0"/>
              <a:t>Beacon</a:t>
            </a:r>
            <a:endParaRPr lang="en-US" altLang="ko-KR" sz="1600" kern="0" dirty="0"/>
          </a:p>
          <a:p>
            <a:pPr lvl="2"/>
            <a:r>
              <a:rPr lang="en-US" altLang="ko-KR" sz="1600" kern="0" dirty="0" err="1" smtClean="0"/>
              <a:t>Piconet</a:t>
            </a:r>
            <a:r>
              <a:rPr lang="en-US" altLang="ko-KR" sz="1600" kern="0" dirty="0" smtClean="0"/>
              <a:t> Mode</a:t>
            </a:r>
          </a:p>
          <a:p>
            <a:pPr lvl="2"/>
            <a:endParaRPr lang="en-US" altLang="ko-KR" sz="1600" kern="0" dirty="0"/>
          </a:p>
          <a:p>
            <a:pPr lvl="2"/>
            <a:endParaRPr lang="en-US" altLang="ko-KR" sz="1600" kern="0" dirty="0" smtClean="0"/>
          </a:p>
          <a:p>
            <a:pPr lvl="2"/>
            <a:endParaRPr lang="en-US" altLang="ko-KR" sz="1600" kern="0" dirty="0"/>
          </a:p>
          <a:p>
            <a:pPr lvl="3"/>
            <a:r>
              <a:rPr lang="en-US" altLang="ko-KR" sz="1200" kern="0" dirty="0" smtClean="0"/>
              <a:t>Inherited from baseline document</a:t>
            </a:r>
          </a:p>
          <a:p>
            <a:pPr lvl="3"/>
            <a:r>
              <a:rPr lang="en-US" altLang="ko-KR" sz="1200" kern="0" dirty="0" smtClean="0"/>
              <a:t>When the beacon is transmitted </a:t>
            </a:r>
            <a:r>
              <a:rPr lang="en-US" altLang="ko-KR" sz="1200" kern="0" dirty="0"/>
              <a:t>before association and after a DEV is </a:t>
            </a:r>
            <a:r>
              <a:rPr lang="en-US" altLang="ko-KR" sz="1200" kern="0" dirty="0" smtClean="0"/>
              <a:t>disassociated, CAP command and CAP associations are set to 1 and other fields are set to 0</a:t>
            </a:r>
          </a:p>
          <a:p>
            <a:pPr lvl="3"/>
            <a:r>
              <a:rPr lang="en-US" altLang="ko-KR" sz="1200" kern="0" dirty="0" smtClean="0"/>
              <a:t>Otherwise, all the fields are set to 0</a:t>
            </a:r>
          </a:p>
          <a:p>
            <a:pPr lvl="3"/>
            <a:endParaRPr lang="en-US" altLang="ko-KR" sz="1200" kern="0" dirty="0"/>
          </a:p>
          <a:p>
            <a:pPr lvl="3"/>
            <a:endParaRPr lang="en-US" altLang="ko-KR" sz="1200" kern="0" dirty="0" smtClean="0"/>
          </a:p>
          <a:p>
            <a:pPr algn="ct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1" name="그림 10"/>
          <p:cNvPicPr/>
          <p:nvPr/>
        </p:nvPicPr>
        <p:blipFill>
          <a:blip r:embed="rId3"/>
          <a:stretch>
            <a:fillRect/>
          </a:stretch>
        </p:blipFill>
        <p:spPr>
          <a:xfrm>
            <a:off x="1547664" y="2780928"/>
            <a:ext cx="5731510" cy="821055"/>
          </a:xfrm>
          <a:prstGeom prst="rect">
            <a:avLst/>
          </a:prstGeom>
        </p:spPr>
      </p:pic>
    </p:spTree>
    <p:extLst>
      <p:ext uri="{BB962C8B-B14F-4D97-AF65-F5344CB8AC3E}">
        <p14:creationId xmlns:p14="http://schemas.microsoft.com/office/powerpoint/2010/main" val="2371009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Command Frames</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38</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endParaRPr lang="en-US" altLang="ko-KR" sz="1600" kern="0" dirty="0" smtClean="0"/>
          </a:p>
          <a:p>
            <a:r>
              <a:rPr lang="en-US" altLang="ko-KR" sz="1600" kern="0" dirty="0" smtClean="0"/>
              <a:t>Following command frames are used in 15.3e</a:t>
            </a:r>
            <a:endParaRPr lang="en-US" altLang="ko-KR" sz="1600" kern="0" dirty="0"/>
          </a:p>
          <a:p>
            <a:pPr lvl="3"/>
            <a:endParaRPr lang="en-US" altLang="ko-KR" sz="1200" kern="0" dirty="0"/>
          </a:p>
          <a:p>
            <a:pPr lvl="3"/>
            <a:endParaRPr lang="en-US" altLang="ko-KR" sz="1200" kern="0" dirty="0" smtClean="0"/>
          </a:p>
          <a:p>
            <a:pPr lvl="3"/>
            <a:endParaRPr lang="en-US" altLang="ko-KR" sz="1200" kern="0" dirty="0"/>
          </a:p>
          <a:p>
            <a:pPr lvl="3"/>
            <a:endParaRPr lang="en-US" altLang="ko-KR" sz="1200" kern="0" dirty="0" smtClean="0"/>
          </a:p>
          <a:p>
            <a:pPr lvl="3"/>
            <a:endParaRPr lang="en-US" altLang="ko-KR" sz="1200" kern="0" dirty="0"/>
          </a:p>
          <a:p>
            <a:pPr lvl="3"/>
            <a:endParaRPr lang="en-US" altLang="ko-KR" sz="1200" kern="0" dirty="0" smtClean="0"/>
          </a:p>
          <a:p>
            <a:pPr lvl="3"/>
            <a:endParaRPr lang="en-US" altLang="ko-KR" sz="1200" kern="0" dirty="0"/>
          </a:p>
          <a:p>
            <a:pPr lvl="3"/>
            <a:endParaRPr lang="en-US" altLang="ko-KR" sz="1200" kern="0" dirty="0" smtClean="0"/>
          </a:p>
          <a:p>
            <a:pPr lvl="3"/>
            <a:endParaRPr lang="en-US" altLang="ko-KR" sz="1200" kern="0" dirty="0"/>
          </a:p>
          <a:p>
            <a:pPr lvl="3"/>
            <a:endParaRPr lang="en-US" altLang="ko-KR" sz="1200" kern="0" dirty="0" smtClean="0"/>
          </a:p>
          <a:p>
            <a:pPr marL="1200150" lvl="3" indent="0">
              <a:buNone/>
            </a:pPr>
            <a:endParaRPr lang="en-US" altLang="ko-KR" sz="1200" kern="0" dirty="0" smtClean="0"/>
          </a:p>
          <a:p>
            <a:pPr algn="ct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graphicFrame>
        <p:nvGraphicFramePr>
          <p:cNvPr id="4" name="표 3"/>
          <p:cNvGraphicFramePr>
            <a:graphicFrameLocks noGrp="1"/>
          </p:cNvGraphicFramePr>
          <p:nvPr>
            <p:extLst>
              <p:ext uri="{D42A27DB-BD31-4B8C-83A1-F6EECF244321}">
                <p14:modId xmlns:p14="http://schemas.microsoft.com/office/powerpoint/2010/main" val="3795138814"/>
              </p:ext>
            </p:extLst>
          </p:nvPr>
        </p:nvGraphicFramePr>
        <p:xfrm>
          <a:off x="1187624" y="2780928"/>
          <a:ext cx="4680585" cy="1728192"/>
        </p:xfrm>
        <a:graphic>
          <a:graphicData uri="http://schemas.openxmlformats.org/drawingml/2006/table">
            <a:tbl>
              <a:tblPr firstRow="1" firstCol="1" bandRow="1">
                <a:tableStyleId>{5C22544A-7EE6-4342-B048-85BDC9FD1C3A}</a:tableStyleId>
              </a:tblPr>
              <a:tblGrid>
                <a:gridCol w="990600"/>
                <a:gridCol w="1710055"/>
                <a:gridCol w="989965"/>
                <a:gridCol w="989965"/>
              </a:tblGrid>
              <a:tr h="864096">
                <a:tc>
                  <a:txBody>
                    <a:bodyPr/>
                    <a:lstStyle/>
                    <a:p>
                      <a:pPr marR="63500" indent="127000" algn="ctr" latinLnBrk="1">
                        <a:spcAft>
                          <a:spcPts val="0"/>
                        </a:spcAft>
                      </a:pPr>
                      <a:r>
                        <a:rPr lang="en-US" sz="1000" kern="100" dirty="0">
                          <a:effectLst/>
                        </a:rPr>
                        <a:t>Command type</a:t>
                      </a:r>
                      <a:endParaRPr lang="ko-KR" sz="1000" kern="100" dirty="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Commad name</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altLang="ko-KR" sz="1000" kern="100" dirty="0" smtClean="0">
                          <a:effectLst/>
                        </a:rPr>
                        <a:t>Related</a:t>
                      </a:r>
                      <a:r>
                        <a:rPr lang="en-US" altLang="ko-KR" sz="1000" kern="100" baseline="0" dirty="0" smtClean="0">
                          <a:effectLst/>
                        </a:rPr>
                        <a:t> clause in </a:t>
                      </a:r>
                      <a:r>
                        <a:rPr lang="en-US" altLang="ko-KR" sz="1000" kern="100" dirty="0" smtClean="0">
                          <a:effectLst/>
                        </a:rPr>
                        <a:t>IEEE802.15.3 </a:t>
                      </a:r>
                      <a:endParaRPr lang="ko-KR" altLang="ko-KR" sz="1000" kern="100" dirty="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endParaRPr lang="ko-KR" sz="1000" kern="100" dirty="0">
                        <a:effectLst/>
                        <a:latin typeface="Book Antiqua"/>
                        <a:ea typeface="돋움체"/>
                        <a:cs typeface="Times New Roman"/>
                      </a:endParaRPr>
                    </a:p>
                  </a:txBody>
                  <a:tcPr marL="68580" marR="68580" marT="0" marB="0" anchor="ctr"/>
                </a:tc>
              </a:tr>
              <a:tr h="288032">
                <a:tc>
                  <a:txBody>
                    <a:bodyPr/>
                    <a:lstStyle/>
                    <a:p>
                      <a:pPr marR="63500" indent="127000" algn="ctr" latinLnBrk="1">
                        <a:spcAft>
                          <a:spcPts val="0"/>
                        </a:spcAft>
                      </a:pPr>
                      <a:r>
                        <a:rPr lang="en-US" sz="1000" kern="100">
                          <a:effectLst/>
                        </a:rPr>
                        <a:t>0x0000</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Association request</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7.5.1.1</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 </a:t>
                      </a:r>
                      <a:endParaRPr lang="ko-KR" sz="1000" kern="100">
                        <a:effectLst/>
                        <a:latin typeface="Book Antiqua"/>
                        <a:ea typeface="돋움체"/>
                        <a:cs typeface="Times New Roman"/>
                      </a:endParaRPr>
                    </a:p>
                  </a:txBody>
                  <a:tcPr marL="68580" marR="68580" marT="0" marB="0" anchor="ctr"/>
                </a:tc>
              </a:tr>
              <a:tr h="288032">
                <a:tc>
                  <a:txBody>
                    <a:bodyPr/>
                    <a:lstStyle/>
                    <a:p>
                      <a:pPr marR="63500" indent="127000" algn="ctr" latinLnBrk="1">
                        <a:spcAft>
                          <a:spcPts val="0"/>
                        </a:spcAft>
                      </a:pPr>
                      <a:r>
                        <a:rPr lang="en-US" sz="1000" kern="100">
                          <a:effectLst/>
                        </a:rPr>
                        <a:t>0x0001</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Association response</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7.5.1.2</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option</a:t>
                      </a:r>
                      <a:endParaRPr lang="ko-KR" sz="1000" kern="100">
                        <a:effectLst/>
                        <a:latin typeface="Book Antiqua"/>
                        <a:ea typeface="돋움체"/>
                        <a:cs typeface="Times New Roman"/>
                      </a:endParaRPr>
                    </a:p>
                  </a:txBody>
                  <a:tcPr marL="68580" marR="68580" marT="0" marB="0" anchor="ctr"/>
                </a:tc>
              </a:tr>
              <a:tr h="288032">
                <a:tc>
                  <a:txBody>
                    <a:bodyPr/>
                    <a:lstStyle/>
                    <a:p>
                      <a:pPr marR="63500" indent="127000" algn="ctr" latinLnBrk="1">
                        <a:spcAft>
                          <a:spcPts val="0"/>
                        </a:spcAft>
                      </a:pPr>
                      <a:r>
                        <a:rPr lang="en-US" sz="1000" kern="100">
                          <a:effectLst/>
                        </a:rPr>
                        <a:t>0x0002</a:t>
                      </a:r>
                      <a:endParaRPr lang="ko-KR" sz="1000" kern="100">
                        <a:effectLst/>
                        <a:latin typeface="Book Antiqua"/>
                        <a:ea typeface="돋움체"/>
                        <a:cs typeface="Times New Roman"/>
                      </a:endParaRPr>
                    </a:p>
                  </a:txBody>
                  <a:tcPr marL="68580" marR="68580" marT="0" marB="0" anchor="ctr"/>
                </a:tc>
                <a:tc>
                  <a:txBody>
                    <a:bodyPr/>
                    <a:lstStyle/>
                    <a:p>
                      <a:pPr marR="63500" indent="127000" algn="just" latinLnBrk="1">
                        <a:spcAft>
                          <a:spcPts val="0"/>
                        </a:spcAft>
                      </a:pPr>
                      <a:r>
                        <a:rPr lang="en-US" sz="1000" kern="100">
                          <a:effectLst/>
                        </a:rPr>
                        <a:t>Disassociation request</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a:effectLst/>
                        </a:rPr>
                        <a:t>7.5.1.3</a:t>
                      </a:r>
                      <a:endParaRPr lang="ko-KR" sz="1000" kern="100">
                        <a:effectLst/>
                        <a:latin typeface="Book Antiqua"/>
                        <a:ea typeface="돋움체"/>
                        <a:cs typeface="Times New Roman"/>
                      </a:endParaRPr>
                    </a:p>
                  </a:txBody>
                  <a:tcPr marL="68580" marR="68580" marT="0" marB="0" anchor="ctr"/>
                </a:tc>
                <a:tc>
                  <a:txBody>
                    <a:bodyPr/>
                    <a:lstStyle/>
                    <a:p>
                      <a:pPr marR="63500" indent="127000" algn="ctr" latinLnBrk="1">
                        <a:spcAft>
                          <a:spcPts val="0"/>
                        </a:spcAft>
                      </a:pPr>
                      <a:r>
                        <a:rPr lang="en-US" sz="1000" kern="100" dirty="0">
                          <a:effectLst/>
                        </a:rPr>
                        <a:t> </a:t>
                      </a:r>
                      <a:endParaRPr lang="ko-KR" sz="1000" kern="100" dirty="0">
                        <a:effectLst/>
                        <a:latin typeface="Book Antiqua"/>
                        <a:ea typeface="돋움체"/>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84289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Association Request/Response</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39</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smtClean="0"/>
              <a:t>Association Request</a:t>
            </a:r>
            <a:endParaRPr lang="en-US" altLang="ko-KR" sz="1600" kern="0" dirty="0"/>
          </a:p>
          <a:p>
            <a:endParaRPr lang="en-US" altLang="ko-KR" sz="1600" kern="0" dirty="0" smtClean="0"/>
          </a:p>
          <a:p>
            <a:endParaRPr lang="en-US" altLang="ko-KR" sz="1600" kern="0" dirty="0"/>
          </a:p>
          <a:p>
            <a:endParaRPr lang="en-US" altLang="ko-KR" sz="1600" kern="0" dirty="0" smtClean="0"/>
          </a:p>
          <a:p>
            <a:pPr lvl="1"/>
            <a:r>
              <a:rPr lang="en-US" altLang="ko-KR" sz="1200" kern="0" dirty="0" smtClean="0"/>
              <a:t>Inherited from 15.3 and 15.3c</a:t>
            </a:r>
          </a:p>
          <a:p>
            <a:pPr lvl="1"/>
            <a:r>
              <a:rPr lang="en-US" altLang="ko-KR" sz="1200" kern="0" dirty="0" smtClean="0"/>
              <a:t>DEV utility is set to 0</a:t>
            </a:r>
            <a:endParaRPr lang="en-US" altLang="ko-KR" sz="1200" kern="0" dirty="0"/>
          </a:p>
          <a:p>
            <a:r>
              <a:rPr lang="en-US" altLang="ko-KR" sz="1600" kern="0" dirty="0" smtClean="0"/>
              <a:t>Association Response</a:t>
            </a:r>
          </a:p>
          <a:p>
            <a:endParaRPr lang="en-US" altLang="ko-KR" sz="1600" kern="0" dirty="0"/>
          </a:p>
          <a:p>
            <a:endParaRPr lang="en-US" altLang="ko-KR" sz="1600" kern="0" dirty="0" smtClean="0"/>
          </a:p>
          <a:p>
            <a:pPr lvl="1"/>
            <a:endParaRPr lang="en-US" altLang="ko-KR" sz="1200" kern="0" dirty="0" smtClean="0"/>
          </a:p>
          <a:p>
            <a:pPr lvl="1"/>
            <a:r>
              <a:rPr lang="en-US" altLang="ko-KR" sz="1200" kern="0" dirty="0"/>
              <a:t>Inherited from 15.3 and </a:t>
            </a:r>
            <a:r>
              <a:rPr lang="en-US" altLang="ko-KR" sz="1200" kern="0" dirty="0" smtClean="0"/>
              <a:t>15.3b</a:t>
            </a:r>
          </a:p>
          <a:p>
            <a:pPr lvl="1"/>
            <a:r>
              <a:rPr lang="en-US" altLang="ko-KR" sz="1200" kern="0" dirty="0" smtClean="0"/>
              <a:t>Association Response can be replaced by </a:t>
            </a:r>
            <a:r>
              <a:rPr lang="en-US" altLang="ko-KR" sz="1200" kern="0" dirty="0" err="1" smtClean="0"/>
              <a:t>Imm-Ack</a:t>
            </a:r>
            <a:r>
              <a:rPr lang="en-US" altLang="ko-KR" sz="1200" kern="0" dirty="0" smtClean="0"/>
              <a:t> in 15.3e</a:t>
            </a:r>
          </a:p>
          <a:p>
            <a:pPr lvl="2"/>
            <a:r>
              <a:rPr lang="en-US" altLang="ko-KR" sz="1200" kern="0" dirty="0" smtClean="0"/>
              <a:t>Used when the lite-PNC rejects the association request or allocates other ATP value which is different from the ATP value in Association Request</a:t>
            </a:r>
            <a:endParaRPr lang="en-US" altLang="ko-KR" sz="1200" kern="0" dirty="0"/>
          </a:p>
          <a:p>
            <a:r>
              <a:rPr lang="en-US" altLang="ko-KR" sz="1600" kern="0" dirty="0" smtClean="0"/>
              <a:t>Disassociation Request</a:t>
            </a:r>
            <a:endParaRPr lang="en-US" altLang="ko-KR" sz="1600" kern="0" dirty="0"/>
          </a:p>
          <a:p>
            <a:endParaRPr lang="en-US" altLang="ko-KR" sz="1600" kern="0" dirty="0" smtClean="0"/>
          </a:p>
          <a:p>
            <a:pPr algn="ctr"/>
            <a:endParaRPr lang="en-US" altLang="ko-KR" sz="1600" kern="0" dirty="0"/>
          </a:p>
          <a:p>
            <a:pPr marL="0" lvl="1" indent="0">
              <a:buNone/>
            </a:pPr>
            <a:r>
              <a:rPr lang="en-US" altLang="ko-KR" sz="1200" kern="0" dirty="0" smtClean="0"/>
              <a:t>         - Inherited </a:t>
            </a:r>
            <a:r>
              <a:rPr lang="en-US" altLang="ko-KR" sz="1200" kern="0" dirty="0"/>
              <a:t>from 15.3 and </a:t>
            </a:r>
            <a:r>
              <a:rPr lang="en-US" altLang="ko-KR" sz="1200" kern="0" dirty="0" smtClean="0"/>
              <a:t>15.3b</a:t>
            </a:r>
            <a:endParaRPr lang="en-US" altLang="ko-KR" sz="12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1" name="그림 10"/>
          <p:cNvPicPr/>
          <p:nvPr/>
        </p:nvPicPr>
        <p:blipFill>
          <a:blip r:embed="rId3"/>
          <a:stretch>
            <a:fillRect/>
          </a:stretch>
        </p:blipFill>
        <p:spPr>
          <a:xfrm>
            <a:off x="1819275" y="2132856"/>
            <a:ext cx="5505450" cy="648335"/>
          </a:xfrm>
          <a:prstGeom prst="rect">
            <a:avLst/>
          </a:prstGeom>
        </p:spPr>
      </p:pic>
      <p:pic>
        <p:nvPicPr>
          <p:cNvPr id="14" name="그림 13"/>
          <p:cNvPicPr/>
          <p:nvPr/>
        </p:nvPicPr>
        <p:blipFill>
          <a:blip r:embed="rId4"/>
          <a:stretch>
            <a:fillRect/>
          </a:stretch>
        </p:blipFill>
        <p:spPr>
          <a:xfrm>
            <a:off x="1640840" y="3760584"/>
            <a:ext cx="5683885" cy="604520"/>
          </a:xfrm>
          <a:prstGeom prst="rect">
            <a:avLst/>
          </a:prstGeom>
        </p:spPr>
      </p:pic>
      <p:pic>
        <p:nvPicPr>
          <p:cNvPr id="15" name="그림 14"/>
          <p:cNvPicPr/>
          <p:nvPr/>
        </p:nvPicPr>
        <p:blipFill>
          <a:blip r:embed="rId5"/>
          <a:stretch>
            <a:fillRect/>
          </a:stretch>
        </p:blipFill>
        <p:spPr>
          <a:xfrm>
            <a:off x="1674376" y="5619247"/>
            <a:ext cx="2722245" cy="652145"/>
          </a:xfrm>
          <a:prstGeom prst="rect">
            <a:avLst/>
          </a:prstGeom>
        </p:spPr>
      </p:pic>
    </p:spTree>
    <p:extLst>
      <p:ext uri="{BB962C8B-B14F-4D97-AF65-F5344CB8AC3E}">
        <p14:creationId xmlns:p14="http://schemas.microsoft.com/office/powerpoint/2010/main" val="98036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smtClean="0"/>
              <a:t>Full Proposal for Close Proximity MAC for 15.3e</a:t>
            </a:r>
          </a:p>
          <a:p>
            <a:pPr lvl="1"/>
            <a:r>
              <a:rPr lang="en-US" altLang="ko-KR" sz="1800" dirty="0" smtClean="0"/>
              <a:t>Network Architecture is simplified (CPN)</a:t>
            </a:r>
          </a:p>
          <a:p>
            <a:pPr lvl="1"/>
            <a:r>
              <a:rPr lang="en-US" altLang="ko-KR" sz="1800" dirty="0"/>
              <a:t>Simplified &amp; Fast Association procedure</a:t>
            </a:r>
            <a:endParaRPr lang="en-US" altLang="ko-KR" sz="2000" dirty="0"/>
          </a:p>
          <a:p>
            <a:pPr lvl="1"/>
            <a:r>
              <a:rPr lang="en-US" altLang="ko-KR" sz="1800" dirty="0" smtClean="0"/>
              <a:t>Simplified </a:t>
            </a:r>
            <a:r>
              <a:rPr lang="en-US" altLang="ko-KR" sz="1800" dirty="0" err="1" smtClean="0"/>
              <a:t>Superframe</a:t>
            </a:r>
            <a:r>
              <a:rPr lang="en-US" altLang="ko-KR" sz="1800" dirty="0" smtClean="0"/>
              <a:t> and optimized frames</a:t>
            </a:r>
          </a:p>
          <a:p>
            <a:pPr lvl="1"/>
            <a:r>
              <a:rPr lang="en-US" altLang="ko-KR" sz="1800" dirty="0" smtClean="0"/>
              <a:t>Introduced Bidirectional CTA</a:t>
            </a:r>
          </a:p>
          <a:p>
            <a:r>
              <a:rPr lang="en-US" altLang="ko-KR" sz="2000" dirty="0" smtClean="0"/>
              <a:t>Inherited </a:t>
            </a:r>
            <a:r>
              <a:rPr lang="en-US" altLang="ko-KR" sz="2000" dirty="0"/>
              <a:t>baseline document</a:t>
            </a:r>
          </a:p>
          <a:p>
            <a:pPr lvl="1"/>
            <a:r>
              <a:rPr lang="en-US" altLang="ko-KR" sz="1800" dirty="0"/>
              <a:t>Uses existing architecture, frame sequences, and frames as much as possible to avoid reinventing the same features</a:t>
            </a:r>
          </a:p>
          <a:p>
            <a:pPr lvl="1"/>
            <a:r>
              <a:rPr lang="en-US" altLang="ko-KR" sz="1800" dirty="0"/>
              <a:t>15.3e is an amendment to 15.3, 15.3b, and 15.3c</a:t>
            </a:r>
          </a:p>
          <a:p>
            <a:pPr lvl="2"/>
            <a:r>
              <a:rPr lang="en-US" altLang="ko-KR" sz="1800" dirty="0"/>
              <a:t>With as much optimization as </a:t>
            </a:r>
            <a:r>
              <a:rPr lang="en-US" altLang="ko-KR" sz="1800" dirty="0" smtClean="0"/>
              <a:t>possible</a:t>
            </a:r>
          </a:p>
          <a:p>
            <a:pPr lvl="2"/>
            <a:r>
              <a:rPr lang="en-US" altLang="ko-KR" sz="1800" dirty="0" smtClean="0"/>
              <a:t>Simplified &amp; Fast Association procedure</a:t>
            </a:r>
            <a:endParaRPr lang="en-US" altLang="ko-KR" sz="2000" dirty="0" smtClean="0"/>
          </a:p>
          <a:p>
            <a:r>
              <a:rPr lang="en-US" altLang="ko-KR" sz="2000" dirty="0" smtClean="0"/>
              <a:t>Dual PHY modes can be supported</a:t>
            </a:r>
          </a:p>
          <a:p>
            <a:pPr lvl="1"/>
            <a:r>
              <a:rPr lang="en-US" altLang="ko-KR" sz="1800" dirty="0" smtClean="0"/>
              <a:t>Supporting dual PHY mode is an implementation issue</a:t>
            </a:r>
          </a:p>
          <a:p>
            <a:pPr lvl="1"/>
            <a:r>
              <a:rPr lang="en-US" altLang="ko-KR" sz="1800" dirty="0" smtClean="0"/>
              <a:t>No MAC complexity for supporting dual PHY </a:t>
            </a:r>
            <a:endParaRPr lang="en-US" altLang="ko-KR" sz="1600" dirty="0" smtClean="0"/>
          </a:p>
          <a:p>
            <a:pPr marL="0" indent="0">
              <a:buNone/>
            </a:pPr>
            <a:endParaRPr lang="en-US" altLang="ko-KR" sz="2000" dirty="0" smtClean="0">
              <a:solidFill>
                <a:srgbClr val="FF0000"/>
              </a:solidFill>
            </a:endParaRPr>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382493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Data Frame</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40</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8" name="내용 개체 틀 2"/>
          <p:cNvSpPr>
            <a:spLocks noGrp="1"/>
          </p:cNvSpPr>
          <p:nvPr>
            <p:ph idx="1"/>
          </p:nvPr>
        </p:nvSpPr>
        <p:spPr>
          <a:xfrm>
            <a:off x="685800" y="1628800"/>
            <a:ext cx="7772400" cy="4114800"/>
          </a:xfrm>
        </p:spPr>
        <p:txBody>
          <a:bodyPr/>
          <a:lstStyle/>
          <a:p>
            <a:pPr marL="1006475" lvl="2" indent="-206375">
              <a:spcBef>
                <a:spcPts val="0"/>
              </a:spcBef>
              <a:spcAft>
                <a:spcPts val="1200"/>
              </a:spcAft>
            </a:pPr>
            <a:endParaRPr lang="en-US" altLang="ko-KR" sz="1800" dirty="0" smtClean="0"/>
          </a:p>
          <a:p>
            <a:pPr marL="800100" lvl="2" indent="0">
              <a:spcBef>
                <a:spcPts val="0"/>
              </a:spcBef>
              <a:spcAft>
                <a:spcPts val="1200"/>
              </a:spcAft>
              <a:buNone/>
            </a:pPr>
            <a:endParaRPr lang="en-US" altLang="ko-KR" sz="1600" dirty="0" smtClean="0"/>
          </a:p>
          <a:p>
            <a:pPr marL="800100" lvl="2" indent="0">
              <a:spcBef>
                <a:spcPts val="0"/>
              </a:spcBef>
              <a:spcAft>
                <a:spcPts val="1200"/>
              </a:spcAft>
              <a:buNone/>
            </a:pPr>
            <a:r>
              <a:rPr lang="en-US" altLang="ko-KR" sz="1600" dirty="0" smtClean="0"/>
              <a:t> </a:t>
            </a:r>
          </a:p>
        </p:txBody>
      </p:sp>
      <p:sp>
        <p:nvSpPr>
          <p:cNvPr id="9"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a:t>Only low-latency aggregation is used in 15.3e for increased throughput</a:t>
            </a:r>
          </a:p>
          <a:p>
            <a:r>
              <a:rPr lang="en-US" altLang="ko-KR" sz="1600" kern="0" dirty="0" smtClean="0"/>
              <a:t>UEP is not used</a:t>
            </a:r>
            <a:endParaRPr lang="en-US" altLang="ko-KR" sz="1600" kern="0" dirty="0"/>
          </a:p>
          <a:p>
            <a:endParaRPr lang="en-US" altLang="ko-KR" sz="1600" kern="0" dirty="0" smtClean="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2" name="그림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024465"/>
            <a:ext cx="6010275" cy="2843530"/>
          </a:xfrm>
          <a:prstGeom prst="rect">
            <a:avLst/>
          </a:prstGeom>
          <a:noFill/>
        </p:spPr>
      </p:pic>
    </p:spTree>
    <p:extLst>
      <p:ext uri="{BB962C8B-B14F-4D97-AF65-F5344CB8AC3E}">
        <p14:creationId xmlns:p14="http://schemas.microsoft.com/office/powerpoint/2010/main" val="2455274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t>Analysis – Link Setup Time (1/6)</a:t>
            </a:r>
            <a:endParaRPr lang="ko-KR" altLang="en-US" dirty="0"/>
          </a:p>
        </p:txBody>
      </p:sp>
      <p:sp>
        <p:nvSpPr>
          <p:cNvPr id="10" name="내용 개체 틀 2"/>
          <p:cNvSpPr txBox="1">
            <a:spLocks/>
          </p:cNvSpPr>
          <p:nvPr/>
        </p:nvSpPr>
        <p:spPr bwMode="auto">
          <a:xfrm>
            <a:off x="685800" y="16904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smtClean="0"/>
          </a:p>
          <a:p>
            <a:pPr lvl="2"/>
            <a:endParaRPr lang="en-US" altLang="ko-KR" sz="1600" kern="0" smtClean="0"/>
          </a:p>
          <a:p>
            <a:pPr lvl="2"/>
            <a:endParaRPr lang="en-US" altLang="ko-KR" sz="2000" kern="0" smtClean="0"/>
          </a:p>
          <a:p>
            <a:pPr marL="835025" lvl="2" indent="-206375">
              <a:spcBef>
                <a:spcPts val="0"/>
              </a:spcBef>
              <a:spcAft>
                <a:spcPts val="1200"/>
              </a:spcAft>
            </a:pPr>
            <a:endParaRPr lang="en-US" altLang="ko-KR" sz="1600" kern="0" dirty="0"/>
          </a:p>
        </p:txBody>
      </p:sp>
      <p:sp>
        <p:nvSpPr>
          <p:cNvPr id="11"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600" kern="0" dirty="0" smtClean="0"/>
              <a:t>Link Setup Time</a:t>
            </a:r>
          </a:p>
          <a:p>
            <a:pPr algn="ct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2" name="그림 11"/>
          <p:cNvPicPr>
            <a:picLocks noChangeAspect="1"/>
          </p:cNvPicPr>
          <p:nvPr/>
        </p:nvPicPr>
        <p:blipFill>
          <a:blip r:embed="rId3"/>
          <a:stretch>
            <a:fillRect/>
          </a:stretch>
        </p:blipFill>
        <p:spPr>
          <a:xfrm>
            <a:off x="1259632" y="2276872"/>
            <a:ext cx="6657310" cy="3975100"/>
          </a:xfrm>
          <a:prstGeom prst="rect">
            <a:avLst/>
          </a:prstGeom>
        </p:spPr>
      </p:pic>
    </p:spTree>
    <p:extLst>
      <p:ext uri="{BB962C8B-B14F-4D97-AF65-F5344CB8AC3E}">
        <p14:creationId xmlns:p14="http://schemas.microsoft.com/office/powerpoint/2010/main" val="2986362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t>Analysis – Link Setup </a:t>
            </a:r>
            <a:r>
              <a:rPr lang="en-US" altLang="ko-KR" dirty="0"/>
              <a:t>Time </a:t>
            </a:r>
            <a:r>
              <a:rPr lang="en-US" altLang="ko-KR" dirty="0" smtClean="0"/>
              <a:t>(2/6</a:t>
            </a:r>
            <a:r>
              <a:rPr lang="en-US" altLang="ko-KR" dirty="0"/>
              <a:t>)</a:t>
            </a:r>
            <a:endParaRPr lang="ko-KR" altLang="en-US" dirty="0"/>
          </a:p>
        </p:txBody>
      </p:sp>
      <p:sp>
        <p:nvSpPr>
          <p:cNvPr id="10" name="내용 개체 틀 2"/>
          <p:cNvSpPr txBox="1">
            <a:spLocks/>
          </p:cNvSpPr>
          <p:nvPr/>
        </p:nvSpPr>
        <p:spPr bwMode="auto">
          <a:xfrm>
            <a:off x="685800" y="16904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smtClean="0"/>
          </a:p>
          <a:p>
            <a:pPr lvl="2"/>
            <a:endParaRPr lang="en-US" altLang="ko-KR" sz="1600" kern="0" smtClean="0"/>
          </a:p>
          <a:p>
            <a:pPr lvl="2"/>
            <a:endParaRPr lang="en-US" altLang="ko-KR" sz="2000" kern="0" smtClean="0"/>
          </a:p>
          <a:p>
            <a:pPr marL="835025" lvl="2" indent="-206375">
              <a:spcBef>
                <a:spcPts val="0"/>
              </a:spcBef>
              <a:spcAft>
                <a:spcPts val="1200"/>
              </a:spcAft>
            </a:pPr>
            <a:endParaRPr lang="en-US" altLang="ko-KR" sz="1600" kern="0" dirty="0"/>
          </a:p>
        </p:txBody>
      </p:sp>
      <p:sp>
        <p:nvSpPr>
          <p:cNvPr id="13"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MAC Frame Length:</a:t>
            </a:r>
          </a:p>
          <a:p>
            <a:r>
              <a:rPr lang="en-US" altLang="ko-KR" sz="2000" dirty="0" smtClean="0"/>
              <a:t>Beacon </a:t>
            </a:r>
            <a:r>
              <a:rPr lang="en-US" altLang="ko-KR" sz="2000" dirty="0"/>
              <a:t>before association</a:t>
            </a:r>
          </a:p>
          <a:p>
            <a:pPr lvl="1"/>
            <a:r>
              <a:rPr lang="en-US" altLang="ko-KR" sz="2000" dirty="0" err="1"/>
              <a:t>Piconet</a:t>
            </a:r>
            <a:r>
              <a:rPr lang="en-US" altLang="ko-KR" sz="2000" dirty="0"/>
              <a:t> synchronization parameters (21B), BSID IE (~34B), Capability IE (9B), P2P </a:t>
            </a:r>
            <a:r>
              <a:rPr lang="en-US" altLang="ko-KR" sz="2000" dirty="0" smtClean="0"/>
              <a:t>Connection parameter </a:t>
            </a:r>
            <a:r>
              <a:rPr lang="en-US" altLang="ko-KR" sz="2000" dirty="0"/>
              <a:t>IE </a:t>
            </a:r>
            <a:r>
              <a:rPr lang="en-US" altLang="ko-KR" sz="2000" dirty="0" smtClean="0"/>
              <a:t>(5B</a:t>
            </a:r>
            <a:r>
              <a:rPr lang="en-US" altLang="ko-KR" sz="2000" dirty="0"/>
              <a:t>)</a:t>
            </a:r>
          </a:p>
          <a:p>
            <a:pPr lvl="1"/>
            <a:r>
              <a:rPr lang="en-US" altLang="ko-KR" sz="2000" dirty="0"/>
              <a:t>MAC header 10 octets, MAC frame body ~</a:t>
            </a:r>
            <a:r>
              <a:rPr lang="en-US" altLang="ko-KR" sz="2000" dirty="0" smtClean="0"/>
              <a:t>73 </a:t>
            </a:r>
            <a:r>
              <a:rPr lang="en-US" altLang="ko-KR" sz="2000" dirty="0"/>
              <a:t>octets</a:t>
            </a:r>
          </a:p>
          <a:p>
            <a:r>
              <a:rPr lang="en-US" altLang="ko-KR" sz="2000" dirty="0"/>
              <a:t>Beacon after association</a:t>
            </a:r>
          </a:p>
          <a:p>
            <a:pPr lvl="1"/>
            <a:r>
              <a:rPr lang="en-US" altLang="ko-KR" sz="2000" dirty="0" err="1"/>
              <a:t>Piconet</a:t>
            </a:r>
            <a:r>
              <a:rPr lang="en-US" altLang="ko-KR" sz="2000" dirty="0"/>
              <a:t> synchronization parameters (21B), BSID IE (~34B), CTA IE (16B)</a:t>
            </a:r>
          </a:p>
          <a:p>
            <a:pPr lvl="1"/>
            <a:r>
              <a:rPr lang="en-US" altLang="ko-KR" sz="2000" dirty="0"/>
              <a:t>MAC header 10 octets, MAC frame body ~75 octets</a:t>
            </a:r>
          </a:p>
          <a:p>
            <a:r>
              <a:rPr lang="en-US" altLang="ko-KR" sz="2000" dirty="0"/>
              <a:t>Association request</a:t>
            </a:r>
          </a:p>
          <a:p>
            <a:pPr lvl="1"/>
            <a:r>
              <a:rPr lang="en-US" altLang="ko-KR" sz="2000" dirty="0"/>
              <a:t>MAC header 10 octets, MAC frame body 26 octets</a:t>
            </a:r>
          </a:p>
          <a:p>
            <a:r>
              <a:rPr lang="en-US" altLang="ko-KR" sz="2000" dirty="0" err="1"/>
              <a:t>Imm-Ack</a:t>
            </a:r>
            <a:endParaRPr lang="en-US" altLang="ko-KR" sz="2000" dirty="0"/>
          </a:p>
          <a:p>
            <a:pPr lvl="1"/>
            <a:r>
              <a:rPr lang="en-US" altLang="ko-KR" sz="2000" dirty="0"/>
              <a:t>MAC header 10 octets</a:t>
            </a:r>
            <a:endParaRPr lang="ko-KR" altLang="en-US" sz="2000" dirty="0"/>
          </a:p>
          <a:p>
            <a:pPr algn="ct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spTree>
    <p:extLst>
      <p:ext uri="{BB962C8B-B14F-4D97-AF65-F5344CB8AC3E}">
        <p14:creationId xmlns:p14="http://schemas.microsoft.com/office/powerpoint/2010/main" val="2315630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t>Analysis – Link Setup </a:t>
            </a:r>
            <a:r>
              <a:rPr lang="en-US" altLang="ko-KR" dirty="0"/>
              <a:t>Time </a:t>
            </a:r>
            <a:r>
              <a:rPr lang="en-US" altLang="ko-KR" dirty="0" smtClean="0"/>
              <a:t>(3/6</a:t>
            </a:r>
            <a:r>
              <a:rPr lang="en-US" altLang="ko-KR" dirty="0"/>
              <a:t>)</a:t>
            </a:r>
            <a:endParaRPr lang="ko-KR" altLang="en-US" dirty="0"/>
          </a:p>
        </p:txBody>
      </p:sp>
      <p:sp>
        <p:nvSpPr>
          <p:cNvPr id="11"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a:t>- PPDU length calculation using </a:t>
            </a:r>
            <a:r>
              <a:rPr lang="en-US" altLang="ko-KR" sz="2000" kern="0" dirty="0" smtClean="0"/>
              <a:t>OOK PHY </a:t>
            </a:r>
            <a:r>
              <a:rPr lang="en-US" altLang="ko-KR" sz="2000" kern="0" dirty="0"/>
              <a:t>(1 channel, 1 antenna)</a:t>
            </a:r>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graphicFrame>
        <p:nvGraphicFramePr>
          <p:cNvPr id="10" name="표 9"/>
          <p:cNvGraphicFramePr>
            <a:graphicFrameLocks noGrp="1"/>
          </p:cNvGraphicFramePr>
          <p:nvPr>
            <p:extLst>
              <p:ext uri="{D42A27DB-BD31-4B8C-83A1-F6EECF244321}">
                <p14:modId xmlns:p14="http://schemas.microsoft.com/office/powerpoint/2010/main" val="889363206"/>
              </p:ext>
            </p:extLst>
          </p:nvPr>
        </p:nvGraphicFramePr>
        <p:xfrm>
          <a:off x="611560" y="2431789"/>
          <a:ext cx="8280925" cy="1285243"/>
        </p:xfrm>
        <a:graphic>
          <a:graphicData uri="http://schemas.openxmlformats.org/drawingml/2006/table">
            <a:tbl>
              <a:tblPr>
                <a:tableStyleId>{5C22544A-7EE6-4342-B048-85BDC9FD1C3A}</a:tableStyleId>
              </a:tblPr>
              <a:tblGrid>
                <a:gridCol w="767192"/>
                <a:gridCol w="613754"/>
                <a:gridCol w="690473"/>
                <a:gridCol w="690473"/>
                <a:gridCol w="613754"/>
                <a:gridCol w="537034"/>
                <a:gridCol w="690473"/>
                <a:gridCol w="747430"/>
                <a:gridCol w="586068"/>
                <a:gridCol w="616077"/>
                <a:gridCol w="648073"/>
                <a:gridCol w="494056"/>
                <a:gridCol w="586068"/>
              </a:tblGrid>
              <a:tr h="706043">
                <a:tc>
                  <a:txBody>
                    <a:bodyPr/>
                    <a:lstStyle/>
                    <a:p>
                      <a:pPr algn="l" fontAlgn="b"/>
                      <a:endParaRPr lang="ko-KR" alt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a:effectLst/>
                        </a:rPr>
                        <a:t>PHY preamble duration (us)</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PHY header length (bit)</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MAC header length (bit)</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HCS (bit)</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RS parity (bit)</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Header spreading factor</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total Header length (byte)</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MAC frame body length (byte)</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Body spreading factor</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total frame body length (byte) (RS coding)</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chip rate (Mchip/s)</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PPDU duration (us)</a:t>
                      </a:r>
                      <a:endParaRPr lang="en-US" sz="900" b="0" i="0" u="none" strike="noStrike">
                        <a:solidFill>
                          <a:srgbClr val="000000"/>
                        </a:solidFill>
                        <a:effectLst/>
                        <a:latin typeface="맑은 고딕"/>
                      </a:endParaRPr>
                    </a:p>
                  </a:txBody>
                  <a:tcPr marL="7640" marR="7640" marT="7640" marB="0" anchor="b"/>
                </a:tc>
              </a:tr>
              <a:tr h="117673">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c>
                  <a:txBody>
                    <a:bodyPr/>
                    <a:lstStyle/>
                    <a:p>
                      <a:pPr algn="l" fontAlgn="b"/>
                      <a:endParaRPr lang="ko-KR" altLang="en-US" sz="900" b="0" i="0" u="none" strike="noStrike">
                        <a:solidFill>
                          <a:srgbClr val="000000"/>
                        </a:solidFill>
                        <a:effectLst/>
                        <a:latin typeface="맑은 고딕"/>
                      </a:endParaRPr>
                    </a:p>
                  </a:txBody>
                  <a:tcPr marL="7640" marR="7640" marT="7640" marB="0" anchor="b"/>
                </a:tc>
              </a:tr>
              <a:tr h="117673">
                <a:tc>
                  <a:txBody>
                    <a:bodyPr/>
                    <a:lstStyle/>
                    <a:p>
                      <a:pPr algn="l" fontAlgn="b"/>
                      <a:r>
                        <a:rPr lang="en-US" sz="900" u="none" strike="noStrike">
                          <a:effectLst/>
                        </a:rPr>
                        <a:t>Beacon</a:t>
                      </a:r>
                      <a:endParaRPr lang="en-US"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2.04 </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16</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128</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1024</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dirty="0" smtClean="0">
                          <a:effectLst/>
                        </a:rPr>
                        <a:t>73</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255</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7.85 </a:t>
                      </a:r>
                      <a:endParaRPr lang="en-US" altLang="ko-KR" sz="900" b="0" i="0" u="none" strike="noStrike">
                        <a:solidFill>
                          <a:srgbClr val="000000"/>
                        </a:solidFill>
                        <a:effectLst/>
                        <a:latin typeface="맑은 고딕"/>
                      </a:endParaRPr>
                    </a:p>
                  </a:txBody>
                  <a:tcPr marL="7640" marR="7640" marT="7640" marB="0" anchor="b"/>
                </a:tc>
              </a:tr>
              <a:tr h="117673">
                <a:tc>
                  <a:txBody>
                    <a:bodyPr/>
                    <a:lstStyle/>
                    <a:p>
                      <a:pPr algn="l" fontAlgn="b"/>
                      <a:r>
                        <a:rPr lang="en-US" sz="900" u="none" strike="noStrike">
                          <a:effectLst/>
                        </a:rPr>
                        <a:t>Ass.Req</a:t>
                      </a:r>
                      <a:endParaRPr lang="en-US"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2.04 </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16</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128</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1024</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26</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255</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7.85 </a:t>
                      </a:r>
                      <a:endParaRPr lang="en-US" altLang="ko-KR" sz="900" b="0" i="0" u="none" strike="noStrike">
                        <a:solidFill>
                          <a:srgbClr val="000000"/>
                        </a:solidFill>
                        <a:effectLst/>
                        <a:latin typeface="맑은 고딕"/>
                      </a:endParaRPr>
                    </a:p>
                  </a:txBody>
                  <a:tcPr marL="7640" marR="7640" marT="7640" marB="0" anchor="b"/>
                </a:tc>
              </a:tr>
              <a:tr h="117673">
                <a:tc>
                  <a:txBody>
                    <a:bodyPr/>
                    <a:lstStyle/>
                    <a:p>
                      <a:pPr algn="l" fontAlgn="b"/>
                      <a:r>
                        <a:rPr lang="en-US" sz="900" u="none" strike="noStrike">
                          <a:effectLst/>
                        </a:rPr>
                        <a:t>Imm-Ack</a:t>
                      </a:r>
                      <a:endParaRPr lang="en-US"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2.04 </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16</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128</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1024</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6.69 </a:t>
                      </a:r>
                      <a:endParaRPr lang="en-US" altLang="ko-KR" sz="900" b="0" i="0" u="none" strike="noStrike" dirty="0">
                        <a:solidFill>
                          <a:srgbClr val="000000"/>
                        </a:solidFill>
                        <a:effectLst/>
                        <a:latin typeface="맑은 고딕"/>
                      </a:endParaRPr>
                    </a:p>
                  </a:txBody>
                  <a:tcPr marL="7640" marR="7640" marT="7640" marB="0" anchor="b"/>
                </a:tc>
              </a:tr>
            </a:tbl>
          </a:graphicData>
        </a:graphic>
      </p:graphicFrame>
    </p:spTree>
    <p:extLst>
      <p:ext uri="{BB962C8B-B14F-4D97-AF65-F5344CB8AC3E}">
        <p14:creationId xmlns:p14="http://schemas.microsoft.com/office/powerpoint/2010/main" val="2374882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t>Analysis – Link Setup </a:t>
            </a:r>
            <a:r>
              <a:rPr lang="en-US" altLang="ko-KR" dirty="0"/>
              <a:t>Time </a:t>
            </a:r>
            <a:r>
              <a:rPr lang="en-US" altLang="ko-KR" dirty="0" smtClean="0"/>
              <a:t>(4/6</a:t>
            </a:r>
            <a:r>
              <a:rPr lang="en-US" altLang="ko-KR" dirty="0"/>
              <a:t>)</a:t>
            </a:r>
            <a:endParaRPr lang="ko-KR" altLang="en-US" dirty="0"/>
          </a:p>
        </p:txBody>
      </p:sp>
      <p:sp>
        <p:nvSpPr>
          <p:cNvPr id="10"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smtClean="0"/>
          </a:p>
          <a:p>
            <a:pPr lvl="2"/>
            <a:endParaRPr lang="en-US" altLang="ko-KR" sz="1600" kern="0" smtClean="0"/>
          </a:p>
          <a:p>
            <a:pPr lvl="2"/>
            <a:endParaRPr lang="en-US" altLang="ko-KR" sz="2000" kern="0" smtClean="0"/>
          </a:p>
          <a:p>
            <a:pPr marL="835025" lvl="2" indent="-206375">
              <a:spcBef>
                <a:spcPts val="0"/>
              </a:spcBef>
              <a:spcAft>
                <a:spcPts val="1200"/>
              </a:spcAft>
            </a:pPr>
            <a:endParaRPr lang="en-US" altLang="ko-KR" sz="1600" kern="0" dirty="0"/>
          </a:p>
        </p:txBody>
      </p:sp>
      <p:sp>
        <p:nvSpPr>
          <p:cNvPr id="11"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a:buFontTx/>
              <a:buChar char="-"/>
            </a:pPr>
            <a:r>
              <a:rPr lang="en-US" altLang="ko-KR" sz="2000" kern="0" dirty="0" smtClean="0"/>
              <a:t>IFS: use the same IFS defined in 15.3c</a:t>
            </a:r>
          </a:p>
          <a:p>
            <a:r>
              <a:rPr lang="en-US" altLang="ko-KR" sz="1800" dirty="0" smtClean="0"/>
              <a:t>Parameters </a:t>
            </a:r>
            <a:r>
              <a:rPr lang="en-US" altLang="ko-KR" sz="1800" dirty="0"/>
              <a:t>from 15.3c: SC PHY (SC LR PHY, HR PHY)</a:t>
            </a:r>
          </a:p>
          <a:p>
            <a:pPr lvl="1"/>
            <a:r>
              <a:rPr lang="en-US" altLang="ko-KR" sz="1600" dirty="0"/>
              <a:t>MIFS: </a:t>
            </a:r>
            <a:r>
              <a:rPr lang="el-GR" altLang="ko-KR" sz="1600" dirty="0"/>
              <a:t>0.2 </a:t>
            </a:r>
            <a:r>
              <a:rPr lang="ko-KR" altLang="ko-KR" sz="1600" dirty="0"/>
              <a:t>μ</a:t>
            </a:r>
            <a:r>
              <a:rPr lang="en-US" altLang="ko-KR" sz="1600" dirty="0"/>
              <a:t>s, 0.5 </a:t>
            </a:r>
            <a:r>
              <a:rPr lang="ko-KR" altLang="ko-KR" sz="1600" dirty="0"/>
              <a:t>μ</a:t>
            </a:r>
            <a:r>
              <a:rPr lang="en-US" altLang="ko-KR" sz="1600" dirty="0"/>
              <a:t>s (default), 2.0 </a:t>
            </a:r>
            <a:r>
              <a:rPr lang="ko-KR" altLang="ko-KR" sz="1600" dirty="0"/>
              <a:t>μ</a:t>
            </a:r>
            <a:r>
              <a:rPr lang="en-US" altLang="ko-KR" sz="1600" dirty="0"/>
              <a:t>s</a:t>
            </a:r>
            <a:endParaRPr lang="ko-KR" altLang="ko-KR" sz="1600" dirty="0"/>
          </a:p>
          <a:p>
            <a:pPr lvl="1"/>
            <a:r>
              <a:rPr lang="en-US" altLang="ko-KR" sz="1600" dirty="0"/>
              <a:t>SIFS: </a:t>
            </a:r>
            <a:r>
              <a:rPr lang="el-GR" altLang="ko-KR" sz="1600" dirty="0"/>
              <a:t>0.2 </a:t>
            </a:r>
            <a:r>
              <a:rPr lang="ko-KR" altLang="ko-KR" sz="1600" dirty="0"/>
              <a:t>μ</a:t>
            </a:r>
            <a:r>
              <a:rPr lang="en-US" altLang="ko-KR" sz="1600" dirty="0"/>
              <a:t>s, 2.0 </a:t>
            </a:r>
            <a:r>
              <a:rPr lang="ko-KR" altLang="ko-KR" sz="1600" dirty="0"/>
              <a:t>μ</a:t>
            </a:r>
            <a:r>
              <a:rPr lang="en-US" altLang="ko-KR" sz="1600" dirty="0"/>
              <a:t>s, 2.5 </a:t>
            </a:r>
            <a:r>
              <a:rPr lang="ko-KR" altLang="ko-KR" sz="1600" dirty="0"/>
              <a:t>μ</a:t>
            </a:r>
            <a:r>
              <a:rPr lang="en-US" altLang="ko-KR" sz="1600" dirty="0"/>
              <a:t>s (default)</a:t>
            </a:r>
            <a:endParaRPr lang="ko-KR" altLang="ko-KR" sz="1600" dirty="0"/>
          </a:p>
          <a:p>
            <a:pPr lvl="1"/>
            <a:r>
              <a:rPr lang="en-US" altLang="ko-KR" sz="1600" dirty="0"/>
              <a:t>BIFS: SIFS + CCA(4 </a:t>
            </a:r>
            <a:r>
              <a:rPr lang="ko-KR" altLang="ko-KR" sz="1600" dirty="0"/>
              <a:t>μ</a:t>
            </a:r>
            <a:r>
              <a:rPr lang="en-US" altLang="ko-KR" sz="1600" dirty="0"/>
              <a:t>s) (6.5 </a:t>
            </a:r>
            <a:r>
              <a:rPr lang="ko-KR" altLang="ko-KR" sz="1600" dirty="0"/>
              <a:t>μ</a:t>
            </a:r>
            <a:r>
              <a:rPr lang="en-US" altLang="ko-KR" sz="1600" dirty="0"/>
              <a:t>s (default))</a:t>
            </a:r>
            <a:endParaRPr lang="ko-KR" altLang="ko-KR" sz="1600" dirty="0"/>
          </a:p>
          <a:p>
            <a:pPr lvl="1"/>
            <a:r>
              <a:rPr lang="en-US" altLang="ko-KR" sz="1600" dirty="0"/>
              <a:t>RIFS: 2*SIFS + CCA(4 </a:t>
            </a:r>
            <a:r>
              <a:rPr lang="ko-KR" altLang="ko-KR" sz="1600" dirty="0"/>
              <a:t>μ</a:t>
            </a:r>
            <a:r>
              <a:rPr lang="en-US" altLang="ko-KR" sz="1600" dirty="0"/>
              <a:t>s) (9 </a:t>
            </a:r>
            <a:r>
              <a:rPr lang="ko-KR" altLang="ko-KR" sz="1600" dirty="0"/>
              <a:t>μ</a:t>
            </a:r>
            <a:r>
              <a:rPr lang="en-US" altLang="ko-KR" sz="1600" dirty="0"/>
              <a:t>s (default)) - Retransmission</a:t>
            </a:r>
            <a:endParaRPr lang="ko-KR" altLang="ko-KR" sz="1600" dirty="0"/>
          </a:p>
          <a:p>
            <a:pPr lvl="1"/>
            <a:r>
              <a:rPr lang="en-US" altLang="ko-KR" sz="1600" dirty="0"/>
              <a:t>Slot time : SIFS + 4 </a:t>
            </a:r>
            <a:r>
              <a:rPr lang="ko-KR" altLang="ko-KR" sz="1600" dirty="0"/>
              <a:t>μ</a:t>
            </a:r>
            <a:r>
              <a:rPr lang="en-US" altLang="ko-KR" sz="1600" dirty="0"/>
              <a:t>s (6.5 </a:t>
            </a:r>
            <a:r>
              <a:rPr lang="ko-KR" altLang="ko-KR" sz="1600" dirty="0"/>
              <a:t>μ</a:t>
            </a:r>
            <a:r>
              <a:rPr lang="en-US" altLang="ko-KR" sz="1600" dirty="0"/>
              <a:t>s (default))</a:t>
            </a:r>
            <a:endParaRPr lang="ko-KR" altLang="ko-KR" sz="1600" dirty="0"/>
          </a:p>
          <a:p>
            <a:endParaRPr lang="en-US" altLang="ko-KR" sz="1600" kern="0" dirty="0"/>
          </a:p>
          <a:p>
            <a:r>
              <a:rPr lang="en-US" altLang="ko-KR" sz="1600" kern="0" dirty="0"/>
              <a:t>Corresponding tables in 15.3c spec are as follows:</a:t>
            </a:r>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83" y="4663615"/>
            <a:ext cx="4582201" cy="154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581128"/>
            <a:ext cx="3917690" cy="17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097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t>Analysis – Link Setup </a:t>
            </a:r>
            <a:r>
              <a:rPr lang="en-US" altLang="ko-KR" dirty="0"/>
              <a:t>Time </a:t>
            </a:r>
            <a:r>
              <a:rPr lang="en-US" altLang="ko-KR" dirty="0" smtClean="0"/>
              <a:t>(5/6</a:t>
            </a:r>
            <a:r>
              <a:rPr lang="en-US" altLang="ko-KR" dirty="0"/>
              <a:t>)</a:t>
            </a:r>
            <a:endParaRPr lang="ko-KR" altLang="en-US" dirty="0"/>
          </a:p>
        </p:txBody>
      </p:sp>
      <p:sp>
        <p:nvSpPr>
          <p:cNvPr id="10" name="내용 개체 틀 2"/>
          <p:cNvSpPr txBox="1">
            <a:spLocks/>
          </p:cNvSpPr>
          <p:nvPr/>
        </p:nvSpPr>
        <p:spPr bwMode="auto">
          <a:xfrm>
            <a:off x="685800" y="16904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smtClean="0"/>
          </a:p>
          <a:p>
            <a:pPr lvl="2"/>
            <a:endParaRPr lang="en-US" altLang="ko-KR" sz="1600" kern="0" smtClean="0"/>
          </a:p>
          <a:p>
            <a:pPr lvl="2"/>
            <a:endParaRPr lang="en-US" altLang="ko-KR" sz="2000" kern="0" smtClean="0"/>
          </a:p>
          <a:p>
            <a:pPr marL="835025" lvl="2" indent="-206375">
              <a:spcBef>
                <a:spcPts val="0"/>
              </a:spcBef>
              <a:spcAft>
                <a:spcPts val="1200"/>
              </a:spcAft>
            </a:pPr>
            <a:endParaRPr lang="en-US" altLang="ko-KR" sz="1600" kern="0" dirty="0"/>
          </a:p>
        </p:txBody>
      </p:sp>
      <p:sp>
        <p:nvSpPr>
          <p:cNvPr id="12"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1600" kern="0" dirty="0" err="1" smtClean="0"/>
              <a:t>Superframe</a:t>
            </a:r>
            <a:r>
              <a:rPr lang="en-US" altLang="ko-KR" sz="1600" kern="0" dirty="0" smtClean="0"/>
              <a:t> Structure</a:t>
            </a:r>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600" kern="0" dirty="0" smtClean="0"/>
          </a:p>
          <a:p>
            <a:endParaRPr lang="en-US" altLang="ko-KR" sz="1600" kern="0" dirty="0"/>
          </a:p>
          <a:p>
            <a:endParaRPr lang="en-US" altLang="ko-KR" sz="1800" kern="0" dirty="0" smtClean="0"/>
          </a:p>
        </p:txBody>
      </p:sp>
      <p:sp>
        <p:nvSpPr>
          <p:cNvPr id="13" name="TextBox 12"/>
          <p:cNvSpPr txBox="1"/>
          <p:nvPr/>
        </p:nvSpPr>
        <p:spPr>
          <a:xfrm>
            <a:off x="1025194" y="2756334"/>
            <a:ext cx="440978" cy="792088"/>
          </a:xfrm>
          <a:prstGeom prst="rect">
            <a:avLst/>
          </a:prstGeom>
          <a:noFill/>
          <a:ln w="12700">
            <a:solidFill>
              <a:schemeClr val="tx1"/>
            </a:solidFill>
          </a:ln>
        </p:spPr>
        <p:txBody>
          <a:bodyPr vert="eaVert" wrap="none" lIns="0" tIns="0" rIns="0" bIns="0" rtlCol="0" anchor="ctr" anchorCtr="0">
            <a:noAutofit/>
          </a:bodyPr>
          <a:lstStyle/>
          <a:p>
            <a:pPr algn="ctr"/>
            <a:r>
              <a:rPr lang="en-US" altLang="ko-KR" dirty="0" smtClean="0"/>
              <a:t>beacon</a:t>
            </a:r>
            <a:endParaRPr lang="ko-KR" altLang="en-US" dirty="0"/>
          </a:p>
        </p:txBody>
      </p:sp>
      <p:sp>
        <p:nvSpPr>
          <p:cNvPr id="14" name="TextBox 13"/>
          <p:cNvSpPr txBox="1"/>
          <p:nvPr/>
        </p:nvSpPr>
        <p:spPr>
          <a:xfrm>
            <a:off x="1466171" y="2756334"/>
            <a:ext cx="736352" cy="792088"/>
          </a:xfrm>
          <a:prstGeom prst="rect">
            <a:avLst/>
          </a:prstGeom>
          <a:noFill/>
          <a:ln w="12700">
            <a:solidFill>
              <a:schemeClr val="tx1"/>
            </a:solidFill>
          </a:ln>
        </p:spPr>
        <p:txBody>
          <a:bodyPr vert="eaVert" wrap="none" lIns="0" tIns="0" rIns="0" bIns="0" rtlCol="0" anchor="ctr" anchorCtr="0">
            <a:noAutofit/>
          </a:bodyPr>
          <a:lstStyle/>
          <a:p>
            <a:pPr algn="ctr"/>
            <a:r>
              <a:rPr lang="en-US" altLang="ko-KR" dirty="0" smtClean="0"/>
              <a:t>CAP</a:t>
            </a:r>
            <a:endParaRPr lang="ko-KR" altLang="en-US" dirty="0"/>
          </a:p>
        </p:txBody>
      </p:sp>
      <p:sp>
        <p:nvSpPr>
          <p:cNvPr id="15" name="TextBox 14"/>
          <p:cNvSpPr txBox="1"/>
          <p:nvPr/>
        </p:nvSpPr>
        <p:spPr>
          <a:xfrm>
            <a:off x="2207508" y="2756334"/>
            <a:ext cx="440978" cy="792088"/>
          </a:xfrm>
          <a:prstGeom prst="rect">
            <a:avLst/>
          </a:prstGeom>
          <a:noFill/>
          <a:ln w="12700">
            <a:solidFill>
              <a:schemeClr val="tx1"/>
            </a:solidFill>
          </a:ln>
        </p:spPr>
        <p:txBody>
          <a:bodyPr vert="eaVert" wrap="none" lIns="0" tIns="0" rIns="0" bIns="0" rtlCol="0" anchor="ctr" anchorCtr="0">
            <a:noAutofit/>
          </a:bodyPr>
          <a:lstStyle/>
          <a:p>
            <a:pPr algn="ctr"/>
            <a:r>
              <a:rPr lang="en-US" altLang="ko-KR" dirty="0" smtClean="0"/>
              <a:t>beacon</a:t>
            </a:r>
            <a:endParaRPr lang="ko-KR" altLang="en-US" dirty="0"/>
          </a:p>
        </p:txBody>
      </p:sp>
      <p:sp>
        <p:nvSpPr>
          <p:cNvPr id="16" name="TextBox 15"/>
          <p:cNvSpPr txBox="1"/>
          <p:nvPr/>
        </p:nvSpPr>
        <p:spPr>
          <a:xfrm>
            <a:off x="2648485" y="2756334"/>
            <a:ext cx="756194" cy="792088"/>
          </a:xfrm>
          <a:prstGeom prst="rect">
            <a:avLst/>
          </a:prstGeom>
          <a:noFill/>
          <a:ln w="12700">
            <a:solidFill>
              <a:schemeClr val="tx1"/>
            </a:solidFill>
          </a:ln>
        </p:spPr>
        <p:txBody>
          <a:bodyPr vert="eaVert" wrap="none" lIns="0" tIns="0" rIns="0" bIns="0" rtlCol="0" anchor="ctr" anchorCtr="0">
            <a:noAutofit/>
          </a:bodyPr>
          <a:lstStyle/>
          <a:p>
            <a:pPr algn="ctr"/>
            <a:r>
              <a:rPr lang="en-US" altLang="ko-KR" dirty="0" smtClean="0"/>
              <a:t>CAP</a:t>
            </a:r>
            <a:endParaRPr lang="ko-KR" altLang="en-US" dirty="0"/>
          </a:p>
        </p:txBody>
      </p:sp>
      <p:sp>
        <p:nvSpPr>
          <p:cNvPr id="17" name="TextBox 16"/>
          <p:cNvSpPr txBox="1"/>
          <p:nvPr/>
        </p:nvSpPr>
        <p:spPr>
          <a:xfrm>
            <a:off x="3404680" y="2756334"/>
            <a:ext cx="440978" cy="792088"/>
          </a:xfrm>
          <a:prstGeom prst="rect">
            <a:avLst/>
          </a:prstGeom>
          <a:noFill/>
          <a:ln w="12700">
            <a:solidFill>
              <a:schemeClr val="tx1"/>
            </a:solidFill>
          </a:ln>
        </p:spPr>
        <p:txBody>
          <a:bodyPr vert="eaVert" wrap="none" lIns="0" tIns="0" rIns="0" bIns="0" rtlCol="0" anchor="ctr" anchorCtr="0">
            <a:noAutofit/>
          </a:bodyPr>
          <a:lstStyle/>
          <a:p>
            <a:pPr algn="ctr"/>
            <a:r>
              <a:rPr lang="en-US" altLang="ko-KR" dirty="0" smtClean="0"/>
              <a:t>beacon</a:t>
            </a:r>
            <a:endParaRPr lang="ko-KR" altLang="en-US" dirty="0"/>
          </a:p>
        </p:txBody>
      </p:sp>
      <p:sp>
        <p:nvSpPr>
          <p:cNvPr id="18" name="TextBox 17"/>
          <p:cNvSpPr txBox="1"/>
          <p:nvPr/>
        </p:nvSpPr>
        <p:spPr>
          <a:xfrm>
            <a:off x="3845657" y="2756334"/>
            <a:ext cx="3588248" cy="792088"/>
          </a:xfrm>
          <a:prstGeom prst="rect">
            <a:avLst/>
          </a:prstGeom>
          <a:noFill/>
          <a:ln w="12700">
            <a:solidFill>
              <a:schemeClr val="tx1"/>
            </a:solidFill>
          </a:ln>
        </p:spPr>
        <p:txBody>
          <a:bodyPr vert="horz" wrap="none" lIns="0" tIns="0" rIns="0" bIns="0" rtlCol="0" anchor="ctr" anchorCtr="0">
            <a:noAutofit/>
          </a:bodyPr>
          <a:lstStyle/>
          <a:p>
            <a:pPr algn="ctr"/>
            <a:r>
              <a:rPr lang="en-US" altLang="ko-KR" dirty="0" smtClean="0"/>
              <a:t>CTA</a:t>
            </a:r>
            <a:endParaRPr lang="ko-KR" altLang="en-US" dirty="0"/>
          </a:p>
        </p:txBody>
      </p:sp>
      <p:sp>
        <p:nvSpPr>
          <p:cNvPr id="19" name="TextBox 18"/>
          <p:cNvSpPr txBox="1"/>
          <p:nvPr/>
        </p:nvSpPr>
        <p:spPr>
          <a:xfrm>
            <a:off x="7437128" y="2754796"/>
            <a:ext cx="440978" cy="792088"/>
          </a:xfrm>
          <a:prstGeom prst="rect">
            <a:avLst/>
          </a:prstGeom>
          <a:noFill/>
          <a:ln w="12700">
            <a:solidFill>
              <a:schemeClr val="tx1"/>
            </a:solidFill>
          </a:ln>
        </p:spPr>
        <p:txBody>
          <a:bodyPr vert="eaVert" wrap="none" lIns="0" tIns="0" rIns="0" bIns="0" rtlCol="0" anchor="ctr" anchorCtr="0">
            <a:noAutofit/>
          </a:bodyPr>
          <a:lstStyle/>
          <a:p>
            <a:pPr algn="ctr"/>
            <a:r>
              <a:rPr lang="en-US" altLang="ko-KR" dirty="0" smtClean="0"/>
              <a:t>beacon</a:t>
            </a:r>
            <a:endParaRPr lang="ko-KR" altLang="en-US" dirty="0"/>
          </a:p>
        </p:txBody>
      </p:sp>
      <p:cxnSp>
        <p:nvCxnSpPr>
          <p:cNvPr id="20" name="직선 연결선 19"/>
          <p:cNvCxnSpPr/>
          <p:nvPr/>
        </p:nvCxnSpPr>
        <p:spPr>
          <a:xfrm flipH="1">
            <a:off x="605297" y="2754796"/>
            <a:ext cx="41989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flipH="1">
            <a:off x="605297" y="3546884"/>
            <a:ext cx="41989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flipH="1">
            <a:off x="7878106" y="2754796"/>
            <a:ext cx="41989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flipH="1">
            <a:off x="7878106" y="3547504"/>
            <a:ext cx="41989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a:off x="1025194" y="2540310"/>
            <a:ext cx="1177329"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9949" y="2204864"/>
            <a:ext cx="8221290" cy="4278094"/>
          </a:xfrm>
          <a:prstGeom prst="rect">
            <a:avLst/>
          </a:prstGeom>
          <a:noFill/>
        </p:spPr>
        <p:txBody>
          <a:bodyPr wrap="none" rtlCol="0">
            <a:spAutoFit/>
          </a:bodyPr>
          <a:lstStyle/>
          <a:p>
            <a:r>
              <a:rPr lang="en-US" altLang="ko-KR" sz="1600" dirty="0" err="1" smtClean="0"/>
              <a:t>Superframe</a:t>
            </a:r>
            <a:r>
              <a:rPr lang="en-US" altLang="ko-KR" sz="1600" dirty="0" smtClean="0"/>
              <a:t> before association</a:t>
            </a:r>
          </a:p>
          <a:p>
            <a:endParaRPr lang="en-US" altLang="ko-KR" sz="1600" dirty="0"/>
          </a:p>
          <a:p>
            <a:endParaRPr lang="en-US" altLang="ko-KR" sz="1600" dirty="0" smtClean="0"/>
          </a:p>
          <a:p>
            <a:endParaRPr lang="en-US" altLang="ko-KR" sz="1600" dirty="0"/>
          </a:p>
          <a:p>
            <a:endParaRPr lang="en-US" altLang="ko-KR" sz="1600" dirty="0" smtClean="0"/>
          </a:p>
          <a:p>
            <a:endParaRPr lang="en-US" altLang="ko-KR" sz="1600" dirty="0"/>
          </a:p>
          <a:p>
            <a:endParaRPr lang="en-US" altLang="ko-KR" sz="1600" dirty="0" smtClean="0"/>
          </a:p>
          <a:p>
            <a:endParaRPr lang="en-US" altLang="ko-KR" sz="1600" dirty="0"/>
          </a:p>
          <a:p>
            <a:r>
              <a:rPr lang="en-US" altLang="ko-KR" sz="1600" dirty="0" smtClean="0"/>
              <a:t>- BIFS: 6.50, SIFS: 2.50, </a:t>
            </a:r>
            <a:r>
              <a:rPr lang="en-US" altLang="ko-KR" sz="1600" dirty="0" err="1" smtClean="0"/>
              <a:t>SlotTime</a:t>
            </a:r>
            <a:r>
              <a:rPr lang="en-US" altLang="ko-KR" sz="1600" dirty="0" smtClean="0"/>
              <a:t>: 6.50, Modulation: OOK (Chip rate: 1760 </a:t>
            </a:r>
            <a:r>
              <a:rPr lang="en-US" altLang="ko-KR" sz="1600" dirty="0" err="1" smtClean="0"/>
              <a:t>Mchip</a:t>
            </a:r>
            <a:r>
              <a:rPr lang="en-US" altLang="ko-KR" sz="1600" dirty="0" smtClean="0"/>
              <a:t>/s, 1 channel)</a:t>
            </a:r>
          </a:p>
          <a:p>
            <a:r>
              <a:rPr lang="en-US" altLang="ko-KR" sz="1600" dirty="0" smtClean="0"/>
              <a:t>- Association request/</a:t>
            </a:r>
            <a:r>
              <a:rPr lang="en-US" altLang="ko-KR" sz="1600" dirty="0" err="1" smtClean="0"/>
              <a:t>Imm-Ack</a:t>
            </a:r>
            <a:r>
              <a:rPr lang="en-US" altLang="ko-KR" sz="1600" dirty="0" smtClean="0"/>
              <a:t> uses</a:t>
            </a:r>
            <a:r>
              <a:rPr lang="ko-KR" altLang="en-US" sz="1600" dirty="0" smtClean="0"/>
              <a:t> </a:t>
            </a:r>
            <a:r>
              <a:rPr lang="en-US" altLang="ko-KR" sz="1600" dirty="0"/>
              <a:t>CAP </a:t>
            </a:r>
            <a:r>
              <a:rPr lang="en-US" altLang="ko-KR" sz="1600" dirty="0" smtClean="0"/>
              <a:t>duration</a:t>
            </a:r>
            <a:endParaRPr lang="en-US" altLang="ko-KR" sz="1600" dirty="0"/>
          </a:p>
          <a:p>
            <a:pPr lvl="1"/>
            <a:r>
              <a:rPr lang="en-US" altLang="ko-KR" sz="1600" dirty="0"/>
              <a:t>BIFS + Backoff + Association request + SIFS + </a:t>
            </a:r>
            <a:r>
              <a:rPr lang="en-US" altLang="ko-KR" sz="1600" dirty="0" err="1"/>
              <a:t>Imm-Ack</a:t>
            </a:r>
            <a:endParaRPr lang="en-US" altLang="ko-KR" sz="1600" dirty="0"/>
          </a:p>
          <a:p>
            <a:pPr lvl="1"/>
            <a:r>
              <a:rPr lang="en-US" altLang="ko-KR" sz="1600" dirty="0"/>
              <a:t>6.5us + 4 * 6.5us + </a:t>
            </a:r>
            <a:r>
              <a:rPr lang="en-US" altLang="ko-KR" sz="1600" dirty="0" smtClean="0"/>
              <a:t>7.85us </a:t>
            </a:r>
            <a:r>
              <a:rPr lang="en-US" altLang="ko-KR" sz="1600" dirty="0"/>
              <a:t>+ 2.5us + </a:t>
            </a:r>
            <a:r>
              <a:rPr lang="en-US" altLang="ko-KR" sz="1600" dirty="0" smtClean="0"/>
              <a:t>6.69us </a:t>
            </a:r>
            <a:r>
              <a:rPr lang="en-US" altLang="ko-KR" sz="1600" dirty="0"/>
              <a:t>= </a:t>
            </a:r>
            <a:r>
              <a:rPr lang="en-US" altLang="ko-KR" sz="1600" dirty="0" smtClean="0"/>
              <a:t>49.54 us</a:t>
            </a:r>
            <a:endParaRPr lang="en-US" altLang="ko-KR" sz="1600" dirty="0"/>
          </a:p>
          <a:p>
            <a:r>
              <a:rPr lang="en-US" altLang="ko-KR" sz="1600" dirty="0" smtClean="0"/>
              <a:t>- minimum</a:t>
            </a:r>
            <a:r>
              <a:rPr lang="ko-KR" altLang="en-US" sz="1600" dirty="0" smtClean="0"/>
              <a:t> </a:t>
            </a:r>
            <a:r>
              <a:rPr lang="en-US" altLang="ko-KR" sz="1600" dirty="0" err="1"/>
              <a:t>superframe</a:t>
            </a:r>
            <a:r>
              <a:rPr lang="en-US" altLang="ko-KR" sz="1600" dirty="0"/>
              <a:t> duration before association</a:t>
            </a:r>
          </a:p>
          <a:p>
            <a:pPr lvl="1"/>
            <a:r>
              <a:rPr lang="en-US" altLang="ko-KR" sz="1600" dirty="0"/>
              <a:t>Beacon + SIFS + </a:t>
            </a:r>
            <a:r>
              <a:rPr lang="en-US" altLang="ko-KR" sz="1600" dirty="0" smtClean="0"/>
              <a:t>minimum CAP </a:t>
            </a:r>
            <a:r>
              <a:rPr lang="en-US" altLang="ko-KR" sz="1600" dirty="0"/>
              <a:t>duration</a:t>
            </a:r>
          </a:p>
          <a:p>
            <a:pPr lvl="1"/>
            <a:r>
              <a:rPr lang="en-US" altLang="ko-KR" sz="1600" dirty="0" smtClean="0"/>
              <a:t>7.85us </a:t>
            </a:r>
            <a:r>
              <a:rPr lang="en-US" altLang="ko-KR" sz="1600" dirty="0"/>
              <a:t>+ 2.5us + </a:t>
            </a:r>
            <a:r>
              <a:rPr lang="en-US" altLang="ko-KR" sz="1600" dirty="0" smtClean="0"/>
              <a:t>49.54us </a:t>
            </a:r>
            <a:r>
              <a:rPr lang="en-US" altLang="ko-KR" sz="1600" dirty="0"/>
              <a:t>= </a:t>
            </a:r>
            <a:r>
              <a:rPr lang="en-US" altLang="ko-KR" sz="1600" dirty="0" smtClean="0">
                <a:solidFill>
                  <a:srgbClr val="FF0000"/>
                </a:solidFill>
              </a:rPr>
              <a:t>59.89us</a:t>
            </a:r>
            <a:endParaRPr lang="en-US" altLang="ko-KR" sz="1600" dirty="0">
              <a:solidFill>
                <a:srgbClr val="FF0000"/>
              </a:solidFill>
            </a:endParaRPr>
          </a:p>
          <a:p>
            <a:r>
              <a:rPr lang="en-US" altLang="ko-KR" sz="1600" u="sng" dirty="0" smtClean="0"/>
              <a:t>*15-14-0612r4 “Proposal to create a new TG 15.3e” proposed that </a:t>
            </a:r>
            <a:r>
              <a:rPr lang="en-US" altLang="ko-KR" sz="1600" u="sng" dirty="0" err="1" smtClean="0"/>
              <a:t>superframe</a:t>
            </a:r>
            <a:r>
              <a:rPr lang="en-US" altLang="ko-KR" sz="1600" u="sng" dirty="0" smtClean="0"/>
              <a:t> duration before</a:t>
            </a:r>
          </a:p>
          <a:p>
            <a:r>
              <a:rPr lang="en-US" altLang="ko-KR" sz="1600" u="sng" dirty="0"/>
              <a:t>l</a:t>
            </a:r>
            <a:r>
              <a:rPr lang="en-US" altLang="ko-KR" sz="1600" u="sng" dirty="0" smtClean="0"/>
              <a:t>ink setup should be short enough under 200 us. ETRI Proposal satisfies the proposed 200 us.</a:t>
            </a:r>
            <a:endParaRPr lang="ko-KR" altLang="en-US" sz="1600" u="sng" dirty="0"/>
          </a:p>
        </p:txBody>
      </p:sp>
      <p:cxnSp>
        <p:nvCxnSpPr>
          <p:cNvPr id="26" name="직선 화살표 연결선 25"/>
          <p:cNvCxnSpPr/>
          <p:nvPr/>
        </p:nvCxnSpPr>
        <p:spPr>
          <a:xfrm>
            <a:off x="3404679" y="3764446"/>
            <a:ext cx="402922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61681" y="3764446"/>
            <a:ext cx="2524345" cy="307777"/>
          </a:xfrm>
          <a:prstGeom prst="rect">
            <a:avLst/>
          </a:prstGeom>
          <a:noFill/>
        </p:spPr>
        <p:txBody>
          <a:bodyPr wrap="none" rtlCol="0">
            <a:spAutoFit/>
          </a:bodyPr>
          <a:lstStyle/>
          <a:p>
            <a:r>
              <a:rPr lang="en-US" altLang="ko-KR" sz="1400" dirty="0" err="1" smtClean="0"/>
              <a:t>Superframe</a:t>
            </a:r>
            <a:r>
              <a:rPr lang="en-US" altLang="ko-KR" sz="1400" dirty="0" smtClean="0"/>
              <a:t> after association</a:t>
            </a:r>
            <a:endParaRPr lang="ko-KR" altLang="en-US" sz="1400" dirty="0"/>
          </a:p>
        </p:txBody>
      </p:sp>
    </p:spTree>
    <p:extLst>
      <p:ext uri="{BB962C8B-B14F-4D97-AF65-F5344CB8AC3E}">
        <p14:creationId xmlns:p14="http://schemas.microsoft.com/office/powerpoint/2010/main" val="3877269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t>Analysis – Link Setup </a:t>
            </a:r>
            <a:r>
              <a:rPr lang="en-US" altLang="ko-KR" dirty="0"/>
              <a:t>Time </a:t>
            </a:r>
            <a:r>
              <a:rPr lang="en-US" altLang="ko-KR" dirty="0" smtClean="0"/>
              <a:t>(6/6</a:t>
            </a:r>
            <a:r>
              <a:rPr lang="en-US" altLang="ko-KR" dirty="0"/>
              <a:t>)</a:t>
            </a:r>
            <a:endParaRPr lang="ko-KR" altLang="en-US" dirty="0"/>
          </a:p>
        </p:txBody>
      </p:sp>
      <p:sp>
        <p:nvSpPr>
          <p:cNvPr id="10" name="내용 개체 틀 2"/>
          <p:cNvSpPr txBox="1">
            <a:spLocks/>
          </p:cNvSpPr>
          <p:nvPr/>
        </p:nvSpPr>
        <p:spPr bwMode="auto">
          <a:xfrm>
            <a:off x="685800" y="16904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sp>
        <p:nvSpPr>
          <p:cNvPr id="28"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800" dirty="0" smtClean="0"/>
              <a:t>Total link </a:t>
            </a:r>
            <a:r>
              <a:rPr lang="en-US" altLang="ko-KR" sz="1800" dirty="0"/>
              <a:t>setup </a:t>
            </a:r>
            <a:r>
              <a:rPr lang="en-US" altLang="ko-KR" sz="1800" dirty="0" smtClean="0"/>
              <a:t>time (using OOK, 1 channel, 1 antenna)</a:t>
            </a:r>
            <a:endParaRPr lang="en-US" altLang="ko-KR" sz="1800" dirty="0"/>
          </a:p>
          <a:p>
            <a:pPr lvl="1"/>
            <a:r>
              <a:rPr lang="en-US" altLang="ko-KR" sz="1800" dirty="0"/>
              <a:t>1 </a:t>
            </a:r>
            <a:r>
              <a:rPr lang="en-US" altLang="ko-KR" sz="1800" dirty="0" err="1"/>
              <a:t>superframe</a:t>
            </a:r>
            <a:r>
              <a:rPr lang="en-US" altLang="ko-KR" sz="1800" dirty="0"/>
              <a:t> duration before association + 1 </a:t>
            </a:r>
            <a:r>
              <a:rPr lang="en-US" altLang="ko-KR" sz="1800" dirty="0" smtClean="0"/>
              <a:t>beacon</a:t>
            </a:r>
          </a:p>
          <a:p>
            <a:pPr marL="457200" lvl="1" indent="0">
              <a:buNone/>
            </a:pPr>
            <a:r>
              <a:rPr lang="en-US" altLang="ko-KR" sz="1800" dirty="0" smtClean="0">
                <a:sym typeface="Wingdings" panose="05000000000000000000" pitchFamily="2" charset="2"/>
              </a:rPr>
              <a:t> </a:t>
            </a:r>
            <a:r>
              <a:rPr lang="en-US" altLang="ko-KR" sz="1800" dirty="0" smtClean="0"/>
              <a:t>59.89us + 7.85us = </a:t>
            </a:r>
            <a:r>
              <a:rPr lang="en-US" altLang="ko-KR" sz="1800" dirty="0" smtClean="0">
                <a:solidFill>
                  <a:srgbClr val="FF0000"/>
                </a:solidFill>
              </a:rPr>
              <a:t>67.74 us</a:t>
            </a:r>
            <a:endParaRPr lang="en-US" altLang="ko-KR" sz="1800" dirty="0">
              <a:solidFill>
                <a:srgbClr val="FF0000"/>
              </a:solidFill>
            </a:endParaRPr>
          </a:p>
          <a:p>
            <a:pPr lvl="1"/>
            <a:endParaRPr lang="en-US" altLang="ko-KR" sz="1800" dirty="0"/>
          </a:p>
          <a:p>
            <a:r>
              <a:rPr lang="en-US" altLang="ko-KR" sz="1800" dirty="0">
                <a:solidFill>
                  <a:srgbClr val="FF0000"/>
                </a:solidFill>
              </a:rPr>
              <a:t>Therefore, link setup time is less than 2ms </a:t>
            </a:r>
            <a:endParaRPr lang="ko-KR" altLang="en-US" sz="1800" dirty="0">
              <a:solidFill>
                <a:srgbClr val="FF0000"/>
              </a:solidFill>
            </a:endParaRPr>
          </a:p>
          <a:p>
            <a:endParaRPr lang="en-US" altLang="ko-KR" sz="1600" kern="0" dirty="0" smtClean="0"/>
          </a:p>
          <a:p>
            <a:endParaRPr lang="en-US" altLang="ko-KR" sz="1600" kern="0" dirty="0"/>
          </a:p>
          <a:p>
            <a:endParaRPr lang="en-US" altLang="ko-KR" sz="1800" kern="0" dirty="0" smtClean="0"/>
          </a:p>
        </p:txBody>
      </p:sp>
      <p:sp>
        <p:nvSpPr>
          <p:cNvPr id="12" name="TextBox 11"/>
          <p:cNvSpPr txBox="1"/>
          <p:nvPr/>
        </p:nvSpPr>
        <p:spPr>
          <a:xfrm>
            <a:off x="949949" y="2204864"/>
            <a:ext cx="184731" cy="2062103"/>
          </a:xfrm>
          <a:prstGeom prst="rect">
            <a:avLst/>
          </a:prstGeom>
          <a:noFill/>
        </p:spPr>
        <p:txBody>
          <a:bodyPr wrap="none" rtlCol="0">
            <a:spAutoFit/>
          </a:bodyPr>
          <a:lstStyle/>
          <a:p>
            <a:endParaRPr lang="en-US" altLang="ko-KR" sz="1600" dirty="0" smtClean="0"/>
          </a:p>
          <a:p>
            <a:endParaRPr lang="en-US" altLang="ko-KR" sz="1600" dirty="0"/>
          </a:p>
          <a:p>
            <a:endParaRPr lang="en-US" altLang="ko-KR" sz="1600" dirty="0" smtClean="0"/>
          </a:p>
          <a:p>
            <a:endParaRPr lang="en-US" altLang="ko-KR" sz="1600" dirty="0"/>
          </a:p>
          <a:p>
            <a:endParaRPr lang="en-US" altLang="ko-KR" sz="1600" dirty="0" smtClean="0"/>
          </a:p>
          <a:p>
            <a:endParaRPr lang="en-US" altLang="ko-KR" sz="1600" dirty="0"/>
          </a:p>
          <a:p>
            <a:endParaRPr lang="en-US" altLang="ko-KR" sz="1600" dirty="0" smtClean="0"/>
          </a:p>
          <a:p>
            <a:endParaRPr lang="ko-KR" altLang="en-US" sz="1600" dirty="0"/>
          </a:p>
        </p:txBody>
      </p:sp>
    </p:spTree>
    <p:extLst>
      <p:ext uri="{BB962C8B-B14F-4D97-AF65-F5344CB8AC3E}">
        <p14:creationId xmlns:p14="http://schemas.microsoft.com/office/powerpoint/2010/main" val="911310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solidFill>
                  <a:schemeClr val="tx1"/>
                </a:solidFill>
              </a:rPr>
              <a:t>Analysis – MAC Throughput (OOK)</a:t>
            </a:r>
            <a:endParaRPr lang="ko-KR" altLang="en-US" dirty="0">
              <a:solidFill>
                <a:schemeClr val="tx1"/>
              </a:solidFill>
            </a:endParaRPr>
          </a:p>
        </p:txBody>
      </p:sp>
      <p:sp>
        <p:nvSpPr>
          <p:cNvPr id="10" name="내용 개체 틀 2"/>
          <p:cNvSpPr txBox="1">
            <a:spLocks/>
          </p:cNvSpPr>
          <p:nvPr/>
        </p:nvSpPr>
        <p:spPr bwMode="auto">
          <a:xfrm>
            <a:off x="685800" y="16904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sp>
        <p:nvSpPr>
          <p:cNvPr id="28"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800" dirty="0" smtClean="0"/>
              <a:t>MAC Throughput for frame sequences</a:t>
            </a:r>
            <a:endParaRPr lang="en-US" altLang="ko-KR" sz="1800" dirty="0" smtClean="0">
              <a:solidFill>
                <a:srgbClr val="FF0000"/>
              </a:solidFill>
            </a:endParaRPr>
          </a:p>
          <a:p>
            <a:pPr lvl="1"/>
            <a:r>
              <a:rPr lang="en-US" altLang="ko-KR" sz="1800" dirty="0" smtClean="0"/>
              <a:t>PPPU duration using OOK PHY (1 channel &amp; 2 channel, No MIMO)</a:t>
            </a:r>
          </a:p>
          <a:p>
            <a:pPr lvl="1"/>
            <a:endParaRPr lang="en-US" altLang="ko-KR" sz="1800" dirty="0"/>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endParaRPr lang="en-US" altLang="ko-KR" sz="1800" dirty="0"/>
          </a:p>
          <a:p>
            <a:r>
              <a:rPr lang="en-US" altLang="ko-KR" sz="1800" dirty="0">
                <a:solidFill>
                  <a:srgbClr val="FF0000"/>
                </a:solidFill>
              </a:rPr>
              <a:t>Therefore, link setup time is less than 2ms </a:t>
            </a:r>
            <a:endParaRPr lang="ko-KR" altLang="en-US" sz="1800" dirty="0">
              <a:solidFill>
                <a:srgbClr val="FF0000"/>
              </a:solidFill>
            </a:endParaRPr>
          </a:p>
          <a:p>
            <a:endParaRPr lang="en-US" altLang="ko-KR" sz="1600" kern="0" dirty="0" smtClean="0"/>
          </a:p>
          <a:p>
            <a:endParaRPr lang="en-US" altLang="ko-KR" sz="1600" kern="0" dirty="0"/>
          </a:p>
          <a:p>
            <a:endParaRPr lang="en-US" altLang="ko-KR" sz="1800" kern="0" dirty="0" smtClean="0"/>
          </a:p>
        </p:txBody>
      </p:sp>
      <p:sp>
        <p:nvSpPr>
          <p:cNvPr id="12" name="TextBox 11"/>
          <p:cNvSpPr txBox="1"/>
          <p:nvPr/>
        </p:nvSpPr>
        <p:spPr>
          <a:xfrm>
            <a:off x="949949" y="2204864"/>
            <a:ext cx="184731" cy="2062103"/>
          </a:xfrm>
          <a:prstGeom prst="rect">
            <a:avLst/>
          </a:prstGeom>
          <a:noFill/>
        </p:spPr>
        <p:txBody>
          <a:bodyPr wrap="none" rtlCol="0">
            <a:spAutoFit/>
          </a:bodyPr>
          <a:lstStyle/>
          <a:p>
            <a:endParaRPr lang="en-US" altLang="ko-KR" sz="1600" dirty="0" smtClean="0"/>
          </a:p>
          <a:p>
            <a:endParaRPr lang="en-US" altLang="ko-KR" sz="1600" dirty="0"/>
          </a:p>
          <a:p>
            <a:endParaRPr lang="en-US" altLang="ko-KR" sz="1600" dirty="0" smtClean="0"/>
          </a:p>
          <a:p>
            <a:endParaRPr lang="en-US" altLang="ko-KR" sz="1600" dirty="0"/>
          </a:p>
          <a:p>
            <a:endParaRPr lang="en-US" altLang="ko-KR" sz="1600" dirty="0" smtClean="0"/>
          </a:p>
          <a:p>
            <a:endParaRPr lang="en-US" altLang="ko-KR" sz="1600" dirty="0"/>
          </a:p>
          <a:p>
            <a:endParaRPr lang="en-US" altLang="ko-KR" sz="1600" dirty="0" smtClean="0"/>
          </a:p>
          <a:p>
            <a:endParaRPr lang="ko-KR" altLang="en-US" sz="1600" dirty="0"/>
          </a:p>
        </p:txBody>
      </p:sp>
      <p:graphicFrame>
        <p:nvGraphicFramePr>
          <p:cNvPr id="2" name="표 1"/>
          <p:cNvGraphicFramePr>
            <a:graphicFrameLocks noGrp="1"/>
          </p:cNvGraphicFramePr>
          <p:nvPr>
            <p:extLst>
              <p:ext uri="{D42A27DB-BD31-4B8C-83A1-F6EECF244321}">
                <p14:modId xmlns:p14="http://schemas.microsoft.com/office/powerpoint/2010/main" val="378027543"/>
              </p:ext>
            </p:extLst>
          </p:nvPr>
        </p:nvGraphicFramePr>
        <p:xfrm>
          <a:off x="685800" y="2492896"/>
          <a:ext cx="8062665" cy="2251810"/>
        </p:xfrm>
        <a:graphic>
          <a:graphicData uri="http://schemas.openxmlformats.org/drawingml/2006/table">
            <a:tbl>
              <a:tblPr>
                <a:tableStyleId>{5C22544A-7EE6-4342-B048-85BDC9FD1C3A}</a:tableStyleId>
              </a:tblPr>
              <a:tblGrid>
                <a:gridCol w="744656"/>
                <a:gridCol w="522880"/>
                <a:gridCol w="672274"/>
                <a:gridCol w="722254"/>
                <a:gridCol w="622294"/>
                <a:gridCol w="522880"/>
                <a:gridCol w="597577"/>
                <a:gridCol w="489497"/>
                <a:gridCol w="792088"/>
                <a:gridCol w="648072"/>
                <a:gridCol w="576065"/>
                <a:gridCol w="576065"/>
                <a:gridCol w="576063"/>
              </a:tblGrid>
              <a:tr h="290086">
                <a:tc>
                  <a:txBody>
                    <a:bodyPr/>
                    <a:lstStyle/>
                    <a:p>
                      <a:pPr algn="l" fontAlgn="b"/>
                      <a:endParaRPr lang="ko-KR" alt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a:effectLst/>
                        </a:rPr>
                        <a:t>PHY preamble duration (us)</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a:effectLst/>
                        </a:rPr>
                        <a:t>PHY header length (bit)</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dirty="0">
                          <a:effectLst/>
                        </a:rPr>
                        <a:t>MAC </a:t>
                      </a:r>
                      <a:r>
                        <a:rPr lang="en-US" sz="900" u="none" strike="noStrike" dirty="0" smtClean="0">
                          <a:effectLst/>
                        </a:rPr>
                        <a:t>header</a:t>
                      </a:r>
                    </a:p>
                    <a:p>
                      <a:pPr algn="l" fontAlgn="b"/>
                      <a:r>
                        <a:rPr lang="en-US" sz="900" u="none" strike="noStrike" dirty="0" smtClean="0">
                          <a:effectLst/>
                        </a:rPr>
                        <a:t>length </a:t>
                      </a:r>
                      <a:r>
                        <a:rPr lang="en-US" sz="900" u="none" strike="noStrike" dirty="0">
                          <a:effectLst/>
                        </a:rPr>
                        <a:t>(bit)</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dirty="0">
                          <a:effectLst/>
                        </a:rPr>
                        <a:t>HCS (bit)</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dirty="0">
                          <a:effectLst/>
                        </a:rPr>
                        <a:t>RS parity (bit)</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dirty="0">
                          <a:effectLst/>
                        </a:rPr>
                        <a:t>Header spreading factor</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a:effectLst/>
                        </a:rPr>
                        <a:t>total Header length (byte)</a:t>
                      </a:r>
                      <a:endParaRPr lang="en-US" sz="900" b="0" i="0" u="none" strike="noStrike">
                        <a:solidFill>
                          <a:srgbClr val="000000"/>
                        </a:solidFill>
                        <a:effectLst/>
                        <a:latin typeface="맑은 고딕"/>
                      </a:endParaRPr>
                    </a:p>
                  </a:txBody>
                  <a:tcPr marL="7640" marR="7640" marT="7640" marB="0" anchor="b"/>
                </a:tc>
                <a:tc>
                  <a:txBody>
                    <a:bodyPr/>
                    <a:lstStyle/>
                    <a:p>
                      <a:pPr algn="l" fontAlgn="b"/>
                      <a:r>
                        <a:rPr lang="en-US" sz="900" u="none" strike="noStrike" dirty="0">
                          <a:effectLst/>
                        </a:rPr>
                        <a:t>MAC frame body length (byte)</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dirty="0">
                          <a:effectLst/>
                        </a:rPr>
                        <a:t>Body spreading factor</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dirty="0">
                          <a:effectLst/>
                        </a:rPr>
                        <a:t>total frame body length (byte) (RS coding)</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dirty="0">
                          <a:effectLst/>
                        </a:rPr>
                        <a:t>chip rate (</a:t>
                      </a:r>
                      <a:r>
                        <a:rPr lang="en-US" sz="900" u="none" strike="noStrike" dirty="0" err="1">
                          <a:effectLst/>
                        </a:rPr>
                        <a:t>Mchip</a:t>
                      </a:r>
                      <a:r>
                        <a:rPr lang="en-US" sz="900" u="none" strike="noStrike" dirty="0">
                          <a:effectLst/>
                        </a:rPr>
                        <a:t>/s)</a:t>
                      </a:r>
                      <a:endParaRPr lang="en-US" sz="900" b="0" i="0" u="none" strike="noStrike" dirty="0">
                        <a:solidFill>
                          <a:srgbClr val="000000"/>
                        </a:solidFill>
                        <a:effectLst/>
                        <a:latin typeface="맑은 고딕"/>
                      </a:endParaRPr>
                    </a:p>
                  </a:txBody>
                  <a:tcPr marL="7640" marR="7640" marT="7640" marB="0" anchor="b"/>
                </a:tc>
                <a:tc>
                  <a:txBody>
                    <a:bodyPr/>
                    <a:lstStyle/>
                    <a:p>
                      <a:pPr algn="l" fontAlgn="b"/>
                      <a:r>
                        <a:rPr lang="en-US" sz="900" u="none" strike="noStrike" dirty="0">
                          <a:effectLst/>
                        </a:rPr>
                        <a:t>PPDU duration (us)</a:t>
                      </a:r>
                      <a:endParaRPr lang="en-US" sz="900" b="0" i="0" u="none" strike="noStrike" dirty="0">
                        <a:solidFill>
                          <a:srgbClr val="000000"/>
                        </a:solidFill>
                        <a:effectLst/>
                        <a:latin typeface="맑은 고딕"/>
                      </a:endParaRPr>
                    </a:p>
                  </a:txBody>
                  <a:tcPr marL="7640" marR="7640" marT="7640" marB="0" anchor="b"/>
                </a:tc>
              </a:tr>
              <a:tr h="235153">
                <a:tc>
                  <a:txBody>
                    <a:bodyPr/>
                    <a:lstStyle/>
                    <a:p>
                      <a:pPr algn="l" fontAlgn="b"/>
                      <a:r>
                        <a:rPr lang="en-US" sz="900" u="none" strike="noStrike" dirty="0">
                          <a:effectLst/>
                        </a:rPr>
                        <a:t>Data (1500B</a:t>
                      </a:r>
                      <a:r>
                        <a:rPr lang="en-US" sz="900" u="none" strike="noStrike" dirty="0" smtClean="0">
                          <a:effectLst/>
                        </a:rPr>
                        <a:t>)</a:t>
                      </a:r>
                    </a:p>
                    <a:p>
                      <a:pPr algn="l" fontAlgn="b"/>
                      <a:r>
                        <a:rPr lang="en-US" sz="900" b="0" i="0" u="none" strike="noStrike" dirty="0" smtClean="0">
                          <a:solidFill>
                            <a:srgbClr val="000000"/>
                          </a:solidFill>
                          <a:effectLst/>
                          <a:latin typeface="맑은 고딕"/>
                        </a:rPr>
                        <a:t>(1 channel)</a:t>
                      </a:r>
                      <a:endParaRPr lang="en-US"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2.04 </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80</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16</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128</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32</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1024</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1500</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1785</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14.80 </a:t>
                      </a:r>
                      <a:endParaRPr lang="en-US" altLang="ko-KR" sz="900" b="0" i="0" u="none" strike="noStrike">
                        <a:solidFill>
                          <a:srgbClr val="000000"/>
                        </a:solidFill>
                        <a:effectLst/>
                        <a:latin typeface="맑은 고딕"/>
                      </a:endParaRPr>
                    </a:p>
                  </a:txBody>
                  <a:tcPr marL="7640" marR="7640" marT="7640" marB="0" anchor="b"/>
                </a:tc>
              </a:tr>
              <a:tr h="235153">
                <a:tc>
                  <a:txBody>
                    <a:bodyPr/>
                    <a:lstStyle/>
                    <a:p>
                      <a:pPr algn="l" fontAlgn="b"/>
                      <a:r>
                        <a:rPr lang="en-US" sz="900" u="none" strike="noStrike" dirty="0">
                          <a:effectLst/>
                        </a:rPr>
                        <a:t>Data (8000B</a:t>
                      </a:r>
                      <a:r>
                        <a:rPr lang="en-US" sz="900" u="none" strike="noStrike" dirty="0" smtClean="0">
                          <a:effectLst/>
                        </a:rPr>
                        <a:t>)</a:t>
                      </a:r>
                    </a:p>
                    <a:p>
                      <a:pPr algn="l" fontAlgn="b"/>
                      <a:r>
                        <a:rPr lang="en-US" sz="900" b="0" i="0" u="none" strike="noStrike" dirty="0" smtClean="0">
                          <a:solidFill>
                            <a:srgbClr val="000000"/>
                          </a:solidFill>
                          <a:effectLst/>
                          <a:latin typeface="맑은 고딕"/>
                        </a:rPr>
                        <a:t>(1 channel)</a:t>
                      </a:r>
                      <a:endParaRPr lang="en-US"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2.04 </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80</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16</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128</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1024</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8000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8670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46.10 </a:t>
                      </a:r>
                      <a:endParaRPr lang="en-US" altLang="ko-KR" sz="900" b="0" i="0" u="none" strike="noStrike" dirty="0">
                        <a:solidFill>
                          <a:srgbClr val="000000"/>
                        </a:solidFill>
                        <a:effectLst/>
                        <a:latin typeface="맑은 고딕"/>
                      </a:endParaRPr>
                    </a:p>
                  </a:txBody>
                  <a:tcPr marL="7640" marR="7640" marT="7640" marB="0" anchor="b"/>
                </a:tc>
              </a:tr>
              <a:tr h="235153">
                <a:tc>
                  <a:txBody>
                    <a:bodyPr/>
                    <a:lstStyle/>
                    <a:p>
                      <a:pPr algn="l" fontAlgn="b"/>
                      <a:r>
                        <a:rPr lang="en-US" sz="900" b="0" i="0" u="none" strike="noStrike" dirty="0">
                          <a:solidFill>
                            <a:srgbClr val="000000"/>
                          </a:solidFill>
                          <a:effectLst/>
                          <a:latin typeface="+mn-ea"/>
                          <a:ea typeface="+mn-ea"/>
                        </a:rPr>
                        <a:t>Data (1MB</a:t>
                      </a:r>
                      <a:r>
                        <a:rPr lang="en-US" sz="900" b="0" i="0" u="none" strike="noStrike" dirty="0" smtClean="0">
                          <a:solidFill>
                            <a:srgbClr val="000000"/>
                          </a:solidFill>
                          <a:effectLst/>
                          <a:latin typeface="+mn-ea"/>
                          <a:ea typeface="+mn-ea"/>
                        </a:rPr>
                        <a:t>)</a:t>
                      </a:r>
                    </a:p>
                    <a:p>
                      <a:pPr marL="0" marR="0" indent="0" algn="l" defTabSz="914400" rtl="0" eaLnBrk="1" fontAlgn="b" latinLnBrk="1" hangingPunct="1">
                        <a:lnSpc>
                          <a:spcPct val="100000"/>
                        </a:lnSpc>
                        <a:spcBef>
                          <a:spcPts val="0"/>
                        </a:spcBef>
                        <a:spcAft>
                          <a:spcPts val="0"/>
                        </a:spcAft>
                        <a:buClrTx/>
                        <a:buSzTx/>
                        <a:buFontTx/>
                        <a:buNone/>
                        <a:tabLst/>
                        <a:defRPr/>
                      </a:pPr>
                      <a:r>
                        <a:rPr lang="en-US" altLang="ko-KR" sz="900" b="0" i="0" u="none" strike="noStrike" dirty="0" smtClean="0">
                          <a:solidFill>
                            <a:srgbClr val="000000"/>
                          </a:solidFill>
                          <a:effectLst/>
                          <a:latin typeface="맑은 고딕"/>
                        </a:rPr>
                        <a:t>(1 channel)</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2.04 </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32</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80</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16</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128</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32</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1024</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1048575</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1</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1118940</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1760</a:t>
                      </a:r>
                    </a:p>
                  </a:txBody>
                  <a:tcPr marL="9525" marR="9525" marT="9525" marB="0" anchor="b"/>
                </a:tc>
                <a:tc>
                  <a:txBody>
                    <a:bodyPr/>
                    <a:lstStyle/>
                    <a:p>
                      <a:pPr algn="r" fontAlgn="b"/>
                      <a:r>
                        <a:rPr lang="en-US" altLang="ko-KR" sz="900" b="0" i="0" u="none" strike="noStrike" dirty="0">
                          <a:solidFill>
                            <a:srgbClr val="000000"/>
                          </a:solidFill>
                          <a:effectLst/>
                          <a:latin typeface="+mn-ea"/>
                          <a:ea typeface="+mn-ea"/>
                        </a:rPr>
                        <a:t>5092.78 </a:t>
                      </a:r>
                    </a:p>
                  </a:txBody>
                  <a:tcPr marL="9525" marR="9525" marT="9525" marB="0" anchor="b"/>
                </a:tc>
              </a:tr>
              <a:tr h="235153">
                <a:tc>
                  <a:txBody>
                    <a:bodyPr/>
                    <a:lstStyle/>
                    <a:p>
                      <a:pPr algn="l" fontAlgn="b"/>
                      <a:r>
                        <a:rPr lang="en-US" sz="900" u="none" strike="noStrike" dirty="0">
                          <a:effectLst/>
                        </a:rPr>
                        <a:t>Data (1500B</a:t>
                      </a:r>
                      <a:r>
                        <a:rPr lang="en-US" sz="900" u="none" strike="noStrike" dirty="0" smtClean="0">
                          <a:effectLst/>
                        </a:rPr>
                        <a:t>)</a:t>
                      </a:r>
                    </a:p>
                    <a:p>
                      <a:pPr algn="l" fontAlgn="b"/>
                      <a:r>
                        <a:rPr lang="en-US" sz="900" b="0" i="0" u="none" strike="noStrike" dirty="0" smtClean="0">
                          <a:solidFill>
                            <a:srgbClr val="000000"/>
                          </a:solidFill>
                          <a:effectLst/>
                          <a:latin typeface="맑은 고딕"/>
                        </a:rPr>
                        <a:t>(2 channel)</a:t>
                      </a:r>
                      <a:endParaRPr lang="en-US"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2.04 </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16</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128</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32</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1024</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1500</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1785</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3920</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7.77 </a:t>
                      </a:r>
                      <a:endParaRPr lang="en-US" altLang="ko-KR" sz="900" b="0" i="0" u="none" strike="noStrike" dirty="0">
                        <a:solidFill>
                          <a:srgbClr val="000000"/>
                        </a:solidFill>
                        <a:effectLst/>
                        <a:latin typeface="맑은 고딕"/>
                      </a:endParaRPr>
                    </a:p>
                  </a:txBody>
                  <a:tcPr marL="7640" marR="7640" marT="7640" marB="0" anchor="b"/>
                </a:tc>
              </a:tr>
              <a:tr h="235153">
                <a:tc>
                  <a:txBody>
                    <a:bodyPr/>
                    <a:lstStyle/>
                    <a:p>
                      <a:pPr algn="l" fontAlgn="b"/>
                      <a:r>
                        <a:rPr lang="en-US" sz="900" u="none" strike="noStrike" dirty="0">
                          <a:effectLst/>
                        </a:rPr>
                        <a:t>Data (8000B</a:t>
                      </a:r>
                      <a:r>
                        <a:rPr lang="en-US" sz="900" u="none" strike="noStrike" dirty="0" smtClean="0">
                          <a:effectLst/>
                        </a:rPr>
                        <a:t>)</a:t>
                      </a:r>
                    </a:p>
                    <a:p>
                      <a:pPr algn="l" fontAlgn="b"/>
                      <a:r>
                        <a:rPr lang="en-US" sz="900" b="0" i="0" u="none" strike="noStrike" dirty="0" smtClean="0">
                          <a:solidFill>
                            <a:srgbClr val="000000"/>
                          </a:solidFill>
                          <a:effectLst/>
                          <a:latin typeface="맑은 고딕"/>
                        </a:rPr>
                        <a:t>(2 channel)</a:t>
                      </a:r>
                      <a:endParaRPr lang="en-US"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2.04 </a:t>
                      </a:r>
                      <a:endParaRPr lang="en-US" altLang="ko-KR" sz="900" b="0" i="0" u="none" strike="noStrike" dirty="0">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16</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128</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32</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1024</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8000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8670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640" marR="7640" marT="7640" marB="0" anchor="b"/>
                </a:tc>
                <a:tc>
                  <a:txBody>
                    <a:bodyPr/>
                    <a:lstStyle/>
                    <a:p>
                      <a:pPr algn="r" fontAlgn="b"/>
                      <a:r>
                        <a:rPr lang="en-US" altLang="ko-KR" sz="900" u="none" strike="noStrike" dirty="0">
                          <a:effectLst/>
                        </a:rPr>
                        <a:t>21.82 </a:t>
                      </a:r>
                      <a:endParaRPr lang="en-US" altLang="ko-KR" sz="900" b="0" i="0" u="none" strike="noStrike" dirty="0">
                        <a:solidFill>
                          <a:srgbClr val="000000"/>
                        </a:solidFill>
                        <a:effectLst/>
                        <a:latin typeface="맑은 고딕"/>
                      </a:endParaRPr>
                    </a:p>
                  </a:txBody>
                  <a:tcPr marL="7640" marR="7640" marT="7640" marB="0" anchor="b"/>
                </a:tc>
              </a:tr>
              <a:tr h="235153">
                <a:tc>
                  <a:txBody>
                    <a:bodyPr/>
                    <a:lstStyle/>
                    <a:p>
                      <a:pPr algn="l" fontAlgn="b"/>
                      <a:r>
                        <a:rPr lang="en-US" sz="900" b="0" i="0" u="none" strike="noStrike" dirty="0">
                          <a:solidFill>
                            <a:srgbClr val="000000"/>
                          </a:solidFill>
                          <a:effectLst/>
                          <a:latin typeface="+mn-lt"/>
                          <a:ea typeface="맑은 고딕" panose="020B0503020000020004" pitchFamily="50" charset="-127"/>
                        </a:rPr>
                        <a:t>Data (1MB</a:t>
                      </a:r>
                      <a:r>
                        <a:rPr lang="en-US" sz="900" b="0" i="0" u="none" strike="noStrike" dirty="0" smtClean="0">
                          <a:solidFill>
                            <a:srgbClr val="000000"/>
                          </a:solidFill>
                          <a:effectLst/>
                          <a:latin typeface="+mn-lt"/>
                          <a:ea typeface="맑은 고딕" panose="020B0503020000020004" pitchFamily="50" charset="-127"/>
                        </a:rPr>
                        <a:t>)</a:t>
                      </a:r>
                    </a:p>
                    <a:p>
                      <a:pPr marL="0" marR="0" indent="0" algn="l" defTabSz="914400" rtl="0" eaLnBrk="1" fontAlgn="b" latinLnBrk="1" hangingPunct="1">
                        <a:lnSpc>
                          <a:spcPct val="100000"/>
                        </a:lnSpc>
                        <a:spcBef>
                          <a:spcPts val="0"/>
                        </a:spcBef>
                        <a:spcAft>
                          <a:spcPts val="0"/>
                        </a:spcAft>
                        <a:buClrTx/>
                        <a:buSzTx/>
                        <a:buFontTx/>
                        <a:buNone/>
                        <a:tabLst/>
                        <a:defRPr/>
                      </a:pPr>
                      <a:r>
                        <a:rPr lang="en-US" altLang="ko-KR" sz="900" b="0" i="0" u="none" strike="noStrike" dirty="0" smtClean="0">
                          <a:solidFill>
                            <a:srgbClr val="000000"/>
                          </a:solidFill>
                          <a:effectLst/>
                          <a:latin typeface="맑은 고딕"/>
                        </a:rPr>
                        <a:t>(2 channel)</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2.04 </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32</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80</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16</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128</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32</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1024</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1048575</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1118940</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3920</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2287.68 </a:t>
                      </a:r>
                    </a:p>
                  </a:txBody>
                  <a:tcPr marL="9525" marR="9525" marT="9525" marB="0" anchor="b"/>
                </a:tc>
              </a:tr>
            </a:tbl>
          </a:graphicData>
        </a:graphic>
      </p:graphicFrame>
      <p:graphicFrame>
        <p:nvGraphicFramePr>
          <p:cNvPr id="4" name="표 3"/>
          <p:cNvGraphicFramePr>
            <a:graphicFrameLocks noGrp="1"/>
          </p:cNvGraphicFramePr>
          <p:nvPr>
            <p:extLst>
              <p:ext uri="{D42A27DB-BD31-4B8C-83A1-F6EECF244321}">
                <p14:modId xmlns:p14="http://schemas.microsoft.com/office/powerpoint/2010/main" val="234842080"/>
              </p:ext>
            </p:extLst>
          </p:nvPr>
        </p:nvGraphicFramePr>
        <p:xfrm>
          <a:off x="839077" y="4797152"/>
          <a:ext cx="6469226" cy="1833364"/>
        </p:xfrm>
        <a:graphic>
          <a:graphicData uri="http://schemas.openxmlformats.org/drawingml/2006/table">
            <a:tbl>
              <a:tblPr>
                <a:tableStyleId>{5C22544A-7EE6-4342-B048-85BDC9FD1C3A}</a:tableStyleId>
              </a:tblPr>
              <a:tblGrid>
                <a:gridCol w="827459"/>
                <a:gridCol w="752235"/>
                <a:gridCol w="1567498"/>
                <a:gridCol w="1136485"/>
                <a:gridCol w="1053435"/>
                <a:gridCol w="1132114"/>
              </a:tblGrid>
              <a:tr h="576064">
                <a:tc>
                  <a:txBody>
                    <a:bodyPr/>
                    <a:lstStyle/>
                    <a:p>
                      <a:pPr algn="l" fontAlgn="b"/>
                      <a:r>
                        <a:rPr lang="ko-KR" altLang="en-US" sz="900" u="none" strike="noStrike" dirty="0">
                          <a:effectLst/>
                        </a:rPr>
                        <a:t>　</a:t>
                      </a:r>
                      <a:endParaRPr lang="ko-KR" alt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a:effectLst/>
                        </a:rPr>
                        <a:t>MSDU length (Byte)</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a:effectLst/>
                        </a:rPr>
                        <a:t>Data/</a:t>
                      </a:r>
                      <a:r>
                        <a:rPr lang="en-US" sz="900" u="none" strike="noStrike" dirty="0" err="1">
                          <a:effectLst/>
                        </a:rPr>
                        <a:t>Ack</a:t>
                      </a:r>
                      <a:r>
                        <a:rPr lang="en-US" sz="900" u="none" strike="noStrike" dirty="0">
                          <a:effectLst/>
                        </a:rPr>
                        <a:t> sequence </a:t>
                      </a:r>
                      <a:endParaRPr lang="en-US" sz="900" u="none" strike="noStrike" dirty="0" smtClean="0">
                        <a:effectLst/>
                      </a:endParaRPr>
                    </a:p>
                    <a:p>
                      <a:pPr algn="l" fontAlgn="b"/>
                      <a:r>
                        <a:rPr lang="en-US" sz="900" u="none" strike="noStrike" dirty="0" smtClean="0">
                          <a:effectLst/>
                        </a:rPr>
                        <a:t>duration </a:t>
                      </a:r>
                      <a:r>
                        <a:rPr lang="en-US" sz="900" u="none" strike="noStrike" dirty="0">
                          <a:effectLst/>
                        </a:rPr>
                        <a:t>(us</a:t>
                      </a:r>
                      <a:r>
                        <a:rPr lang="en-US" sz="900" u="none" strike="noStrike" dirty="0" smtClean="0">
                          <a:effectLst/>
                        </a:rPr>
                        <a:t>)</a:t>
                      </a:r>
                    </a:p>
                    <a:p>
                      <a:pPr algn="l" fontAlgn="b"/>
                      <a:r>
                        <a:rPr lang="en-US" sz="900" b="0" i="0" u="none" strike="noStrike" dirty="0" smtClean="0">
                          <a:solidFill>
                            <a:srgbClr val="000000"/>
                          </a:solidFill>
                          <a:effectLst/>
                          <a:latin typeface="맑은 고딕"/>
                        </a:rPr>
                        <a:t>[</a:t>
                      </a:r>
                      <a:r>
                        <a:rPr lang="en-US" sz="900" b="0" i="0" u="none" strike="noStrike" dirty="0" err="1" smtClean="0">
                          <a:solidFill>
                            <a:srgbClr val="000000"/>
                          </a:solidFill>
                          <a:effectLst/>
                          <a:latin typeface="맑은 고딕"/>
                        </a:rPr>
                        <a:t>SIFS+Data+SIFS+Imm-Ack</a:t>
                      </a:r>
                      <a:r>
                        <a:rPr lang="en-US" sz="900" b="0" i="0" u="none" strike="noStrike" dirty="0" smtClean="0">
                          <a:solidFill>
                            <a:srgbClr val="000000"/>
                          </a:solidFill>
                          <a:effectLst/>
                          <a:latin typeface="맑은 고딕"/>
                        </a:rPr>
                        <a:t>]</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a:effectLst/>
                        </a:rPr>
                        <a:t>MAC SAP </a:t>
                      </a:r>
                      <a:endParaRPr lang="en-US" sz="900" u="none" strike="noStrike" dirty="0" smtClean="0">
                        <a:effectLst/>
                      </a:endParaRPr>
                    </a:p>
                    <a:p>
                      <a:pPr algn="l" fontAlgn="b"/>
                      <a:r>
                        <a:rPr lang="en-US" sz="900" u="none" strike="noStrike" dirty="0" smtClean="0">
                          <a:effectLst/>
                        </a:rPr>
                        <a:t>throughput </a:t>
                      </a:r>
                      <a:r>
                        <a:rPr lang="en-US" sz="900" u="none" strike="noStrike" dirty="0">
                          <a:effectLst/>
                        </a:rPr>
                        <a:t>(Mbps)</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smtClean="0">
                          <a:effectLst/>
                        </a:rPr>
                        <a:t>Imp-</a:t>
                      </a:r>
                      <a:r>
                        <a:rPr lang="en-US" sz="900" u="none" strike="noStrike" dirty="0" err="1" smtClean="0">
                          <a:effectLst/>
                        </a:rPr>
                        <a:t>Ack</a:t>
                      </a:r>
                      <a:r>
                        <a:rPr lang="en-US" sz="900" u="none" strike="noStrike" dirty="0" smtClean="0">
                          <a:effectLst/>
                        </a:rPr>
                        <a:t> </a:t>
                      </a:r>
                      <a:r>
                        <a:rPr lang="en-US" sz="900" u="none" strike="noStrike" dirty="0">
                          <a:effectLst/>
                        </a:rPr>
                        <a:t>sequence duration (us</a:t>
                      </a:r>
                      <a:r>
                        <a:rPr lang="en-US" sz="900" u="none" strike="noStrike" dirty="0" smtClean="0">
                          <a:effectLst/>
                        </a:rPr>
                        <a:t>)</a:t>
                      </a:r>
                    </a:p>
                    <a:p>
                      <a:pPr algn="l" fontAlgn="b"/>
                      <a:r>
                        <a:rPr lang="en-US" sz="900" b="0" i="0" u="none" strike="noStrike" dirty="0" smtClean="0">
                          <a:solidFill>
                            <a:srgbClr val="000000"/>
                          </a:solidFill>
                          <a:effectLst/>
                          <a:latin typeface="맑은 고딕"/>
                        </a:rPr>
                        <a:t>[SIFS + Data]</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a:effectLst/>
                        </a:rPr>
                        <a:t>MAC SAP throughput (Mbps)</a:t>
                      </a:r>
                      <a:endParaRPr lang="en-US" sz="900" b="0" i="0" u="none" strike="noStrike" dirty="0">
                        <a:solidFill>
                          <a:srgbClr val="000000"/>
                        </a:solidFill>
                        <a:effectLst/>
                        <a:latin typeface="맑은 고딕"/>
                      </a:endParaRPr>
                    </a:p>
                  </a:txBody>
                  <a:tcPr marL="9525" marR="9525" marT="9525" marB="0" anchor="b"/>
                </a:tc>
              </a:tr>
              <a:tr h="209550">
                <a:tc rowSpan="3">
                  <a:txBody>
                    <a:bodyPr/>
                    <a:lstStyle/>
                    <a:p>
                      <a:pPr algn="ctr" fontAlgn="b"/>
                      <a:r>
                        <a:rPr lang="en-US" sz="900" u="none" strike="noStrike" dirty="0">
                          <a:effectLst/>
                        </a:rPr>
                        <a:t>1 channel</a:t>
                      </a:r>
                      <a:endParaRPr lang="en-US" sz="900" b="0" i="0" u="none" strike="noStrike" dirty="0">
                        <a:solidFill>
                          <a:srgbClr val="000000"/>
                        </a:solidFill>
                        <a:effectLst/>
                        <a:latin typeface="맑은 고딕"/>
                      </a:endParaRPr>
                    </a:p>
                  </a:txBody>
                  <a:tcPr marL="9525" marR="9525" marT="9525" marB="0" anchor="ctr"/>
                </a:tc>
                <a:tc>
                  <a:txBody>
                    <a:bodyPr/>
                    <a:lstStyle/>
                    <a:p>
                      <a:pPr algn="r" fontAlgn="b"/>
                      <a:r>
                        <a:rPr lang="en-US" altLang="ko-KR" sz="900" u="none" strike="noStrike" dirty="0">
                          <a:effectLst/>
                        </a:rPr>
                        <a:t>1500</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effectLst/>
                        </a:rPr>
                        <a:t>26.50 </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452.9079</a:t>
                      </a:r>
                      <a:endParaRPr lang="en-US" altLang="ko-KR" sz="900" b="0" i="0" u="none" strike="noStrike" dirty="0">
                        <a:solidFill>
                          <a:srgbClr val="FF0000"/>
                        </a:solidFill>
                        <a:effectLst/>
                        <a:latin typeface="맑은 고딕"/>
                      </a:endParaRPr>
                    </a:p>
                  </a:txBody>
                  <a:tcPr marL="9525" marR="9525" marT="9525" marB="0" anchor="b"/>
                </a:tc>
                <a:tc>
                  <a:txBody>
                    <a:bodyPr/>
                    <a:lstStyle/>
                    <a:p>
                      <a:pPr algn="r" fontAlgn="b"/>
                      <a:r>
                        <a:rPr lang="en-US" altLang="ko-KR" sz="900" u="none" strike="noStrike" dirty="0">
                          <a:effectLst/>
                        </a:rPr>
                        <a:t>17.30 </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693.4594</a:t>
                      </a:r>
                      <a:endParaRPr lang="en-US" altLang="ko-KR" sz="900" b="0" i="0" u="none" strike="noStrike" dirty="0">
                        <a:solidFill>
                          <a:srgbClr val="FF0000"/>
                        </a:solidFill>
                        <a:effectLst/>
                        <a:latin typeface="맑은 고딕"/>
                      </a:endParaRPr>
                    </a:p>
                  </a:txBody>
                  <a:tcPr marL="9525" marR="9525" marT="9525" marB="0" anchor="b"/>
                </a:tc>
              </a:tr>
              <a:tr h="209550">
                <a:tc vMerge="1">
                  <a:txBody>
                    <a:bodyPr/>
                    <a:lstStyle/>
                    <a:p>
                      <a:pPr latinLnBrk="1"/>
                      <a:endParaRPr lang="ko-KR" altLang="en-US"/>
                    </a:p>
                  </a:txBody>
                  <a:tcPr/>
                </a:tc>
                <a:tc>
                  <a:txBody>
                    <a:bodyPr/>
                    <a:lstStyle/>
                    <a:p>
                      <a:pPr algn="r" fontAlgn="b"/>
                      <a:r>
                        <a:rPr lang="en-US" altLang="ko-KR" sz="900" u="none" strike="noStrike" dirty="0">
                          <a:effectLst/>
                        </a:rPr>
                        <a:t>8000</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effectLst/>
                        </a:rPr>
                        <a:t>57.79 </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1107.441</a:t>
                      </a:r>
                      <a:endParaRPr lang="en-US" altLang="ko-KR" sz="900" b="0" i="0" u="none" strike="noStrike" dirty="0">
                        <a:solidFill>
                          <a:srgbClr val="FF0000"/>
                        </a:solidFill>
                        <a:effectLst/>
                        <a:latin typeface="맑은 고딕"/>
                      </a:endParaRPr>
                    </a:p>
                  </a:txBody>
                  <a:tcPr marL="9525" marR="9525" marT="9525" marB="0" anchor="b"/>
                </a:tc>
                <a:tc>
                  <a:txBody>
                    <a:bodyPr/>
                    <a:lstStyle/>
                    <a:p>
                      <a:pPr algn="r" fontAlgn="b"/>
                      <a:r>
                        <a:rPr lang="en-US" altLang="ko-KR" sz="900" u="none" strike="noStrike" dirty="0">
                          <a:effectLst/>
                        </a:rPr>
                        <a:t>48.60 </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1316.872</a:t>
                      </a:r>
                      <a:endParaRPr lang="en-US" altLang="ko-KR" sz="900" b="0" i="0" u="none" strike="noStrike" dirty="0">
                        <a:solidFill>
                          <a:srgbClr val="FF0000"/>
                        </a:solidFill>
                        <a:effectLst/>
                        <a:latin typeface="맑은 고딕"/>
                      </a:endParaRPr>
                    </a:p>
                  </a:txBody>
                  <a:tcPr marL="9525" marR="9525" marT="9525" marB="0" anchor="b"/>
                </a:tc>
              </a:tr>
              <a:tr h="209550">
                <a:tc vMerge="1">
                  <a:txBody>
                    <a:bodyPr/>
                    <a:lstStyle/>
                    <a:p>
                      <a:pPr latinLnBrk="1"/>
                      <a:endParaRPr lang="ko-KR" altLang="en-US"/>
                    </a:p>
                  </a:txBody>
                  <a:tcPr/>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1118940</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5104.47 </a:t>
                      </a:r>
                    </a:p>
                  </a:txBody>
                  <a:tcPr marL="9525" marR="9525" marT="9525" marB="0" anchor="b"/>
                </a:tc>
                <a:tc>
                  <a:txBody>
                    <a:bodyPr/>
                    <a:lstStyle/>
                    <a:p>
                      <a:pPr algn="r" fontAlgn="b"/>
                      <a:r>
                        <a:rPr lang="en-US" altLang="ko-KR" sz="900" b="0" i="0" u="none" strike="noStrike" dirty="0">
                          <a:solidFill>
                            <a:srgbClr val="FF0000"/>
                          </a:solidFill>
                          <a:effectLst/>
                          <a:latin typeface="+mn-lt"/>
                          <a:ea typeface="맑은 고딕" panose="020B0503020000020004" pitchFamily="50" charset="-127"/>
                        </a:rPr>
                        <a:t>1753.662</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5095.28 </a:t>
                      </a:r>
                    </a:p>
                  </a:txBody>
                  <a:tcPr marL="9525" marR="9525" marT="9525" marB="0" anchor="b"/>
                </a:tc>
                <a:tc>
                  <a:txBody>
                    <a:bodyPr/>
                    <a:lstStyle/>
                    <a:p>
                      <a:pPr algn="r" fontAlgn="b"/>
                      <a:r>
                        <a:rPr lang="en-US" altLang="ko-KR" sz="900" b="0" i="0" u="none" strike="noStrike" dirty="0">
                          <a:solidFill>
                            <a:srgbClr val="FF0000"/>
                          </a:solidFill>
                          <a:effectLst/>
                          <a:latin typeface="+mn-lt"/>
                          <a:ea typeface="맑은 고딕" panose="020B0503020000020004" pitchFamily="50" charset="-127"/>
                        </a:rPr>
                        <a:t>1756.825</a:t>
                      </a:r>
                    </a:p>
                  </a:txBody>
                  <a:tcPr marL="9525" marR="9525" marT="9525" marB="0" anchor="b"/>
                </a:tc>
              </a:tr>
              <a:tr h="209550">
                <a:tc rowSpan="3">
                  <a:txBody>
                    <a:bodyPr/>
                    <a:lstStyle/>
                    <a:p>
                      <a:pPr algn="ctr" fontAlgn="b"/>
                      <a:r>
                        <a:rPr lang="en-US" sz="900" u="none" strike="noStrike" dirty="0">
                          <a:effectLst/>
                        </a:rPr>
                        <a:t>2 channel</a:t>
                      </a:r>
                      <a:endParaRPr lang="en-US" sz="900" b="0" i="0" u="none" strike="noStrike" dirty="0">
                        <a:solidFill>
                          <a:srgbClr val="000000"/>
                        </a:solidFill>
                        <a:effectLst/>
                        <a:latin typeface="맑은 고딕"/>
                      </a:endParaRPr>
                    </a:p>
                  </a:txBody>
                  <a:tcPr marL="9525" marR="9525" marT="9525" marB="0" anchor="ctr"/>
                </a:tc>
                <a:tc>
                  <a:txBody>
                    <a:bodyPr/>
                    <a:lstStyle/>
                    <a:p>
                      <a:pPr algn="r" fontAlgn="b"/>
                      <a:r>
                        <a:rPr lang="en-US" altLang="ko-KR" sz="900" u="none" strike="noStrike" dirty="0">
                          <a:effectLst/>
                        </a:rPr>
                        <a:t>1500</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a:effectLst/>
                        </a:rPr>
                        <a:t>16.90 </a:t>
                      </a:r>
                      <a:endParaRPr lang="en-US" altLang="ko-KR" sz="900" b="0" i="0" u="none" strike="noStrike">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710.2619</a:t>
                      </a:r>
                      <a:endParaRPr lang="en-US" altLang="ko-KR" sz="900" b="0" i="0" u="none" strike="noStrike" dirty="0">
                        <a:solidFill>
                          <a:srgbClr val="FF0000"/>
                        </a:solidFill>
                        <a:effectLst/>
                        <a:latin typeface="맑은 고딕"/>
                      </a:endParaRPr>
                    </a:p>
                  </a:txBody>
                  <a:tcPr marL="9525" marR="9525" marT="9525" marB="0" anchor="b"/>
                </a:tc>
                <a:tc>
                  <a:txBody>
                    <a:bodyPr/>
                    <a:lstStyle/>
                    <a:p>
                      <a:pPr algn="r" fontAlgn="b"/>
                      <a:r>
                        <a:rPr lang="en-US" altLang="ko-KR" sz="900" u="none" strike="noStrike" dirty="0">
                          <a:effectLst/>
                        </a:rPr>
                        <a:t>10.27 </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1168.564</a:t>
                      </a:r>
                      <a:endParaRPr lang="en-US" altLang="ko-KR" sz="900" b="0" i="0" u="none" strike="noStrike" dirty="0">
                        <a:solidFill>
                          <a:srgbClr val="FF0000"/>
                        </a:solidFill>
                        <a:effectLst/>
                        <a:latin typeface="맑은 고딕"/>
                      </a:endParaRPr>
                    </a:p>
                  </a:txBody>
                  <a:tcPr marL="9525" marR="9525" marT="9525" marB="0" anchor="b"/>
                </a:tc>
              </a:tr>
              <a:tr h="209550">
                <a:tc vMerge="1">
                  <a:txBody>
                    <a:bodyPr/>
                    <a:lstStyle/>
                    <a:p>
                      <a:pPr latinLnBrk="1"/>
                      <a:endParaRPr lang="ko-KR" altLang="en-US"/>
                    </a:p>
                  </a:txBody>
                  <a:tcPr/>
                </a:tc>
                <a:tc>
                  <a:txBody>
                    <a:bodyPr/>
                    <a:lstStyle/>
                    <a:p>
                      <a:pPr algn="r" fontAlgn="b"/>
                      <a:r>
                        <a:rPr lang="en-US" altLang="ko-KR" sz="900" u="none" strike="noStrike" dirty="0">
                          <a:effectLst/>
                        </a:rPr>
                        <a:t>8000</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effectLst/>
                        </a:rPr>
                        <a:t>30.95 </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2068.106</a:t>
                      </a:r>
                      <a:endParaRPr lang="en-US" altLang="ko-KR" sz="900" b="0" i="0" u="none" strike="noStrike" dirty="0">
                        <a:solidFill>
                          <a:srgbClr val="FF0000"/>
                        </a:solidFill>
                        <a:effectLst/>
                        <a:latin typeface="맑은 고딕"/>
                      </a:endParaRPr>
                    </a:p>
                  </a:txBody>
                  <a:tcPr marL="9525" marR="9525" marT="9525" marB="0" anchor="b"/>
                </a:tc>
                <a:tc>
                  <a:txBody>
                    <a:bodyPr/>
                    <a:lstStyle/>
                    <a:p>
                      <a:pPr algn="r" fontAlgn="b"/>
                      <a:r>
                        <a:rPr lang="en-US" altLang="ko-KR" sz="900" u="none" strike="noStrike" dirty="0">
                          <a:effectLst/>
                        </a:rPr>
                        <a:t>24.32 </a:t>
                      </a:r>
                      <a:endParaRPr lang="en-US" altLang="ko-KR"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u="none" strike="noStrike" dirty="0">
                          <a:solidFill>
                            <a:srgbClr val="FF0000"/>
                          </a:solidFill>
                          <a:effectLst/>
                        </a:rPr>
                        <a:t>2631.575</a:t>
                      </a:r>
                      <a:endParaRPr lang="en-US" altLang="ko-KR" sz="900" b="0" i="0" u="none" strike="noStrike" dirty="0">
                        <a:solidFill>
                          <a:srgbClr val="FF0000"/>
                        </a:solidFill>
                        <a:effectLst/>
                        <a:latin typeface="맑은 고딕"/>
                      </a:endParaRPr>
                    </a:p>
                  </a:txBody>
                  <a:tcPr marL="9525" marR="9525" marT="9525" marB="0" anchor="b"/>
                </a:tc>
              </a:tr>
              <a:tr h="209550">
                <a:tc vMerge="1">
                  <a:txBody>
                    <a:bodyPr/>
                    <a:lstStyle/>
                    <a:p>
                      <a:pPr latinLnBrk="1"/>
                      <a:endParaRPr lang="ko-KR" altLang="en-US"/>
                    </a:p>
                  </a:txBody>
                  <a:tcPr/>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1118940</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2296.80 </a:t>
                      </a:r>
                    </a:p>
                  </a:txBody>
                  <a:tcPr marL="9525" marR="9525" marT="9525" marB="0" anchor="b"/>
                </a:tc>
                <a:tc>
                  <a:txBody>
                    <a:bodyPr/>
                    <a:lstStyle/>
                    <a:p>
                      <a:pPr algn="r" fontAlgn="b"/>
                      <a:r>
                        <a:rPr lang="en-US" altLang="ko-KR" sz="900" b="0" i="0" u="none" strike="noStrike" dirty="0">
                          <a:solidFill>
                            <a:srgbClr val="FF0000"/>
                          </a:solidFill>
                          <a:effectLst/>
                          <a:latin typeface="+mn-lt"/>
                          <a:ea typeface="맑은 고딕" panose="020B0503020000020004" pitchFamily="50" charset="-127"/>
                        </a:rPr>
                        <a:t>3897.382</a:t>
                      </a:r>
                    </a:p>
                  </a:txBody>
                  <a:tcPr marL="9525" marR="9525" marT="9525" marB="0" anchor="b"/>
                </a:tc>
                <a:tc>
                  <a:txBody>
                    <a:bodyPr/>
                    <a:lstStyle/>
                    <a:p>
                      <a:pPr algn="r" fontAlgn="b"/>
                      <a:r>
                        <a:rPr lang="en-US" altLang="ko-KR" sz="900" b="0" i="0" u="none" strike="noStrike" dirty="0">
                          <a:solidFill>
                            <a:srgbClr val="000000"/>
                          </a:solidFill>
                          <a:effectLst/>
                          <a:latin typeface="+mn-lt"/>
                          <a:ea typeface="맑은 고딕" panose="020B0503020000020004" pitchFamily="50" charset="-127"/>
                        </a:rPr>
                        <a:t>2290.18 </a:t>
                      </a:r>
                    </a:p>
                  </a:txBody>
                  <a:tcPr marL="9525" marR="9525" marT="9525" marB="0" anchor="b"/>
                </a:tc>
                <a:tc>
                  <a:txBody>
                    <a:bodyPr/>
                    <a:lstStyle/>
                    <a:p>
                      <a:pPr algn="r" fontAlgn="b"/>
                      <a:r>
                        <a:rPr lang="en-US" altLang="ko-KR" sz="900" b="0" i="0" u="none" strike="noStrike" dirty="0">
                          <a:solidFill>
                            <a:srgbClr val="FF0000"/>
                          </a:solidFill>
                          <a:effectLst/>
                          <a:latin typeface="+mn-lt"/>
                          <a:ea typeface="맑은 고딕" panose="020B0503020000020004" pitchFamily="50" charset="-127"/>
                        </a:rPr>
                        <a:t>3908.658</a:t>
                      </a:r>
                    </a:p>
                  </a:txBody>
                  <a:tcPr marL="9525" marR="9525" marT="9525" marB="0" anchor="b"/>
                </a:tc>
              </a:tr>
            </a:tbl>
          </a:graphicData>
        </a:graphic>
      </p:graphicFrame>
    </p:spTree>
    <p:extLst>
      <p:ext uri="{BB962C8B-B14F-4D97-AF65-F5344CB8AC3E}">
        <p14:creationId xmlns:p14="http://schemas.microsoft.com/office/powerpoint/2010/main" val="1853627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772400" cy="1066800"/>
          </a:xfrm>
        </p:spPr>
        <p:txBody>
          <a:bodyPr/>
          <a:lstStyle/>
          <a:p>
            <a:r>
              <a:rPr lang="en-US" altLang="ko-KR" dirty="0" smtClean="0">
                <a:solidFill>
                  <a:schemeClr val="tx1"/>
                </a:solidFill>
              </a:rPr>
              <a:t>Analysis – MAC Throughput (HR PHY)</a:t>
            </a:r>
            <a:endParaRPr lang="ko-KR" altLang="en-US" dirty="0">
              <a:solidFill>
                <a:schemeClr val="tx1"/>
              </a:solidFill>
            </a:endParaRPr>
          </a:p>
        </p:txBody>
      </p:sp>
      <p:sp>
        <p:nvSpPr>
          <p:cNvPr id="10" name="내용 개체 틀 2"/>
          <p:cNvSpPr txBox="1">
            <a:spLocks/>
          </p:cNvSpPr>
          <p:nvPr/>
        </p:nvSpPr>
        <p:spPr bwMode="auto">
          <a:xfrm>
            <a:off x="685800" y="16904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sp>
        <p:nvSpPr>
          <p:cNvPr id="28" name="내용 개체 틀 2"/>
          <p:cNvSpPr txBox="1">
            <a:spLocks/>
          </p:cNvSpPr>
          <p:nvPr/>
        </p:nvSpPr>
        <p:spPr bwMode="auto">
          <a:xfrm>
            <a:off x="838200" y="17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1800" dirty="0" smtClean="0"/>
              <a:t>MAC Throughput for frame sequences (Peak MAC Rate):</a:t>
            </a:r>
          </a:p>
          <a:p>
            <a:pPr lvl="1"/>
            <a:r>
              <a:rPr lang="en-US" altLang="ko-KR" sz="1800" dirty="0" smtClean="0"/>
              <a:t>PPPU duration using HR PHY </a:t>
            </a:r>
            <a:r>
              <a:rPr lang="en-US" altLang="ko-KR" sz="1400" dirty="0" smtClean="0"/>
              <a:t>3~4 channel bonding, 2 Stream, 1024 QAM, LDPC (1440, 1344)</a:t>
            </a:r>
          </a:p>
          <a:p>
            <a:pPr lvl="1"/>
            <a:endParaRPr lang="en-US" altLang="ko-KR" sz="1800" dirty="0"/>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endParaRPr lang="en-US" altLang="ko-KR" sz="1800" dirty="0"/>
          </a:p>
          <a:p>
            <a:pPr marL="0" indent="0">
              <a:buNone/>
            </a:pPr>
            <a:endParaRPr lang="en-US" altLang="ko-KR" sz="1600" kern="0" dirty="0" smtClean="0"/>
          </a:p>
          <a:p>
            <a:r>
              <a:rPr lang="en-US" altLang="ko-KR" sz="1800" kern="0" dirty="0" smtClean="0"/>
              <a:t>Peak MAC Rate</a:t>
            </a:r>
          </a:p>
        </p:txBody>
      </p:sp>
      <p:sp>
        <p:nvSpPr>
          <p:cNvPr id="12" name="TextBox 11"/>
          <p:cNvSpPr txBox="1"/>
          <p:nvPr/>
        </p:nvSpPr>
        <p:spPr>
          <a:xfrm>
            <a:off x="949949" y="2204864"/>
            <a:ext cx="184731" cy="2062103"/>
          </a:xfrm>
          <a:prstGeom prst="rect">
            <a:avLst/>
          </a:prstGeom>
          <a:noFill/>
        </p:spPr>
        <p:txBody>
          <a:bodyPr wrap="none" rtlCol="0">
            <a:spAutoFit/>
          </a:bodyPr>
          <a:lstStyle/>
          <a:p>
            <a:endParaRPr lang="en-US" altLang="ko-KR" sz="1600" dirty="0" smtClean="0"/>
          </a:p>
          <a:p>
            <a:endParaRPr lang="en-US" altLang="ko-KR" sz="1600" dirty="0"/>
          </a:p>
          <a:p>
            <a:endParaRPr lang="en-US" altLang="ko-KR" sz="1600" dirty="0" smtClean="0"/>
          </a:p>
          <a:p>
            <a:endParaRPr lang="en-US" altLang="ko-KR" sz="1600" dirty="0"/>
          </a:p>
          <a:p>
            <a:endParaRPr lang="en-US" altLang="ko-KR" sz="1600" dirty="0" smtClean="0"/>
          </a:p>
          <a:p>
            <a:endParaRPr lang="en-US" altLang="ko-KR" sz="1600" dirty="0"/>
          </a:p>
          <a:p>
            <a:endParaRPr lang="en-US" altLang="ko-KR" sz="1600" dirty="0" smtClean="0"/>
          </a:p>
          <a:p>
            <a:endParaRPr lang="ko-KR" altLang="en-US" sz="1600" dirty="0"/>
          </a:p>
        </p:txBody>
      </p:sp>
      <p:graphicFrame>
        <p:nvGraphicFramePr>
          <p:cNvPr id="4" name="표 3"/>
          <p:cNvGraphicFramePr>
            <a:graphicFrameLocks noGrp="1"/>
          </p:cNvGraphicFramePr>
          <p:nvPr>
            <p:extLst>
              <p:ext uri="{D42A27DB-BD31-4B8C-83A1-F6EECF244321}">
                <p14:modId xmlns:p14="http://schemas.microsoft.com/office/powerpoint/2010/main" val="2967532324"/>
              </p:ext>
            </p:extLst>
          </p:nvPr>
        </p:nvGraphicFramePr>
        <p:xfrm>
          <a:off x="685800" y="5373216"/>
          <a:ext cx="6192690" cy="1143754"/>
        </p:xfrm>
        <a:graphic>
          <a:graphicData uri="http://schemas.openxmlformats.org/drawingml/2006/table">
            <a:tbl>
              <a:tblPr>
                <a:tableStyleId>{5C22544A-7EE6-4342-B048-85BDC9FD1C3A}</a:tableStyleId>
              </a:tblPr>
              <a:tblGrid>
                <a:gridCol w="792088"/>
                <a:gridCol w="720080"/>
                <a:gridCol w="1500493"/>
                <a:gridCol w="1087904"/>
                <a:gridCol w="1008405"/>
                <a:gridCol w="1083720"/>
              </a:tblGrid>
              <a:tr h="576064">
                <a:tc>
                  <a:txBody>
                    <a:bodyPr/>
                    <a:lstStyle/>
                    <a:p>
                      <a:pPr algn="l" fontAlgn="b"/>
                      <a:r>
                        <a:rPr lang="ko-KR" altLang="en-US" sz="900" u="none" strike="noStrike" dirty="0">
                          <a:effectLst/>
                        </a:rPr>
                        <a:t>　</a:t>
                      </a:r>
                      <a:endParaRPr lang="ko-KR" alt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a:effectLst/>
                        </a:rPr>
                        <a:t>MSDU length (Byte)</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a:effectLst/>
                        </a:rPr>
                        <a:t>Data/</a:t>
                      </a:r>
                      <a:r>
                        <a:rPr lang="en-US" sz="900" u="none" strike="noStrike" dirty="0" err="1">
                          <a:effectLst/>
                        </a:rPr>
                        <a:t>Ack</a:t>
                      </a:r>
                      <a:r>
                        <a:rPr lang="en-US" sz="900" u="none" strike="noStrike" dirty="0">
                          <a:effectLst/>
                        </a:rPr>
                        <a:t> sequence </a:t>
                      </a:r>
                      <a:endParaRPr lang="en-US" sz="900" u="none" strike="noStrike" dirty="0" smtClean="0">
                        <a:effectLst/>
                      </a:endParaRPr>
                    </a:p>
                    <a:p>
                      <a:pPr algn="l" fontAlgn="b"/>
                      <a:r>
                        <a:rPr lang="en-US" sz="900" u="none" strike="noStrike" dirty="0" smtClean="0">
                          <a:effectLst/>
                        </a:rPr>
                        <a:t>duration </a:t>
                      </a:r>
                      <a:r>
                        <a:rPr lang="en-US" sz="900" u="none" strike="noStrike" dirty="0">
                          <a:effectLst/>
                        </a:rPr>
                        <a:t>(us</a:t>
                      </a:r>
                      <a:r>
                        <a:rPr lang="en-US" sz="900" u="none" strike="noStrike" dirty="0" smtClean="0">
                          <a:effectLst/>
                        </a:rPr>
                        <a:t>)</a:t>
                      </a:r>
                    </a:p>
                    <a:p>
                      <a:pPr algn="l" fontAlgn="b"/>
                      <a:r>
                        <a:rPr lang="en-US" sz="900" b="0" i="0" u="none" strike="noStrike" dirty="0" smtClean="0">
                          <a:solidFill>
                            <a:srgbClr val="000000"/>
                          </a:solidFill>
                          <a:effectLst/>
                          <a:latin typeface="맑은 고딕"/>
                        </a:rPr>
                        <a:t>[</a:t>
                      </a:r>
                      <a:r>
                        <a:rPr lang="en-US" sz="900" b="0" i="0" u="none" strike="noStrike" dirty="0" err="1" smtClean="0">
                          <a:solidFill>
                            <a:srgbClr val="000000"/>
                          </a:solidFill>
                          <a:effectLst/>
                          <a:latin typeface="맑은 고딕"/>
                        </a:rPr>
                        <a:t>SIFS+Data+SIFS+Imm-Ack</a:t>
                      </a:r>
                      <a:r>
                        <a:rPr lang="en-US" sz="900" b="0" i="0" u="none" strike="noStrike" dirty="0" smtClean="0">
                          <a:solidFill>
                            <a:srgbClr val="000000"/>
                          </a:solidFill>
                          <a:effectLst/>
                          <a:latin typeface="맑은 고딕"/>
                        </a:rPr>
                        <a:t>]</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a:effectLst/>
                        </a:rPr>
                        <a:t>MAC SAP </a:t>
                      </a:r>
                      <a:endParaRPr lang="en-US" sz="900" u="none" strike="noStrike" dirty="0" smtClean="0">
                        <a:effectLst/>
                      </a:endParaRPr>
                    </a:p>
                    <a:p>
                      <a:pPr algn="l" fontAlgn="b"/>
                      <a:r>
                        <a:rPr lang="en-US" sz="900" u="none" strike="noStrike" dirty="0" smtClean="0">
                          <a:effectLst/>
                        </a:rPr>
                        <a:t>throughput </a:t>
                      </a:r>
                      <a:r>
                        <a:rPr lang="en-US" sz="900" u="none" strike="noStrike" dirty="0">
                          <a:effectLst/>
                        </a:rPr>
                        <a:t>(Mbps)</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dirty="0" smtClean="0">
                          <a:effectLst/>
                        </a:rPr>
                        <a:t>SIFS</a:t>
                      </a:r>
                      <a:r>
                        <a:rPr lang="en-US" sz="900" u="none" strike="noStrike" baseline="0" dirty="0" smtClean="0">
                          <a:effectLst/>
                        </a:rPr>
                        <a:t> + </a:t>
                      </a:r>
                      <a:r>
                        <a:rPr lang="en-US" sz="900" u="none" strike="noStrike" dirty="0" smtClean="0">
                          <a:effectLst/>
                        </a:rPr>
                        <a:t>Data </a:t>
                      </a:r>
                      <a:r>
                        <a:rPr lang="en-US" sz="900" u="none" strike="noStrike" dirty="0">
                          <a:effectLst/>
                        </a:rPr>
                        <a:t>sequence duration (us)</a:t>
                      </a:r>
                      <a:endParaRPr lang="en-US" sz="900" b="0" i="0" u="none" strike="noStrike" dirty="0">
                        <a:solidFill>
                          <a:srgbClr val="000000"/>
                        </a:solidFill>
                        <a:effectLst/>
                        <a:latin typeface="맑은 고딕"/>
                      </a:endParaRPr>
                    </a:p>
                  </a:txBody>
                  <a:tcPr marL="9525" marR="9525" marT="9525" marB="0" anchor="b"/>
                </a:tc>
                <a:tc>
                  <a:txBody>
                    <a:bodyPr/>
                    <a:lstStyle/>
                    <a:p>
                      <a:pPr algn="l" fontAlgn="b"/>
                      <a:r>
                        <a:rPr lang="en-US" sz="900" u="none" strike="noStrike">
                          <a:effectLst/>
                        </a:rPr>
                        <a:t>MAC SAP throughput (Mbps)</a:t>
                      </a:r>
                      <a:endParaRPr lang="en-US" sz="900" b="0" i="0" u="none" strike="noStrike">
                        <a:solidFill>
                          <a:srgbClr val="000000"/>
                        </a:solidFill>
                        <a:effectLst/>
                        <a:latin typeface="맑은 고딕"/>
                      </a:endParaRPr>
                    </a:p>
                  </a:txBody>
                  <a:tcPr marL="9525" marR="9525" marT="9525" marB="0" anchor="b"/>
                </a:tc>
              </a:tr>
              <a:tr h="209550">
                <a:tc>
                  <a:txBody>
                    <a:bodyPr/>
                    <a:lstStyle/>
                    <a:p>
                      <a:pPr algn="ctr" fontAlgn="b"/>
                      <a:r>
                        <a:rPr lang="en-US" altLang="ko-KR" sz="900" u="none" strike="noStrike" dirty="0" smtClean="0">
                          <a:effectLst/>
                        </a:rPr>
                        <a:t>3 channel,</a:t>
                      </a:r>
                    </a:p>
                    <a:p>
                      <a:pPr algn="ctr" fontAlgn="b"/>
                      <a:r>
                        <a:rPr lang="en-US" altLang="ko-KR" sz="900" b="0" i="0" u="none" strike="noStrike" dirty="0" smtClean="0">
                          <a:solidFill>
                            <a:srgbClr val="000000"/>
                          </a:solidFill>
                          <a:effectLst/>
                          <a:latin typeface="맑은 고딕"/>
                        </a:rPr>
                        <a:t>2 stream</a:t>
                      </a:r>
                    </a:p>
                  </a:txBody>
                  <a:tcPr marL="9525" marR="9525" marT="9525" marB="0" anchor="b"/>
                </a:tc>
                <a:tc>
                  <a:txBody>
                    <a:bodyPr/>
                    <a:lstStyle/>
                    <a:p>
                      <a:pPr algn="r" fontAlgn="b"/>
                      <a:r>
                        <a:rPr lang="en-US" altLang="ko-KR" sz="900" b="0" i="0" u="none" strike="noStrike" dirty="0">
                          <a:solidFill>
                            <a:srgbClr val="000000"/>
                          </a:solidFill>
                          <a:effectLst/>
                          <a:latin typeface="맑은 고딕"/>
                        </a:rPr>
                        <a:t>1048575 </a:t>
                      </a:r>
                    </a:p>
                  </a:txBody>
                  <a:tcPr marL="9525" marR="9525" marT="9525" marB="0" anchor="b"/>
                </a:tc>
                <a:tc>
                  <a:txBody>
                    <a:bodyPr/>
                    <a:lstStyle/>
                    <a:p>
                      <a:pPr algn="r" fontAlgn="b"/>
                      <a:r>
                        <a:rPr lang="en-US" altLang="ko-KR" sz="900" b="0" i="0" u="none" strike="noStrike" dirty="0">
                          <a:solidFill>
                            <a:srgbClr val="000000"/>
                          </a:solidFill>
                          <a:effectLst/>
                          <a:latin typeface="맑은 고딕"/>
                        </a:rPr>
                        <a:t>89.66 </a:t>
                      </a:r>
                    </a:p>
                  </a:txBody>
                  <a:tcPr marL="9525" marR="9525" marT="9525" marB="0" anchor="b"/>
                </a:tc>
                <a:tc>
                  <a:txBody>
                    <a:bodyPr/>
                    <a:lstStyle/>
                    <a:p>
                      <a:pPr algn="r" fontAlgn="b"/>
                      <a:r>
                        <a:rPr lang="en-US" altLang="ko-KR" sz="900" b="0" i="0" u="none" strike="noStrike" dirty="0">
                          <a:solidFill>
                            <a:srgbClr val="FF0000"/>
                          </a:solidFill>
                          <a:effectLst/>
                          <a:latin typeface="맑은 고딕"/>
                        </a:rPr>
                        <a:t>93,560.21 </a:t>
                      </a:r>
                    </a:p>
                  </a:txBody>
                  <a:tcPr marL="9525" marR="9525" marT="9525" marB="0" anchor="b"/>
                </a:tc>
                <a:tc>
                  <a:txBody>
                    <a:bodyPr/>
                    <a:lstStyle/>
                    <a:p>
                      <a:pPr algn="r" fontAlgn="b"/>
                      <a:r>
                        <a:rPr lang="en-US" altLang="ko-KR" sz="900" b="0" i="0" u="none" strike="noStrike" dirty="0">
                          <a:solidFill>
                            <a:srgbClr val="000000"/>
                          </a:solidFill>
                          <a:effectLst/>
                          <a:latin typeface="맑은 고딕"/>
                        </a:rPr>
                        <a:t>84.47 </a:t>
                      </a:r>
                    </a:p>
                  </a:txBody>
                  <a:tcPr marL="9525" marR="9525" marT="9525" marB="0" anchor="b"/>
                </a:tc>
                <a:tc>
                  <a:txBody>
                    <a:bodyPr/>
                    <a:lstStyle/>
                    <a:p>
                      <a:pPr algn="r" fontAlgn="b"/>
                      <a:r>
                        <a:rPr lang="en-US" altLang="ko-KR" sz="900" b="0" i="0" u="none" strike="noStrike" dirty="0">
                          <a:solidFill>
                            <a:srgbClr val="FF0000"/>
                          </a:solidFill>
                          <a:effectLst/>
                          <a:latin typeface="맑은 고딕"/>
                        </a:rPr>
                        <a:t>99,311.82 </a:t>
                      </a:r>
                    </a:p>
                  </a:txBody>
                  <a:tcPr marL="9525" marR="9525" marT="9525" marB="0" anchor="b"/>
                </a:tc>
              </a:tr>
              <a:tr h="209550">
                <a:tc>
                  <a:txBody>
                    <a:bodyPr/>
                    <a:lstStyle/>
                    <a:p>
                      <a:pPr algn="ctr" fontAlgn="b"/>
                      <a:r>
                        <a:rPr lang="en-US" sz="900" u="none" strike="noStrike" dirty="0" smtClean="0">
                          <a:effectLst/>
                        </a:rPr>
                        <a:t>4 channel,</a:t>
                      </a:r>
                    </a:p>
                    <a:p>
                      <a:pPr algn="ctr" fontAlgn="b"/>
                      <a:r>
                        <a:rPr lang="en-US" sz="900" b="0" i="0" u="none" strike="noStrike" dirty="0" smtClean="0">
                          <a:solidFill>
                            <a:srgbClr val="000000"/>
                          </a:solidFill>
                          <a:effectLst/>
                          <a:latin typeface="맑은 고딕"/>
                        </a:rPr>
                        <a:t>2 stream</a:t>
                      </a:r>
                      <a:endParaRPr lang="en-US" sz="900" b="0" i="0" u="none" strike="noStrike" dirty="0">
                        <a:solidFill>
                          <a:srgbClr val="000000"/>
                        </a:solidFill>
                        <a:effectLst/>
                        <a:latin typeface="맑은 고딕"/>
                      </a:endParaRPr>
                    </a:p>
                  </a:txBody>
                  <a:tcPr marL="9525" marR="9525" marT="9525" marB="0" anchor="b"/>
                </a:tc>
                <a:tc>
                  <a:txBody>
                    <a:bodyPr/>
                    <a:lstStyle/>
                    <a:p>
                      <a:pPr algn="r" fontAlgn="b"/>
                      <a:r>
                        <a:rPr lang="en-US" altLang="ko-KR" sz="900" b="0" i="0" u="none" strike="noStrike" dirty="0">
                          <a:solidFill>
                            <a:srgbClr val="000000"/>
                          </a:solidFill>
                          <a:effectLst/>
                          <a:latin typeface="+mn-lt"/>
                        </a:rPr>
                        <a:t>1048575 </a:t>
                      </a:r>
                    </a:p>
                  </a:txBody>
                  <a:tcPr marL="9525" marR="9525" marT="9525" marB="0" anchor="b"/>
                </a:tc>
                <a:tc>
                  <a:txBody>
                    <a:bodyPr/>
                    <a:lstStyle/>
                    <a:p>
                      <a:pPr algn="r" fontAlgn="b"/>
                      <a:r>
                        <a:rPr lang="en-US" altLang="ko-KR" sz="900" b="0" i="0" u="none" strike="noStrike" dirty="0">
                          <a:solidFill>
                            <a:srgbClr val="000000"/>
                          </a:solidFill>
                          <a:effectLst/>
                          <a:latin typeface="+mn-lt"/>
                        </a:rPr>
                        <a:t>68.84 </a:t>
                      </a:r>
                    </a:p>
                  </a:txBody>
                  <a:tcPr marL="9525" marR="9525" marT="9525" marB="0" anchor="b"/>
                </a:tc>
                <a:tc>
                  <a:txBody>
                    <a:bodyPr/>
                    <a:lstStyle/>
                    <a:p>
                      <a:pPr algn="r" fontAlgn="b"/>
                      <a:r>
                        <a:rPr lang="en-US" altLang="ko-KR" sz="900" b="0" i="0" u="none" strike="noStrike" dirty="0">
                          <a:solidFill>
                            <a:srgbClr val="FF0000"/>
                          </a:solidFill>
                          <a:effectLst/>
                          <a:latin typeface="+mn-lt"/>
                        </a:rPr>
                        <a:t>121,856.31</a:t>
                      </a:r>
                      <a:r>
                        <a:rPr lang="en-US" altLang="ko-KR" sz="900" b="0" i="0" u="none" strike="noStrike" dirty="0">
                          <a:solidFill>
                            <a:srgbClr val="000000"/>
                          </a:solidFill>
                          <a:effectLst/>
                          <a:latin typeface="+mn-lt"/>
                        </a:rPr>
                        <a:t> </a:t>
                      </a:r>
                    </a:p>
                  </a:txBody>
                  <a:tcPr marL="9525" marR="9525" marT="9525" marB="0" anchor="b"/>
                </a:tc>
                <a:tc>
                  <a:txBody>
                    <a:bodyPr/>
                    <a:lstStyle/>
                    <a:p>
                      <a:pPr algn="r" fontAlgn="b"/>
                      <a:r>
                        <a:rPr lang="en-US" altLang="ko-KR" sz="900" b="0" i="0" u="none" strike="noStrike" dirty="0">
                          <a:solidFill>
                            <a:srgbClr val="000000"/>
                          </a:solidFill>
                          <a:effectLst/>
                          <a:latin typeface="+mn-lt"/>
                        </a:rPr>
                        <a:t>63.67 </a:t>
                      </a:r>
                    </a:p>
                  </a:txBody>
                  <a:tcPr marL="9525" marR="9525" marT="9525" marB="0" anchor="b"/>
                </a:tc>
                <a:tc>
                  <a:txBody>
                    <a:bodyPr/>
                    <a:lstStyle/>
                    <a:p>
                      <a:pPr algn="r" fontAlgn="b"/>
                      <a:r>
                        <a:rPr lang="en-US" altLang="ko-KR" sz="900" b="0" i="0" u="none" strike="noStrike" dirty="0">
                          <a:solidFill>
                            <a:srgbClr val="FF0000"/>
                          </a:solidFill>
                          <a:effectLst/>
                          <a:latin typeface="+mn-lt"/>
                        </a:rPr>
                        <a:t>131,757.44 </a:t>
                      </a:r>
                    </a:p>
                  </a:txBody>
                  <a:tcPr marL="9525" marR="9525" marT="9525" marB="0" anchor="b"/>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2366026653"/>
              </p:ext>
            </p:extLst>
          </p:nvPr>
        </p:nvGraphicFramePr>
        <p:xfrm>
          <a:off x="611560" y="2636912"/>
          <a:ext cx="8208911" cy="2328807"/>
        </p:xfrm>
        <a:graphic>
          <a:graphicData uri="http://schemas.openxmlformats.org/drawingml/2006/table">
            <a:tbl>
              <a:tblPr>
                <a:tableStyleId>{5C22544A-7EE6-4342-B048-85BDC9FD1C3A}</a:tableStyleId>
              </a:tblPr>
              <a:tblGrid>
                <a:gridCol w="682111"/>
                <a:gridCol w="836574"/>
                <a:gridCol w="684468"/>
                <a:gridCol w="684467"/>
                <a:gridCol w="608417"/>
                <a:gridCol w="532365"/>
                <a:gridCol w="608417"/>
                <a:gridCol w="755822"/>
                <a:gridCol w="613115"/>
                <a:gridCol w="546972"/>
                <a:gridCol w="593809"/>
                <a:gridCol w="499120"/>
                <a:gridCol w="563254"/>
              </a:tblGrid>
              <a:tr h="653259">
                <a:tc>
                  <a:txBody>
                    <a:bodyPr/>
                    <a:lstStyle/>
                    <a:p>
                      <a:pPr algn="l" fontAlgn="b"/>
                      <a:endParaRPr lang="ko-KR" altLang="en-US" sz="900" b="0" i="0" u="none" strike="noStrike" dirty="0">
                        <a:solidFill>
                          <a:srgbClr val="000000"/>
                        </a:solidFill>
                        <a:effectLst/>
                        <a:latin typeface="맑은 고딕"/>
                      </a:endParaRPr>
                    </a:p>
                  </a:txBody>
                  <a:tcPr marL="7407" marR="7407" marT="7407" marB="0" anchor="b"/>
                </a:tc>
                <a:tc>
                  <a:txBody>
                    <a:bodyPr/>
                    <a:lstStyle/>
                    <a:p>
                      <a:pPr algn="l" fontAlgn="b"/>
                      <a:r>
                        <a:rPr lang="en-US" sz="900" u="none" strike="noStrike" dirty="0">
                          <a:effectLst/>
                        </a:rPr>
                        <a:t>PHY preamble duration (us)</a:t>
                      </a:r>
                      <a:endParaRPr lang="en-US" sz="900" b="0" i="0" u="none" strike="noStrike" dirty="0">
                        <a:solidFill>
                          <a:srgbClr val="000000"/>
                        </a:solidFill>
                        <a:effectLst/>
                        <a:latin typeface="맑은 고딕"/>
                      </a:endParaRPr>
                    </a:p>
                  </a:txBody>
                  <a:tcPr marL="7407" marR="7407" marT="7407" marB="0" anchor="b"/>
                </a:tc>
                <a:tc>
                  <a:txBody>
                    <a:bodyPr/>
                    <a:lstStyle/>
                    <a:p>
                      <a:pPr algn="l" fontAlgn="b"/>
                      <a:r>
                        <a:rPr lang="en-US" sz="900" u="none" strike="noStrike">
                          <a:effectLst/>
                        </a:rPr>
                        <a:t>PHY header length (bit)</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MAC header length (bit)</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HCS (bit)</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dirty="0">
                          <a:effectLst/>
                        </a:rPr>
                        <a:t>RS parity (bit)</a:t>
                      </a:r>
                      <a:endParaRPr lang="en-US" sz="900" b="0" i="0" u="none" strike="noStrike" dirty="0">
                        <a:solidFill>
                          <a:srgbClr val="000000"/>
                        </a:solidFill>
                        <a:effectLst/>
                        <a:latin typeface="맑은 고딕"/>
                      </a:endParaRPr>
                    </a:p>
                  </a:txBody>
                  <a:tcPr marL="7407" marR="7407" marT="7407" marB="0" anchor="b"/>
                </a:tc>
                <a:tc>
                  <a:txBody>
                    <a:bodyPr/>
                    <a:lstStyle/>
                    <a:p>
                      <a:pPr algn="l" fontAlgn="b"/>
                      <a:r>
                        <a:rPr lang="en-US" sz="900" u="none" strike="noStrike">
                          <a:effectLst/>
                        </a:rPr>
                        <a:t>Header spreading factor</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total Header length (byte)</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MAC frame body length (byte)</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Body spreading factor</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total frame body length (byte) (RS coding)</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data rate (Mbps)</a:t>
                      </a:r>
                      <a:endParaRPr lang="en-US" sz="900" b="0" i="0" u="none" strike="noStrike">
                        <a:solidFill>
                          <a:srgbClr val="000000"/>
                        </a:solidFill>
                        <a:effectLst/>
                        <a:latin typeface="맑은 고딕"/>
                      </a:endParaRPr>
                    </a:p>
                  </a:txBody>
                  <a:tcPr marL="7407" marR="7407" marT="7407" marB="0" anchor="b"/>
                </a:tc>
                <a:tc>
                  <a:txBody>
                    <a:bodyPr/>
                    <a:lstStyle/>
                    <a:p>
                      <a:pPr algn="l" fontAlgn="b"/>
                      <a:r>
                        <a:rPr lang="en-US" sz="900" u="none" strike="noStrike">
                          <a:effectLst/>
                        </a:rPr>
                        <a:t>PPDU duration (us)</a:t>
                      </a:r>
                      <a:endParaRPr lang="en-US" sz="900" b="0" i="0" u="none" strike="noStrike">
                        <a:solidFill>
                          <a:srgbClr val="000000"/>
                        </a:solidFill>
                        <a:effectLst/>
                        <a:latin typeface="맑은 고딕"/>
                      </a:endParaRPr>
                    </a:p>
                  </a:txBody>
                  <a:tcPr marL="7407" marR="7407" marT="7407" marB="0" anchor="b"/>
                </a:tc>
              </a:tr>
              <a:tr h="394747">
                <a:tc>
                  <a:txBody>
                    <a:bodyPr/>
                    <a:lstStyle/>
                    <a:p>
                      <a:pPr algn="l" fontAlgn="b"/>
                      <a:r>
                        <a:rPr lang="en-US" sz="900" u="none" strike="noStrike" dirty="0" err="1" smtClean="0">
                          <a:effectLst/>
                        </a:rPr>
                        <a:t>Imm-Ack</a:t>
                      </a:r>
                      <a:endParaRPr lang="en-US" sz="900" u="none" strike="noStrike" dirty="0" smtClean="0">
                        <a:effectLst/>
                      </a:endParaRPr>
                    </a:p>
                    <a:p>
                      <a:pPr algn="l" fontAlgn="b"/>
                      <a:r>
                        <a:rPr lang="en-US" sz="900" b="0" i="0" u="none" strike="noStrike" dirty="0" smtClean="0">
                          <a:solidFill>
                            <a:srgbClr val="000000"/>
                          </a:solidFill>
                          <a:effectLst/>
                          <a:latin typeface="맑은 고딕"/>
                        </a:rPr>
                        <a:t>(3 channel,</a:t>
                      </a:r>
                      <a:r>
                        <a:rPr lang="en-US" sz="900" b="0" i="0" u="none" strike="noStrike" baseline="0" dirty="0" smtClean="0">
                          <a:solidFill>
                            <a:srgbClr val="000000"/>
                          </a:solidFill>
                          <a:effectLst/>
                          <a:latin typeface="맑은 고딕"/>
                        </a:rPr>
                        <a:t> 2 stream)</a:t>
                      </a:r>
                      <a:r>
                        <a:rPr lang="en-US" sz="900" b="0" i="0" u="none" strike="noStrike" dirty="0" smtClean="0">
                          <a:solidFill>
                            <a:srgbClr val="000000"/>
                          </a:solidFill>
                          <a:effectLst/>
                          <a:latin typeface="맑은 고딕"/>
                        </a:rPr>
                        <a:t>)</a:t>
                      </a:r>
                      <a:endParaRPr lang="en-US"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b="0" i="0" u="none" strike="noStrike" dirty="0">
                          <a:solidFill>
                            <a:srgbClr val="000000"/>
                          </a:solidFill>
                          <a:effectLst/>
                          <a:latin typeface="+mn-lt"/>
                        </a:rPr>
                        <a:t>2.62 </a:t>
                      </a:r>
                    </a:p>
                  </a:txBody>
                  <a:tcPr marL="9525" marR="9525" marT="9525" marB="0" anchor="b"/>
                </a:tc>
                <a:tc>
                  <a:txBody>
                    <a:bodyPr/>
                    <a:lstStyle/>
                    <a:p>
                      <a:pPr algn="r" fontAlgn="b"/>
                      <a:r>
                        <a:rPr lang="en-US" altLang="ko-KR" sz="900" b="0" i="0" u="none" strike="noStrike" dirty="0">
                          <a:solidFill>
                            <a:srgbClr val="000000"/>
                          </a:solidFill>
                          <a:effectLst/>
                          <a:latin typeface="+mn-lt"/>
                        </a:rPr>
                        <a:t>40</a:t>
                      </a:r>
                    </a:p>
                  </a:txBody>
                  <a:tcPr marL="9525" marR="9525" marT="9525" marB="0" anchor="b"/>
                </a:tc>
                <a:tc>
                  <a:txBody>
                    <a:bodyPr/>
                    <a:lstStyle/>
                    <a:p>
                      <a:pPr algn="r" fontAlgn="b"/>
                      <a:r>
                        <a:rPr lang="en-US" altLang="ko-KR" sz="900" b="0" i="0" u="none" strike="noStrike" dirty="0">
                          <a:solidFill>
                            <a:srgbClr val="000000"/>
                          </a:solidFill>
                          <a:effectLst/>
                          <a:latin typeface="+mn-lt"/>
                        </a:rPr>
                        <a:t>80</a:t>
                      </a:r>
                    </a:p>
                  </a:txBody>
                  <a:tcPr marL="9525" marR="9525" marT="9525" marB="0" anchor="b"/>
                </a:tc>
                <a:tc>
                  <a:txBody>
                    <a:bodyPr/>
                    <a:lstStyle/>
                    <a:p>
                      <a:pPr algn="r" fontAlgn="b"/>
                      <a:r>
                        <a:rPr lang="en-US" altLang="ko-KR" sz="900" b="0" i="0" u="none" strike="noStrike" dirty="0">
                          <a:solidFill>
                            <a:srgbClr val="000000"/>
                          </a:solidFill>
                          <a:effectLst/>
                          <a:latin typeface="+mn-lt"/>
                        </a:rPr>
                        <a:t>16</a:t>
                      </a:r>
                    </a:p>
                  </a:txBody>
                  <a:tcPr marL="9525" marR="9525" marT="9525" marB="0" anchor="b"/>
                </a:tc>
                <a:tc>
                  <a:txBody>
                    <a:bodyPr/>
                    <a:lstStyle/>
                    <a:p>
                      <a:pPr algn="r" fontAlgn="b"/>
                      <a:r>
                        <a:rPr lang="en-US" altLang="ko-KR" sz="900" b="0" i="0" u="none" strike="noStrike" dirty="0">
                          <a:solidFill>
                            <a:srgbClr val="000000"/>
                          </a:solidFill>
                          <a:effectLst/>
                          <a:latin typeface="+mn-lt"/>
                        </a:rPr>
                        <a:t>128</a:t>
                      </a:r>
                    </a:p>
                  </a:txBody>
                  <a:tcPr marL="9525" marR="9525" marT="9525" marB="0" anchor="b"/>
                </a:tc>
                <a:tc>
                  <a:txBody>
                    <a:bodyPr/>
                    <a:lstStyle/>
                    <a:p>
                      <a:pPr algn="r" fontAlgn="b"/>
                      <a:r>
                        <a:rPr lang="en-US" altLang="ko-KR" sz="900" b="0" i="0" u="none" strike="noStrike" dirty="0">
                          <a:solidFill>
                            <a:srgbClr val="000000"/>
                          </a:solidFill>
                          <a:effectLst/>
                          <a:latin typeface="+mn-lt"/>
                        </a:rPr>
                        <a:t>32</a:t>
                      </a:r>
                    </a:p>
                  </a:txBody>
                  <a:tcPr marL="9525" marR="9525" marT="9525" marB="0" anchor="b"/>
                </a:tc>
                <a:tc>
                  <a:txBody>
                    <a:bodyPr/>
                    <a:lstStyle/>
                    <a:p>
                      <a:pPr algn="r" fontAlgn="b"/>
                      <a:r>
                        <a:rPr lang="en-US" altLang="ko-KR" sz="900" b="0" i="0" u="none" strike="noStrike" dirty="0">
                          <a:solidFill>
                            <a:srgbClr val="000000"/>
                          </a:solidFill>
                          <a:effectLst/>
                          <a:latin typeface="+mn-lt"/>
                        </a:rPr>
                        <a:t>1056</a:t>
                      </a:r>
                    </a:p>
                  </a:txBody>
                  <a:tcPr marL="9525" marR="9525" marT="9525" marB="0" anchor="b"/>
                </a:tc>
                <a:tc>
                  <a:txBody>
                    <a:bodyPr/>
                    <a:lstStyle/>
                    <a:p>
                      <a:pPr algn="r" fontAlgn="b"/>
                      <a:r>
                        <a:rPr lang="en-US" altLang="ko-KR" sz="900" b="0" i="0" u="none" strike="noStrike" dirty="0">
                          <a:solidFill>
                            <a:srgbClr val="000000"/>
                          </a:solidFill>
                          <a:effectLst/>
                          <a:latin typeface="+mn-lt"/>
                        </a:rPr>
                        <a:t>0</a:t>
                      </a:r>
                    </a:p>
                  </a:txBody>
                  <a:tcPr marL="9525" marR="9525" marT="9525" marB="0" anchor="b"/>
                </a:tc>
                <a:tc>
                  <a:txBody>
                    <a:bodyPr/>
                    <a:lstStyle/>
                    <a:p>
                      <a:pPr algn="r" fontAlgn="b"/>
                      <a:r>
                        <a:rPr lang="en-US" altLang="ko-KR" sz="900" b="0" i="0" u="none" strike="noStrike" dirty="0">
                          <a:solidFill>
                            <a:srgbClr val="000000"/>
                          </a:solidFill>
                          <a:effectLst/>
                          <a:latin typeface="+mn-lt"/>
                        </a:rPr>
                        <a:t>1</a:t>
                      </a:r>
                    </a:p>
                  </a:txBody>
                  <a:tcPr marL="9525" marR="9525" marT="9525" marB="0" anchor="b"/>
                </a:tc>
                <a:tc>
                  <a:txBody>
                    <a:bodyPr/>
                    <a:lstStyle/>
                    <a:p>
                      <a:pPr algn="r" fontAlgn="b"/>
                      <a:r>
                        <a:rPr lang="en-US" altLang="ko-KR" sz="900" b="0" i="0" u="none" strike="noStrike" dirty="0">
                          <a:solidFill>
                            <a:srgbClr val="000000"/>
                          </a:solidFill>
                          <a:effectLst/>
                          <a:latin typeface="+mn-lt"/>
                        </a:rPr>
                        <a:t>0</a:t>
                      </a:r>
                    </a:p>
                  </a:txBody>
                  <a:tcPr marL="9525" marR="9525" marT="9525" marB="0" anchor="b"/>
                </a:tc>
                <a:tc>
                  <a:txBody>
                    <a:bodyPr/>
                    <a:lstStyle/>
                    <a:p>
                      <a:pPr algn="r" fontAlgn="b"/>
                      <a:r>
                        <a:rPr lang="en-US" altLang="ko-KR" sz="900" b="0" i="0" u="none" strike="noStrike" dirty="0">
                          <a:solidFill>
                            <a:srgbClr val="000000"/>
                          </a:solidFill>
                          <a:effectLst/>
                          <a:latin typeface="+mn-lt"/>
                        </a:rPr>
                        <a:t>113493</a:t>
                      </a:r>
                    </a:p>
                  </a:txBody>
                  <a:tcPr marL="9525" marR="9525" marT="9525" marB="0" anchor="b"/>
                </a:tc>
                <a:tc>
                  <a:txBody>
                    <a:bodyPr/>
                    <a:lstStyle/>
                    <a:p>
                      <a:pPr algn="r" fontAlgn="b"/>
                      <a:r>
                        <a:rPr lang="en-US" altLang="ko-KR" sz="900" b="0" i="0" u="none" strike="noStrike" dirty="0">
                          <a:solidFill>
                            <a:srgbClr val="000000"/>
                          </a:solidFill>
                          <a:effectLst/>
                          <a:latin typeface="+mn-lt"/>
                        </a:rPr>
                        <a:t>2.69 </a:t>
                      </a:r>
                    </a:p>
                  </a:txBody>
                  <a:tcPr marL="9525" marR="9525" marT="9525" marB="0" anchor="b"/>
                </a:tc>
              </a:tr>
              <a:tr h="394747">
                <a:tc>
                  <a:txBody>
                    <a:bodyPr/>
                    <a:lstStyle/>
                    <a:p>
                      <a:pPr algn="l" fontAlgn="b"/>
                      <a:r>
                        <a:rPr lang="en-US" sz="900" u="none" strike="noStrike" dirty="0" smtClean="0">
                          <a:effectLst/>
                        </a:rPr>
                        <a:t>Data </a:t>
                      </a:r>
                      <a:r>
                        <a:rPr lang="en-US" sz="900" u="none" strike="noStrike" dirty="0">
                          <a:effectLst/>
                        </a:rPr>
                        <a:t>(1MB</a:t>
                      </a:r>
                      <a:r>
                        <a:rPr lang="en-US" sz="900" u="none" strike="noStrike" dirty="0" smtClean="0">
                          <a:effectLst/>
                        </a:rPr>
                        <a:t>)</a:t>
                      </a:r>
                    </a:p>
                    <a:p>
                      <a:pPr algn="l" fontAlgn="b"/>
                      <a:r>
                        <a:rPr lang="en-US" sz="900" b="0" i="0" u="none" strike="noStrike" dirty="0" smtClean="0">
                          <a:solidFill>
                            <a:srgbClr val="000000"/>
                          </a:solidFill>
                          <a:effectLst/>
                          <a:latin typeface="맑은 고딕"/>
                        </a:rPr>
                        <a:t>(3</a:t>
                      </a:r>
                      <a:r>
                        <a:rPr lang="en-US" sz="900" b="0" i="0" u="none" strike="noStrike" baseline="0" dirty="0" smtClean="0">
                          <a:solidFill>
                            <a:srgbClr val="000000"/>
                          </a:solidFill>
                          <a:effectLst/>
                          <a:latin typeface="맑은 고딕"/>
                        </a:rPr>
                        <a:t> channel, 2 stream)</a:t>
                      </a:r>
                      <a:endParaRPr lang="en-US"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b="0" i="0" u="none" strike="noStrike">
                          <a:solidFill>
                            <a:srgbClr val="000000"/>
                          </a:solidFill>
                          <a:effectLst/>
                          <a:latin typeface="+mn-lt"/>
                        </a:rPr>
                        <a:t>2.62 </a:t>
                      </a:r>
                    </a:p>
                  </a:txBody>
                  <a:tcPr marL="9525" marR="9525" marT="9525" marB="0" anchor="b"/>
                </a:tc>
                <a:tc>
                  <a:txBody>
                    <a:bodyPr/>
                    <a:lstStyle/>
                    <a:p>
                      <a:pPr algn="r" fontAlgn="b"/>
                      <a:r>
                        <a:rPr lang="en-US" altLang="ko-KR" sz="900" b="0" i="0" u="none" strike="noStrike">
                          <a:solidFill>
                            <a:srgbClr val="000000"/>
                          </a:solidFill>
                          <a:effectLst/>
                          <a:latin typeface="+mn-lt"/>
                        </a:rPr>
                        <a:t>40</a:t>
                      </a:r>
                    </a:p>
                  </a:txBody>
                  <a:tcPr marL="9525" marR="9525" marT="9525" marB="0" anchor="b"/>
                </a:tc>
                <a:tc>
                  <a:txBody>
                    <a:bodyPr/>
                    <a:lstStyle/>
                    <a:p>
                      <a:pPr algn="r" fontAlgn="b"/>
                      <a:r>
                        <a:rPr lang="en-US" altLang="ko-KR" sz="900" b="0" i="0" u="none" strike="noStrike">
                          <a:solidFill>
                            <a:srgbClr val="000000"/>
                          </a:solidFill>
                          <a:effectLst/>
                          <a:latin typeface="+mn-lt"/>
                        </a:rPr>
                        <a:t>80</a:t>
                      </a:r>
                    </a:p>
                  </a:txBody>
                  <a:tcPr marL="9525" marR="9525" marT="9525" marB="0" anchor="b"/>
                </a:tc>
                <a:tc>
                  <a:txBody>
                    <a:bodyPr/>
                    <a:lstStyle/>
                    <a:p>
                      <a:pPr algn="r" fontAlgn="b"/>
                      <a:r>
                        <a:rPr lang="en-US" altLang="ko-KR" sz="900" b="0" i="0" u="none" strike="noStrike" dirty="0">
                          <a:solidFill>
                            <a:srgbClr val="000000"/>
                          </a:solidFill>
                          <a:effectLst/>
                          <a:latin typeface="+mn-lt"/>
                        </a:rPr>
                        <a:t>16</a:t>
                      </a:r>
                    </a:p>
                  </a:txBody>
                  <a:tcPr marL="9525" marR="9525" marT="9525" marB="0" anchor="b"/>
                </a:tc>
                <a:tc>
                  <a:txBody>
                    <a:bodyPr/>
                    <a:lstStyle/>
                    <a:p>
                      <a:pPr algn="r" fontAlgn="b"/>
                      <a:r>
                        <a:rPr lang="en-US" altLang="ko-KR" sz="900" b="0" i="0" u="none" strike="noStrike" dirty="0">
                          <a:solidFill>
                            <a:srgbClr val="000000"/>
                          </a:solidFill>
                          <a:effectLst/>
                          <a:latin typeface="+mn-lt"/>
                        </a:rPr>
                        <a:t>128</a:t>
                      </a:r>
                    </a:p>
                  </a:txBody>
                  <a:tcPr marL="9525" marR="9525" marT="9525" marB="0" anchor="b"/>
                </a:tc>
                <a:tc>
                  <a:txBody>
                    <a:bodyPr/>
                    <a:lstStyle/>
                    <a:p>
                      <a:pPr algn="r" fontAlgn="b"/>
                      <a:r>
                        <a:rPr lang="en-US" altLang="ko-KR" sz="900" b="0" i="0" u="none" strike="noStrike" dirty="0">
                          <a:solidFill>
                            <a:srgbClr val="000000"/>
                          </a:solidFill>
                          <a:effectLst/>
                          <a:latin typeface="+mn-lt"/>
                        </a:rPr>
                        <a:t>32</a:t>
                      </a:r>
                    </a:p>
                  </a:txBody>
                  <a:tcPr marL="9525" marR="9525" marT="9525" marB="0" anchor="b"/>
                </a:tc>
                <a:tc>
                  <a:txBody>
                    <a:bodyPr/>
                    <a:lstStyle/>
                    <a:p>
                      <a:pPr algn="r" fontAlgn="b"/>
                      <a:r>
                        <a:rPr lang="en-US" altLang="ko-KR" sz="900" b="0" i="0" u="none" strike="noStrike" dirty="0">
                          <a:solidFill>
                            <a:srgbClr val="000000"/>
                          </a:solidFill>
                          <a:effectLst/>
                          <a:latin typeface="+mn-lt"/>
                        </a:rPr>
                        <a:t>1056</a:t>
                      </a:r>
                    </a:p>
                  </a:txBody>
                  <a:tcPr marL="9525" marR="9525" marT="9525" marB="0" anchor="b"/>
                </a:tc>
                <a:tc>
                  <a:txBody>
                    <a:bodyPr/>
                    <a:lstStyle/>
                    <a:p>
                      <a:pPr algn="r" fontAlgn="b"/>
                      <a:r>
                        <a:rPr lang="en-US" altLang="ko-KR" sz="900" b="0" i="0" u="none" strike="noStrike" dirty="0">
                          <a:solidFill>
                            <a:srgbClr val="000000"/>
                          </a:solidFill>
                          <a:effectLst/>
                          <a:latin typeface="+mn-lt"/>
                        </a:rPr>
                        <a:t>1048575</a:t>
                      </a:r>
                    </a:p>
                  </a:txBody>
                  <a:tcPr marL="9525" marR="9525" marT="9525" marB="0" anchor="b"/>
                </a:tc>
                <a:tc>
                  <a:txBody>
                    <a:bodyPr/>
                    <a:lstStyle/>
                    <a:p>
                      <a:pPr algn="r" fontAlgn="b"/>
                      <a:r>
                        <a:rPr lang="en-US" altLang="ko-KR" sz="900" b="0" i="0" u="none" strike="noStrike" dirty="0">
                          <a:solidFill>
                            <a:srgbClr val="000000"/>
                          </a:solidFill>
                          <a:effectLst/>
                          <a:latin typeface="+mn-lt"/>
                        </a:rPr>
                        <a:t>1</a:t>
                      </a:r>
                    </a:p>
                  </a:txBody>
                  <a:tcPr marL="9525" marR="9525" marT="9525" marB="0" anchor="b"/>
                </a:tc>
                <a:tc>
                  <a:txBody>
                    <a:bodyPr/>
                    <a:lstStyle/>
                    <a:p>
                      <a:pPr algn="r" fontAlgn="b"/>
                      <a:r>
                        <a:rPr lang="en-US" altLang="ko-KR" sz="900" b="0" i="0" u="none" strike="noStrike" dirty="0">
                          <a:solidFill>
                            <a:srgbClr val="000000"/>
                          </a:solidFill>
                          <a:effectLst/>
                          <a:latin typeface="+mn-lt"/>
                        </a:rPr>
                        <a:t>1124640</a:t>
                      </a:r>
                    </a:p>
                  </a:txBody>
                  <a:tcPr marL="9525" marR="9525" marT="9525" marB="0" anchor="b"/>
                </a:tc>
                <a:tc>
                  <a:txBody>
                    <a:bodyPr/>
                    <a:lstStyle/>
                    <a:p>
                      <a:pPr algn="r" fontAlgn="b"/>
                      <a:r>
                        <a:rPr lang="en-US" altLang="ko-KR" sz="900" b="0" i="0" u="none" strike="noStrike" dirty="0">
                          <a:solidFill>
                            <a:srgbClr val="000000"/>
                          </a:solidFill>
                          <a:effectLst/>
                          <a:latin typeface="+mn-lt"/>
                        </a:rPr>
                        <a:t>113493</a:t>
                      </a:r>
                    </a:p>
                  </a:txBody>
                  <a:tcPr marL="9525" marR="9525" marT="9525" marB="0" anchor="b"/>
                </a:tc>
                <a:tc>
                  <a:txBody>
                    <a:bodyPr/>
                    <a:lstStyle/>
                    <a:p>
                      <a:pPr algn="r" fontAlgn="b"/>
                      <a:r>
                        <a:rPr lang="en-US" altLang="ko-KR" sz="900" b="0" i="0" u="none" strike="noStrike" dirty="0">
                          <a:solidFill>
                            <a:srgbClr val="000000"/>
                          </a:solidFill>
                          <a:effectLst/>
                          <a:latin typeface="+mn-lt"/>
                        </a:rPr>
                        <a:t>81.97 </a:t>
                      </a:r>
                    </a:p>
                  </a:txBody>
                  <a:tcPr marL="9525" marR="9525" marT="9525" marB="0" anchor="b"/>
                </a:tc>
              </a:tr>
              <a:tr h="125203">
                <a:tc>
                  <a:txBody>
                    <a:bodyPr/>
                    <a:lstStyle/>
                    <a:p>
                      <a:pPr algn="l" fontAlgn="b"/>
                      <a:r>
                        <a:rPr lang="en-US" sz="900" u="none" strike="noStrike" dirty="0" err="1" smtClean="0">
                          <a:effectLst/>
                        </a:rPr>
                        <a:t>Imm-Ack</a:t>
                      </a:r>
                      <a:endParaRPr lang="en-US" sz="900" u="none" strike="noStrike" dirty="0" smtClean="0">
                        <a:effectLst/>
                      </a:endParaRPr>
                    </a:p>
                    <a:p>
                      <a:pPr algn="l" fontAlgn="b"/>
                      <a:r>
                        <a:rPr lang="en-US" sz="900" b="0" i="0" u="none" strike="noStrike" dirty="0" smtClean="0">
                          <a:solidFill>
                            <a:srgbClr val="000000"/>
                          </a:solidFill>
                          <a:effectLst/>
                          <a:latin typeface="맑은 고딕"/>
                        </a:rPr>
                        <a:t>(4 channel,</a:t>
                      </a:r>
                      <a:r>
                        <a:rPr lang="en-US" sz="900" b="0" i="0" u="none" strike="noStrike" baseline="0" dirty="0" smtClean="0">
                          <a:solidFill>
                            <a:srgbClr val="000000"/>
                          </a:solidFill>
                          <a:effectLst/>
                          <a:latin typeface="맑은 고딕"/>
                        </a:rPr>
                        <a:t> 2 stream)</a:t>
                      </a:r>
                      <a:r>
                        <a:rPr lang="en-US" sz="900" b="0" i="0" u="none" strike="noStrike" dirty="0" smtClean="0">
                          <a:solidFill>
                            <a:srgbClr val="000000"/>
                          </a:solidFill>
                          <a:effectLst/>
                          <a:latin typeface="맑은 고딕"/>
                        </a:rPr>
                        <a:t>)</a:t>
                      </a:r>
                      <a:endParaRPr lang="en-US"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2.62 </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40</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80</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16</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128</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32</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1056</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0</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0</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153813</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2.67 </a:t>
                      </a:r>
                      <a:endParaRPr lang="en-US" altLang="ko-KR" sz="900" b="0" i="0" u="none" strike="noStrike" dirty="0">
                        <a:solidFill>
                          <a:srgbClr val="000000"/>
                        </a:solidFill>
                        <a:effectLst/>
                        <a:latin typeface="맑은 고딕"/>
                      </a:endParaRPr>
                    </a:p>
                  </a:txBody>
                  <a:tcPr marL="7407" marR="7407" marT="7407" marB="0" anchor="b"/>
                </a:tc>
              </a:tr>
              <a:tr h="394747">
                <a:tc>
                  <a:txBody>
                    <a:bodyPr/>
                    <a:lstStyle/>
                    <a:p>
                      <a:pPr algn="l" fontAlgn="b"/>
                      <a:r>
                        <a:rPr lang="en-US" sz="900" u="none" strike="noStrike" dirty="0" smtClean="0">
                          <a:effectLst/>
                        </a:rPr>
                        <a:t>Data </a:t>
                      </a:r>
                      <a:r>
                        <a:rPr lang="en-US" sz="900" u="none" strike="noStrike" dirty="0">
                          <a:effectLst/>
                        </a:rPr>
                        <a:t>(1MB</a:t>
                      </a:r>
                      <a:r>
                        <a:rPr lang="en-US" sz="900" u="none" strike="noStrike" dirty="0" smtClean="0">
                          <a:effectLst/>
                        </a:rPr>
                        <a:t>)</a:t>
                      </a:r>
                    </a:p>
                    <a:p>
                      <a:pPr algn="l" fontAlgn="b"/>
                      <a:r>
                        <a:rPr lang="en-US" sz="900" b="0" i="0" u="none" strike="noStrike" dirty="0" smtClean="0">
                          <a:solidFill>
                            <a:srgbClr val="000000"/>
                          </a:solidFill>
                          <a:effectLst/>
                          <a:latin typeface="맑은 고딕"/>
                        </a:rPr>
                        <a:t>(4</a:t>
                      </a:r>
                      <a:r>
                        <a:rPr lang="en-US" sz="900" b="0" i="0" u="none" strike="noStrike" baseline="0" dirty="0" smtClean="0">
                          <a:solidFill>
                            <a:srgbClr val="000000"/>
                          </a:solidFill>
                          <a:effectLst/>
                          <a:latin typeface="맑은 고딕"/>
                        </a:rPr>
                        <a:t> channel, 2 stream)</a:t>
                      </a:r>
                      <a:endParaRPr lang="en-US"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2.62 </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40</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80</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16</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128</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32</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1056</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1048575</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1124640</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153813</a:t>
                      </a:r>
                      <a:endParaRPr lang="en-US" altLang="ko-KR" sz="900" b="0" i="0" u="none" strike="noStrike" dirty="0">
                        <a:solidFill>
                          <a:srgbClr val="000000"/>
                        </a:solidFill>
                        <a:effectLst/>
                        <a:latin typeface="맑은 고딕"/>
                      </a:endParaRPr>
                    </a:p>
                  </a:txBody>
                  <a:tcPr marL="7407" marR="7407" marT="7407" marB="0" anchor="b"/>
                </a:tc>
                <a:tc>
                  <a:txBody>
                    <a:bodyPr/>
                    <a:lstStyle/>
                    <a:p>
                      <a:pPr algn="r" fontAlgn="b"/>
                      <a:r>
                        <a:rPr lang="en-US" altLang="ko-KR" sz="900" u="none" strike="noStrike" dirty="0">
                          <a:effectLst/>
                        </a:rPr>
                        <a:t>61.17 </a:t>
                      </a:r>
                      <a:endParaRPr lang="en-US" altLang="ko-KR" sz="900" b="0" i="0" u="none" strike="noStrike" dirty="0">
                        <a:solidFill>
                          <a:srgbClr val="000000"/>
                        </a:solidFill>
                        <a:effectLst/>
                        <a:latin typeface="맑은 고딕"/>
                      </a:endParaRPr>
                    </a:p>
                  </a:txBody>
                  <a:tcPr marL="7407" marR="7407" marT="7407" marB="0" anchor="b"/>
                </a:tc>
              </a:tr>
            </a:tbl>
          </a:graphicData>
        </a:graphic>
      </p:graphicFrame>
    </p:spTree>
    <p:extLst>
      <p:ext uri="{BB962C8B-B14F-4D97-AF65-F5344CB8AC3E}">
        <p14:creationId xmlns:p14="http://schemas.microsoft.com/office/powerpoint/2010/main" val="682256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kern="0" dirty="0" smtClean="0"/>
              <a:t>2.1.1 Connection Topology: </a:t>
            </a:r>
            <a:r>
              <a:rPr lang="en-US" altLang="ko-KR" sz="2000" dirty="0"/>
              <a:t>For the Close Proximity system, the connection is always limited to two devices and the topology is required to be </a:t>
            </a:r>
            <a:r>
              <a:rPr lang="en-US" altLang="ko-KR" sz="2000" dirty="0" smtClean="0"/>
              <a:t>Point-to-Point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MAC Proposal:</a:t>
            </a:r>
          </a:p>
          <a:p>
            <a:pPr marL="0" indent="0">
              <a:buNone/>
            </a:pPr>
            <a:r>
              <a:rPr lang="en-US" altLang="ko-KR" sz="2000" dirty="0" smtClean="0">
                <a:solidFill>
                  <a:srgbClr val="00B050"/>
                </a:solidFill>
                <a:sym typeface="Wingdings" panose="05000000000000000000" pitchFamily="2" charset="2"/>
              </a:rPr>
              <a:t> - See Slide 6, </a:t>
            </a:r>
            <a:r>
              <a:rPr lang="en-US" altLang="ko-KR" sz="2000" dirty="0" smtClean="0">
                <a:solidFill>
                  <a:srgbClr val="00B050"/>
                </a:solidFill>
              </a:rPr>
              <a:t>11~ 13</a:t>
            </a:r>
          </a:p>
          <a:p>
            <a:pPr marL="0" indent="0">
              <a:buNone/>
            </a:pPr>
            <a:r>
              <a:rPr lang="en-US" altLang="ko-KR" sz="2000" dirty="0" smtClean="0"/>
              <a:t>2.1.2 Media access mechanism</a:t>
            </a:r>
          </a:p>
          <a:p>
            <a:pPr marL="0" indent="0">
              <a:buNone/>
            </a:pPr>
            <a:r>
              <a:rPr lang="en-US" altLang="ko-KR" sz="2000" dirty="0"/>
              <a:t>The close proximity P2P system shall have the following features to achieve its basic requirements:</a:t>
            </a:r>
            <a:endParaRPr lang="ko-KR" altLang="ko-KR" sz="2000" dirty="0"/>
          </a:p>
          <a:p>
            <a:pPr marL="0" indent="0">
              <a:buNone/>
            </a:pPr>
            <a:r>
              <a:rPr lang="en-US" altLang="ko-KR" sz="2000" dirty="0" smtClean="0"/>
              <a:t>a. Link </a:t>
            </a:r>
            <a:r>
              <a:rPr lang="en-US" altLang="ko-KR" sz="2000" dirty="0"/>
              <a:t>setup without any network </a:t>
            </a:r>
            <a:r>
              <a:rPr lang="en-US" altLang="ko-KR" sz="2000" dirty="0" smtClean="0"/>
              <a:t>identifiers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MAC Proposal: No Network identifier is used in the proposal</a:t>
            </a:r>
            <a:endParaRPr lang="en-US" altLang="ko-KR" sz="2000" dirty="0">
              <a:solidFill>
                <a:srgbClr val="00B050"/>
              </a:solidFill>
            </a:endParaRPr>
          </a:p>
          <a:p>
            <a:pPr marL="0" indent="0">
              <a:buNone/>
            </a:pPr>
            <a:r>
              <a:rPr lang="en-US" altLang="ko-KR" sz="2000" dirty="0" smtClean="0"/>
              <a:t>b. Network </a:t>
            </a:r>
            <a:r>
              <a:rPr lang="en-US" altLang="ko-KR" sz="2000" dirty="0"/>
              <a:t>topology always limited to two </a:t>
            </a:r>
            <a:r>
              <a:rPr lang="en-US" altLang="ko-KR" sz="2000" dirty="0" smtClean="0"/>
              <a:t>devices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Proposal</a:t>
            </a:r>
            <a:r>
              <a:rPr lang="en-US" altLang="ko-KR" sz="2000" dirty="0" smtClean="0">
                <a:solidFill>
                  <a:srgbClr val="00B050"/>
                </a:solidFill>
                <a:sym typeface="Wingdings" panose="05000000000000000000" pitchFamily="2" charset="2"/>
              </a:rPr>
              <a:t>: See </a:t>
            </a:r>
            <a:r>
              <a:rPr lang="en-US" altLang="ko-KR" sz="2000" dirty="0">
                <a:solidFill>
                  <a:srgbClr val="00B050"/>
                </a:solidFill>
                <a:sym typeface="Wingdings" panose="05000000000000000000" pitchFamily="2" charset="2"/>
              </a:rPr>
              <a:t>Slide </a:t>
            </a:r>
            <a:r>
              <a:rPr lang="en-US" altLang="ko-KR" sz="2000" dirty="0" smtClean="0">
                <a:solidFill>
                  <a:srgbClr val="00B050"/>
                </a:solidFill>
                <a:sym typeface="Wingdings" panose="05000000000000000000" pitchFamily="2" charset="2"/>
              </a:rPr>
              <a:t>6, </a:t>
            </a:r>
            <a:r>
              <a:rPr lang="en-US" altLang="ko-KR" sz="2000" dirty="0" smtClean="0">
                <a:solidFill>
                  <a:srgbClr val="00B050"/>
                </a:solidFill>
              </a:rPr>
              <a:t>11~ 13</a:t>
            </a:r>
            <a:endParaRPr lang="en-US" altLang="ko-KR" sz="2000" dirty="0">
              <a:solidFill>
                <a:srgbClr val="00B050"/>
              </a:solidFill>
            </a:endParaRPr>
          </a:p>
          <a:p>
            <a:pPr marL="0" indent="0">
              <a:buNone/>
            </a:pPr>
            <a:endParaRPr lang="en-US" altLang="ko-KR" sz="2000" dirty="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05601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Network Architecture for 15.3e (1/3)</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smtClean="0"/>
              <a:t>Close Proximity Peer Network (CPN): </a:t>
            </a:r>
            <a:r>
              <a:rPr lang="en-US" altLang="ko-KR" sz="2000" dirty="0">
                <a:latin typeface="Arial" panose="020B0604020202020204" pitchFamily="34" charset="0"/>
                <a:cs typeface="Arial" panose="020B0604020202020204" pitchFamily="34" charset="0"/>
              </a:rPr>
              <a:t>Simplified </a:t>
            </a:r>
            <a:r>
              <a:rPr lang="en-US" altLang="ko-KR" sz="2000" dirty="0" err="1">
                <a:latin typeface="Arial" panose="020B0604020202020204" pitchFamily="34" charset="0"/>
                <a:cs typeface="Arial" panose="020B0604020202020204" pitchFamily="34" charset="0"/>
              </a:rPr>
              <a:t>piconet</a:t>
            </a:r>
            <a:r>
              <a:rPr lang="en-US" altLang="ko-KR" sz="2000" dirty="0">
                <a:latin typeface="Arial" panose="020B0604020202020204" pitchFamily="34" charset="0"/>
                <a:cs typeface="Arial" panose="020B0604020202020204" pitchFamily="34" charset="0"/>
              </a:rPr>
              <a:t> consists of two 15.3e devices without full PNC functionalities</a:t>
            </a:r>
            <a:endParaRPr lang="en-US" altLang="ko-KR" sz="2000" dirty="0" smtClean="0"/>
          </a:p>
          <a:p>
            <a:pPr marL="0" indent="0">
              <a:buNone/>
            </a:pPr>
            <a:r>
              <a:rPr lang="en-US" altLang="ko-KR" sz="2000" dirty="0" smtClean="0">
                <a:solidFill>
                  <a:srgbClr val="FF0000"/>
                </a:solidFill>
              </a:rPr>
              <a:t> </a:t>
            </a:r>
            <a:endParaRPr lang="en-US" altLang="ko-KR" sz="2000" dirty="0">
              <a:solidFill>
                <a:srgbClr val="FF0000"/>
              </a:solidFill>
            </a:endParaRPr>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7" name="직사각형 6"/>
          <p:cNvSpPr/>
          <p:nvPr/>
        </p:nvSpPr>
        <p:spPr bwMode="auto">
          <a:xfrm>
            <a:off x="1087395" y="2842054"/>
            <a:ext cx="3451654" cy="3385751"/>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 name="직사각형 7"/>
          <p:cNvSpPr/>
          <p:nvPr/>
        </p:nvSpPr>
        <p:spPr bwMode="auto">
          <a:xfrm>
            <a:off x="4691449" y="2842052"/>
            <a:ext cx="3618050" cy="3385751"/>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 name="모서리가 둥근 직사각형 8"/>
          <p:cNvSpPr/>
          <p:nvPr/>
        </p:nvSpPr>
        <p:spPr bwMode="auto">
          <a:xfrm>
            <a:off x="1474573" y="2718486"/>
            <a:ext cx="2800865" cy="38717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800" b="1" dirty="0" smtClean="0">
                <a:latin typeface="Arial" panose="020B0604020202020204" pitchFamily="34" charset="0"/>
                <a:cs typeface="Arial" panose="020B0604020202020204" pitchFamily="34" charset="0"/>
              </a:rPr>
              <a:t>Current 15.3 </a:t>
            </a:r>
            <a:r>
              <a:rPr lang="en-US" altLang="ko-KR" sz="1800" b="1" dirty="0" err="1" smtClean="0">
                <a:latin typeface="Arial" panose="020B0604020202020204" pitchFamily="34" charset="0"/>
                <a:cs typeface="Arial" panose="020B0604020202020204" pitchFamily="34" charset="0"/>
              </a:rPr>
              <a:t>piconet</a:t>
            </a:r>
            <a:endParaRPr kumimoji="0" lang="ko-KR"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모서리가 둥근 직사각형 10"/>
          <p:cNvSpPr/>
          <p:nvPr/>
        </p:nvSpPr>
        <p:spPr bwMode="auto">
          <a:xfrm>
            <a:off x="5052355" y="2677296"/>
            <a:ext cx="2800865" cy="38717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800" b="1" dirty="0" smtClean="0">
                <a:latin typeface="Arial" panose="020B0604020202020204" pitchFamily="34" charset="0"/>
                <a:cs typeface="Arial" panose="020B0604020202020204" pitchFamily="34" charset="0"/>
              </a:rPr>
              <a:t>New 15.3e network</a:t>
            </a:r>
            <a:endParaRPr kumimoji="0" lang="ko-KR"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2" name="타원 11"/>
          <p:cNvSpPr/>
          <p:nvPr/>
        </p:nvSpPr>
        <p:spPr bwMode="auto">
          <a:xfrm>
            <a:off x="1548714" y="3501081"/>
            <a:ext cx="2726724" cy="1061494"/>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2195381" y="3469674"/>
            <a:ext cx="1485770" cy="307777"/>
          </a:xfrm>
          <a:prstGeom prst="rect">
            <a:avLst/>
          </a:prstGeom>
          <a:noFill/>
        </p:spPr>
        <p:txBody>
          <a:bodyPr wrap="square" rtlCol="0">
            <a:spAutoFit/>
          </a:bodyPr>
          <a:lstStyle/>
          <a:p>
            <a:pPr algn="ctr"/>
            <a:r>
              <a:rPr lang="en-US" altLang="ko-KR" sz="1400" b="1" dirty="0" smtClean="0"/>
              <a:t>Parent </a:t>
            </a:r>
            <a:r>
              <a:rPr lang="en-US" altLang="ko-KR" sz="1400" b="1" dirty="0" err="1" smtClean="0"/>
              <a:t>Piconet</a:t>
            </a:r>
            <a:endParaRPr lang="ko-KR" altLang="en-US" sz="1400" b="1" dirty="0"/>
          </a:p>
        </p:txBody>
      </p:sp>
      <p:pic>
        <p:nvPicPr>
          <p:cNvPr id="14"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190" y="3778080"/>
            <a:ext cx="203629" cy="4394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5234" y="3778080"/>
            <a:ext cx="203629" cy="4394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016" y="3767369"/>
            <a:ext cx="203629" cy="43948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직선 연결선 16"/>
          <p:cNvCxnSpPr>
            <a:stCxn id="16" idx="3"/>
            <a:endCxn id="14" idx="1"/>
          </p:cNvCxnSpPr>
          <p:nvPr/>
        </p:nvCxnSpPr>
        <p:spPr bwMode="auto">
          <a:xfrm>
            <a:off x="2100645" y="3987113"/>
            <a:ext cx="672545" cy="10711"/>
          </a:xfrm>
          <a:prstGeom prst="line">
            <a:avLst/>
          </a:prstGeom>
          <a:solidFill>
            <a:schemeClr val="accent1"/>
          </a:solidFill>
          <a:ln w="19050" cap="flat" cmpd="sng" algn="ctr">
            <a:solidFill>
              <a:srgbClr val="0000FF"/>
            </a:solidFill>
            <a:prstDash val="sysDash"/>
            <a:round/>
            <a:headEnd type="none" w="sm" len="sm"/>
            <a:tailEnd type="none" w="sm" len="sm"/>
          </a:ln>
          <a:effectLst/>
        </p:spPr>
      </p:cxnSp>
      <p:cxnSp>
        <p:nvCxnSpPr>
          <p:cNvPr id="18" name="직선 연결선 17"/>
          <p:cNvCxnSpPr>
            <a:stCxn id="14" idx="3"/>
            <a:endCxn id="15" idx="1"/>
          </p:cNvCxnSpPr>
          <p:nvPr/>
        </p:nvCxnSpPr>
        <p:spPr bwMode="auto">
          <a:xfrm>
            <a:off x="2976819" y="3997824"/>
            <a:ext cx="698415" cy="0"/>
          </a:xfrm>
          <a:prstGeom prst="line">
            <a:avLst/>
          </a:prstGeom>
          <a:solidFill>
            <a:schemeClr val="accent1"/>
          </a:solidFill>
          <a:ln w="19050" cap="flat" cmpd="sng" algn="ctr">
            <a:solidFill>
              <a:srgbClr val="0000FF"/>
            </a:solidFill>
            <a:prstDash val="sysDash"/>
            <a:round/>
            <a:headEnd type="none" w="sm" len="sm"/>
            <a:tailEnd type="none" w="sm" len="sm"/>
          </a:ln>
          <a:effectLst/>
        </p:spPr>
      </p:cxnSp>
      <p:sp>
        <p:nvSpPr>
          <p:cNvPr id="19" name="TextBox 18"/>
          <p:cNvSpPr txBox="1"/>
          <p:nvPr/>
        </p:nvSpPr>
        <p:spPr>
          <a:xfrm>
            <a:off x="2072971" y="3933462"/>
            <a:ext cx="593125" cy="307777"/>
          </a:xfrm>
          <a:prstGeom prst="rect">
            <a:avLst/>
          </a:prstGeom>
          <a:noFill/>
        </p:spPr>
        <p:txBody>
          <a:bodyPr wrap="square" rtlCol="0">
            <a:spAutoFit/>
          </a:bodyPr>
          <a:lstStyle/>
          <a:p>
            <a:r>
              <a:rPr lang="en-US" altLang="ko-KR" sz="1400" dirty="0" err="1" smtClean="0"/>
              <a:t>Assc</a:t>
            </a:r>
            <a:r>
              <a:rPr lang="en-US" altLang="ko-KR" dirty="0" smtClean="0"/>
              <a:t>.</a:t>
            </a:r>
            <a:endParaRPr lang="ko-KR" altLang="en-US" dirty="0"/>
          </a:p>
        </p:txBody>
      </p:sp>
      <p:sp>
        <p:nvSpPr>
          <p:cNvPr id="20" name="TextBox 19"/>
          <p:cNvSpPr txBox="1"/>
          <p:nvPr/>
        </p:nvSpPr>
        <p:spPr>
          <a:xfrm>
            <a:off x="3131537" y="3933462"/>
            <a:ext cx="593125" cy="307777"/>
          </a:xfrm>
          <a:prstGeom prst="rect">
            <a:avLst/>
          </a:prstGeom>
          <a:noFill/>
        </p:spPr>
        <p:txBody>
          <a:bodyPr wrap="square" rtlCol="0">
            <a:spAutoFit/>
          </a:bodyPr>
          <a:lstStyle/>
          <a:p>
            <a:r>
              <a:rPr lang="en-US" altLang="ko-KR" sz="1400" dirty="0" err="1" smtClean="0"/>
              <a:t>Assc</a:t>
            </a:r>
            <a:r>
              <a:rPr lang="en-US" altLang="ko-KR" dirty="0" smtClean="0"/>
              <a:t>.</a:t>
            </a:r>
            <a:endParaRPr lang="ko-KR" altLang="en-US" dirty="0"/>
          </a:p>
        </p:txBody>
      </p:sp>
      <p:sp>
        <p:nvSpPr>
          <p:cNvPr id="21" name="타원 20"/>
          <p:cNvSpPr/>
          <p:nvPr/>
        </p:nvSpPr>
        <p:spPr bwMode="auto">
          <a:xfrm rot="16200000">
            <a:off x="1866312" y="4348857"/>
            <a:ext cx="2019716" cy="782597"/>
          </a:xfrm>
          <a:prstGeom prst="ellipse">
            <a:avLst/>
          </a:prstGeom>
          <a:noFill/>
          <a:ln w="28575" cap="flat" cmpd="sng" algn="ctr">
            <a:solidFill>
              <a:srgbClr val="517BD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22"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4354" y="5182632"/>
            <a:ext cx="203629" cy="43948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직선 연결선 22"/>
          <p:cNvCxnSpPr>
            <a:stCxn id="14" idx="2"/>
            <a:endCxn id="22" idx="0"/>
          </p:cNvCxnSpPr>
          <p:nvPr/>
        </p:nvCxnSpPr>
        <p:spPr bwMode="auto">
          <a:xfrm>
            <a:off x="2875005" y="4217567"/>
            <a:ext cx="1164" cy="965065"/>
          </a:xfrm>
          <a:prstGeom prst="line">
            <a:avLst/>
          </a:prstGeom>
          <a:solidFill>
            <a:schemeClr val="accent1"/>
          </a:solidFill>
          <a:ln w="19050" cap="flat" cmpd="sng" algn="ctr">
            <a:solidFill>
              <a:srgbClr val="0000FF"/>
            </a:solidFill>
            <a:prstDash val="sysDash"/>
            <a:round/>
            <a:headEnd type="none" w="sm" len="sm"/>
            <a:tailEnd type="none" w="sm" len="sm"/>
          </a:ln>
          <a:effectLst/>
        </p:spPr>
      </p:cxnSp>
      <p:sp>
        <p:nvSpPr>
          <p:cNvPr id="24" name="TextBox 23"/>
          <p:cNvSpPr txBox="1"/>
          <p:nvPr/>
        </p:nvSpPr>
        <p:spPr>
          <a:xfrm>
            <a:off x="2813084" y="5710899"/>
            <a:ext cx="1247786" cy="307777"/>
          </a:xfrm>
          <a:prstGeom prst="rect">
            <a:avLst/>
          </a:prstGeom>
          <a:noFill/>
        </p:spPr>
        <p:txBody>
          <a:bodyPr wrap="square" rtlCol="0">
            <a:spAutoFit/>
          </a:bodyPr>
          <a:lstStyle/>
          <a:p>
            <a:pPr algn="ctr"/>
            <a:r>
              <a:rPr lang="en-US" altLang="ko-KR" sz="1400" b="1" dirty="0" smtClean="0">
                <a:solidFill>
                  <a:srgbClr val="0000FF"/>
                </a:solidFill>
              </a:rPr>
              <a:t>Child </a:t>
            </a:r>
            <a:r>
              <a:rPr lang="en-US" altLang="ko-KR" sz="1400" b="1" dirty="0" err="1" smtClean="0">
                <a:solidFill>
                  <a:srgbClr val="0000FF"/>
                </a:solidFill>
              </a:rPr>
              <a:t>Piconet</a:t>
            </a:r>
            <a:endParaRPr lang="ko-KR" altLang="en-US" sz="1400" b="1" dirty="0">
              <a:solidFill>
                <a:srgbClr val="0000FF"/>
              </a:solidFill>
            </a:endParaRPr>
          </a:p>
        </p:txBody>
      </p:sp>
      <p:sp>
        <p:nvSpPr>
          <p:cNvPr id="25" name="TextBox 24"/>
          <p:cNvSpPr txBox="1"/>
          <p:nvPr/>
        </p:nvSpPr>
        <p:spPr>
          <a:xfrm>
            <a:off x="2835688" y="4633599"/>
            <a:ext cx="593125" cy="307777"/>
          </a:xfrm>
          <a:prstGeom prst="rect">
            <a:avLst/>
          </a:prstGeom>
          <a:noFill/>
        </p:spPr>
        <p:txBody>
          <a:bodyPr wrap="square" rtlCol="0">
            <a:spAutoFit/>
          </a:bodyPr>
          <a:lstStyle/>
          <a:p>
            <a:r>
              <a:rPr lang="en-US" altLang="ko-KR" sz="1400" dirty="0" err="1" smtClean="0">
                <a:solidFill>
                  <a:srgbClr val="0000FF"/>
                </a:solidFill>
              </a:rPr>
              <a:t>Assc</a:t>
            </a:r>
            <a:r>
              <a:rPr lang="en-US" altLang="ko-KR" dirty="0" smtClean="0">
                <a:solidFill>
                  <a:srgbClr val="0000FF"/>
                </a:solidFill>
              </a:rPr>
              <a:t>.</a:t>
            </a:r>
            <a:endParaRPr lang="ko-KR" altLang="en-US" dirty="0">
              <a:solidFill>
                <a:srgbClr val="0000FF"/>
              </a:solidFill>
            </a:endParaRPr>
          </a:p>
        </p:txBody>
      </p:sp>
      <p:sp>
        <p:nvSpPr>
          <p:cNvPr id="26" name="타원 25"/>
          <p:cNvSpPr/>
          <p:nvPr/>
        </p:nvSpPr>
        <p:spPr bwMode="auto">
          <a:xfrm rot="16200000">
            <a:off x="2783669" y="4308800"/>
            <a:ext cx="2019716" cy="782597"/>
          </a:xfrm>
          <a:prstGeom prst="ellipse">
            <a:avLst/>
          </a:prstGeom>
          <a:noFill/>
          <a:ln w="28575" cap="flat" cmpd="sng" algn="ctr">
            <a:solidFill>
              <a:srgbClr val="517BD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27"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712" y="5115288"/>
            <a:ext cx="203629" cy="43948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직선 연결선 27"/>
          <p:cNvCxnSpPr>
            <a:stCxn id="15" idx="2"/>
            <a:endCxn id="27" idx="0"/>
          </p:cNvCxnSpPr>
          <p:nvPr/>
        </p:nvCxnSpPr>
        <p:spPr bwMode="auto">
          <a:xfrm>
            <a:off x="3777049" y="4217567"/>
            <a:ext cx="16478" cy="897721"/>
          </a:xfrm>
          <a:prstGeom prst="line">
            <a:avLst/>
          </a:prstGeom>
          <a:solidFill>
            <a:schemeClr val="accent1"/>
          </a:solidFill>
          <a:ln w="19050" cap="flat" cmpd="sng" algn="ctr">
            <a:solidFill>
              <a:srgbClr val="0000FF"/>
            </a:solidFill>
            <a:prstDash val="sysDash"/>
            <a:round/>
            <a:headEnd type="none" w="sm" len="sm"/>
            <a:tailEnd type="none" w="sm" len="sm"/>
          </a:ln>
          <a:effectLst/>
        </p:spPr>
      </p:cxnSp>
      <p:sp>
        <p:nvSpPr>
          <p:cNvPr id="29" name="TextBox 28"/>
          <p:cNvSpPr txBox="1"/>
          <p:nvPr/>
        </p:nvSpPr>
        <p:spPr>
          <a:xfrm>
            <a:off x="3704951" y="4633599"/>
            <a:ext cx="593125" cy="307777"/>
          </a:xfrm>
          <a:prstGeom prst="rect">
            <a:avLst/>
          </a:prstGeom>
          <a:noFill/>
        </p:spPr>
        <p:txBody>
          <a:bodyPr wrap="square" rtlCol="0">
            <a:spAutoFit/>
          </a:bodyPr>
          <a:lstStyle/>
          <a:p>
            <a:r>
              <a:rPr lang="en-US" altLang="ko-KR" sz="1400" dirty="0" err="1" smtClean="0">
                <a:solidFill>
                  <a:srgbClr val="0000FF"/>
                </a:solidFill>
              </a:rPr>
              <a:t>Assc</a:t>
            </a:r>
            <a:r>
              <a:rPr lang="en-US" altLang="ko-KR" dirty="0" smtClean="0">
                <a:solidFill>
                  <a:srgbClr val="0000FF"/>
                </a:solidFill>
              </a:rPr>
              <a:t>.</a:t>
            </a:r>
            <a:endParaRPr lang="ko-KR" altLang="en-US" dirty="0">
              <a:solidFill>
                <a:srgbClr val="0000FF"/>
              </a:solidFill>
            </a:endParaRPr>
          </a:p>
        </p:txBody>
      </p:sp>
      <p:sp>
        <p:nvSpPr>
          <p:cNvPr id="30" name="타원 29"/>
          <p:cNvSpPr/>
          <p:nvPr/>
        </p:nvSpPr>
        <p:spPr bwMode="auto">
          <a:xfrm>
            <a:off x="1211793" y="4697073"/>
            <a:ext cx="1246873" cy="700091"/>
          </a:xfrm>
          <a:prstGeom prst="ellipse">
            <a:avLst/>
          </a:prstGeom>
          <a:noFill/>
          <a:ln w="28575" cap="flat" cmpd="sng" algn="ctr">
            <a:solidFill>
              <a:srgbClr val="99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1"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994" y="4807753"/>
            <a:ext cx="203629" cy="4394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9415" y="4807753"/>
            <a:ext cx="203629" cy="43948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직선 연결선 32"/>
          <p:cNvCxnSpPr>
            <a:stCxn id="31" idx="3"/>
            <a:endCxn id="32" idx="1"/>
          </p:cNvCxnSpPr>
          <p:nvPr/>
        </p:nvCxnSpPr>
        <p:spPr bwMode="auto">
          <a:xfrm>
            <a:off x="1593623" y="5027497"/>
            <a:ext cx="455792" cy="0"/>
          </a:xfrm>
          <a:prstGeom prst="line">
            <a:avLst/>
          </a:prstGeom>
          <a:solidFill>
            <a:schemeClr val="accent1"/>
          </a:solidFill>
          <a:ln w="19050" cap="flat" cmpd="sng" algn="ctr">
            <a:solidFill>
              <a:srgbClr val="9900CC"/>
            </a:solidFill>
            <a:prstDash val="sysDash"/>
            <a:round/>
            <a:headEnd type="none" w="sm" len="sm"/>
            <a:tailEnd type="none" w="sm" len="sm"/>
          </a:ln>
          <a:effectLst/>
        </p:spPr>
      </p:cxnSp>
      <p:sp>
        <p:nvSpPr>
          <p:cNvPr id="34" name="TextBox 33"/>
          <p:cNvSpPr txBox="1"/>
          <p:nvPr/>
        </p:nvSpPr>
        <p:spPr>
          <a:xfrm>
            <a:off x="1131138" y="5418827"/>
            <a:ext cx="1247786" cy="523220"/>
          </a:xfrm>
          <a:prstGeom prst="rect">
            <a:avLst/>
          </a:prstGeom>
          <a:noFill/>
        </p:spPr>
        <p:txBody>
          <a:bodyPr wrap="square" rtlCol="0">
            <a:spAutoFit/>
          </a:bodyPr>
          <a:lstStyle/>
          <a:p>
            <a:pPr algn="ctr"/>
            <a:r>
              <a:rPr lang="en-US" altLang="ko-KR" sz="1400" b="1" dirty="0" smtClean="0">
                <a:solidFill>
                  <a:srgbClr val="9900CC"/>
                </a:solidFill>
              </a:rPr>
              <a:t>Neighbor </a:t>
            </a:r>
            <a:r>
              <a:rPr lang="en-US" altLang="ko-KR" sz="1400" b="1" dirty="0" err="1" smtClean="0">
                <a:solidFill>
                  <a:srgbClr val="9900CC"/>
                </a:solidFill>
              </a:rPr>
              <a:t>Piconet</a:t>
            </a:r>
            <a:endParaRPr lang="ko-KR" altLang="en-US" sz="1400" b="1" dirty="0">
              <a:solidFill>
                <a:srgbClr val="9900CC"/>
              </a:solidFill>
            </a:endParaRPr>
          </a:p>
        </p:txBody>
      </p:sp>
      <p:cxnSp>
        <p:nvCxnSpPr>
          <p:cNvPr id="35" name="직선 연결선 34"/>
          <p:cNvCxnSpPr>
            <a:stCxn id="14" idx="2"/>
            <a:endCxn id="32" idx="3"/>
          </p:cNvCxnSpPr>
          <p:nvPr/>
        </p:nvCxnSpPr>
        <p:spPr bwMode="auto">
          <a:xfrm flipH="1">
            <a:off x="2253044" y="4217567"/>
            <a:ext cx="621961" cy="809930"/>
          </a:xfrm>
          <a:prstGeom prst="line">
            <a:avLst/>
          </a:prstGeom>
          <a:solidFill>
            <a:schemeClr val="accent1"/>
          </a:solidFill>
          <a:ln w="12700" cap="flat" cmpd="sng" algn="ctr">
            <a:solidFill>
              <a:srgbClr val="FF0000"/>
            </a:solidFill>
            <a:prstDash val="lgDash"/>
            <a:round/>
            <a:headEnd type="none" w="sm" len="sm"/>
            <a:tailEnd type="none" w="sm" len="sm"/>
          </a:ln>
          <a:effectLst/>
        </p:spPr>
      </p:cxnSp>
      <p:sp>
        <p:nvSpPr>
          <p:cNvPr id="36" name="TextBox 35"/>
          <p:cNvSpPr txBox="1"/>
          <p:nvPr/>
        </p:nvSpPr>
        <p:spPr>
          <a:xfrm>
            <a:off x="1552828" y="4766321"/>
            <a:ext cx="593125" cy="307777"/>
          </a:xfrm>
          <a:prstGeom prst="rect">
            <a:avLst/>
          </a:prstGeom>
          <a:noFill/>
        </p:spPr>
        <p:txBody>
          <a:bodyPr wrap="square" rtlCol="0">
            <a:spAutoFit/>
          </a:bodyPr>
          <a:lstStyle/>
          <a:p>
            <a:r>
              <a:rPr lang="en-US" altLang="ko-KR" sz="1400" dirty="0" err="1" smtClean="0">
                <a:solidFill>
                  <a:srgbClr val="9900CC"/>
                </a:solidFill>
              </a:rPr>
              <a:t>Assc</a:t>
            </a:r>
            <a:r>
              <a:rPr lang="en-US" altLang="ko-KR" dirty="0" smtClean="0"/>
              <a:t>.</a:t>
            </a:r>
            <a:endParaRPr lang="ko-KR" altLang="en-US" dirty="0"/>
          </a:p>
        </p:txBody>
      </p:sp>
      <p:sp>
        <p:nvSpPr>
          <p:cNvPr id="37" name="TextBox 36"/>
          <p:cNvSpPr txBox="1"/>
          <p:nvPr/>
        </p:nvSpPr>
        <p:spPr>
          <a:xfrm>
            <a:off x="2245964" y="3768989"/>
            <a:ext cx="675503" cy="215444"/>
          </a:xfrm>
          <a:prstGeom prst="rect">
            <a:avLst/>
          </a:prstGeom>
          <a:noFill/>
        </p:spPr>
        <p:txBody>
          <a:bodyPr wrap="square" rtlCol="0">
            <a:spAutoFit/>
          </a:bodyPr>
          <a:lstStyle/>
          <a:p>
            <a:r>
              <a:rPr lang="en-US" altLang="ko-KR" sz="800" dirty="0" smtClean="0"/>
              <a:t>PNC of PP</a:t>
            </a:r>
            <a:endParaRPr lang="ko-KR" altLang="en-US" sz="800" dirty="0"/>
          </a:p>
        </p:txBody>
      </p:sp>
      <p:sp>
        <p:nvSpPr>
          <p:cNvPr id="38" name="TextBox 37"/>
          <p:cNvSpPr txBox="1"/>
          <p:nvPr/>
        </p:nvSpPr>
        <p:spPr>
          <a:xfrm>
            <a:off x="3475209" y="4159440"/>
            <a:ext cx="675503" cy="215444"/>
          </a:xfrm>
          <a:prstGeom prst="rect">
            <a:avLst/>
          </a:prstGeom>
          <a:noFill/>
        </p:spPr>
        <p:txBody>
          <a:bodyPr wrap="square" rtlCol="0">
            <a:spAutoFit/>
          </a:bodyPr>
          <a:lstStyle/>
          <a:p>
            <a:r>
              <a:rPr lang="en-US" altLang="ko-KR" sz="800" dirty="0" smtClean="0"/>
              <a:t>PNC of CP</a:t>
            </a:r>
            <a:endParaRPr lang="ko-KR" altLang="en-US" sz="800" dirty="0"/>
          </a:p>
        </p:txBody>
      </p:sp>
      <p:sp>
        <p:nvSpPr>
          <p:cNvPr id="39" name="TextBox 38"/>
          <p:cNvSpPr txBox="1"/>
          <p:nvPr/>
        </p:nvSpPr>
        <p:spPr>
          <a:xfrm>
            <a:off x="1692660" y="5185169"/>
            <a:ext cx="675503" cy="215444"/>
          </a:xfrm>
          <a:prstGeom prst="rect">
            <a:avLst/>
          </a:prstGeom>
          <a:noFill/>
        </p:spPr>
        <p:txBody>
          <a:bodyPr wrap="square" rtlCol="0">
            <a:spAutoFit/>
          </a:bodyPr>
          <a:lstStyle/>
          <a:p>
            <a:r>
              <a:rPr lang="en-US" altLang="ko-KR" sz="800" dirty="0" smtClean="0"/>
              <a:t>PNC of NP</a:t>
            </a:r>
            <a:endParaRPr lang="ko-KR" altLang="en-US" sz="800" dirty="0"/>
          </a:p>
        </p:txBody>
      </p:sp>
      <p:sp>
        <p:nvSpPr>
          <p:cNvPr id="40" name="직사각형 39"/>
          <p:cNvSpPr/>
          <p:nvPr/>
        </p:nvSpPr>
        <p:spPr bwMode="auto">
          <a:xfrm>
            <a:off x="3716425" y="3920617"/>
            <a:ext cx="142597" cy="230400"/>
          </a:xfrm>
          <a:prstGeom prst="rect">
            <a:avLst/>
          </a:prstGeom>
          <a:solidFill>
            <a:srgbClr val="517BD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직사각형 40"/>
          <p:cNvSpPr/>
          <p:nvPr/>
        </p:nvSpPr>
        <p:spPr bwMode="auto">
          <a:xfrm>
            <a:off x="2086057" y="4952728"/>
            <a:ext cx="142597" cy="230400"/>
          </a:xfrm>
          <a:prstGeom prst="rect">
            <a:avLst/>
          </a:prstGeom>
          <a:solidFill>
            <a:srgbClr val="9900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2" name="직사각형 41"/>
          <p:cNvSpPr/>
          <p:nvPr/>
        </p:nvSpPr>
        <p:spPr bwMode="auto">
          <a:xfrm>
            <a:off x="2810047" y="3920143"/>
            <a:ext cx="142597" cy="230400"/>
          </a:xfrm>
          <a:prstGeom prst="rect">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3" name="타원 42"/>
          <p:cNvSpPr/>
          <p:nvPr/>
        </p:nvSpPr>
        <p:spPr bwMode="auto">
          <a:xfrm>
            <a:off x="5074754" y="3458165"/>
            <a:ext cx="2726724" cy="1061494"/>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4" name="TextBox 43"/>
          <p:cNvSpPr txBox="1"/>
          <p:nvPr/>
        </p:nvSpPr>
        <p:spPr>
          <a:xfrm>
            <a:off x="5721421" y="3480026"/>
            <a:ext cx="1485770" cy="523220"/>
          </a:xfrm>
          <a:prstGeom prst="rect">
            <a:avLst/>
          </a:prstGeom>
          <a:noFill/>
        </p:spPr>
        <p:txBody>
          <a:bodyPr wrap="square" rtlCol="0">
            <a:spAutoFit/>
          </a:bodyPr>
          <a:lstStyle/>
          <a:p>
            <a:pPr algn="ctr"/>
            <a:r>
              <a:rPr lang="en-US" altLang="ko-KR" sz="1400" b="1" dirty="0" smtClean="0"/>
              <a:t>Close Proximity</a:t>
            </a:r>
          </a:p>
          <a:p>
            <a:pPr algn="ctr"/>
            <a:r>
              <a:rPr lang="en-US" altLang="ko-KR" sz="1400" b="1" dirty="0" err="1" smtClean="0"/>
              <a:t>Piconet</a:t>
            </a:r>
            <a:endParaRPr lang="ko-KR" altLang="en-US" sz="1400" b="1" dirty="0"/>
          </a:p>
        </p:txBody>
      </p:sp>
      <p:pic>
        <p:nvPicPr>
          <p:cNvPr id="45"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8566" y="3857997"/>
            <a:ext cx="203629" cy="43948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freeimages.com/assets/182992/1829913941/smart-phone-icon-1377498-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7743" y="3873251"/>
            <a:ext cx="203629" cy="439487"/>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직선 연결선 46"/>
          <p:cNvCxnSpPr>
            <a:stCxn id="46" idx="3"/>
            <a:endCxn id="45" idx="1"/>
          </p:cNvCxnSpPr>
          <p:nvPr/>
        </p:nvCxnSpPr>
        <p:spPr bwMode="auto">
          <a:xfrm flipV="1">
            <a:off x="5901372" y="4077741"/>
            <a:ext cx="1097194" cy="15254"/>
          </a:xfrm>
          <a:prstGeom prst="line">
            <a:avLst/>
          </a:prstGeom>
          <a:solidFill>
            <a:schemeClr val="accent1"/>
          </a:solidFill>
          <a:ln w="19050" cap="flat" cmpd="sng" algn="ctr">
            <a:solidFill>
              <a:srgbClr val="0000FF"/>
            </a:solidFill>
            <a:prstDash val="sysDash"/>
            <a:round/>
            <a:headEnd type="none" w="sm" len="sm"/>
            <a:tailEnd type="none" w="sm" len="sm"/>
          </a:ln>
          <a:effectLst/>
        </p:spPr>
      </p:cxnSp>
      <p:sp>
        <p:nvSpPr>
          <p:cNvPr id="48" name="TextBox 47"/>
          <p:cNvSpPr txBox="1"/>
          <p:nvPr/>
        </p:nvSpPr>
        <p:spPr>
          <a:xfrm>
            <a:off x="4629631" y="4762377"/>
            <a:ext cx="3864864" cy="1077218"/>
          </a:xfrm>
          <a:prstGeom prst="rect">
            <a:avLst/>
          </a:prstGeom>
          <a:noFill/>
        </p:spPr>
        <p:txBody>
          <a:bodyPr wrap="square" rtlCol="0">
            <a:spAutoFit/>
          </a:bodyPr>
          <a:lstStyle/>
          <a:p>
            <a:pPr marL="354013" lvl="1" indent="-171450">
              <a:buFont typeface="Wingdings" panose="05000000000000000000" pitchFamily="2" charset="2"/>
              <a:buChar char="§"/>
            </a:pPr>
            <a:r>
              <a:rPr lang="en-US" altLang="ko-KR" sz="1600" dirty="0" smtClean="0"/>
              <a:t>Only two devices in the </a:t>
            </a:r>
            <a:r>
              <a:rPr lang="en-US" altLang="ko-KR" sz="1600" dirty="0" err="1" smtClean="0"/>
              <a:t>piconet</a:t>
            </a:r>
            <a:endParaRPr lang="en-US" altLang="ko-KR" sz="1600" dirty="0" smtClean="0"/>
          </a:p>
          <a:p>
            <a:pPr marL="354013" lvl="1" indent="-171450">
              <a:buFont typeface="Wingdings" panose="05000000000000000000" pitchFamily="2" charset="2"/>
              <a:buChar char="§"/>
            </a:pPr>
            <a:r>
              <a:rPr lang="en-US" altLang="ko-KR" sz="1600" dirty="0" smtClean="0"/>
              <a:t>No full PNC device</a:t>
            </a:r>
          </a:p>
          <a:p>
            <a:pPr marL="354013" lvl="1" indent="-171450">
              <a:buFont typeface="Wingdings" panose="05000000000000000000" pitchFamily="2" charset="2"/>
              <a:buChar char="§"/>
            </a:pPr>
            <a:r>
              <a:rPr lang="en-US" altLang="ko-KR" sz="1600" dirty="0" smtClean="0"/>
              <a:t>Simple network architecture with low complexity</a:t>
            </a:r>
          </a:p>
        </p:txBody>
      </p:sp>
      <p:sp>
        <p:nvSpPr>
          <p:cNvPr id="49" name="TextBox 48"/>
          <p:cNvSpPr txBox="1"/>
          <p:nvPr/>
        </p:nvSpPr>
        <p:spPr>
          <a:xfrm>
            <a:off x="1945927" y="4499976"/>
            <a:ext cx="820819" cy="307777"/>
          </a:xfrm>
          <a:prstGeom prst="rect">
            <a:avLst/>
          </a:prstGeom>
          <a:noFill/>
        </p:spPr>
        <p:txBody>
          <a:bodyPr wrap="square" rtlCol="0">
            <a:spAutoFit/>
          </a:bodyPr>
          <a:lstStyle/>
          <a:p>
            <a:r>
              <a:rPr lang="en-US" altLang="ko-KR" sz="1400" dirty="0">
                <a:solidFill>
                  <a:srgbClr val="FF0000"/>
                </a:solidFill>
              </a:rPr>
              <a:t>C</a:t>
            </a:r>
            <a:r>
              <a:rPr lang="en-US" altLang="ko-KR" sz="1400" dirty="0" smtClean="0">
                <a:solidFill>
                  <a:srgbClr val="FF0000"/>
                </a:solidFill>
              </a:rPr>
              <a:t>ontrol</a:t>
            </a:r>
            <a:r>
              <a:rPr lang="en-US" altLang="ko-KR" dirty="0" smtClean="0">
                <a:solidFill>
                  <a:srgbClr val="FF0000"/>
                </a:solidFill>
              </a:rPr>
              <a:t>.</a:t>
            </a:r>
            <a:endParaRPr lang="ko-KR" altLang="en-US" dirty="0">
              <a:solidFill>
                <a:srgbClr val="FF0000"/>
              </a:solidFill>
            </a:endParaRPr>
          </a:p>
        </p:txBody>
      </p:sp>
    </p:spTree>
    <p:extLst>
      <p:ext uri="{BB962C8B-B14F-4D97-AF65-F5344CB8AC3E}">
        <p14:creationId xmlns:p14="http://schemas.microsoft.com/office/powerpoint/2010/main" val="3363132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2.1.2 Media access mechanism</a:t>
            </a:r>
          </a:p>
          <a:p>
            <a:pPr marL="0" indent="0">
              <a:buNone/>
            </a:pPr>
            <a:r>
              <a:rPr lang="en-US" altLang="ko-KR" sz="2000" dirty="0" smtClean="0"/>
              <a:t>c. Link </a:t>
            </a:r>
            <a:r>
              <a:rPr lang="en-US" altLang="ko-KR" sz="2000" dirty="0"/>
              <a:t>setup time of </a:t>
            </a:r>
            <a:r>
              <a:rPr lang="en-US" altLang="ko-KR" sz="2000" dirty="0" smtClean="0"/>
              <a:t>2 </a:t>
            </a:r>
            <a:r>
              <a:rPr lang="en-US" altLang="ko-KR" sz="2000" dirty="0" err="1" smtClean="0"/>
              <a:t>msec</a:t>
            </a:r>
            <a:r>
              <a:rPr lang="en-US" altLang="ko-KR" sz="2000" dirty="0" smtClean="0"/>
              <a:t> </a:t>
            </a:r>
            <a:r>
              <a:rPr lang="en-US" altLang="ko-KR" sz="2000" dirty="0"/>
              <a:t>or less, prior to entering active state, to meet application requirements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a:t>
            </a:r>
            <a:r>
              <a:rPr lang="en-US" altLang="ko-KR" sz="2000" dirty="0" smtClean="0">
                <a:solidFill>
                  <a:srgbClr val="00B050"/>
                </a:solidFill>
                <a:sym typeface="Wingdings" panose="05000000000000000000" pitchFamily="2" charset="2"/>
              </a:rPr>
              <a:t>Proposal: See analysis in Slide 41 ~ 46</a:t>
            </a:r>
            <a:endParaRPr lang="en-US" altLang="ko-KR" sz="2000" dirty="0"/>
          </a:p>
          <a:p>
            <a:pPr marL="0" indent="0">
              <a:buNone/>
            </a:pPr>
            <a:r>
              <a:rPr lang="en-US" altLang="ko-KR" sz="2000" dirty="0" smtClean="0"/>
              <a:t>d. A </a:t>
            </a:r>
            <a:r>
              <a:rPr lang="en-US" altLang="ko-KR" sz="2000" dirty="0"/>
              <a:t>means of ensuring spatial division from other systems without beamforming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a:t>
            </a:r>
            <a:r>
              <a:rPr lang="en-US" altLang="ko-KR" sz="2000" dirty="0" smtClean="0">
                <a:solidFill>
                  <a:srgbClr val="00B050"/>
                </a:solidFill>
                <a:sym typeface="Wingdings" panose="05000000000000000000" pitchFamily="2" charset="2"/>
              </a:rPr>
              <a:t>PHY </a:t>
            </a:r>
            <a:r>
              <a:rPr lang="en-US" altLang="ko-KR" sz="2000" dirty="0">
                <a:solidFill>
                  <a:srgbClr val="00B050"/>
                </a:solidFill>
                <a:sym typeface="Wingdings" panose="05000000000000000000" pitchFamily="2" charset="2"/>
              </a:rPr>
              <a:t>Proposal: </a:t>
            </a:r>
            <a:r>
              <a:rPr lang="en-US" altLang="ko-KR" sz="2000" dirty="0" smtClean="0">
                <a:solidFill>
                  <a:srgbClr val="00B050"/>
                </a:solidFill>
                <a:sym typeface="Wingdings" panose="05000000000000000000" pitchFamily="2" charset="2"/>
              </a:rPr>
              <a:t>MIMO using polarization is used without beamforming for ensuring spatial division</a:t>
            </a:r>
            <a:endParaRPr lang="en-US" altLang="ko-KR" sz="2000" dirty="0"/>
          </a:p>
          <a:p>
            <a:pPr marL="0" indent="0">
              <a:buNone/>
            </a:pPr>
            <a:r>
              <a:rPr lang="en-US" altLang="ko-KR" sz="2000" dirty="0" smtClean="0"/>
              <a:t>e. CSMA/CA </a:t>
            </a:r>
            <a:r>
              <a:rPr lang="en-US" altLang="ko-KR" sz="2000" dirty="0"/>
              <a:t>not required prior to data transmission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a:t>
            </a:r>
            <a:r>
              <a:rPr lang="en-US" altLang="ko-KR" sz="2000" dirty="0">
                <a:solidFill>
                  <a:srgbClr val="00B050"/>
                </a:solidFill>
                <a:sym typeface="Wingdings" panose="05000000000000000000" pitchFamily="2" charset="2"/>
              </a:rPr>
              <a:t>by MAC Proposal: See analysis in Slide </a:t>
            </a:r>
            <a:r>
              <a:rPr lang="en-US" altLang="ko-KR" sz="2000" dirty="0" smtClean="0">
                <a:solidFill>
                  <a:srgbClr val="00B050"/>
                </a:solidFill>
                <a:sym typeface="Wingdings" panose="05000000000000000000" pitchFamily="2" charset="2"/>
              </a:rPr>
              <a:t>11, 21. No CSMA/CA is used since CTA is used during data transmission phase</a:t>
            </a:r>
            <a:r>
              <a:rPr lang="en-US" altLang="ko-KR" sz="2000" dirty="0" smtClean="0"/>
              <a:t> </a:t>
            </a:r>
            <a:endParaRPr lang="en-US" altLang="ko-KR" sz="2000" dirty="0"/>
          </a:p>
        </p:txBody>
      </p:sp>
    </p:spTree>
    <p:extLst>
      <p:ext uri="{BB962C8B-B14F-4D97-AF65-F5344CB8AC3E}">
        <p14:creationId xmlns:p14="http://schemas.microsoft.com/office/powerpoint/2010/main" val="3378562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2.1.2 Media access mechanism</a:t>
            </a:r>
          </a:p>
          <a:p>
            <a:pPr marL="0" indent="0">
              <a:buNone/>
            </a:pPr>
            <a:r>
              <a:rPr lang="en-US" altLang="ko-KR" sz="2000" dirty="0" smtClean="0"/>
              <a:t>f</a:t>
            </a:r>
            <a:r>
              <a:rPr lang="en-US" altLang="ko-KR" sz="2000" dirty="0" smtClean="0"/>
              <a:t>. No </a:t>
            </a:r>
            <a:r>
              <a:rPr lang="en-US" altLang="ko-KR" sz="2000" dirty="0" smtClean="0"/>
              <a:t>periodic management frame transmission after connection establishment </a:t>
            </a:r>
            <a:r>
              <a:rPr lang="en-US" altLang="ko-KR" sz="2000" dirty="0" smtClean="0">
                <a:sym typeface="Wingdings" panose="05000000000000000000" pitchFamily="2" charset="2"/>
              </a:rPr>
              <a:t> </a:t>
            </a:r>
            <a:r>
              <a:rPr lang="en-US" altLang="ko-KR" sz="2000" dirty="0">
                <a:solidFill>
                  <a:srgbClr val="00B050"/>
                </a:solidFill>
                <a:sym typeface="Wingdings" panose="05000000000000000000" pitchFamily="2" charset="2"/>
              </a:rPr>
              <a:t>Satisfied by </a:t>
            </a:r>
            <a:r>
              <a:rPr lang="en-US" altLang="ko-KR" sz="2000" dirty="0" smtClean="0">
                <a:solidFill>
                  <a:srgbClr val="00B050"/>
                </a:solidFill>
                <a:sym typeface="Wingdings" panose="05000000000000000000" pitchFamily="2" charset="2"/>
              </a:rPr>
              <a:t>MAC </a:t>
            </a:r>
            <a:r>
              <a:rPr lang="en-US" altLang="ko-KR" sz="2000" dirty="0">
                <a:solidFill>
                  <a:srgbClr val="00B050"/>
                </a:solidFill>
                <a:sym typeface="Wingdings" panose="05000000000000000000" pitchFamily="2" charset="2"/>
              </a:rPr>
              <a:t>Proposal: </a:t>
            </a:r>
            <a:r>
              <a:rPr lang="en-US" altLang="ko-KR" sz="2000" dirty="0" smtClean="0">
                <a:solidFill>
                  <a:srgbClr val="00B050"/>
                </a:solidFill>
                <a:sym typeface="Wingdings" panose="05000000000000000000" pitchFamily="2" charset="2"/>
              </a:rPr>
              <a:t>beacon is not transmitted during the data transmission phase. Beacon is transmitted after a DEV is associated. See slide 11 ~ 12</a:t>
            </a:r>
            <a:endParaRPr lang="en-US" altLang="ko-KR" sz="2000" dirty="0"/>
          </a:p>
          <a:p>
            <a:pPr marL="0" indent="0">
              <a:buNone/>
            </a:pPr>
            <a:r>
              <a:rPr lang="en-US" altLang="ko-KR" sz="2000" dirty="0" smtClean="0"/>
              <a:t>g. A method to estimate whether a peer device drew apart and a procedure to promptly dissolve connection and change to a standby state when such estimation is made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Proposal: </a:t>
            </a:r>
            <a:r>
              <a:rPr lang="en-US" altLang="ko-KR" sz="2000" dirty="0" smtClean="0">
                <a:solidFill>
                  <a:srgbClr val="00B050"/>
                </a:solidFill>
                <a:sym typeface="Wingdings" panose="05000000000000000000" pitchFamily="2" charset="2"/>
              </a:rPr>
              <a:t>See slide 13. If </a:t>
            </a:r>
            <a:r>
              <a:rPr lang="en-US" altLang="ko-KR" sz="2000" dirty="0" smtClean="0">
                <a:solidFill>
                  <a:srgbClr val="00B050"/>
                </a:solidFill>
              </a:rPr>
              <a:t>a </a:t>
            </a:r>
            <a:r>
              <a:rPr lang="en-US" altLang="ko-KR" sz="2000" dirty="0">
                <a:solidFill>
                  <a:srgbClr val="00B050"/>
                </a:solidFill>
              </a:rPr>
              <a:t>DEV moves out of the range of the lite-PNC (</a:t>
            </a:r>
            <a:r>
              <a:rPr lang="en-US" altLang="ko-KR" sz="2000" dirty="0" err="1">
                <a:solidFill>
                  <a:srgbClr val="00B050"/>
                </a:solidFill>
              </a:rPr>
              <a:t>e.g</a:t>
            </a:r>
            <a:r>
              <a:rPr lang="en-US" altLang="ko-KR" sz="2000" dirty="0">
                <a:solidFill>
                  <a:srgbClr val="00B050"/>
                </a:solidFill>
              </a:rPr>
              <a:t>, 10 cm), then frames cannot be exchanged and the DEV is disassociated using the timeout </a:t>
            </a:r>
            <a:r>
              <a:rPr lang="en-US" altLang="ko-KR" sz="2000" dirty="0" smtClean="0">
                <a:solidFill>
                  <a:srgbClr val="00B050"/>
                </a:solidFill>
              </a:rPr>
              <a:t>mechanism. The </a:t>
            </a:r>
            <a:r>
              <a:rPr lang="en-US" altLang="ko-KR" sz="2000" dirty="0">
                <a:solidFill>
                  <a:srgbClr val="00B050"/>
                </a:solidFill>
              </a:rPr>
              <a:t>range can be adjusted by the lite-PNC by transmit power </a:t>
            </a:r>
            <a:r>
              <a:rPr lang="en-US" altLang="ko-KR" sz="2000" dirty="0" smtClean="0">
                <a:solidFill>
                  <a:srgbClr val="00B050"/>
                </a:solidFill>
              </a:rPr>
              <a:t>control. Timeout period can be adjusted by using ATP value</a:t>
            </a:r>
            <a:endParaRPr lang="en-US" altLang="ko-KR" sz="2000" dirty="0">
              <a:solidFill>
                <a:srgbClr val="00B050"/>
              </a:solidFill>
            </a:endParaRPr>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484652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2.1.3 </a:t>
            </a:r>
            <a:r>
              <a:rPr lang="en-US" altLang="ko-KR" sz="2000" dirty="0" err="1" smtClean="0"/>
              <a:t>QoS</a:t>
            </a:r>
            <a:endParaRPr lang="en-US" altLang="ko-KR" sz="2000" dirty="0" smtClean="0"/>
          </a:p>
          <a:p>
            <a:r>
              <a:rPr lang="en-US" altLang="ko-KR" sz="2000" dirty="0"/>
              <a:t>Because of the P2P connectivity, </a:t>
            </a:r>
            <a:r>
              <a:rPr lang="en-US" altLang="ko-KR" sz="2000" dirty="0" err="1"/>
              <a:t>QoS</a:t>
            </a:r>
            <a:r>
              <a:rPr lang="en-US" altLang="ko-KR" sz="2000" dirty="0"/>
              <a:t> mechanisms are not </a:t>
            </a:r>
            <a:r>
              <a:rPr lang="en-US" altLang="ko-KR" sz="2000" dirty="0" smtClean="0"/>
              <a:t>applicable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No specific mechanisms are specified in the proposal since 2.1.3 does not require </a:t>
            </a:r>
            <a:r>
              <a:rPr lang="en-US" altLang="ko-KR" sz="2000" dirty="0" err="1" smtClean="0">
                <a:solidFill>
                  <a:srgbClr val="00B050"/>
                </a:solidFill>
                <a:sym typeface="Wingdings" panose="05000000000000000000" pitchFamily="2" charset="2"/>
              </a:rPr>
              <a:t>QoS</a:t>
            </a:r>
            <a:r>
              <a:rPr lang="en-US" altLang="ko-KR" sz="2000" dirty="0" smtClean="0">
                <a:solidFill>
                  <a:srgbClr val="00B050"/>
                </a:solidFill>
                <a:sym typeface="Wingdings" panose="05000000000000000000" pitchFamily="2" charset="2"/>
              </a:rPr>
              <a:t> mechanisms</a:t>
            </a:r>
            <a:endParaRPr lang="ko-KR" altLang="ko-KR" sz="2000" dirty="0"/>
          </a:p>
          <a:p>
            <a:pPr marL="0" indent="0">
              <a:buNone/>
            </a:pPr>
            <a:r>
              <a:rPr lang="en-US" altLang="ko-KR" sz="2000" dirty="0" smtClean="0"/>
              <a:t>2.1.4 Security</a:t>
            </a:r>
          </a:p>
          <a:p>
            <a:r>
              <a:rPr lang="en-US" altLang="ko-KR" sz="2000" dirty="0"/>
              <a:t>Because of the limitation of the transmission range, security mechanisms for the PHY and MAC layers may be omitted for a close proximity P2P </a:t>
            </a:r>
            <a:r>
              <a:rPr lang="en-US" altLang="ko-KR" sz="2000" dirty="0" smtClean="0"/>
              <a:t>system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 Security mechanisms </a:t>
            </a:r>
            <a:r>
              <a:rPr lang="en-US" altLang="ko-KR" sz="2000" dirty="0">
                <a:solidFill>
                  <a:srgbClr val="00B050"/>
                </a:solidFill>
                <a:sym typeface="Wingdings" panose="05000000000000000000" pitchFamily="2" charset="2"/>
              </a:rPr>
              <a:t>are </a:t>
            </a:r>
            <a:r>
              <a:rPr lang="en-US" altLang="ko-KR" sz="2000" dirty="0" smtClean="0">
                <a:solidFill>
                  <a:srgbClr val="00B050"/>
                </a:solidFill>
                <a:sym typeface="Wingdings" panose="05000000000000000000" pitchFamily="2" charset="2"/>
              </a:rPr>
              <a:t>omitted </a:t>
            </a:r>
            <a:r>
              <a:rPr lang="en-US" altLang="ko-KR" sz="2000" dirty="0">
                <a:solidFill>
                  <a:srgbClr val="00B050"/>
                </a:solidFill>
                <a:sym typeface="Wingdings" panose="05000000000000000000" pitchFamily="2" charset="2"/>
              </a:rPr>
              <a:t>in the </a:t>
            </a:r>
            <a:r>
              <a:rPr lang="en-US" altLang="ko-KR" sz="2000" dirty="0" smtClean="0">
                <a:solidFill>
                  <a:srgbClr val="00B050"/>
                </a:solidFill>
                <a:sym typeface="Wingdings" panose="05000000000000000000" pitchFamily="2" charset="2"/>
              </a:rPr>
              <a:t>proposal since 2.1.4 allows it</a:t>
            </a:r>
          </a:p>
          <a:p>
            <a:endParaRPr lang="ko-KR"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4742931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2.1.5 Power Management</a:t>
            </a:r>
          </a:p>
          <a:p>
            <a:r>
              <a:rPr lang="en-US" altLang="ko-KR" sz="2000" dirty="0"/>
              <a:t>Close proximity P2P communications, where at least one of the two P2P devices in the system will be mobile/handheld, is expected to have extremely short active time. In this regard, the system shall be designed to enable low power consumption in standby state. Furthermore, the system should be designed to have low power consumption in the active state. No additional, special power management schemes are required.</a:t>
            </a:r>
            <a:endParaRPr lang="ko-KR" altLang="ko-KR" sz="2000" dirty="0"/>
          </a:p>
          <a:p>
            <a:pPr marL="0" indent="0">
              <a:buNone/>
            </a:pP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No specific power management protocol is </a:t>
            </a:r>
            <a:r>
              <a:rPr lang="en-US" altLang="ko-KR" sz="2000" dirty="0" smtClean="0">
                <a:solidFill>
                  <a:srgbClr val="00B050"/>
                </a:solidFill>
                <a:sym typeface="Wingdings" panose="05000000000000000000" pitchFamily="2" charset="2"/>
              </a:rPr>
              <a:t>proposed</a:t>
            </a:r>
            <a:r>
              <a:rPr lang="en-US" altLang="ko-KR" sz="2000" dirty="0" smtClean="0">
                <a:solidFill>
                  <a:srgbClr val="00B050"/>
                </a:solidFill>
                <a:sym typeface="Wingdings" panose="05000000000000000000" pitchFamily="2" charset="2"/>
              </a:rPr>
              <a:t>, since 2.1.5 does not require new power management protocol should be included in the spec</a:t>
            </a:r>
            <a:endParaRPr lang="ko-KR"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2143518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2.2.1 Operation frequency band</a:t>
            </a:r>
          </a:p>
          <a:p>
            <a:r>
              <a:rPr lang="en-US" altLang="ko-KR" sz="2000" dirty="0"/>
              <a:t>The system shall use the 60  GHz unlicensed band. The channel plan is based on that of IEEE802.15.3c. Ch2 is the default channel. Ch2 and Ch3 in this band are designated as unlicensed bands in many countries. Hence the system should support the use of these two channels. Channel bonding or aggregation may be </a:t>
            </a:r>
            <a:r>
              <a:rPr lang="en-US" altLang="ko-KR" sz="2000" dirty="0" smtClean="0"/>
              <a:t>used.</a:t>
            </a:r>
            <a:endParaRPr lang="ko-KR" altLang="ko-KR" sz="2000" dirty="0"/>
          </a:p>
          <a:p>
            <a:pPr marL="0" indent="0">
              <a:buNone/>
            </a:pP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PHY proposal uses 60 GHz band, and includes channel bonding schemes. See slide 12 ~ 15, 29 and 43</a:t>
            </a:r>
            <a:endParaRPr lang="ko-KR"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4830891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2.2.2 Transmission Range</a:t>
            </a:r>
          </a:p>
          <a:p>
            <a:pPr marL="0" indent="0">
              <a:buNone/>
            </a:pPr>
            <a:r>
              <a:rPr lang="en-US" altLang="ko-KR" sz="2000" dirty="0"/>
              <a:t>The maximum transmission range will define the close proximity area to allow the touch operation but should be kept to within 100 mm, without any steering or beamforming, when operating at the minimum required rate as defined by each proposal. Likewise, the two P2P devices should disconnect if the separation between the two becomes larger than the close proximity area.</a:t>
            </a:r>
            <a:endParaRPr lang="ko-KR" altLang="ko-KR" sz="2000" dirty="0"/>
          </a:p>
          <a:p>
            <a:pPr marL="0" indent="0">
              <a:buNone/>
            </a:pP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Proposal: See slide </a:t>
            </a:r>
            <a:r>
              <a:rPr lang="en-US" altLang="ko-KR" sz="2000" dirty="0" smtClean="0">
                <a:solidFill>
                  <a:srgbClr val="00B050"/>
                </a:solidFill>
                <a:sym typeface="Wingdings" panose="05000000000000000000" pitchFamily="2" charset="2"/>
              </a:rPr>
              <a:t>13. </a:t>
            </a:r>
            <a:r>
              <a:rPr lang="en-US" altLang="ko-KR" sz="2000" dirty="0">
                <a:solidFill>
                  <a:srgbClr val="00B050"/>
                </a:solidFill>
                <a:sym typeface="Wingdings" panose="05000000000000000000" pitchFamily="2" charset="2"/>
              </a:rPr>
              <a:t>If </a:t>
            </a:r>
            <a:r>
              <a:rPr lang="en-US" altLang="ko-KR" sz="2000" dirty="0">
                <a:solidFill>
                  <a:srgbClr val="00B050"/>
                </a:solidFill>
              </a:rPr>
              <a:t>a DEV moves out of the range of the lite-PNC (</a:t>
            </a:r>
            <a:r>
              <a:rPr lang="en-US" altLang="ko-KR" sz="2000" dirty="0" err="1">
                <a:solidFill>
                  <a:srgbClr val="00B050"/>
                </a:solidFill>
              </a:rPr>
              <a:t>e.g</a:t>
            </a:r>
            <a:r>
              <a:rPr lang="en-US" altLang="ko-KR" sz="2000" dirty="0">
                <a:solidFill>
                  <a:srgbClr val="00B050"/>
                </a:solidFill>
              </a:rPr>
              <a:t>, 10 cm), then frames cannot be exchanged and the DEV is disassociated using the timeout mechanism. The range can be adjusted by the lite-PNC by transmit power control. Timeout period can be adjusted by using ATP value</a:t>
            </a: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661403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2.2.3 Spectral efficiency</a:t>
            </a:r>
          </a:p>
          <a:p>
            <a:pPr marL="0" indent="0">
              <a:buNone/>
            </a:pPr>
            <a:r>
              <a:rPr lang="en-US" altLang="ko-KR" sz="2000" dirty="0" smtClean="0"/>
              <a:t>MIMO may be used </a:t>
            </a:r>
          </a:p>
          <a:p>
            <a:pPr marL="0" indent="0">
              <a:buNone/>
            </a:pPr>
            <a:r>
              <a:rPr lang="en-US" altLang="ko-KR" sz="2000" dirty="0" smtClean="0">
                <a:sym typeface="Wingdings" panose="05000000000000000000" pitchFamily="2" charset="2"/>
              </a:rPr>
              <a:t> </a:t>
            </a:r>
            <a:r>
              <a:rPr lang="en-US" altLang="ko-KR" sz="2000" dirty="0">
                <a:solidFill>
                  <a:srgbClr val="00B050"/>
                </a:solidFill>
                <a:sym typeface="Wingdings" panose="05000000000000000000" pitchFamily="2" charset="2"/>
              </a:rPr>
              <a:t>Satisfied by </a:t>
            </a:r>
            <a:r>
              <a:rPr lang="en-US" altLang="ko-KR" sz="2000" dirty="0" smtClean="0">
                <a:solidFill>
                  <a:srgbClr val="00B050"/>
                </a:solidFill>
                <a:sym typeface="Wingdings" panose="05000000000000000000" pitchFamily="2" charset="2"/>
              </a:rPr>
              <a:t>PHY Proposal: See slide 16 ~ 23 of the PHY Proposal</a:t>
            </a:r>
            <a:endParaRPr lang="en-US" altLang="ko-KR" sz="2000" dirty="0">
              <a:solidFill>
                <a:srgbClr val="00B050"/>
              </a:solidFill>
            </a:endParaRPr>
          </a:p>
          <a:p>
            <a:pPr marL="0" indent="0">
              <a:buNone/>
            </a:pPr>
            <a:r>
              <a:rPr lang="en-US" altLang="ko-KR" sz="2000" dirty="0" smtClean="0"/>
              <a:t>2.2.4 Data rate</a:t>
            </a:r>
            <a:endParaRPr lang="en-US" altLang="ko-KR" sz="2000" dirty="0"/>
          </a:p>
          <a:p>
            <a:pPr marL="0" indent="0">
              <a:buNone/>
            </a:pPr>
            <a:r>
              <a:rPr lang="en-US" altLang="ko-KR" sz="2000" dirty="0" smtClean="0"/>
              <a:t>The </a:t>
            </a:r>
            <a:r>
              <a:rPr lang="en-US" altLang="ko-KR" sz="2000" dirty="0"/>
              <a:t>data rates should be sufficient to support the proposed use cases in conjunction with the operational frequency plan and channel model, operating at PHY rates up to 100 </a:t>
            </a:r>
            <a:r>
              <a:rPr lang="en-US" altLang="ko-KR" sz="2000" dirty="0" err="1"/>
              <a:t>Gbps</a:t>
            </a:r>
            <a:r>
              <a:rPr lang="en-US" altLang="ko-KR" sz="2000" dirty="0"/>
              <a:t>.  </a:t>
            </a:r>
            <a:endParaRPr lang="ko-KR" altLang="ko-KR" sz="2000" dirty="0"/>
          </a:p>
          <a:p>
            <a:pPr marL="0" indent="0">
              <a:buNone/>
            </a:pPr>
            <a:r>
              <a:rPr lang="en-US" altLang="ko-KR" sz="2000" dirty="0">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100 </a:t>
            </a:r>
            <a:r>
              <a:rPr lang="en-US" altLang="ko-KR" sz="2000" dirty="0" err="1" smtClean="0">
                <a:solidFill>
                  <a:srgbClr val="00B050"/>
                </a:solidFill>
                <a:sym typeface="Wingdings" panose="05000000000000000000" pitchFamily="2" charset="2"/>
              </a:rPr>
              <a:t>Gbps</a:t>
            </a:r>
            <a:r>
              <a:rPr lang="en-US" altLang="ko-KR" sz="2000" dirty="0" smtClean="0">
                <a:solidFill>
                  <a:srgbClr val="00B050"/>
                </a:solidFill>
                <a:sym typeface="Wingdings" panose="05000000000000000000" pitchFamily="2" charset="2"/>
              </a:rPr>
              <a:t> can be achieved by using channel bonding, MIMO and 1024 QAM. See slide 53~54 (MCS tables)</a:t>
            </a: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4037523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2.2.5 Link budget</a:t>
            </a:r>
            <a:endParaRPr lang="en-US" altLang="ko-KR" sz="2000" dirty="0"/>
          </a:p>
          <a:p>
            <a:pPr marL="0" indent="0">
              <a:buNone/>
            </a:pPr>
            <a:r>
              <a:rPr lang="en-US" altLang="ko-KR" sz="2000" dirty="0"/>
              <a:t>The proposal should include evidence that the system meets the requirement in Section 2.2.2 (Transmission range</a:t>
            </a:r>
            <a:r>
              <a:rPr lang="en-US" altLang="ko-KR" sz="2000" dirty="0" smtClean="0"/>
              <a:t>)  </a:t>
            </a:r>
            <a:endParaRPr lang="ko-KR" altLang="ko-KR" sz="2000" dirty="0"/>
          </a:p>
          <a:p>
            <a:pPr>
              <a:buFont typeface="Wingdings"/>
              <a:buChar char="à"/>
            </a:pPr>
            <a:r>
              <a:rPr lang="en-US" altLang="ko-KR" sz="2000" dirty="0" smtClean="0">
                <a:solidFill>
                  <a:srgbClr val="00B050"/>
                </a:solidFill>
                <a:sym typeface="Wingdings" panose="05000000000000000000" pitchFamily="2" charset="2"/>
              </a:rPr>
              <a:t>See Link Budget Margin table in the PHY Proposal</a:t>
            </a:r>
          </a:p>
          <a:p>
            <a:pPr>
              <a:buFont typeface="Wingdings"/>
              <a:buChar char="à"/>
            </a:pPr>
            <a:endParaRPr lang="en-US" altLang="ko-KR" sz="2000" dirty="0">
              <a:solidFill>
                <a:srgbClr val="00B050"/>
              </a:solidFill>
              <a:sym typeface="Wingdings" panose="05000000000000000000" pitchFamily="2" charset="2"/>
            </a:endParaRP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5651909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Regulatory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3. Regulatory requirements</a:t>
            </a:r>
          </a:p>
          <a:p>
            <a:pPr marL="0" indent="0">
              <a:buNone/>
            </a:pPr>
            <a:r>
              <a:rPr lang="en-US" altLang="ko-KR" sz="2000" dirty="0"/>
              <a:t>The output RF power levels and other regulations for each country which allow the use of the unlicensed 60 GHz band shall be </a:t>
            </a:r>
            <a:r>
              <a:rPr lang="en-US" altLang="ko-KR" sz="2000" dirty="0" smtClean="0"/>
              <a:t>followed</a:t>
            </a:r>
            <a:endParaRPr lang="ko-KR" altLang="ko-KR" sz="2000" dirty="0"/>
          </a:p>
          <a:p>
            <a:pPr marL="0" indent="0">
              <a:buNone/>
            </a:pPr>
            <a:r>
              <a:rPr lang="en-US" altLang="ko-KR" sz="2000" kern="0" dirty="0"/>
              <a:t> </a:t>
            </a:r>
            <a:r>
              <a:rPr lang="en-US" altLang="ko-KR" sz="2000" dirty="0">
                <a:solidFill>
                  <a:srgbClr val="00B050"/>
                </a:solidFill>
                <a:sym typeface="Wingdings" panose="05000000000000000000" pitchFamily="2" charset="2"/>
              </a:rPr>
              <a:t> RF power levels used in slide 73 are much lower than regulations for each country.</a:t>
            </a:r>
          </a:p>
          <a:p>
            <a:pPr marL="0" indent="0">
              <a:buNone/>
            </a:pPr>
            <a:r>
              <a:rPr lang="en-US" altLang="ko-KR" sz="2000" dirty="0">
                <a:solidFill>
                  <a:srgbClr val="00B050"/>
                </a:solidFill>
                <a:sym typeface="Wingdings" panose="05000000000000000000" pitchFamily="2" charset="2"/>
              </a:rPr>
              <a:t>RF power levels and regulation related parameters can be adjusted to meet the requirement by the application or manufacturers</a:t>
            </a:r>
            <a:r>
              <a:rPr lang="en-US" altLang="ko-KR" sz="2000" dirty="0" smtClean="0">
                <a:solidFill>
                  <a:srgbClr val="00B050"/>
                </a:solidFill>
                <a:sym typeface="Wingdings" panose="05000000000000000000" pitchFamily="2" charset="2"/>
              </a:rPr>
              <a:t>.</a:t>
            </a:r>
            <a:endParaRPr lang="en-US" altLang="ko-KR" sz="2000" dirty="0">
              <a:solidFill>
                <a:srgbClr val="00B050"/>
              </a:solidFill>
              <a:sym typeface="Wingdings" panose="05000000000000000000" pitchFamily="2" charset="2"/>
            </a:endParaRP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97408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PHY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1. </a:t>
            </a:r>
            <a:r>
              <a:rPr lang="en-US" altLang="ko-KR" sz="2000" dirty="0" smtClean="0"/>
              <a:t>Communication </a:t>
            </a:r>
            <a:r>
              <a:rPr lang="en-US" altLang="ko-KR" sz="2000" dirty="0"/>
              <a:t>distance:  Must demonstrate link budget values at a distance of 10 cm based on simulation. </a:t>
            </a:r>
            <a:endParaRPr lang="ko-KR" altLang="ko-KR" sz="2000" dirty="0"/>
          </a:p>
          <a:p>
            <a:pPr>
              <a:buFont typeface="Wingdings"/>
              <a:buChar char="à"/>
            </a:pPr>
            <a:r>
              <a:rPr lang="en-US" altLang="ko-KR" sz="2000" dirty="0" smtClean="0">
                <a:solidFill>
                  <a:srgbClr val="00B050"/>
                </a:solidFill>
                <a:sym typeface="Wingdings" panose="05000000000000000000" pitchFamily="2" charset="2"/>
              </a:rPr>
              <a:t>See </a:t>
            </a:r>
            <a:r>
              <a:rPr lang="en-US" altLang="ko-KR" sz="2000" dirty="0">
                <a:solidFill>
                  <a:srgbClr val="00B050"/>
                </a:solidFill>
                <a:sym typeface="Wingdings" panose="05000000000000000000" pitchFamily="2" charset="2"/>
              </a:rPr>
              <a:t>Link Budget Margin table in the PHY Proposal</a:t>
            </a:r>
          </a:p>
          <a:p>
            <a:pPr marL="0" indent="0">
              <a:buNone/>
            </a:pPr>
            <a:r>
              <a:rPr lang="en-US" altLang="ko-KR" sz="2000" kern="0" dirty="0" smtClean="0"/>
              <a:t>2. </a:t>
            </a:r>
            <a:r>
              <a:rPr lang="en-US" altLang="ko-KR" sz="2000" dirty="0"/>
              <a:t>Frequency: Shall operate within the 60GHz unlicensed band</a:t>
            </a:r>
            <a:endParaRPr lang="ko-KR" altLang="ko-KR" sz="2000" dirty="0"/>
          </a:p>
          <a:p>
            <a:pPr>
              <a:buFont typeface="Wingdings"/>
              <a:buChar char="à"/>
            </a:pPr>
            <a:r>
              <a:rPr lang="en-US" altLang="ko-KR" sz="2000" dirty="0">
                <a:solidFill>
                  <a:srgbClr val="00B050"/>
                </a:solidFill>
                <a:sym typeface="Wingdings" panose="05000000000000000000" pitchFamily="2" charset="2"/>
              </a:rPr>
              <a:t>Satisfied by PHY Proposal.</a:t>
            </a:r>
          </a:p>
          <a:p>
            <a:pPr marL="0" indent="0">
              <a:buNone/>
            </a:pPr>
            <a:r>
              <a:rPr lang="en-US" altLang="ko-KR" sz="2000" dirty="0" smtClean="0"/>
              <a:t>3. </a:t>
            </a:r>
            <a:r>
              <a:rPr lang="en-US" altLang="ko-KR" sz="2000" dirty="0"/>
              <a:t>Interference: Shall be able to operate in dense environments without mutual interference among 3e devices </a:t>
            </a:r>
          </a:p>
          <a:p>
            <a:pPr marL="0" indent="0">
              <a:buNone/>
            </a:pPr>
            <a:r>
              <a:rPr lang="en-US" altLang="ko-KR" sz="2000" dirty="0" smtClean="0">
                <a:solidFill>
                  <a:srgbClr val="00B050"/>
                </a:solidFill>
                <a:sym typeface="Wingdings" panose="05000000000000000000" pitchFamily="2" charset="2"/>
              </a:rPr>
              <a:t> Due to the limited range of 3e devices, 3e devices can operate without mutual interference among 3e devices</a:t>
            </a:r>
            <a:endParaRPr lang="ko-KR" altLang="ko-KR" sz="2000" dirty="0"/>
          </a:p>
          <a:p>
            <a:pPr marL="0" indent="0">
              <a:buNone/>
            </a:pPr>
            <a:r>
              <a:rPr lang="en-US" altLang="ko-KR" sz="2000" dirty="0" smtClean="0"/>
              <a:t>4. Coexistence</a:t>
            </a:r>
            <a:r>
              <a:rPr lang="en-US" altLang="ko-KR" sz="2000" dirty="0"/>
              <a:t>: Shall be able to coexist with other systems in the same band when operating without any beamforming technology</a:t>
            </a:r>
          </a:p>
          <a:p>
            <a:pPr marL="0" indent="0">
              <a:buNone/>
            </a:pPr>
            <a:r>
              <a:rPr lang="en-US" altLang="ko-KR" sz="2000" dirty="0">
                <a:solidFill>
                  <a:srgbClr val="00B050"/>
                </a:solidFill>
                <a:sym typeface="Wingdings" panose="05000000000000000000" pitchFamily="2" charset="2"/>
              </a:rPr>
              <a:t> Due to the limited range of 3e devices, 3e devices can </a:t>
            </a:r>
            <a:r>
              <a:rPr lang="en-US" altLang="ko-KR" sz="2000" dirty="0" smtClean="0">
                <a:solidFill>
                  <a:srgbClr val="00B050"/>
                </a:solidFill>
                <a:sym typeface="Wingdings" panose="05000000000000000000" pitchFamily="2" charset="2"/>
              </a:rPr>
              <a:t>coexist with other systems </a:t>
            </a:r>
            <a:r>
              <a:rPr lang="en-US" altLang="ko-KR" sz="2000" dirty="0">
                <a:solidFill>
                  <a:srgbClr val="00B050"/>
                </a:solidFill>
                <a:sym typeface="Wingdings" panose="05000000000000000000" pitchFamily="2" charset="2"/>
              </a:rPr>
              <a:t>without </a:t>
            </a:r>
            <a:r>
              <a:rPr lang="en-US" altLang="ko-KR" sz="2000" dirty="0" smtClean="0">
                <a:solidFill>
                  <a:srgbClr val="00B050"/>
                </a:solidFill>
                <a:sym typeface="Wingdings" panose="05000000000000000000" pitchFamily="2" charset="2"/>
              </a:rPr>
              <a:t>beamforming</a:t>
            </a:r>
            <a:endParaRPr lang="ko-KR"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967465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Network Architecture for 15.3e </a:t>
            </a:r>
            <a:r>
              <a:rPr lang="en-US" altLang="ko-KR" dirty="0" smtClean="0"/>
              <a:t>(2/3</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smtClean="0"/>
              <a:t>CPN is established by transmitting beacons </a:t>
            </a:r>
          </a:p>
          <a:p>
            <a:r>
              <a:rPr lang="en-US" altLang="ko-KR" sz="2000" dirty="0" smtClean="0"/>
              <a:t>Establishment of CPN is indicated by the beacon</a:t>
            </a:r>
          </a:p>
          <a:p>
            <a:r>
              <a:rPr lang="en-US" altLang="ko-KR" sz="2000" dirty="0" smtClean="0"/>
              <a:t>If a P2P DEV is associated with the DEV transmitting the beacon, then the DEV stops transmitting beacons </a:t>
            </a:r>
          </a:p>
          <a:p>
            <a:pPr lvl="1"/>
            <a:r>
              <a:rPr lang="en-US" altLang="ko-KR" sz="1600" dirty="0" smtClean="0"/>
              <a:t>Only one DEV can be associated at a time</a:t>
            </a:r>
          </a:p>
          <a:p>
            <a:r>
              <a:rPr lang="en-US" altLang="ko-KR" sz="2000" dirty="0" smtClean="0"/>
              <a:t>Data is transmitted in the CPN</a:t>
            </a:r>
          </a:p>
          <a:p>
            <a:r>
              <a:rPr lang="en-US" altLang="ko-KR" sz="2000" dirty="0" smtClean="0"/>
              <a:t>If the associated DEV is disassociated, then the beacon is transmitted again to indicated that other DEV can be associated with it</a:t>
            </a:r>
          </a:p>
          <a:p>
            <a:r>
              <a:rPr lang="en-US" altLang="ko-KR" sz="2000" dirty="0" smtClean="0"/>
              <a:t>CMS signaling/modulation is not used</a:t>
            </a:r>
          </a:p>
          <a:p>
            <a:pPr lvl="1"/>
            <a:r>
              <a:rPr lang="en-US" altLang="ko-KR" sz="1600" dirty="0" smtClean="0"/>
              <a:t>No </a:t>
            </a:r>
            <a:r>
              <a:rPr lang="en-US" altLang="ko-KR" sz="1600" dirty="0" err="1" smtClean="0"/>
              <a:t>Coex</a:t>
            </a:r>
            <a:r>
              <a:rPr lang="en-US" altLang="ko-KR" sz="1600" dirty="0" smtClean="0"/>
              <a:t> issue in 15.3e due to the very limited range</a:t>
            </a:r>
          </a:p>
          <a:p>
            <a:r>
              <a:rPr lang="en-US" altLang="ko-KR" sz="2000" dirty="0" smtClean="0"/>
              <a:t>Ch2 is the default channel and Ch2 and Ch3 can be bonded</a:t>
            </a:r>
          </a:p>
          <a:p>
            <a:pPr lvl="1"/>
            <a:r>
              <a:rPr lang="en-US" altLang="ko-KR" sz="1600" dirty="0" smtClean="0"/>
              <a:t>All frames are transmitted in Ch2 or bonded Ch2&amp;Ch3</a:t>
            </a:r>
            <a:endParaRPr lang="en-US" altLang="ko-KR" sz="1600" dirty="0"/>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4255066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PHY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5. </a:t>
            </a:r>
            <a:r>
              <a:rPr lang="en-US" altLang="ko-KR" sz="2000" dirty="0"/>
              <a:t>Calculated data rate at the PHY SAP: At least one mode shall be capable of achieving 100 </a:t>
            </a:r>
            <a:r>
              <a:rPr lang="en-US" altLang="ko-KR" sz="2000" dirty="0" err="1"/>
              <a:t>Gbps</a:t>
            </a:r>
            <a:r>
              <a:rPr lang="en-US" altLang="ko-KR" sz="2000" dirty="0"/>
              <a:t> satisfying the common frequency regulations of US, EU, Korea, and Japan</a:t>
            </a:r>
          </a:p>
          <a:p>
            <a:pPr marL="0" indent="0">
              <a:buNone/>
            </a:pP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3 channels can be bonded in the above countries. Proposed system can provide 100 </a:t>
            </a:r>
            <a:r>
              <a:rPr lang="en-US" altLang="ko-KR" sz="2000" dirty="0" err="1" smtClean="0">
                <a:solidFill>
                  <a:srgbClr val="00B050"/>
                </a:solidFill>
                <a:sym typeface="Wingdings" panose="05000000000000000000" pitchFamily="2" charset="2"/>
              </a:rPr>
              <a:t>Gbps</a:t>
            </a:r>
            <a:r>
              <a:rPr lang="en-US" altLang="ko-KR" sz="2000" dirty="0" smtClean="0">
                <a:solidFill>
                  <a:srgbClr val="00B050"/>
                </a:solidFill>
                <a:sym typeface="Wingdings" panose="05000000000000000000" pitchFamily="2" charset="2"/>
              </a:rPr>
              <a:t> Peak PHY rate using channel bonding, MIMO, and 1024 QAM. See </a:t>
            </a:r>
            <a:r>
              <a:rPr lang="en-US" altLang="ko-KR" sz="2000" dirty="0">
                <a:solidFill>
                  <a:srgbClr val="00B050"/>
                </a:solidFill>
                <a:sym typeface="Wingdings" panose="05000000000000000000" pitchFamily="2" charset="2"/>
              </a:rPr>
              <a:t>slide </a:t>
            </a:r>
            <a:r>
              <a:rPr lang="en-US" altLang="ko-KR" sz="2000" dirty="0" smtClean="0">
                <a:solidFill>
                  <a:srgbClr val="00B050"/>
                </a:solidFill>
                <a:sym typeface="Wingdings" panose="05000000000000000000" pitchFamily="2" charset="2"/>
              </a:rPr>
              <a:t>53~54 </a:t>
            </a:r>
            <a:r>
              <a:rPr lang="en-US" altLang="ko-KR" sz="2000" dirty="0">
                <a:solidFill>
                  <a:srgbClr val="00B050"/>
                </a:solidFill>
                <a:sym typeface="Wingdings" panose="05000000000000000000" pitchFamily="2" charset="2"/>
              </a:rPr>
              <a:t>(MCS tables</a:t>
            </a:r>
            <a:r>
              <a:rPr lang="en-US" altLang="ko-KR" sz="2000" dirty="0" smtClean="0">
                <a:solidFill>
                  <a:srgbClr val="00B050"/>
                </a:solidFill>
                <a:sym typeface="Wingdings" panose="05000000000000000000" pitchFamily="2" charset="2"/>
              </a:rPr>
              <a:t>) of the PHY Proposal</a:t>
            </a:r>
            <a:endParaRPr lang="en-US" altLang="ko-KR" sz="2000" dirty="0" smtClean="0"/>
          </a:p>
          <a:p>
            <a:pPr marL="0" indent="0">
              <a:buNone/>
            </a:pPr>
            <a:r>
              <a:rPr lang="en-US" altLang="ko-KR" sz="2000" dirty="0" smtClean="0"/>
              <a:t>6. </a:t>
            </a:r>
            <a:r>
              <a:rPr lang="en-US" altLang="ko-KR" sz="2000" dirty="0"/>
              <a:t>Antenna form factor:  The antenna used for satisfying the other PHY criteria shall be small enough for placement and operation inside a mobile device, including smartphones</a:t>
            </a:r>
            <a:r>
              <a:rPr lang="en-US" altLang="ko-KR" sz="2000" dirty="0" smtClean="0"/>
              <a:t>. </a:t>
            </a:r>
            <a:r>
              <a:rPr lang="en-US" altLang="ko-KR" sz="2000" dirty="0">
                <a:solidFill>
                  <a:srgbClr val="00B050"/>
                </a:solidFill>
                <a:sym typeface="Wingdings" panose="05000000000000000000" pitchFamily="2" charset="2"/>
              </a:rPr>
              <a:t> </a:t>
            </a:r>
            <a:r>
              <a:rPr lang="en-US" altLang="ko-KR" sz="2000" dirty="0">
                <a:solidFill>
                  <a:srgbClr val="00B050"/>
                </a:solidFill>
                <a:sym typeface="Wingdings" panose="05000000000000000000" pitchFamily="2" charset="2"/>
              </a:rPr>
              <a:t>satisfied by PHY Proposal. Maximum 2 antennas are used, the size of an antenna is 3.2 X 3.2 mm</a:t>
            </a:r>
            <a:r>
              <a:rPr lang="en-US" altLang="ko-KR" sz="2000" baseline="30000" dirty="0">
                <a:solidFill>
                  <a:srgbClr val="00B050"/>
                </a:solidFill>
                <a:sym typeface="Wingdings" panose="05000000000000000000" pitchFamily="2" charset="2"/>
              </a:rPr>
              <a:t>2</a:t>
            </a:r>
            <a:r>
              <a:rPr lang="en-US" altLang="ko-KR" sz="2000" dirty="0">
                <a:solidFill>
                  <a:srgbClr val="00B050"/>
                </a:solidFill>
                <a:sym typeface="Wingdings" panose="05000000000000000000" pitchFamily="2" charset="2"/>
              </a:rPr>
              <a:t>.</a:t>
            </a:r>
            <a:r>
              <a:rPr lang="en-US" altLang="ko-KR" sz="2000" dirty="0">
                <a:solidFill>
                  <a:srgbClr val="00B050"/>
                </a:solidFill>
                <a:ea typeface="맑은 고딕" pitchFamily="50" charset="-127"/>
              </a:rPr>
              <a:t> See slide 20 of the PHY Proposal</a:t>
            </a:r>
            <a:endParaRPr lang="ko-KR" altLang="en-US" sz="2000" baseline="30000" dirty="0">
              <a:solidFill>
                <a:srgbClr val="00B050"/>
              </a:solidFill>
              <a:ea typeface="맑은 고딕" pitchFamily="50" charset="-127"/>
            </a:endParaRPr>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9293722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MAC</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1. </a:t>
            </a:r>
            <a:r>
              <a:rPr lang="en-US" altLang="ko-KR" sz="2000" dirty="0"/>
              <a:t>Connection setup time: less than 2 </a:t>
            </a:r>
            <a:r>
              <a:rPr lang="en-US" altLang="ko-KR" sz="2000" dirty="0" err="1"/>
              <a:t>ms</a:t>
            </a:r>
            <a:r>
              <a:rPr lang="en-US" altLang="ko-KR" sz="2000" dirty="0"/>
              <a:t> </a:t>
            </a:r>
            <a:r>
              <a:rPr lang="en-US" altLang="ko-KR" sz="2000" dirty="0" smtClean="0">
                <a:solidFill>
                  <a:srgbClr val="00B050"/>
                </a:solidFill>
                <a:sym typeface="Wingdings" panose="05000000000000000000" pitchFamily="2" charset="2"/>
              </a:rPr>
              <a:t> Satisfied by MAC Proposal. See analysis described in slide 41 ~ 46 </a:t>
            </a:r>
            <a:br>
              <a:rPr lang="en-US" altLang="ko-KR" sz="2000" dirty="0" smtClean="0">
                <a:solidFill>
                  <a:srgbClr val="00B050"/>
                </a:solidFill>
                <a:sym typeface="Wingdings" panose="05000000000000000000" pitchFamily="2" charset="2"/>
              </a:rPr>
            </a:br>
            <a:r>
              <a:rPr lang="en-US" altLang="ko-KR" sz="2000" dirty="0"/>
              <a:t>2. Definition of "Connection setup time": time from first successful reception of all necessary information from the management frame(s) to completion of association by both </a:t>
            </a:r>
            <a:r>
              <a:rPr lang="en-US" altLang="ko-KR" sz="2000" dirty="0" smtClean="0"/>
              <a:t>devices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The definition is used when calculating the link setup time</a:t>
            </a:r>
          </a:p>
          <a:p>
            <a:pPr marL="0" indent="0">
              <a:buNone/>
            </a:pPr>
            <a:r>
              <a:rPr lang="en-US" altLang="ko-KR" sz="2000" dirty="0"/>
              <a:t> 3. P2P: Operation shall be limited to point-to-point connection between two devices </a:t>
            </a:r>
            <a:r>
              <a:rPr lang="en-US" altLang="ko-KR" sz="2000" dirty="0" smtClean="0"/>
              <a:t>only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a:t>
            </a:r>
            <a:r>
              <a:rPr lang="en-US" altLang="ko-KR" sz="2000" dirty="0">
                <a:solidFill>
                  <a:srgbClr val="00B050"/>
                </a:solidFill>
                <a:sym typeface="Wingdings" panose="05000000000000000000" pitchFamily="2" charset="2"/>
              </a:rPr>
              <a:t>by MAC Proposal:</a:t>
            </a:r>
          </a:p>
          <a:p>
            <a:pPr marL="0" indent="0">
              <a:buNone/>
            </a:pPr>
            <a:r>
              <a:rPr lang="en-US" altLang="ko-KR" sz="2000" dirty="0">
                <a:solidFill>
                  <a:srgbClr val="00B050"/>
                </a:solidFill>
                <a:sym typeface="Wingdings" panose="05000000000000000000" pitchFamily="2" charset="2"/>
              </a:rPr>
              <a:t> - See </a:t>
            </a:r>
            <a:r>
              <a:rPr lang="en-US" altLang="ko-KR" sz="2000" dirty="0" smtClean="0">
                <a:solidFill>
                  <a:srgbClr val="00B050"/>
                </a:solidFill>
                <a:sym typeface="Wingdings" panose="05000000000000000000" pitchFamily="2" charset="2"/>
              </a:rPr>
              <a:t>Slide </a:t>
            </a:r>
            <a:r>
              <a:rPr lang="en-US" altLang="ko-KR" sz="2000" dirty="0">
                <a:solidFill>
                  <a:srgbClr val="00B050"/>
                </a:solidFill>
                <a:sym typeface="Wingdings" panose="05000000000000000000" pitchFamily="2" charset="2"/>
              </a:rPr>
              <a:t>6, </a:t>
            </a:r>
            <a:r>
              <a:rPr lang="en-US" altLang="ko-KR" sz="2000" dirty="0">
                <a:solidFill>
                  <a:srgbClr val="00B050"/>
                </a:solidFill>
              </a:rPr>
              <a:t>11~ </a:t>
            </a:r>
            <a:r>
              <a:rPr lang="en-US" altLang="ko-KR" sz="2000" dirty="0" smtClean="0">
                <a:solidFill>
                  <a:srgbClr val="00B050"/>
                </a:solidFill>
              </a:rPr>
              <a:t>13 of the MAC Proposal</a:t>
            </a:r>
            <a:endParaRPr lang="en-US" altLang="ko-KR" sz="2000" dirty="0">
              <a:solidFill>
                <a:srgbClr val="00B050"/>
              </a:solidFill>
            </a:endParaRPr>
          </a:p>
          <a:p>
            <a:pPr marL="0" indent="0">
              <a:buNone/>
            </a:pPr>
            <a:r>
              <a:rPr lang="en-US" altLang="ko-KR" sz="2000" dirty="0"/>
              <a:t> </a:t>
            </a:r>
            <a:r>
              <a:rPr lang="en-US" altLang="ko-KR" sz="2000" dirty="0" smtClean="0"/>
              <a:t>4. </a:t>
            </a:r>
            <a:r>
              <a:rPr lang="en-US" altLang="ko-KR" sz="2000" dirty="0"/>
              <a:t>No identifiers: Connection setup shall be performed without exchanging network identifiers (PNID) for each </a:t>
            </a:r>
            <a:r>
              <a:rPr lang="en-US" altLang="ko-KR" sz="2000" dirty="0" smtClean="0"/>
              <a:t>session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the </a:t>
            </a:r>
            <a:r>
              <a:rPr lang="en-US" altLang="ko-KR" sz="2000" dirty="0">
                <a:solidFill>
                  <a:srgbClr val="00B050"/>
                </a:solidFill>
                <a:sym typeface="Wingdings" panose="05000000000000000000" pitchFamily="2" charset="2"/>
              </a:rPr>
              <a:t>MAC Proposal: No Network identifier is used in the proposal</a:t>
            </a:r>
            <a:endParaRPr lang="en-US" altLang="ko-KR" sz="2000" dirty="0">
              <a:solidFill>
                <a:srgbClr val="00B050"/>
              </a:solidFill>
            </a:endParaRPr>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16514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MAC</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5. </a:t>
            </a:r>
            <a:r>
              <a:rPr lang="en-US" altLang="ko-KR" sz="2000" dirty="0"/>
              <a:t>NO CSMA: No Listen before Talk (or CSMA) shall be used prior to transmission</a:t>
            </a:r>
            <a:r>
              <a:rPr lang="en-US" altLang="ko-KR" sz="2000" dirty="0" smtClean="0"/>
              <a:t> </a:t>
            </a:r>
            <a:r>
              <a:rPr lang="en-US" altLang="ko-KR" sz="2000" dirty="0" smtClean="0">
                <a:solidFill>
                  <a:srgbClr val="00B050"/>
                </a:solidFill>
                <a:sym typeface="Wingdings" panose="05000000000000000000" pitchFamily="2" charset="2"/>
              </a:rPr>
              <a:t> </a:t>
            </a:r>
            <a:r>
              <a:rPr lang="en-US" altLang="ko-KR" sz="2000" dirty="0">
                <a:solidFill>
                  <a:srgbClr val="00B050"/>
                </a:solidFill>
                <a:sym typeface="Wingdings" panose="05000000000000000000" pitchFamily="2" charset="2"/>
              </a:rPr>
              <a:t>Satisfied by MAC Proposal: See </a:t>
            </a:r>
            <a:r>
              <a:rPr lang="en-US" altLang="ko-KR" sz="2000" dirty="0" smtClean="0">
                <a:solidFill>
                  <a:srgbClr val="00B050"/>
                </a:solidFill>
                <a:sym typeface="Wingdings" panose="05000000000000000000" pitchFamily="2" charset="2"/>
              </a:rPr>
              <a:t>Slide 12, 21. </a:t>
            </a:r>
            <a:r>
              <a:rPr lang="en-US" altLang="ko-KR" sz="2000" dirty="0">
                <a:solidFill>
                  <a:srgbClr val="00B050"/>
                </a:solidFill>
                <a:sym typeface="Wingdings" panose="05000000000000000000" pitchFamily="2" charset="2"/>
              </a:rPr>
              <a:t>No CSMA/CA is used since CTA is used during data transmission phase</a:t>
            </a:r>
            <a:r>
              <a:rPr lang="en-US" altLang="ko-KR" sz="2000" dirty="0"/>
              <a:t> </a:t>
            </a:r>
          </a:p>
          <a:p>
            <a:pPr marL="0" indent="0">
              <a:buNone/>
            </a:pPr>
            <a:r>
              <a:rPr lang="en-US" altLang="ko-KR" sz="2000" dirty="0"/>
              <a:t> 6. Management frames: No periodic management frames shall be transmitted after completion of </a:t>
            </a:r>
            <a:r>
              <a:rPr lang="en-US" altLang="ko-KR" sz="2000" dirty="0" smtClean="0"/>
              <a:t>association </a:t>
            </a:r>
            <a:r>
              <a:rPr lang="en-US" altLang="ko-KR" sz="2000" dirty="0" smtClean="0">
                <a:sym typeface="Wingdings" panose="05000000000000000000" pitchFamily="2" charset="2"/>
              </a:rPr>
              <a:t> </a:t>
            </a:r>
            <a:r>
              <a:rPr lang="en-US" altLang="ko-KR" sz="2000" dirty="0">
                <a:solidFill>
                  <a:srgbClr val="00B050"/>
                </a:solidFill>
                <a:sym typeface="Wingdings" panose="05000000000000000000" pitchFamily="2" charset="2"/>
              </a:rPr>
              <a:t>Satisfied by MAC Proposal: beacon is not transmitted during the data transmission phase. Beacon is transmitted after a DEV is associated. See slide </a:t>
            </a:r>
            <a:r>
              <a:rPr lang="en-US" altLang="ko-KR" sz="2000" dirty="0" smtClean="0">
                <a:solidFill>
                  <a:srgbClr val="00B050"/>
                </a:solidFill>
                <a:sym typeface="Wingdings" panose="05000000000000000000" pitchFamily="2" charset="2"/>
              </a:rPr>
              <a:t>11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12 of the MAC Proposal</a:t>
            </a:r>
            <a:endParaRPr lang="en-US" altLang="ko-KR" sz="2000" dirty="0"/>
          </a:p>
          <a:p>
            <a:pPr marL="0" indent="0">
              <a:buNone/>
            </a:pPr>
            <a:r>
              <a:rPr lang="en-US" altLang="ko-KR" sz="2000" dirty="0"/>
              <a:t> 7. Data throughput: Shall be calculated at the MAC </a:t>
            </a:r>
            <a:r>
              <a:rPr lang="en-US" altLang="ko-KR" sz="2000" dirty="0" smtClean="0"/>
              <a:t>SAP </a:t>
            </a:r>
            <a:r>
              <a:rPr lang="en-US" altLang="ko-KR" sz="2000" dirty="0" smtClean="0">
                <a:solidFill>
                  <a:srgbClr val="00B050"/>
                </a:solidFill>
                <a:sym typeface="Wingdings" panose="05000000000000000000" pitchFamily="2" charset="2"/>
              </a:rPr>
              <a:t> See the calculated MAC throughput in the MAC Proposal (Slide 47 ~ 48)</a:t>
            </a:r>
            <a:endParaRPr lang="en-US" altLang="ko-KR" sz="2000" kern="0" dirty="0" smtClean="0"/>
          </a:p>
          <a:p>
            <a:pPr marL="0" indent="0">
              <a:buNone/>
            </a:pPr>
            <a:r>
              <a:rPr lang="en-US" altLang="ko-KR" sz="2000" dirty="0"/>
              <a:t> </a:t>
            </a:r>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8044251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MAC</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8</a:t>
            </a:r>
            <a:r>
              <a:rPr lang="en-US" altLang="ko-KR" sz="2000" dirty="0"/>
              <a:t>. Error detection and correction: In the presence of random and burst errors, </a:t>
            </a:r>
            <a:r>
              <a:rPr lang="en-US" altLang="ko-KR" sz="2000" dirty="0" smtClean="0"/>
              <a:t>there </a:t>
            </a:r>
            <a:r>
              <a:rPr lang="en-US" altLang="ko-KR" sz="2000" dirty="0"/>
              <a:t>shall not be serious throughput degradation nor falling into unstable </a:t>
            </a:r>
            <a:r>
              <a:rPr lang="en-US" altLang="ko-KR" sz="2000" dirty="0" smtClean="0"/>
              <a:t>states </a:t>
            </a:r>
            <a:r>
              <a:rPr lang="en-US" altLang="ko-KR" sz="2000" dirty="0" smtClean="0">
                <a:solidFill>
                  <a:srgbClr val="00B050"/>
                </a:solidFill>
                <a:sym typeface="Wingdings" panose="05000000000000000000" pitchFamily="2" charset="2"/>
              </a:rPr>
              <a:t> error can be detected using FCS and mechanism. Since </a:t>
            </a:r>
            <a:r>
              <a:rPr lang="en-US" altLang="ko-KR" sz="2000" dirty="0" err="1" smtClean="0">
                <a:solidFill>
                  <a:srgbClr val="00B050"/>
                </a:solidFill>
                <a:sym typeface="Wingdings" panose="05000000000000000000" pitchFamily="2" charset="2"/>
              </a:rPr>
              <a:t>Ack</a:t>
            </a:r>
            <a:r>
              <a:rPr lang="en-US" altLang="ko-KR" sz="2000" dirty="0" smtClean="0">
                <a:solidFill>
                  <a:srgbClr val="00B050"/>
                </a:solidFill>
                <a:sym typeface="Wingdings" panose="05000000000000000000" pitchFamily="2" charset="2"/>
              </a:rPr>
              <a:t> and retransmission mechanism is provided at the MAC layer, the system can cope with random and burst errors</a:t>
            </a:r>
          </a:p>
          <a:p>
            <a:pPr marL="0" indent="0">
              <a:buNone/>
            </a:pPr>
            <a:r>
              <a:rPr lang="en-US" altLang="ko-KR" sz="2000" dirty="0" smtClean="0">
                <a:solidFill>
                  <a:srgbClr val="00B050"/>
                </a:solidFill>
                <a:sym typeface="Wingdings" panose="05000000000000000000" pitchFamily="2" charset="2"/>
              </a:rPr>
              <a:t> </a:t>
            </a:r>
            <a:r>
              <a:rPr lang="en-US" altLang="ko-KR" sz="2000" dirty="0" smtClean="0"/>
              <a:t>  </a:t>
            </a: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1676230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System Criteria</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457200" indent="-457200">
              <a:buAutoNum type="arabicPeriod"/>
            </a:pPr>
            <a:r>
              <a:rPr lang="en-US" altLang="ko-KR" sz="2000" dirty="0" smtClean="0"/>
              <a:t>Touch </a:t>
            </a:r>
            <a:r>
              <a:rPr lang="en-US" altLang="ko-KR" sz="2000" dirty="0"/>
              <a:t>action: Bringing the antennas to within about 1 cm shall trigger the two devices to establish connection. Accurate spatial alignment shall not be required.</a:t>
            </a:r>
            <a:r>
              <a:rPr lang="en-US" altLang="ko-KR" sz="2000" dirty="0" smtClean="0">
                <a:solidFill>
                  <a:srgbClr val="00B050"/>
                </a:solidFill>
                <a:sym typeface="Wingdings" panose="05000000000000000000" pitchFamily="2" charset="2"/>
              </a:rPr>
              <a:t> Satisfied by the MAC proposal. See slide 14 of the MAC Proposal (touch action)</a:t>
            </a:r>
          </a:p>
          <a:p>
            <a:pPr marL="0" indent="0">
              <a:buNone/>
            </a:pPr>
            <a:endParaRPr lang="en-US" altLang="ko-KR" sz="2000" dirty="0">
              <a:solidFill>
                <a:srgbClr val="00B050"/>
              </a:solidFill>
              <a:sym typeface="Wingdings" panose="05000000000000000000" pitchFamily="2" charset="2"/>
            </a:endParaRPr>
          </a:p>
          <a:p>
            <a:pPr marL="0" indent="0">
              <a:buNone/>
            </a:pPr>
            <a:r>
              <a:rPr lang="en-US" altLang="ko-KR" sz="2000" dirty="0"/>
              <a:t>2. Disconnection: Shall be able to disconnect promptly when devices draw apart beyond 10 </a:t>
            </a:r>
            <a:r>
              <a:rPr lang="en-US" altLang="ko-KR" sz="2000" dirty="0" smtClean="0"/>
              <a:t>cm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the </a:t>
            </a:r>
            <a:r>
              <a:rPr lang="en-US" altLang="ko-KR" sz="2000" dirty="0">
                <a:solidFill>
                  <a:srgbClr val="00B050"/>
                </a:solidFill>
                <a:sym typeface="Wingdings" panose="05000000000000000000" pitchFamily="2" charset="2"/>
              </a:rPr>
              <a:t>MAC Proposal: See slide </a:t>
            </a:r>
            <a:r>
              <a:rPr lang="en-US" altLang="ko-KR" sz="2000" dirty="0" smtClean="0">
                <a:solidFill>
                  <a:srgbClr val="00B050"/>
                </a:solidFill>
                <a:sym typeface="Wingdings" panose="05000000000000000000" pitchFamily="2" charset="2"/>
              </a:rPr>
              <a:t>13. </a:t>
            </a:r>
            <a:r>
              <a:rPr lang="en-US" altLang="ko-KR" sz="2000" dirty="0">
                <a:solidFill>
                  <a:srgbClr val="00B050"/>
                </a:solidFill>
                <a:sym typeface="Wingdings" panose="05000000000000000000" pitchFamily="2" charset="2"/>
              </a:rPr>
              <a:t>If </a:t>
            </a:r>
            <a:r>
              <a:rPr lang="en-US" altLang="ko-KR" sz="2000" dirty="0">
                <a:solidFill>
                  <a:srgbClr val="00B050"/>
                </a:solidFill>
              </a:rPr>
              <a:t>a DEV moves out of the range of the lite-PNC (</a:t>
            </a:r>
            <a:r>
              <a:rPr lang="en-US" altLang="ko-KR" sz="2000" dirty="0" err="1">
                <a:solidFill>
                  <a:srgbClr val="00B050"/>
                </a:solidFill>
              </a:rPr>
              <a:t>e.g</a:t>
            </a:r>
            <a:r>
              <a:rPr lang="en-US" altLang="ko-KR" sz="2000" dirty="0">
                <a:solidFill>
                  <a:srgbClr val="00B050"/>
                </a:solidFill>
              </a:rPr>
              <a:t>, 10 cm), then frames cannot be exchanged and the DEV is disassociated using the timeout mechanism. The range can be adjusted by the lite-PNC by transmit power control. Timeout period can be adjusted by using ATP value</a:t>
            </a:r>
            <a:endParaRPr lang="en-US" altLang="ko-KR" sz="2000" dirty="0" smtClean="0">
              <a:solidFill>
                <a:srgbClr val="00B050"/>
              </a:solidFill>
              <a:sym typeface="Wingdings" panose="05000000000000000000" pitchFamily="2" charset="2"/>
            </a:endParaRPr>
          </a:p>
          <a:p>
            <a:pPr marL="0" indent="0">
              <a:buNone/>
            </a:pPr>
            <a:r>
              <a:rPr lang="en-US" altLang="ko-KR" sz="2000" dirty="0" smtClean="0">
                <a:solidFill>
                  <a:srgbClr val="00B050"/>
                </a:solidFill>
                <a:sym typeface="Wingdings" panose="05000000000000000000" pitchFamily="2" charset="2"/>
              </a:rPr>
              <a:t> </a:t>
            </a:r>
            <a:r>
              <a:rPr lang="en-US" altLang="ko-KR" sz="2000" dirty="0" smtClean="0"/>
              <a:t>  </a:t>
            </a: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7649216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System Criteria</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sym typeface="Wingdings" panose="05000000000000000000" pitchFamily="2" charset="2"/>
              </a:rPr>
              <a:t>3. Efficient </a:t>
            </a:r>
            <a:r>
              <a:rPr lang="en-US" altLang="ko-KR" sz="2000" dirty="0" smtClean="0">
                <a:sym typeface="Wingdings" panose="05000000000000000000" pitchFamily="2" charset="2"/>
              </a:rPr>
              <a:t>Design: </a:t>
            </a:r>
            <a:r>
              <a:rPr lang="en-US" altLang="ko-KR" sz="2000" dirty="0"/>
              <a:t>System shall achieve high throughput and low latency using simple </a:t>
            </a:r>
            <a:r>
              <a:rPr lang="en-US" altLang="ko-KR" sz="2000" dirty="0" smtClean="0"/>
              <a:t>design </a:t>
            </a:r>
            <a:r>
              <a:rPr lang="en-US" altLang="ko-KR" sz="2000" dirty="0" smtClean="0">
                <a:solidFill>
                  <a:srgbClr val="00B050"/>
                </a:solidFill>
                <a:sym typeface="Wingdings" panose="05000000000000000000" pitchFamily="2" charset="2"/>
              </a:rPr>
              <a:t> Satisfied by MAC and PHY Proposal. The system provides OOK based PHY which is based on the simplest modulation method. Supporting dual PHY modes are </a:t>
            </a:r>
            <a:r>
              <a:rPr lang="en-US" altLang="ko-KR" sz="2000" dirty="0" smtClean="0">
                <a:solidFill>
                  <a:srgbClr val="00B050"/>
                </a:solidFill>
                <a:sym typeface="Wingdings" panose="05000000000000000000" pitchFamily="2" charset="2"/>
              </a:rPr>
              <a:t>straightforward </a:t>
            </a:r>
            <a:r>
              <a:rPr lang="en-US" altLang="ko-KR" sz="2000" dirty="0" smtClean="0">
                <a:solidFill>
                  <a:srgbClr val="00B050"/>
                </a:solidFill>
                <a:sym typeface="Wingdings" panose="05000000000000000000" pitchFamily="2" charset="2"/>
              </a:rPr>
              <a:t>without complex mechanisms. MIMO using polarization is used for high throughput which is very simple to implement</a:t>
            </a:r>
          </a:p>
          <a:p>
            <a:pPr marL="0" indent="0">
              <a:buNone/>
            </a:pPr>
            <a:endParaRPr lang="en-US" altLang="ko-KR" sz="2000" dirty="0">
              <a:solidFill>
                <a:srgbClr val="00B050"/>
              </a:solidFill>
              <a:sym typeface="Wingdings" panose="05000000000000000000" pitchFamily="2" charset="2"/>
            </a:endParaRPr>
          </a:p>
          <a:p>
            <a:pPr marL="0" indent="0">
              <a:buNone/>
            </a:pPr>
            <a:r>
              <a:rPr lang="en-US" altLang="ko-KR" sz="2000" dirty="0"/>
              <a:t>4. Mobile devices should be </a:t>
            </a:r>
            <a:r>
              <a:rPr lang="en-US" altLang="ko-KR" sz="2000" dirty="0" smtClean="0"/>
              <a:t>energy-efficient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since the proposal includes OOK PHY which is very energy efficient </a:t>
            </a: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9934375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2000" kern="0" dirty="0" smtClean="0"/>
              <a:t>Full Proposal for Close Proximity MAC for 15.3e</a:t>
            </a:r>
          </a:p>
          <a:p>
            <a:pPr lvl="1"/>
            <a:r>
              <a:rPr lang="en-US" altLang="ko-KR" sz="1800" kern="0" dirty="0" smtClean="0"/>
              <a:t>Network Architecture is simplified (CPN)</a:t>
            </a:r>
          </a:p>
          <a:p>
            <a:pPr lvl="1"/>
            <a:r>
              <a:rPr lang="en-US" altLang="ko-KR" sz="1800" kern="0" dirty="0" smtClean="0"/>
              <a:t>Simplified &amp; Fast Association procedure</a:t>
            </a:r>
            <a:endParaRPr lang="en-US" altLang="ko-KR" sz="2000" kern="0" dirty="0" smtClean="0"/>
          </a:p>
          <a:p>
            <a:pPr lvl="1"/>
            <a:r>
              <a:rPr lang="en-US" altLang="ko-KR" sz="1800" kern="0" dirty="0" smtClean="0"/>
              <a:t>Simplified </a:t>
            </a:r>
            <a:r>
              <a:rPr lang="en-US" altLang="ko-KR" sz="1800" kern="0" dirty="0" err="1" smtClean="0"/>
              <a:t>Superframe</a:t>
            </a:r>
            <a:r>
              <a:rPr lang="en-US" altLang="ko-KR" sz="1800" kern="0" dirty="0" smtClean="0"/>
              <a:t> and optimized frames</a:t>
            </a:r>
          </a:p>
          <a:p>
            <a:pPr lvl="1"/>
            <a:r>
              <a:rPr lang="en-US" altLang="ko-KR" sz="1800" kern="0" dirty="0" smtClean="0"/>
              <a:t>Introduced Bidirectional CTA</a:t>
            </a:r>
          </a:p>
          <a:p>
            <a:r>
              <a:rPr lang="en-US" altLang="ko-KR" sz="2000" kern="0" dirty="0" smtClean="0"/>
              <a:t>Inherited baseline document</a:t>
            </a:r>
          </a:p>
          <a:p>
            <a:pPr lvl="1"/>
            <a:r>
              <a:rPr lang="en-US" altLang="ko-KR" sz="1800" kern="0" dirty="0" smtClean="0"/>
              <a:t>Uses existing architecture, frame sequences, and frames as much as possible to avoid reinventing the same features</a:t>
            </a:r>
          </a:p>
          <a:p>
            <a:pPr lvl="1"/>
            <a:r>
              <a:rPr lang="en-US" altLang="ko-KR" sz="1800" kern="0" dirty="0" smtClean="0"/>
              <a:t>15.3e is an amendment to 15.3, 15.3b, and 15.3c</a:t>
            </a:r>
          </a:p>
          <a:p>
            <a:pPr lvl="2"/>
            <a:r>
              <a:rPr lang="en-US" altLang="ko-KR" sz="1800" kern="0" dirty="0" smtClean="0"/>
              <a:t>With as much optimization as possible</a:t>
            </a:r>
          </a:p>
          <a:p>
            <a:pPr lvl="2"/>
            <a:r>
              <a:rPr lang="en-US" altLang="ko-KR" sz="1800" kern="0" dirty="0" smtClean="0"/>
              <a:t>Simplified &amp; Fast Association procedure</a:t>
            </a:r>
            <a:endParaRPr lang="en-US" altLang="ko-KR" sz="2000" kern="0" dirty="0" smtClean="0"/>
          </a:p>
          <a:p>
            <a:r>
              <a:rPr lang="en-US" altLang="ko-KR" sz="2000" kern="0" dirty="0" smtClean="0"/>
              <a:t>Dual PHY modes can be supported</a:t>
            </a:r>
          </a:p>
          <a:p>
            <a:pPr lvl="1"/>
            <a:r>
              <a:rPr lang="en-US" altLang="ko-KR" sz="1800" kern="0" dirty="0" smtClean="0"/>
              <a:t>Supporting dual PHY mode is an implementation issue</a:t>
            </a:r>
          </a:p>
          <a:p>
            <a:pPr lvl="1"/>
            <a:r>
              <a:rPr lang="en-US" altLang="ko-KR" sz="1800" kern="0" dirty="0" smtClean="0"/>
              <a:t>No MAC complexity for supporting dual PHY </a:t>
            </a:r>
            <a:endParaRPr lang="en-US" altLang="ko-KR" sz="1600" kern="0" dirty="0" smtClean="0"/>
          </a:p>
          <a:p>
            <a:pPr marL="0" indent="0">
              <a:buFontTx/>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7520733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400" dirty="0" smtClean="0"/>
              <a:t>References</a:t>
            </a:r>
            <a:endParaRPr lang="ko-KR" altLang="en-US" sz="34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67</a:t>
            </a:fld>
            <a:endParaRPr lang="en-US" altLang="ko-KR"/>
          </a:p>
        </p:txBody>
      </p:sp>
      <p:sp>
        <p:nvSpPr>
          <p:cNvPr id="11" name="내용 개체 틀 2"/>
          <p:cNvSpPr txBox="1">
            <a:spLocks/>
          </p:cNvSpPr>
          <p:nvPr/>
        </p:nvSpPr>
        <p:spPr>
          <a:xfrm>
            <a:off x="381000" y="1754088"/>
            <a:ext cx="8610600" cy="426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altLang="ko-KR" sz="2000" b="0" dirty="0" smtClean="0"/>
              <a:t>[1] TG3e Technical Guidance document, May, 2015</a:t>
            </a:r>
          </a:p>
          <a:p>
            <a:pPr marL="0" indent="0">
              <a:buNone/>
            </a:pPr>
            <a:r>
              <a:rPr lang="en-US" altLang="ko-KR" sz="2000" b="0" dirty="0" smtClean="0"/>
              <a:t>[2] </a:t>
            </a:r>
            <a:r>
              <a:rPr lang="en-US" altLang="ko-KR" sz="2000" b="0" dirty="0"/>
              <a:t>TG3e </a:t>
            </a:r>
            <a:r>
              <a:rPr lang="en-US" altLang="ko-KR" sz="2000" b="0" dirty="0" smtClean="0"/>
              <a:t>Channel Modeling </a:t>
            </a:r>
            <a:r>
              <a:rPr lang="en-US" altLang="ko-KR" sz="2000" b="0" dirty="0"/>
              <a:t>document, May, </a:t>
            </a:r>
            <a:r>
              <a:rPr lang="en-US" altLang="ko-KR" sz="2000" b="0" dirty="0" smtClean="0"/>
              <a:t>2015</a:t>
            </a:r>
          </a:p>
          <a:p>
            <a:pPr marL="0" indent="0">
              <a:buNone/>
            </a:pPr>
            <a:r>
              <a:rPr lang="en-US" altLang="ko-KR" sz="2000" b="0" dirty="0" smtClean="0"/>
              <a:t>[3] IEEE 802.15.3 – 2003 Specification, September 2003</a:t>
            </a:r>
          </a:p>
          <a:p>
            <a:pPr marL="0" indent="0">
              <a:buNone/>
            </a:pPr>
            <a:r>
              <a:rPr lang="en-US" altLang="ko-KR" sz="2000" b="0" dirty="0" smtClean="0"/>
              <a:t>[4] </a:t>
            </a:r>
            <a:r>
              <a:rPr lang="en-US" altLang="ko-KR" sz="2000" b="0" dirty="0"/>
              <a:t>IEEE </a:t>
            </a:r>
            <a:r>
              <a:rPr lang="en-US" altLang="ko-KR" sz="2000" b="0" dirty="0" smtClean="0"/>
              <a:t>802.15.3b </a:t>
            </a:r>
            <a:r>
              <a:rPr lang="en-US" altLang="ko-KR" sz="2000" b="0" dirty="0"/>
              <a:t>– </a:t>
            </a:r>
            <a:r>
              <a:rPr lang="en-US" altLang="ko-KR" sz="2000" b="0" dirty="0" smtClean="0"/>
              <a:t>2005 </a:t>
            </a:r>
            <a:r>
              <a:rPr lang="en-US" altLang="ko-KR" sz="2000" b="0" dirty="0"/>
              <a:t>Specification, </a:t>
            </a:r>
            <a:r>
              <a:rPr lang="en-US" altLang="ko-KR" sz="2000" b="0" dirty="0" smtClean="0"/>
              <a:t>May 2006</a:t>
            </a:r>
          </a:p>
          <a:p>
            <a:pPr marL="0" indent="0">
              <a:buNone/>
            </a:pPr>
            <a:r>
              <a:rPr lang="en-US" altLang="ko-KR" sz="2000" b="0" dirty="0" smtClean="0"/>
              <a:t>[5] </a:t>
            </a:r>
            <a:r>
              <a:rPr lang="en-US" altLang="ko-KR" sz="2000" b="0" dirty="0"/>
              <a:t>IEEE </a:t>
            </a:r>
            <a:r>
              <a:rPr lang="en-US" altLang="ko-KR" sz="2000" b="0" dirty="0" smtClean="0"/>
              <a:t>802.15.3c </a:t>
            </a:r>
            <a:r>
              <a:rPr lang="en-US" altLang="ko-KR" sz="2000" b="0" dirty="0"/>
              <a:t>– </a:t>
            </a:r>
            <a:r>
              <a:rPr lang="en-US" altLang="ko-KR" sz="2000" b="0" dirty="0" smtClean="0"/>
              <a:t>2009 </a:t>
            </a:r>
            <a:r>
              <a:rPr lang="en-US" altLang="ko-KR" sz="2000" b="0" dirty="0"/>
              <a:t>Specification, </a:t>
            </a:r>
            <a:r>
              <a:rPr lang="en-US" altLang="ko-KR" sz="2000" b="0" dirty="0" smtClean="0"/>
              <a:t>October 2009</a:t>
            </a:r>
          </a:p>
          <a:p>
            <a:pPr marL="0" indent="0">
              <a:buNone/>
            </a:pPr>
            <a:r>
              <a:rPr lang="en-US" altLang="ko-KR" sz="2000" b="0" dirty="0" smtClean="0"/>
              <a:t>[6] IEEE 802.11 </a:t>
            </a:r>
            <a:r>
              <a:rPr lang="en-US" altLang="ko-KR" sz="2000" b="0" dirty="0" err="1" smtClean="0"/>
              <a:t>REVmc</a:t>
            </a:r>
            <a:r>
              <a:rPr lang="en-US" altLang="ko-KR" sz="2000" b="0" dirty="0" smtClean="0"/>
              <a:t> D4.0, January 2015</a:t>
            </a:r>
          </a:p>
          <a:p>
            <a:pPr marL="0" indent="0">
              <a:buNone/>
            </a:pPr>
            <a:r>
              <a:rPr lang="en-US" altLang="ko-KR" sz="2000" b="0" dirty="0" smtClean="0"/>
              <a:t>[7] </a:t>
            </a:r>
            <a:r>
              <a:rPr lang="en-US" altLang="ko-KR" sz="2000" b="0" dirty="0"/>
              <a:t>15-14-0612r4 “Proposal to create a new TG 15.3e</a:t>
            </a:r>
            <a:r>
              <a:rPr lang="en-US" altLang="ko-KR" sz="2000" b="0" dirty="0" smtClean="0"/>
              <a:t>”, 2014, WNG</a:t>
            </a:r>
            <a:endParaRPr lang="en-US" altLang="ko-KR" sz="2000" b="0" dirty="0"/>
          </a:p>
          <a:p>
            <a:pPr marL="0" indent="0">
              <a:buNone/>
            </a:pPr>
            <a:endParaRPr lang="en-US" altLang="ko-KR" sz="2000" b="0" dirty="0"/>
          </a:p>
          <a:p>
            <a:pPr marL="0" indent="0">
              <a:buNone/>
            </a:pPr>
            <a:endParaRPr lang="en-US" altLang="ko-KR" sz="2000" b="0" dirty="0"/>
          </a:p>
          <a:p>
            <a:pPr marL="0" indent="0">
              <a:buNone/>
            </a:pPr>
            <a:endParaRPr lang="en-US" altLang="ko-KR" sz="2000" b="0" dirty="0"/>
          </a:p>
          <a:p>
            <a:pPr marL="0" indent="0">
              <a:buNone/>
            </a:pPr>
            <a:endParaRPr lang="en-US" altLang="ko-KR" sz="2000" b="0" dirty="0"/>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23000530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68</a:t>
            </a:fld>
            <a:endParaRPr lang="en-US" altLang="ko-KR"/>
          </a:p>
        </p:txBody>
      </p:sp>
      <p:sp>
        <p:nvSpPr>
          <p:cNvPr id="43" name="내용 개체 틀 2"/>
          <p:cNvSpPr>
            <a:spLocks noGrp="1"/>
          </p:cNvSpPr>
          <p:nvPr>
            <p:ph idx="1"/>
          </p:nvPr>
        </p:nvSpPr>
        <p:spPr>
          <a:xfrm>
            <a:off x="214313" y="1382415"/>
            <a:ext cx="8715375" cy="5070921"/>
          </a:xfrm>
        </p:spPr>
        <p:txBody>
          <a:bodyPr/>
          <a:lstStyle/>
          <a:p>
            <a:pPr>
              <a:defRPr/>
            </a:pPr>
            <a:endParaRPr lang="en-US" altLang="ja-JP" sz="2400" dirty="0" smtClean="0"/>
          </a:p>
          <a:p>
            <a:pPr marL="400050" eaLnBrk="1">
              <a:lnSpc>
                <a:spcPct val="73000"/>
              </a:lnSpc>
              <a:defRPr/>
            </a:pPr>
            <a:endParaRPr lang="en-US" altLang="ja-JP" sz="2400" dirty="0" smtClean="0"/>
          </a:p>
          <a:p>
            <a:pPr marL="400050" eaLnBrk="1">
              <a:lnSpc>
                <a:spcPct val="73000"/>
              </a:lnSpc>
              <a:defRPr/>
            </a:pPr>
            <a:endParaRPr lang="en-US" altLang="ja-JP" sz="9600" dirty="0"/>
          </a:p>
          <a:p>
            <a:pPr marL="400050" eaLnBrk="1">
              <a:lnSpc>
                <a:spcPct val="73000"/>
              </a:lnSpc>
              <a:defRPr/>
            </a:pPr>
            <a:endParaRPr lang="en-US" altLang="ja-JP" sz="2400" b="0" dirty="0" smtClean="0">
              <a:solidFill>
                <a:srgbClr val="FF0000"/>
              </a:solidFill>
            </a:endParaRPr>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buFont typeface="Arial" pitchFamily="34" charset="0"/>
              <a:buChar char="•"/>
              <a:defRPr/>
            </a:pPr>
            <a:endParaRPr lang="en-US" altLang="ja-JP" sz="2400" dirty="0"/>
          </a:p>
          <a:p>
            <a:pPr marL="400050" eaLnBrk="1">
              <a:lnSpc>
                <a:spcPct val="73000"/>
              </a:lnSpc>
              <a:defRPr/>
            </a:pPr>
            <a:endParaRPr lang="en-US" altLang="ja-JP" sz="20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lvl="1">
              <a:defRPr/>
            </a:pPr>
            <a:endParaRPr lang="ko-KR" altLang="en-US" sz="2000" dirty="0" smtClean="0"/>
          </a:p>
          <a:p>
            <a:pPr>
              <a:defRPr/>
            </a:pPr>
            <a:endParaRPr lang="ko-KR" altLang="en-US" dirty="0" smtClean="0"/>
          </a:p>
        </p:txBody>
      </p:sp>
      <p:sp>
        <p:nvSpPr>
          <p:cNvPr id="18" name="제목 1"/>
          <p:cNvSpPr>
            <a:spLocks noGrp="1"/>
          </p:cNvSpPr>
          <p:nvPr>
            <p:ph type="title"/>
          </p:nvPr>
        </p:nvSpPr>
        <p:spPr>
          <a:xfrm>
            <a:off x="1763688" y="3068960"/>
            <a:ext cx="5832475" cy="919162"/>
          </a:xfrm>
        </p:spPr>
        <p:txBody>
          <a:bodyPr/>
          <a:lstStyle/>
          <a:p>
            <a:r>
              <a:rPr lang="en-US" altLang="ko-KR" sz="4800" dirty="0" smtClean="0">
                <a:solidFill>
                  <a:schemeClr val="tx1"/>
                </a:solidFill>
                <a:ea typeface="굴림" pitchFamily="50" charset="-127"/>
              </a:rPr>
              <a:t>Q &amp; A</a:t>
            </a:r>
            <a:endParaRPr lang="ko-KR" altLang="en-US" sz="4800" dirty="0" smtClean="0">
              <a:solidFill>
                <a:schemeClr val="tx1"/>
              </a:solidFill>
              <a:ea typeface="굴림" pitchFamily="50" charset="-127"/>
            </a:endParaRP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1434551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Network Architecture for 15.3e </a:t>
            </a:r>
            <a:r>
              <a:rPr lang="en-US" altLang="ko-KR" dirty="0" smtClean="0"/>
              <a:t>(3/3</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smtClean="0"/>
              <a:t>Lite PNC: 15.3e device that establishes and manages CPN</a:t>
            </a:r>
          </a:p>
          <a:p>
            <a:r>
              <a:rPr lang="en-US" altLang="ko-KR" sz="2000" dirty="0" smtClean="0"/>
              <a:t>Lite </a:t>
            </a:r>
            <a:r>
              <a:rPr lang="en-US" altLang="ko-KR" sz="2000" dirty="0"/>
              <a:t>PNC capable DEV: a device with very limited PNC capability that transmits </a:t>
            </a:r>
            <a:r>
              <a:rPr lang="en-US" altLang="ko-KR" sz="2000" dirty="0" smtClean="0"/>
              <a:t>beacons</a:t>
            </a:r>
          </a:p>
          <a:p>
            <a:r>
              <a:rPr lang="en-US" altLang="ko-KR" sz="2000" dirty="0" smtClean="0"/>
              <a:t>Functionalities of Lite PNC capable DEV:</a:t>
            </a:r>
          </a:p>
          <a:p>
            <a:pPr lvl="1"/>
            <a:r>
              <a:rPr lang="en-US" altLang="ko-KR" sz="1600" dirty="0" smtClean="0"/>
              <a:t>Beacon transmission</a:t>
            </a:r>
          </a:p>
          <a:p>
            <a:pPr lvl="1"/>
            <a:r>
              <a:rPr lang="en-US" altLang="ko-KR" sz="1600" dirty="0" smtClean="0"/>
              <a:t>Establishment and release of P2P connection</a:t>
            </a:r>
          </a:p>
          <a:p>
            <a:pPr lvl="1"/>
            <a:r>
              <a:rPr lang="en-US" altLang="ko-KR" sz="1600" dirty="0" smtClean="0"/>
              <a:t>Establishment of initiator stream and responder stream (Uplink/downlink stream)</a:t>
            </a:r>
          </a:p>
          <a:p>
            <a:pPr lvl="1"/>
            <a:r>
              <a:rPr lang="en-US" altLang="ko-KR" sz="1600" dirty="0" smtClean="0"/>
              <a:t>Establishment of CTA for P2P</a:t>
            </a:r>
          </a:p>
          <a:p>
            <a:pPr lvl="1"/>
            <a:endParaRPr lang="en-US" altLang="ko-KR" sz="1600" dirty="0"/>
          </a:p>
          <a:p>
            <a:endParaRPr lang="en-US" altLang="ko-KR" sz="2000" dirty="0">
              <a:solidFill>
                <a:srgbClr val="FF0000"/>
              </a:solidFill>
            </a:endParaRPr>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4210926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Initiator and Responder (1/2)</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smtClean="0"/>
              <a:t>A DEV is called an Initiator if it provides at least one of the following functionalities:</a:t>
            </a:r>
          </a:p>
          <a:p>
            <a:pPr lvl="1"/>
            <a:r>
              <a:rPr lang="en-US" altLang="ko-KR" sz="1600" dirty="0" smtClean="0"/>
              <a:t>Beacon Transmission</a:t>
            </a:r>
          </a:p>
          <a:p>
            <a:pPr lvl="1"/>
            <a:r>
              <a:rPr lang="en-US" altLang="ko-KR" sz="1600" dirty="0" smtClean="0"/>
              <a:t>The DEV is mainly a data source</a:t>
            </a:r>
          </a:p>
          <a:p>
            <a:pPr lvl="1"/>
            <a:r>
              <a:rPr lang="en-US" altLang="ko-KR" sz="1600" dirty="0" smtClean="0"/>
              <a:t>The DEV mainly initiates frame sequence for bidirectional traffic</a:t>
            </a:r>
          </a:p>
          <a:p>
            <a:pPr lvl="1"/>
            <a:r>
              <a:rPr lang="en-US" altLang="ko-KR" sz="1600" dirty="0" smtClean="0"/>
              <a:t>Lite PNC capable DEV</a:t>
            </a:r>
          </a:p>
          <a:p>
            <a:r>
              <a:rPr lang="en-US" altLang="ko-KR" sz="2000" dirty="0" smtClean="0"/>
              <a:t>Initiator has high channel access priority</a:t>
            </a:r>
          </a:p>
          <a:p>
            <a:r>
              <a:rPr lang="en-US" altLang="ko-KR" sz="2000" dirty="0"/>
              <a:t>A DEV is called </a:t>
            </a:r>
            <a:r>
              <a:rPr lang="en-US" altLang="ko-KR" sz="2000" dirty="0" smtClean="0"/>
              <a:t>a Responder </a:t>
            </a:r>
            <a:r>
              <a:rPr lang="en-US" altLang="ko-KR" sz="2000" dirty="0"/>
              <a:t>if it provides at least one of the following </a:t>
            </a:r>
            <a:r>
              <a:rPr lang="en-US" altLang="ko-KR" sz="2000" dirty="0" smtClean="0"/>
              <a:t>functionalities:</a:t>
            </a:r>
          </a:p>
          <a:p>
            <a:pPr lvl="1"/>
            <a:r>
              <a:rPr lang="en-US" altLang="ko-KR" sz="1600" dirty="0" smtClean="0"/>
              <a:t>A DEV that transmits Association Request</a:t>
            </a:r>
            <a:endParaRPr lang="en-US" altLang="ko-KR" sz="1600" dirty="0"/>
          </a:p>
          <a:p>
            <a:pPr lvl="1"/>
            <a:r>
              <a:rPr lang="en-US" altLang="ko-KR" sz="1600" dirty="0"/>
              <a:t>The </a:t>
            </a:r>
            <a:r>
              <a:rPr lang="en-US" altLang="ko-KR" sz="1600" dirty="0" smtClean="0"/>
              <a:t>role of the DEV is mainly a Data Sink</a:t>
            </a:r>
            <a:endParaRPr lang="en-US" altLang="ko-KR" sz="1600" dirty="0"/>
          </a:p>
          <a:p>
            <a:pPr lvl="1"/>
            <a:r>
              <a:rPr lang="en-US" altLang="ko-KR" sz="1600" dirty="0" smtClean="0"/>
              <a:t>A DEV that transmits data piggybacked with the response of the frame sequence for </a:t>
            </a:r>
            <a:r>
              <a:rPr lang="en-US" altLang="ko-KR" sz="1600" dirty="0"/>
              <a:t>bidirectional traffic</a:t>
            </a:r>
          </a:p>
          <a:p>
            <a:r>
              <a:rPr lang="en-US" altLang="ko-KR" sz="2000" dirty="0" smtClean="0"/>
              <a:t>Responder has low </a:t>
            </a:r>
            <a:r>
              <a:rPr lang="en-US" altLang="ko-KR" sz="2000" dirty="0"/>
              <a:t>channel access priority</a:t>
            </a:r>
          </a:p>
          <a:p>
            <a:endParaRPr lang="en-US" altLang="ko-KR" sz="2000" dirty="0"/>
          </a:p>
          <a:p>
            <a:endParaRPr lang="en-US" altLang="ko-KR" sz="2000" dirty="0">
              <a:solidFill>
                <a:srgbClr val="FF0000"/>
              </a:solidFill>
            </a:endParaRPr>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1311882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Initiator and Responder (2/2)</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a:t>The role is negotiated during connection phase</a:t>
            </a:r>
          </a:p>
          <a:p>
            <a:r>
              <a:rPr lang="en-US" altLang="ko-KR" sz="2000" dirty="0"/>
              <a:t>A DEV that has a lot of data to transmit request the role of Initiator</a:t>
            </a:r>
          </a:p>
          <a:p>
            <a:r>
              <a:rPr lang="en-US" altLang="ko-KR" sz="2000" dirty="0"/>
              <a:t>A lite PNC designate the role when it allocates CTA</a:t>
            </a:r>
          </a:p>
          <a:p>
            <a:endParaRPr lang="en-US" altLang="ko-KR" sz="2000" dirty="0"/>
          </a:p>
          <a:p>
            <a:r>
              <a:rPr lang="en-US" altLang="ko-KR" sz="2000" dirty="0"/>
              <a:t>CPN consists of a lite PNC and a DEV</a:t>
            </a:r>
          </a:p>
          <a:p>
            <a:pPr lvl="1"/>
            <a:r>
              <a:rPr lang="en-US" altLang="ko-KR" sz="1600" dirty="0"/>
              <a:t>The role may be designated in advance, including designation by application, or may be designated during CPN establishment procedure</a:t>
            </a:r>
          </a:p>
          <a:p>
            <a:pPr lvl="1"/>
            <a:r>
              <a:rPr lang="en-US" altLang="ko-KR" sz="1600" dirty="0"/>
              <a:t>The role can be designated in advance only when both devices has lite PNC </a:t>
            </a:r>
            <a:r>
              <a:rPr lang="en-US" altLang="ko-KR" sz="1600" dirty="0" smtClean="0"/>
              <a:t>capabilities</a:t>
            </a:r>
            <a:endParaRPr lang="en-US" altLang="ko-KR" sz="1600" dirty="0"/>
          </a:p>
          <a:p>
            <a:endParaRPr lang="en-US" altLang="ko-KR" sz="2000" dirty="0"/>
          </a:p>
          <a:p>
            <a:endParaRPr lang="en-US" altLang="ko-KR" sz="2000" dirty="0">
              <a:solidFill>
                <a:srgbClr val="FF0000"/>
              </a:solidFill>
            </a:endParaRPr>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3102379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3709</TotalTime>
  <Words>7906</Words>
  <Application>Microsoft Office PowerPoint</Application>
  <PresentationFormat>화면 슬라이드 쇼(4:3)</PresentationFormat>
  <Paragraphs>2442</Paragraphs>
  <Slides>68</Slides>
  <Notes>63</Notes>
  <HiddenSlides>0</HiddenSlides>
  <MMClips>0</MMClips>
  <ScaleCrop>false</ScaleCrop>
  <HeadingPairs>
    <vt:vector size="4" baseType="variant">
      <vt:variant>
        <vt:lpstr>테마</vt:lpstr>
      </vt:variant>
      <vt:variant>
        <vt:i4>1</vt:i4>
      </vt:variant>
      <vt:variant>
        <vt:lpstr>슬라이드 제목</vt:lpstr>
      </vt:variant>
      <vt:variant>
        <vt:i4>68</vt:i4>
      </vt:variant>
    </vt:vector>
  </HeadingPairs>
  <TitlesOfParts>
    <vt:vector size="69" baseType="lpstr">
      <vt:lpstr>template</vt:lpstr>
      <vt:lpstr>PowerPoint 프레젠테이션</vt:lpstr>
      <vt:lpstr>ETRI Proposal for Close Proximity MAC</vt:lpstr>
      <vt:lpstr>Contents</vt:lpstr>
      <vt:lpstr>Overview</vt:lpstr>
      <vt:lpstr>Network Architecture for 15.3e (1/3)</vt:lpstr>
      <vt:lpstr>Network Architecture for 15.3e (2/3)</vt:lpstr>
      <vt:lpstr>Network Architecture for 15.3e (3/3)</vt:lpstr>
      <vt:lpstr>Initiator and Responder (1/2)</vt:lpstr>
      <vt:lpstr>Initiator and Responder (2/2)</vt:lpstr>
      <vt:lpstr>Association and Disassociation</vt:lpstr>
      <vt:lpstr>Association (1/2)</vt:lpstr>
      <vt:lpstr>Association (2/2)</vt:lpstr>
      <vt:lpstr>Disassociation</vt:lpstr>
      <vt:lpstr>Touch Action</vt:lpstr>
      <vt:lpstr>Superframe for 15.3e</vt:lpstr>
      <vt:lpstr>Supporting dual PHY modes (1/2)</vt:lpstr>
      <vt:lpstr>Supporting dual PHY modes (2/2)</vt:lpstr>
      <vt:lpstr>MAC Complexity for dual PHY modes (1/3)</vt:lpstr>
      <vt:lpstr>MAC Complexity for dual PHY modes (2/3)</vt:lpstr>
      <vt:lpstr>MAC Complexity for dual PHY modes (3/3)</vt:lpstr>
      <vt:lpstr>Channel Access</vt:lpstr>
      <vt:lpstr>IFS Parameters</vt:lpstr>
      <vt:lpstr>Channel Access in CTAP</vt:lpstr>
      <vt:lpstr>Bidirectional CTA</vt:lpstr>
      <vt:lpstr>Wide Channel Access</vt:lpstr>
      <vt:lpstr>Frame Sequence (2/2)</vt:lpstr>
      <vt:lpstr>Aggregation - Retransmission</vt:lpstr>
      <vt:lpstr>Stream Index</vt:lpstr>
      <vt:lpstr>Information elements (1/4)</vt:lpstr>
      <vt:lpstr>Information elements (2/4)</vt:lpstr>
      <vt:lpstr>Information elements (3/4)</vt:lpstr>
      <vt:lpstr>Information elements (4/4)</vt:lpstr>
      <vt:lpstr>CPN capabilities</vt:lpstr>
      <vt:lpstr>P2P Connection parameter IE</vt:lpstr>
      <vt:lpstr>Beacon (1/3)</vt:lpstr>
      <vt:lpstr>Beacon (2/3)</vt:lpstr>
      <vt:lpstr>Beacon (3/3)</vt:lpstr>
      <vt:lpstr>Command Frames</vt:lpstr>
      <vt:lpstr>Association Request/Response</vt:lpstr>
      <vt:lpstr>Data Frame</vt:lpstr>
      <vt:lpstr>Analysis – Link Setup Time (1/6)</vt:lpstr>
      <vt:lpstr>Analysis – Link Setup Time (2/6)</vt:lpstr>
      <vt:lpstr>Analysis – Link Setup Time (3/6)</vt:lpstr>
      <vt:lpstr>Analysis – Link Setup Time (4/6)</vt:lpstr>
      <vt:lpstr>Analysis – Link Setup Time (5/6)</vt:lpstr>
      <vt:lpstr>Analysis – Link Setup Time (6/6)</vt:lpstr>
      <vt:lpstr>Analysis – MAC Throughput (OOK)</vt:lpstr>
      <vt:lpstr>Analysis – MAC Throughput (HR PHY)</vt:lpstr>
      <vt:lpstr>Technical Requirements</vt:lpstr>
      <vt:lpstr>Technical Requirements</vt:lpstr>
      <vt:lpstr>Technical Requirements</vt:lpstr>
      <vt:lpstr>Technical Requirements</vt:lpstr>
      <vt:lpstr>Technical Requirements</vt:lpstr>
      <vt:lpstr>Technical Requirements</vt:lpstr>
      <vt:lpstr>Technical Requirements</vt:lpstr>
      <vt:lpstr>Technical Requirements</vt:lpstr>
      <vt:lpstr>Technical Requirements</vt:lpstr>
      <vt:lpstr>Regulatory Requirements</vt:lpstr>
      <vt:lpstr>Evaluation Criteria - PHY</vt:lpstr>
      <vt:lpstr>Evaluation Criteria - PHY</vt:lpstr>
      <vt:lpstr>Evaluation Criteria - MAC</vt:lpstr>
      <vt:lpstr>Evaluation Criteria - MAC</vt:lpstr>
      <vt:lpstr>Evaluation Criteria - MAC</vt:lpstr>
      <vt:lpstr>Evaluation Criteria – System Criteria</vt:lpstr>
      <vt:lpstr>Evaluation Criteria – System Criteria</vt:lpstr>
      <vt:lpstr>Summary</vt:lpstr>
      <vt:lpstr>References</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이재승</cp:lastModifiedBy>
  <cp:revision>276</cp:revision>
  <cp:lastPrinted>1998-02-10T13:28:06Z</cp:lastPrinted>
  <dcterms:created xsi:type="dcterms:W3CDTF">2014-03-12T01:39:25Z</dcterms:created>
  <dcterms:modified xsi:type="dcterms:W3CDTF">2015-07-10T03:53:21Z</dcterms:modified>
</cp:coreProperties>
</file>