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92" r:id="rId2"/>
    <p:sldId id="299" r:id="rId3"/>
    <p:sldId id="333" r:id="rId4"/>
    <p:sldId id="334" r:id="rId5"/>
    <p:sldId id="347" r:id="rId6"/>
    <p:sldId id="336" r:id="rId7"/>
    <p:sldId id="345" r:id="rId8"/>
    <p:sldId id="344" r:id="rId9"/>
    <p:sldId id="357" r:id="rId10"/>
    <p:sldId id="352" r:id="rId11"/>
    <p:sldId id="324" r:id="rId12"/>
    <p:sldId id="325" r:id="rId13"/>
    <p:sldId id="358" r:id="rId14"/>
    <p:sldId id="372" r:id="rId15"/>
    <p:sldId id="371" r:id="rId16"/>
  </p:sldIdLst>
  <p:sldSz cx="9144000" cy="6858000" type="screen4x3"/>
  <p:notesSz cx="6735763" cy="9866313"/>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CFFFF"/>
    <a:srgbClr val="0000CC"/>
    <a:srgbClr val="0070C0"/>
    <a:srgbClr val="00705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28" autoAdjust="0"/>
    <p:restoredTop sz="94737" autoAdjust="0"/>
  </p:normalViewPr>
  <p:slideViewPr>
    <p:cSldViewPr>
      <p:cViewPr>
        <p:scale>
          <a:sx n="110" d="100"/>
          <a:sy n="110" d="100"/>
        </p:scale>
        <p:origin x="-78" y="552"/>
      </p:cViewPr>
      <p:guideLst>
        <p:guide orient="horz" pos="2160"/>
        <p:guide pos="2880"/>
      </p:guideLst>
    </p:cSldViewPr>
  </p:slideViewPr>
  <p:outlineViewPr>
    <p:cViewPr>
      <p:scale>
        <a:sx n="33" d="100"/>
        <a:sy n="33" d="100"/>
      </p:scale>
      <p:origin x="0" y="10506"/>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901700" y="739775"/>
            <a:ext cx="4932363" cy="3700463"/>
          </a:xfrm>
          <a:prstGeom prst="rect">
            <a:avLst/>
          </a:prstGeom>
        </p:spPr>
        <p:txBody>
          <a:bodyPr/>
          <a:lstStyle/>
          <a:p>
            <a:pPr lvl="0"/>
            <a:endParaRPr/>
          </a:p>
        </p:txBody>
      </p:sp>
      <p:sp>
        <p:nvSpPr>
          <p:cNvPr id="81" name="Shape 81"/>
          <p:cNvSpPr>
            <a:spLocks noGrp="1"/>
          </p:cNvSpPr>
          <p:nvPr>
            <p:ph type="body" sz="quarter" idx="1"/>
          </p:nvPr>
        </p:nvSpPr>
        <p:spPr>
          <a:xfrm>
            <a:off x="898102" y="4686499"/>
            <a:ext cx="4939560" cy="4439841"/>
          </a:xfrm>
          <a:prstGeom prst="rect">
            <a:avLst/>
          </a:prstGeom>
        </p:spPr>
        <p:txBody>
          <a:bodyPr/>
          <a:lstStyle/>
          <a:p>
            <a:pPr lvl="0"/>
            <a:endParaRPr/>
          </a:p>
        </p:txBody>
      </p:sp>
    </p:spTree>
    <p:extLst>
      <p:ext uri="{BB962C8B-B14F-4D97-AF65-F5344CB8AC3E}">
        <p14:creationId xmlns:p14="http://schemas.microsoft.com/office/powerpoint/2010/main" xmlns=""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2336070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xfrm>
            <a:off x="647704" y="609600"/>
            <a:ext cx="7848601" cy="685800"/>
          </a:xfrm>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dirty="0"/>
              <a:t>Body Level One</a:t>
            </a:r>
          </a:p>
          <a:p>
            <a:pPr lvl="1">
              <a:defRPr sz="1800"/>
            </a:pPr>
            <a:r>
              <a:rPr sz="3200" dirty="0"/>
              <a:t>Body Level Two</a:t>
            </a:r>
          </a:p>
          <a:p>
            <a:pPr lvl="2">
              <a:defRPr sz="1800"/>
            </a:pPr>
            <a:r>
              <a:rPr sz="3200" dirty="0"/>
              <a:t>Body Level Three</a:t>
            </a:r>
          </a:p>
          <a:p>
            <a:pPr lvl="3">
              <a:defRPr sz="1800"/>
            </a:pPr>
            <a:r>
              <a:rPr sz="3200" dirty="0"/>
              <a:t>Body Level Four</a:t>
            </a:r>
          </a:p>
          <a:p>
            <a:pPr lvl="4">
              <a:defRPr sz="1800"/>
            </a:pPr>
            <a:r>
              <a:rPr sz="3200" dirty="0"/>
              <a:t>Body Level Five</a:t>
            </a:r>
          </a:p>
        </p:txBody>
      </p:sp>
      <p:sp>
        <p:nvSpPr>
          <p:cNvPr id="19" name="Shape 19"/>
          <p:cNvSpPr>
            <a:spLocks noGrp="1"/>
          </p:cNvSpPr>
          <p:nvPr>
            <p:ph type="sldNum" sz="quarter" idx="2"/>
          </p:nvPr>
        </p:nvSpPr>
        <p:spPr>
          <a:xfrm>
            <a:off x="4333588" y="6475414"/>
            <a:ext cx="567463" cy="184666"/>
          </a:xfrm>
          <a:prstGeom prst="rect">
            <a:avLst/>
          </a:prstGeom>
        </p:spPr>
        <p:txBody>
          <a:bodyPr/>
          <a:lstStyle/>
          <a:p>
            <a:r>
              <a:rPr lang="en-US" dirty="0" smtClean="0"/>
              <a:t>Slide</a:t>
            </a:r>
            <a:fld id="{86CB4B4D-7CA3-9044-876B-883B54F8677D}" type="slidenum">
              <a:rPr lang="en-US" smtClean="0"/>
              <a:pPr/>
              <a:t>&lt;#&gt;</a:t>
            </a:fld>
            <a:endParaRPr lang="en-US" dirty="0"/>
          </a:p>
        </p:txBody>
      </p:sp>
    </p:spTree>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4495801" y="392668"/>
            <a:ext cx="3962400" cy="369332"/>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marL="0" marR="0" lvl="4" indent="914400" algn="r" defTabSz="914400" eaLnBrk="1" fontAlgn="auto" latinLnBrk="0" hangingPunct="1">
              <a:lnSpc>
                <a:spcPct val="100000"/>
              </a:lnSpc>
              <a:spcBef>
                <a:spcPts val="0"/>
              </a:spcBef>
              <a:spcAft>
                <a:spcPts val="0"/>
              </a:spcAft>
              <a:buClrTx/>
              <a:buSzTx/>
              <a:buFontTx/>
              <a:buNone/>
              <a:tabLst/>
              <a:defRPr sz="1800"/>
            </a:pPr>
            <a:r>
              <a:rPr lang="en-US" sz="1200" b="0" dirty="0" smtClean="0">
                <a:latin typeface="Times New Roman" pitchFamily="18" charset="0"/>
                <a:ea typeface="Times New Roman"/>
                <a:cs typeface="Times New Roman" pitchFamily="18" charset="0"/>
                <a:sym typeface="Times New Roman"/>
              </a:rPr>
              <a:t>DCN: &lt;15-15-0474-00-003e&gt;</a:t>
            </a:r>
          </a:p>
          <a:p>
            <a:pPr marL="0" lvl="4" indent="914400" algn="r">
              <a:defRPr sz="1800"/>
            </a:pPr>
            <a:endParaRPr sz="1200" b="0" dirty="0">
              <a:latin typeface="Times New Roman" pitchFamily="18" charset="0"/>
              <a:ea typeface="Times New Roman"/>
              <a:cs typeface="Times New Roman" pitchFamily="18" charset="0"/>
              <a:sym typeface="Times New Roman"/>
            </a:endParaRPr>
          </a:p>
        </p:txBody>
      </p:sp>
      <p:sp>
        <p:nvSpPr>
          <p:cNvPr id="3" name="Shape 3"/>
          <p:cNvSpPr/>
          <p:nvPr/>
        </p:nvSpPr>
        <p:spPr>
          <a:xfrm>
            <a:off x="712439" y="6520934"/>
            <a:ext cx="81156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dirty="0">
                <a:latin typeface="Times New Roman" pitchFamily="18" charset="0"/>
                <a:cs typeface="Times New Roman" pitchFamily="18" charset="0"/>
              </a:rPr>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609600"/>
            <a:ext cx="7848601" cy="685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lvl="0">
              <a:defRPr sz="1800"/>
            </a:pPr>
            <a:r>
              <a:rPr sz="360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lstStyle/>
          <a:p>
            <a:pPr lvl="0">
              <a:defRPr sz="1800"/>
            </a:pPr>
            <a:r>
              <a:rPr sz="3200" dirty="0"/>
              <a:t>Body Level One</a:t>
            </a:r>
          </a:p>
          <a:p>
            <a:pPr lvl="1">
              <a:defRPr sz="1800"/>
            </a:pPr>
            <a:r>
              <a:rPr sz="3200" dirty="0"/>
              <a:t>Body Level Two</a:t>
            </a:r>
          </a:p>
          <a:p>
            <a:pPr lvl="2">
              <a:defRPr sz="1800"/>
            </a:pPr>
            <a:r>
              <a:rPr sz="3200" dirty="0"/>
              <a:t>Body Level Three</a:t>
            </a:r>
          </a:p>
          <a:p>
            <a:pPr lvl="3">
              <a:defRPr sz="1800"/>
            </a:pPr>
            <a:r>
              <a:rPr sz="3200" dirty="0"/>
              <a:t>Body Level Four</a:t>
            </a:r>
          </a:p>
          <a:p>
            <a:pPr lvl="4">
              <a:defRPr sz="1800"/>
            </a:pPr>
            <a:r>
              <a:rPr sz="3200" dirty="0"/>
              <a:t>Body Level Five</a:t>
            </a:r>
          </a:p>
        </p:txBody>
      </p:sp>
      <p:sp>
        <p:nvSpPr>
          <p:cNvPr id="7" name="Shape 7"/>
          <p:cNvSpPr>
            <a:spLocks noGrp="1"/>
          </p:cNvSpPr>
          <p:nvPr>
            <p:ph type="sldNum" sz="quarter" idx="2"/>
          </p:nvPr>
        </p:nvSpPr>
        <p:spPr>
          <a:xfrm>
            <a:off x="4333586" y="6475414"/>
            <a:ext cx="567464" cy="184666"/>
          </a:xfrm>
          <a:prstGeom prst="rect">
            <a:avLst/>
          </a:prstGeom>
          <a:ln w="12700">
            <a:miter lim="400000"/>
          </a:ln>
        </p:spPr>
        <p:txBody>
          <a:bodyPr wrap="none" lIns="0" tIns="0" rIns="0" bIns="0">
            <a:spAutoFit/>
          </a:bodyPr>
          <a:lstStyle>
            <a:lvl1pPr algn="ctr">
              <a:defRPr>
                <a:latin typeface="Times New Roman"/>
                <a:ea typeface="Times New Roman"/>
                <a:cs typeface="Times New Roman"/>
                <a:sym typeface="Times New Roman"/>
              </a:defRPr>
            </a:lvl1pPr>
          </a:lstStyle>
          <a:p>
            <a:r>
              <a:rPr lang="en-US" dirty="0" smtClean="0"/>
              <a:t>Slide</a:t>
            </a:r>
            <a:fld id="{86CB4B4D-7CA3-9044-876B-883B54F8677D}" type="slidenum">
              <a:rPr lang="en-US" smtClean="0"/>
              <a:pPr/>
              <a:t>&lt;#&gt;</a:t>
            </a:fld>
            <a:endParaRPr lang="en-US" dirty="0"/>
          </a:p>
        </p:txBody>
      </p:sp>
      <p:sp>
        <p:nvSpPr>
          <p:cNvPr id="8" name="Shape 8"/>
          <p:cNvSpPr/>
          <p:nvPr/>
        </p:nvSpPr>
        <p:spPr>
          <a:xfrm>
            <a:off x="646381" y="332601"/>
            <a:ext cx="695060" cy="276999"/>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b="1"/>
            </a:lvl1pPr>
          </a:lstStyle>
          <a:p>
            <a:pPr lvl="0">
              <a:defRPr sz="1800" b="0"/>
            </a:pPr>
            <a:r>
              <a:rPr lang="en-US" sz="1200" b="0" dirty="0" smtClean="0">
                <a:latin typeface="Times New Roman" pitchFamily="18" charset="0"/>
                <a:cs typeface="Times New Roman" pitchFamily="18" charset="0"/>
              </a:rPr>
              <a:t>July 2015</a:t>
            </a:r>
            <a:endParaRPr sz="1200" b="0" dirty="0">
              <a:latin typeface="Times New Roman" pitchFamily="18" charset="0"/>
              <a:cs typeface="Times New Roman" pitchFamily="18" charset="0"/>
            </a:endParaRPr>
          </a:p>
        </p:txBody>
      </p:sp>
      <p:sp>
        <p:nvSpPr>
          <p:cNvPr id="11" name="바닥글 개체 틀 7"/>
          <p:cNvSpPr txBox="1">
            <a:spLocks/>
          </p:cNvSpPr>
          <p:nvPr userDrawn="1"/>
        </p:nvSpPr>
        <p:spPr>
          <a:xfrm>
            <a:off x="7045424" y="6475413"/>
            <a:ext cx="1717576" cy="230187"/>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err="1" smtClean="0">
                <a:ln>
                  <a:noFill/>
                </a:ln>
                <a:solidFill>
                  <a:sysClr val="windowText" lastClr="000000"/>
                </a:solidFill>
                <a:effectLst/>
                <a:uLnTx/>
                <a:uFillTx/>
                <a:latin typeface="Times New Roman" pitchFamily="18" charset="0"/>
                <a:ea typeface="Arial"/>
                <a:cs typeface="Times New Roman" pitchFamily="18" charset="0"/>
                <a:sym typeface="Arial"/>
              </a:rPr>
              <a:t>Itaru</a:t>
            </a:r>
            <a:r>
              <a:rPr kumimoji="0" lang="en-US" altLang="ko-KR" sz="1200" b="0" i="0" u="none" strike="noStrike" kern="0" cap="none" spc="0" normalizeH="0" baseline="0" noProof="0" dirty="0" smtClean="0">
                <a:ln>
                  <a:noFill/>
                </a:ln>
                <a:solidFill>
                  <a:sysClr val="windowText" lastClr="000000"/>
                </a:solidFill>
                <a:effectLst/>
                <a:uLnTx/>
                <a:uFillTx/>
                <a:latin typeface="Times New Roman" pitchFamily="18" charset="0"/>
                <a:ea typeface="Arial"/>
                <a:cs typeface="Times New Roman" pitchFamily="18" charset="0"/>
                <a:sym typeface="Arial"/>
              </a:rPr>
              <a:t> </a:t>
            </a:r>
            <a:r>
              <a:rPr kumimoji="0" lang="en-US" altLang="ko-KR" sz="1200" b="0" i="0" u="none" strike="noStrike" kern="0" cap="none" spc="0" normalizeH="0" baseline="0" noProof="0" dirty="0" err="1" smtClean="0">
                <a:ln>
                  <a:noFill/>
                </a:ln>
                <a:solidFill>
                  <a:sysClr val="windowText" lastClr="000000"/>
                </a:solidFill>
                <a:effectLst/>
                <a:uLnTx/>
                <a:uFillTx/>
                <a:latin typeface="Times New Roman" pitchFamily="18" charset="0"/>
                <a:ea typeface="Arial"/>
                <a:cs typeface="Times New Roman" pitchFamily="18" charset="0"/>
                <a:sym typeface="Arial"/>
              </a:rPr>
              <a:t>Maekawa</a:t>
            </a:r>
            <a:r>
              <a:rPr kumimoji="0" lang="en-US" altLang="ko-KR" sz="1200" b="0" i="0" u="none" strike="noStrike" kern="0" cap="none" spc="0" normalizeH="0" baseline="0" noProof="0" dirty="0" smtClean="0">
                <a:ln>
                  <a:noFill/>
                </a:ln>
                <a:solidFill>
                  <a:sysClr val="windowText" lastClr="000000"/>
                </a:solidFill>
                <a:effectLst/>
                <a:uLnTx/>
                <a:uFillTx/>
                <a:latin typeface="Times New Roman" pitchFamily="18" charset="0"/>
                <a:ea typeface="Arial"/>
                <a:cs typeface="Times New Roman" pitchFamily="18" charset="0"/>
                <a:sym typeface="Arial"/>
              </a:rPr>
              <a:t> (JRC)</a:t>
            </a:r>
            <a:endParaRPr kumimoji="0" lang="en-US" altLang="ko-KR" sz="1200" b="0" i="0" u="none" strike="noStrike" kern="0" cap="none" spc="0" normalizeH="0" baseline="0" noProof="0" dirty="0">
              <a:ln>
                <a:noFill/>
              </a:ln>
              <a:solidFill>
                <a:sysClr val="windowText" lastClr="000000"/>
              </a:solidFill>
              <a:effectLst/>
              <a:uLnTx/>
              <a:uFillTx/>
              <a:latin typeface="Times New Roman" pitchFamily="18" charset="0"/>
              <a:ea typeface="Arial"/>
              <a:cs typeface="Times New Roman" pitchFamily="18" charset="0"/>
              <a:sym typeface="Arial"/>
            </a:endParaRPr>
          </a:p>
        </p:txBody>
      </p:sp>
    </p:spTree>
  </p:cSld>
  <p:clrMap bg1="lt1" tx1="dk1" bg2="lt2" tx2="dk2" accent1="accent1" accent2="accent2" accent3="accent3" accent4="accent4" accent5="accent5" accent6="accent6" hlink="hlink" folHlink="folHlink"/>
  <p:sldLayoutIdLst>
    <p:sldLayoutId id="2147483650" r:id="rId1"/>
  </p:sldLayoutIdLst>
  <p:transition spd="med"/>
  <p:timing>
    <p:tnLst>
      <p:par>
        <p:cTn id="1" dur="indefinite" restart="never" nodeType="tmRoot"/>
      </p:par>
    </p:tnLst>
  </p:timing>
  <p:hf hdr="0" ft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85"/>
          <p:cNvSpPr/>
          <p:nvPr/>
        </p:nvSpPr>
        <p:spPr>
          <a:xfrm>
            <a:off x="457200" y="990602"/>
            <a:ext cx="8305800" cy="4343398"/>
          </a:xfrm>
          <a:prstGeom prst="rect">
            <a:avLst/>
          </a:prstGeom>
          <a:ln w="12700">
            <a:miter lim="400000"/>
          </a:ln>
          <a:effectLst/>
          <a:extLst>
            <a:ext uri="{C572A759-6A51-4108-AA02-DFA0A04FC94B}">
              <ma14:wrappingTextBoxFlag xmlns="" xmlns:ma14="http://schemas.microsoft.com/office/mac/drawingml/2011/main" val="1"/>
            </a:ext>
          </a:extLst>
        </p:spPr>
        <p:txBody>
          <a:bodyPr wrap="square" lIns="45719" rIns="45719">
            <a:spAutoFit/>
          </a:bodyPr>
          <a:lstStyle/>
          <a:p>
            <a:pPr lvl="0" algn="ctr">
              <a:defRPr sz="1800"/>
            </a:pPr>
            <a:r>
              <a:rPr sz="1600"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4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solidFill>
                  <a:schemeClr val="tx1"/>
                </a:solidFill>
                <a:latin typeface="Times New Roman"/>
                <a:ea typeface="Times New Roman"/>
                <a:cs typeface="Times New Roman"/>
                <a:sym typeface="Times New Roman"/>
              </a:rPr>
              <a:t>Submission Title:</a:t>
            </a:r>
            <a:r>
              <a:rPr sz="1600" dirty="0">
                <a:solidFill>
                  <a:schemeClr val="tx1"/>
                </a:solidFill>
                <a:latin typeface="Times New Roman"/>
                <a:ea typeface="Times New Roman"/>
                <a:cs typeface="Times New Roman"/>
                <a:sym typeface="Times New Roman"/>
              </a:rPr>
              <a:t> </a:t>
            </a:r>
            <a:r>
              <a:rPr sz="1600" dirty="0" smtClean="0">
                <a:solidFill>
                  <a:schemeClr val="tx1"/>
                </a:solidFill>
                <a:latin typeface="Times New Roman"/>
                <a:ea typeface="Times New Roman"/>
                <a:cs typeface="Times New Roman"/>
                <a:sym typeface="Times New Roman"/>
              </a:rPr>
              <a:t>[</a:t>
            </a:r>
            <a:r>
              <a:rPr lang="en-US" sz="1600" dirty="0" smtClean="0">
                <a:solidFill>
                  <a:schemeClr val="tx1"/>
                </a:solidFill>
                <a:latin typeface="Times New Roman"/>
                <a:ea typeface="Times New Roman"/>
                <a:cs typeface="Times New Roman"/>
                <a:sym typeface="Times New Roman"/>
              </a:rPr>
              <a:t>JRC Proposal for TG3e </a:t>
            </a:r>
            <a:r>
              <a:rPr lang="en-US" sz="1600" dirty="0" err="1" smtClean="0">
                <a:solidFill>
                  <a:schemeClr val="tx1"/>
                </a:solidFill>
                <a:latin typeface="Times New Roman"/>
                <a:ea typeface="Times New Roman"/>
                <a:cs typeface="Times New Roman"/>
                <a:sym typeface="Times New Roman"/>
              </a:rPr>
              <a:t>CfP</a:t>
            </a:r>
            <a:r>
              <a:rPr sz="1600" dirty="0" smtClean="0">
                <a:solidFill>
                  <a:schemeClr val="tx1"/>
                </a:solidFill>
                <a:latin typeface="Times New Roman"/>
                <a:ea typeface="Times New Roman"/>
                <a:cs typeface="Times New Roman"/>
                <a:sym typeface="Times New Roman"/>
              </a:rPr>
              <a:t>]</a:t>
            </a:r>
            <a:r>
              <a:rPr sz="1600" dirty="0">
                <a:solidFill>
                  <a:schemeClr val="tx1"/>
                </a:solidFill>
                <a:latin typeface="Times New Roman"/>
                <a:ea typeface="Times New Roman"/>
                <a:cs typeface="Times New Roman"/>
                <a:sym typeface="Times New Roman"/>
              </a:rPr>
              <a:t>	</a:t>
            </a:r>
            <a:endParaRPr sz="1200" dirty="0">
              <a:solidFill>
                <a:schemeClr val="tx1"/>
              </a:solidFill>
              <a:latin typeface="Times New Roman"/>
              <a:ea typeface="Times New Roman"/>
              <a:cs typeface="Times New Roman"/>
              <a:sym typeface="Times New Roman"/>
            </a:endParaRPr>
          </a:p>
          <a:p>
            <a:pPr lvl="0">
              <a:defRPr sz="1800"/>
            </a:pPr>
            <a:r>
              <a:rPr sz="1600" b="1" dirty="0">
                <a:solidFill>
                  <a:schemeClr val="tx1"/>
                </a:solidFill>
                <a:latin typeface="Times New Roman"/>
                <a:ea typeface="Times New Roman"/>
                <a:cs typeface="Times New Roman"/>
                <a:sym typeface="Times New Roman"/>
              </a:rPr>
              <a:t>Date Submitted: </a:t>
            </a:r>
            <a:r>
              <a:rPr sz="1600" dirty="0" smtClean="0">
                <a:solidFill>
                  <a:schemeClr val="tx1"/>
                </a:solidFill>
                <a:latin typeface="Times New Roman"/>
                <a:ea typeface="Times New Roman"/>
                <a:cs typeface="Times New Roman"/>
                <a:sym typeface="Times New Roman"/>
              </a:rPr>
              <a:t>[</a:t>
            </a:r>
            <a:r>
              <a:rPr lang="en-US" sz="1600" dirty="0" smtClean="0">
                <a:solidFill>
                  <a:schemeClr val="tx1"/>
                </a:solidFill>
                <a:latin typeface="Times New Roman"/>
                <a:ea typeface="Times New Roman"/>
                <a:cs typeface="Times New Roman"/>
                <a:sym typeface="Times New Roman"/>
              </a:rPr>
              <a:t>08 July</a:t>
            </a:r>
            <a:r>
              <a:rPr sz="1600" dirty="0" smtClean="0">
                <a:solidFill>
                  <a:schemeClr val="tx1"/>
                </a:solidFill>
                <a:latin typeface="Times New Roman"/>
                <a:ea typeface="Times New Roman"/>
                <a:cs typeface="Times New Roman"/>
                <a:sym typeface="Times New Roman"/>
              </a:rPr>
              <a:t> 201</a:t>
            </a:r>
            <a:r>
              <a:rPr lang="en-US" sz="1600" dirty="0" smtClean="0">
                <a:solidFill>
                  <a:schemeClr val="tx1"/>
                </a:solidFill>
                <a:latin typeface="Times New Roman"/>
                <a:ea typeface="Times New Roman"/>
                <a:cs typeface="Times New Roman"/>
                <a:sym typeface="Times New Roman"/>
              </a:rPr>
              <a:t>5</a:t>
            </a:r>
            <a:r>
              <a:rPr sz="1600" dirty="0" smtClean="0">
                <a:solidFill>
                  <a:schemeClr val="tx1"/>
                </a:solidFill>
                <a:latin typeface="Times New Roman"/>
                <a:ea typeface="Times New Roman"/>
                <a:cs typeface="Times New Roman"/>
                <a:sym typeface="Times New Roman"/>
              </a:rPr>
              <a:t>]</a:t>
            </a:r>
            <a:r>
              <a:rPr sz="1600" dirty="0">
                <a:solidFill>
                  <a:schemeClr val="tx1"/>
                </a:solidFill>
                <a:latin typeface="Times New Roman"/>
                <a:ea typeface="Times New Roman"/>
                <a:cs typeface="Times New Roman"/>
                <a:sym typeface="Times New Roman"/>
              </a:rPr>
              <a:t>	</a:t>
            </a:r>
            <a:endParaRPr sz="1200" dirty="0">
              <a:solidFill>
                <a:schemeClr val="tx1"/>
              </a:solidFill>
              <a:latin typeface="Times New Roman"/>
              <a:ea typeface="Times New Roman"/>
              <a:cs typeface="Times New Roman"/>
              <a:sym typeface="Times New Roman"/>
            </a:endParaRPr>
          </a:p>
          <a:p>
            <a:pPr lvl="0">
              <a:defRPr sz="1800"/>
            </a:pPr>
            <a:r>
              <a:rPr sz="1600" b="1" dirty="0">
                <a:solidFill>
                  <a:schemeClr val="tx1"/>
                </a:solidFill>
                <a:latin typeface="Times New Roman"/>
                <a:ea typeface="Times New Roman"/>
                <a:cs typeface="Times New Roman"/>
                <a:sym typeface="Times New Roman"/>
              </a:rPr>
              <a:t>Source:</a:t>
            </a:r>
            <a:r>
              <a:rPr sz="1600" dirty="0">
                <a:solidFill>
                  <a:schemeClr val="tx1"/>
                </a:solidFill>
                <a:latin typeface="Times New Roman"/>
                <a:ea typeface="Times New Roman"/>
                <a:cs typeface="Times New Roman"/>
                <a:sym typeface="Times New Roman"/>
              </a:rPr>
              <a:t> </a:t>
            </a:r>
            <a:r>
              <a:rPr sz="1600" dirty="0" smtClean="0">
                <a:solidFill>
                  <a:schemeClr val="tx1"/>
                </a:solidFill>
                <a:latin typeface="Times New Roman"/>
                <a:ea typeface="Times New Roman"/>
                <a:cs typeface="Times New Roman"/>
                <a:sym typeface="Times New Roman"/>
              </a:rPr>
              <a:t>[</a:t>
            </a:r>
            <a:r>
              <a:rPr lang="en-US" sz="1600" dirty="0" err="1" smtClean="0">
                <a:solidFill>
                  <a:schemeClr val="tx1"/>
                </a:solidFill>
                <a:latin typeface="Times New Roman"/>
                <a:ea typeface="Times New Roman"/>
                <a:cs typeface="Times New Roman"/>
                <a:sym typeface="Times New Roman"/>
              </a:rPr>
              <a:t>Itaru</a:t>
            </a:r>
            <a:r>
              <a:rPr lang="en-US" sz="1600" dirty="0" smtClean="0">
                <a:solidFill>
                  <a:schemeClr val="tx1"/>
                </a:solidFill>
                <a:latin typeface="Times New Roman"/>
                <a:ea typeface="Times New Roman"/>
                <a:cs typeface="Times New Roman"/>
                <a:sym typeface="Times New Roman"/>
              </a:rPr>
              <a:t> </a:t>
            </a:r>
            <a:r>
              <a:rPr lang="en-US" sz="1600" dirty="0" err="1" smtClean="0">
                <a:solidFill>
                  <a:schemeClr val="tx1"/>
                </a:solidFill>
                <a:latin typeface="Times New Roman"/>
                <a:ea typeface="Times New Roman"/>
                <a:cs typeface="Times New Roman"/>
                <a:sym typeface="Times New Roman"/>
              </a:rPr>
              <a:t>Maekawa</a:t>
            </a:r>
            <a:r>
              <a:rPr sz="1600" dirty="0" smtClean="0">
                <a:solidFill>
                  <a:schemeClr val="tx1"/>
                </a:solidFill>
                <a:latin typeface="Times New Roman"/>
                <a:ea typeface="Times New Roman"/>
                <a:cs typeface="Times New Roman"/>
                <a:sym typeface="Times New Roman"/>
              </a:rPr>
              <a:t>] </a:t>
            </a:r>
            <a:r>
              <a:rPr sz="1600" dirty="0">
                <a:solidFill>
                  <a:schemeClr val="tx1"/>
                </a:solidFill>
                <a:latin typeface="Times New Roman"/>
                <a:ea typeface="Times New Roman"/>
                <a:cs typeface="Times New Roman"/>
                <a:sym typeface="Times New Roman"/>
              </a:rPr>
              <a:t>Company </a:t>
            </a:r>
            <a:r>
              <a:rPr sz="1600" dirty="0" smtClean="0">
                <a:solidFill>
                  <a:schemeClr val="tx1"/>
                </a:solidFill>
                <a:latin typeface="Times New Roman"/>
                <a:ea typeface="Times New Roman"/>
                <a:cs typeface="Times New Roman"/>
                <a:sym typeface="Times New Roman"/>
              </a:rPr>
              <a:t>[</a:t>
            </a:r>
            <a:r>
              <a:rPr lang="en-US" sz="1600" dirty="0" smtClean="0">
                <a:solidFill>
                  <a:schemeClr val="tx1"/>
                </a:solidFill>
                <a:latin typeface="Times New Roman"/>
                <a:ea typeface="Times New Roman"/>
                <a:cs typeface="Times New Roman"/>
                <a:sym typeface="Times New Roman"/>
              </a:rPr>
              <a:t>Japan Radio </a:t>
            </a:r>
            <a:r>
              <a:rPr lang="en-US" sz="1600" dirty="0" err="1" smtClean="0">
                <a:solidFill>
                  <a:schemeClr val="tx1"/>
                </a:solidFill>
                <a:latin typeface="Times New Roman"/>
                <a:ea typeface="Times New Roman"/>
                <a:cs typeface="Times New Roman"/>
                <a:sym typeface="Times New Roman"/>
              </a:rPr>
              <a:t>Co.,Ltd</a:t>
            </a:r>
            <a:r>
              <a:rPr lang="en-US" sz="1600" dirty="0" smtClean="0">
                <a:solidFill>
                  <a:schemeClr val="tx1"/>
                </a:solidFill>
                <a:latin typeface="Times New Roman"/>
                <a:ea typeface="Times New Roman"/>
                <a:cs typeface="Times New Roman"/>
                <a:sym typeface="Times New Roman"/>
              </a:rPr>
              <a:t>.</a:t>
            </a:r>
            <a:r>
              <a:rPr sz="1600" dirty="0" smtClean="0">
                <a:solidFill>
                  <a:schemeClr val="tx1"/>
                </a:solidFill>
                <a:latin typeface="Times New Roman"/>
                <a:ea typeface="Times New Roman"/>
                <a:cs typeface="Times New Roman"/>
                <a:sym typeface="Times New Roman"/>
              </a:rPr>
              <a:t>]</a:t>
            </a:r>
            <a:endParaRPr sz="1200" dirty="0">
              <a:solidFill>
                <a:schemeClr val="tx1"/>
              </a:solidFill>
              <a:latin typeface="Times New Roman"/>
              <a:ea typeface="Times New Roman"/>
              <a:cs typeface="Times New Roman"/>
              <a:sym typeface="Times New Roman"/>
            </a:endParaRPr>
          </a:p>
          <a:p>
            <a:pPr lvl="0">
              <a:defRPr sz="1800"/>
            </a:pPr>
            <a:r>
              <a:rPr sz="1600" dirty="0">
                <a:solidFill>
                  <a:schemeClr val="tx1"/>
                </a:solidFill>
                <a:latin typeface="Times New Roman"/>
                <a:ea typeface="Times New Roman"/>
                <a:cs typeface="Times New Roman"/>
                <a:sym typeface="Times New Roman"/>
              </a:rPr>
              <a:t>Address </a:t>
            </a:r>
            <a:r>
              <a:rPr sz="1600" dirty="0" smtClean="0">
                <a:solidFill>
                  <a:schemeClr val="tx1"/>
                </a:solidFill>
                <a:latin typeface="Times New Roman"/>
                <a:ea typeface="Times New Roman"/>
                <a:cs typeface="Times New Roman"/>
                <a:sym typeface="Times New Roman"/>
              </a:rPr>
              <a:t>[</a:t>
            </a:r>
            <a:r>
              <a:rPr lang="en-US" sz="1600" dirty="0" err="1" smtClean="0">
                <a:solidFill>
                  <a:schemeClr val="tx1"/>
                </a:solidFill>
                <a:latin typeface="Times New Roman"/>
                <a:ea typeface="Times New Roman"/>
                <a:cs typeface="Times New Roman"/>
                <a:sym typeface="Times New Roman"/>
              </a:rPr>
              <a:t>Mitaka</a:t>
            </a:r>
            <a:r>
              <a:rPr lang="en-US" sz="1600" dirty="0" smtClean="0">
                <a:solidFill>
                  <a:schemeClr val="tx1"/>
                </a:solidFill>
                <a:latin typeface="Times New Roman"/>
                <a:ea typeface="Times New Roman"/>
                <a:cs typeface="Times New Roman"/>
                <a:sym typeface="Times New Roman"/>
              </a:rPr>
              <a:t>, Tokyo</a:t>
            </a:r>
            <a:r>
              <a:rPr sz="1600" dirty="0" smtClean="0">
                <a:solidFill>
                  <a:schemeClr val="tx1"/>
                </a:solidFill>
                <a:latin typeface="Times New Roman"/>
                <a:ea typeface="Times New Roman"/>
                <a:cs typeface="Times New Roman"/>
                <a:sym typeface="Times New Roman"/>
              </a:rPr>
              <a:t>, </a:t>
            </a:r>
            <a:r>
              <a:rPr lang="en-US" sz="1600" dirty="0" smtClean="0">
                <a:solidFill>
                  <a:schemeClr val="tx1"/>
                </a:solidFill>
                <a:latin typeface="Times New Roman"/>
                <a:ea typeface="Times New Roman"/>
                <a:cs typeface="Times New Roman"/>
                <a:sym typeface="Times New Roman"/>
              </a:rPr>
              <a:t>Japan</a:t>
            </a:r>
            <a:r>
              <a:rPr sz="1600" dirty="0" smtClean="0">
                <a:solidFill>
                  <a:schemeClr val="tx1"/>
                </a:solidFill>
                <a:latin typeface="Times New Roman"/>
                <a:ea typeface="Times New Roman"/>
                <a:cs typeface="Times New Roman"/>
                <a:sym typeface="Times New Roman"/>
              </a:rPr>
              <a:t>]</a:t>
            </a:r>
            <a:endParaRPr sz="1200" dirty="0">
              <a:solidFill>
                <a:schemeClr val="tx1"/>
              </a:solidFill>
              <a:latin typeface="Times New Roman"/>
              <a:ea typeface="Times New Roman"/>
              <a:cs typeface="Times New Roman"/>
              <a:sym typeface="Times New Roman"/>
            </a:endParaRPr>
          </a:p>
          <a:p>
            <a:pPr lvl="0">
              <a:defRPr sz="1800"/>
            </a:pPr>
            <a:r>
              <a:rPr sz="1600" dirty="0">
                <a:solidFill>
                  <a:schemeClr val="tx1"/>
                </a:solidFill>
                <a:latin typeface="Times New Roman"/>
                <a:ea typeface="Times New Roman"/>
                <a:cs typeface="Times New Roman"/>
                <a:sym typeface="Times New Roman"/>
              </a:rPr>
              <a:t>Voice</a:t>
            </a:r>
            <a:r>
              <a:rPr sz="1600" dirty="0" smtClean="0">
                <a:solidFill>
                  <a:schemeClr val="tx1"/>
                </a:solidFill>
                <a:latin typeface="Times New Roman"/>
                <a:ea typeface="Times New Roman"/>
                <a:cs typeface="Times New Roman"/>
                <a:sym typeface="Times New Roman"/>
              </a:rPr>
              <a:t>:</a:t>
            </a:r>
            <a:r>
              <a:rPr lang="en-US" sz="1600" dirty="0" smtClean="0">
                <a:solidFill>
                  <a:schemeClr val="tx1"/>
                </a:solidFill>
                <a:latin typeface="Times New Roman"/>
                <a:ea typeface="Times New Roman"/>
                <a:cs typeface="Times New Roman"/>
                <a:sym typeface="Times New Roman"/>
              </a:rPr>
              <a:t> </a:t>
            </a:r>
            <a:r>
              <a:rPr sz="1600" dirty="0" smtClean="0">
                <a:solidFill>
                  <a:schemeClr val="tx1"/>
                </a:solidFill>
                <a:latin typeface="Times New Roman"/>
                <a:ea typeface="Times New Roman"/>
                <a:cs typeface="Times New Roman"/>
                <a:sym typeface="Times New Roman"/>
              </a:rPr>
              <a:t>[+</a:t>
            </a:r>
            <a:r>
              <a:rPr lang="en-US" sz="1600" dirty="0" smtClean="0">
                <a:solidFill>
                  <a:schemeClr val="tx1"/>
                </a:solidFill>
                <a:latin typeface="Times New Roman"/>
                <a:ea typeface="Times New Roman"/>
                <a:cs typeface="Times New Roman"/>
                <a:sym typeface="Times New Roman"/>
              </a:rPr>
              <a:t>8</a:t>
            </a:r>
            <a:r>
              <a:rPr sz="1600" dirty="0" smtClean="0">
                <a:solidFill>
                  <a:schemeClr val="tx1"/>
                </a:solidFill>
                <a:latin typeface="Times New Roman"/>
                <a:ea typeface="Times New Roman"/>
                <a:cs typeface="Times New Roman"/>
                <a:sym typeface="Times New Roman"/>
              </a:rPr>
              <a:t>1.</a:t>
            </a:r>
            <a:r>
              <a:rPr lang="en-US" sz="1600" dirty="0" smtClean="0">
                <a:solidFill>
                  <a:schemeClr val="tx1"/>
                </a:solidFill>
                <a:latin typeface="Times New Roman"/>
                <a:ea typeface="Times New Roman"/>
                <a:cs typeface="Times New Roman"/>
                <a:sym typeface="Times New Roman"/>
              </a:rPr>
              <a:t>422.45.9228</a:t>
            </a:r>
            <a:r>
              <a:rPr sz="1600" dirty="0" smtClean="0">
                <a:solidFill>
                  <a:schemeClr val="tx1"/>
                </a:solidFill>
                <a:latin typeface="Times New Roman"/>
                <a:ea typeface="Times New Roman"/>
                <a:cs typeface="Times New Roman"/>
                <a:sym typeface="Times New Roman"/>
              </a:rPr>
              <a:t>], </a:t>
            </a:r>
            <a:r>
              <a:rPr sz="1600" dirty="0">
                <a:solidFill>
                  <a:schemeClr val="tx1"/>
                </a:solidFill>
                <a:latin typeface="Times New Roman"/>
                <a:ea typeface="Times New Roman"/>
                <a:cs typeface="Times New Roman"/>
                <a:sym typeface="Times New Roman"/>
              </a:rPr>
              <a:t>E-Mail</a:t>
            </a:r>
            <a:r>
              <a:rPr sz="1600" dirty="0" smtClean="0">
                <a:solidFill>
                  <a:schemeClr val="tx1"/>
                </a:solidFill>
                <a:latin typeface="Times New Roman"/>
                <a:ea typeface="Times New Roman"/>
                <a:cs typeface="Times New Roman"/>
                <a:sym typeface="Times New Roman"/>
              </a:rPr>
              <a:t>:</a:t>
            </a:r>
            <a:r>
              <a:rPr lang="en-US" sz="1600" dirty="0" smtClean="0">
                <a:solidFill>
                  <a:schemeClr val="tx1"/>
                </a:solidFill>
                <a:latin typeface="Times New Roman"/>
                <a:ea typeface="Times New Roman"/>
                <a:cs typeface="Times New Roman"/>
                <a:sym typeface="Times New Roman"/>
              </a:rPr>
              <a:t> </a:t>
            </a:r>
            <a:r>
              <a:rPr sz="1600" dirty="0" smtClean="0">
                <a:solidFill>
                  <a:schemeClr val="tx1"/>
                </a:solidFill>
                <a:latin typeface="Times New Roman"/>
                <a:ea typeface="Times New Roman"/>
                <a:cs typeface="Times New Roman"/>
                <a:sym typeface="Times New Roman"/>
              </a:rPr>
              <a:t>[</a:t>
            </a:r>
            <a:r>
              <a:rPr lang="en-US" sz="1600" dirty="0" smtClean="0">
                <a:solidFill>
                  <a:schemeClr val="tx1"/>
                </a:solidFill>
                <a:latin typeface="Times New Roman"/>
                <a:ea typeface="Times New Roman"/>
                <a:cs typeface="Times New Roman"/>
                <a:sym typeface="Times New Roman"/>
              </a:rPr>
              <a:t>Maekawa.Itaru@jrc.co.jp</a:t>
            </a:r>
            <a:r>
              <a:rPr sz="1600" dirty="0" smtClean="0">
                <a:solidFill>
                  <a:schemeClr val="tx1"/>
                </a:solidFill>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smtClean="0">
                <a:latin typeface="Times New Roman"/>
                <a:ea typeface="Times New Roman"/>
                <a:cs typeface="Times New Roman"/>
                <a:sym typeface="Times New Roman"/>
              </a:rPr>
              <a:t>Re:</a:t>
            </a:r>
            <a:r>
              <a:rPr sz="1600" dirty="0" smtClean="0">
                <a:latin typeface="Times New Roman"/>
                <a:ea typeface="Times New Roman"/>
                <a:cs typeface="Times New Roman"/>
                <a:sym typeface="Times New Roman"/>
              </a:rPr>
              <a:t> [</a:t>
            </a:r>
            <a:r>
              <a:rPr lang="en-US" sz="1600" dirty="0" smtClean="0">
                <a:latin typeface="Times New Roman"/>
                <a:ea typeface="Times New Roman"/>
                <a:cs typeface="Times New Roman"/>
                <a:sym typeface="Times New Roman"/>
              </a:rPr>
              <a:t>Proposed PHY&amp;MAC for HRCP</a:t>
            </a:r>
            <a:r>
              <a:rPr sz="1600" dirty="0" smtClean="0">
                <a:latin typeface="Times New Roman"/>
                <a:ea typeface="Times New Roman"/>
                <a:cs typeface="Times New Roman"/>
                <a:sym typeface="Times New Roman"/>
              </a:rPr>
              <a:t>]</a:t>
            </a:r>
            <a:r>
              <a:rPr sz="1200" dirty="0" smtClean="0">
                <a:solidFill>
                  <a:srgbClr val="3333CC"/>
                </a:solidFill>
                <a:latin typeface="Times New Roman"/>
                <a:ea typeface="Times New Roman"/>
                <a:cs typeface="Times New Roman"/>
                <a:sym typeface="Times New Roman"/>
              </a:rPr>
              <a:t>	</a:t>
            </a:r>
            <a:endParaRPr sz="1200" dirty="0" smtClean="0">
              <a:latin typeface="Times New Roman"/>
              <a:ea typeface="Times New Roman"/>
              <a:cs typeface="Times New Roman"/>
              <a:sym typeface="Times New Roman"/>
            </a:endParaRPr>
          </a:p>
          <a:p>
            <a:pPr lvl="0">
              <a:spcBef>
                <a:spcPts val="600"/>
              </a:spcBef>
              <a:defRPr sz="1800"/>
            </a:pPr>
            <a:r>
              <a:rPr sz="1600" b="1" dirty="0" smtClean="0">
                <a:latin typeface="Times New Roman"/>
                <a:ea typeface="Times New Roman"/>
                <a:cs typeface="Times New Roman"/>
                <a:sym typeface="Times New Roman"/>
              </a:rPr>
              <a:t>Abstract:</a:t>
            </a:r>
            <a:r>
              <a:rPr sz="1600" dirty="0" smtClean="0">
                <a:latin typeface="Times New Roman"/>
                <a:ea typeface="Times New Roman"/>
                <a:cs typeface="Times New Roman"/>
                <a:sym typeface="Times New Roman"/>
              </a:rPr>
              <a:t>	[</a:t>
            </a:r>
            <a:r>
              <a:rPr lang="en-US" altLang="ja-JP" sz="1600" dirty="0" smtClean="0">
                <a:latin typeface="Times New Roman" pitchFamily="18" charset="0"/>
                <a:ea typeface="ＭＳ Ｐゴシック" charset="-128"/>
                <a:cs typeface="Times New Roman" pitchFamily="18" charset="0"/>
              </a:rPr>
              <a:t>This document describes various aspects of PHY&amp;MAC for HRCP</a:t>
            </a:r>
            <a:r>
              <a:rPr sz="1600" dirty="0" smtClean="0">
                <a:latin typeface="Times New Roman"/>
                <a:ea typeface="Times New Roman"/>
                <a:cs typeface="Times New Roman"/>
                <a:sym typeface="Times New Roman"/>
              </a:rPr>
              <a:t>]</a:t>
            </a:r>
            <a:endParaRPr sz="1200" dirty="0" smtClean="0">
              <a:latin typeface="Times New Roman"/>
              <a:ea typeface="Times New Roman"/>
              <a:cs typeface="Times New Roman"/>
              <a:sym typeface="Times New Roman"/>
            </a:endParaRPr>
          </a:p>
          <a:p>
            <a:pPr>
              <a:spcBef>
                <a:spcPts val="600"/>
              </a:spcBef>
              <a:defRPr sz="1800"/>
            </a:pPr>
            <a:r>
              <a:rPr sz="1600" b="1" dirty="0" smtClean="0">
                <a:latin typeface="Times New Roman"/>
                <a:ea typeface="Times New Roman"/>
                <a:cs typeface="Times New Roman"/>
                <a:sym typeface="Times New Roman"/>
              </a:rPr>
              <a:t>Purpose</a:t>
            </a:r>
            <a:r>
              <a:rPr sz="1600" b="1" dirty="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altLang="ja-JP" sz="1600" dirty="0" smtClean="0">
                <a:latin typeface="Times New Roman" pitchFamily="18" charset="0"/>
                <a:ea typeface="ＭＳ Ｐゴシック" charset="-128"/>
                <a:cs typeface="Times New Roman" pitchFamily="18" charset="0"/>
              </a:rPr>
              <a:t>To propose a full set of specifications for TG 3e</a:t>
            </a:r>
            <a:r>
              <a:rPr sz="1600" dirty="0" smtClean="0">
                <a:latin typeface="Times New Roman"/>
                <a:ea typeface="Times New Roman"/>
                <a:cs typeface="Times New Roman"/>
                <a:sym typeface="Times New Roman"/>
              </a:rPr>
              <a:t>]</a:t>
            </a: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
        <p:nvSpPr>
          <p:cNvPr id="7" name="Slide Number Placeholder 6"/>
          <p:cNvSpPr>
            <a:spLocks noGrp="1"/>
          </p:cNvSpPr>
          <p:nvPr>
            <p:ph type="sldNum" sz="quarter" idx="2"/>
          </p:nvPr>
        </p:nvSpPr>
        <p:spPr/>
        <p:txBody>
          <a:bodyPr/>
          <a:lstStyle/>
          <a:p>
            <a:pPr lvl="0"/>
            <a:fld id="{86CB4B4D-7CA3-9044-876B-883B54F8677D}" type="slidenum">
              <a:rPr lang="en-US" smtClean="0"/>
              <a:pPr lvl="0"/>
              <a:t>1</a:t>
            </a:fld>
            <a:endParaRPr lang="en-US" dirty="0"/>
          </a:p>
        </p:txBody>
      </p:sp>
    </p:spTree>
    <p:extLst>
      <p:ext uri="{BB962C8B-B14F-4D97-AF65-F5344CB8AC3E}">
        <p14:creationId xmlns:p14="http://schemas.microsoft.com/office/powerpoint/2010/main" xmlns="" val="382310363"/>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テキスト ボックス 42"/>
          <p:cNvSpPr txBox="1"/>
          <p:nvPr/>
        </p:nvSpPr>
        <p:spPr>
          <a:xfrm>
            <a:off x="6781800" y="762000"/>
            <a:ext cx="1391178" cy="276999"/>
          </a:xfrm>
          <a:prstGeom prst="rect">
            <a:avLst/>
          </a:prstGeom>
          <a:noFill/>
        </p:spPr>
        <p:txBody>
          <a:bodyPr wrap="square" rtlCol="0">
            <a:spAutoFit/>
          </a:bodyPr>
          <a:lstStyle/>
          <a:p>
            <a:r>
              <a:rPr kumimoji="1" lang="en-US" altLang="ja-JP" dirty="0" smtClean="0"/>
              <a:t>Go-Back-N Retry</a:t>
            </a:r>
            <a:endParaRPr kumimoji="1" lang="ja-JP" altLang="en-US" dirty="0"/>
          </a:p>
        </p:txBody>
      </p:sp>
      <p:grpSp>
        <p:nvGrpSpPr>
          <p:cNvPr id="3" name="グループ化 48"/>
          <p:cNvGrpSpPr/>
          <p:nvPr/>
        </p:nvGrpSpPr>
        <p:grpSpPr>
          <a:xfrm>
            <a:off x="4572000" y="1371600"/>
            <a:ext cx="3626566" cy="152400"/>
            <a:chOff x="1066800" y="5715000"/>
            <a:chExt cx="3429000" cy="152400"/>
          </a:xfrm>
        </p:grpSpPr>
        <p:sp>
          <p:nvSpPr>
            <p:cNvPr id="8" name="正方形/長方形 7"/>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Sub-F#N+4</a:t>
              </a:r>
              <a:endParaRPr kumimoji="1" lang="ja-JP" altLang="en-US" sz="700" dirty="0"/>
            </a:p>
          </p:txBody>
        </p:sp>
        <p:sp>
          <p:nvSpPr>
            <p:cNvPr id="44" name="正方形/長方形 43"/>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Sub-F#N+3</a:t>
              </a:r>
              <a:endParaRPr kumimoji="1" lang="ja-JP" altLang="en-US" sz="700" dirty="0"/>
            </a:p>
          </p:txBody>
        </p:sp>
        <p:sp>
          <p:nvSpPr>
            <p:cNvPr id="45" name="正方形/長方形 44"/>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Sub-F#N+2</a:t>
              </a:r>
              <a:endParaRPr kumimoji="1" lang="ja-JP" altLang="en-US" sz="700" dirty="0"/>
            </a:p>
          </p:txBody>
        </p:sp>
        <p:sp>
          <p:nvSpPr>
            <p:cNvPr id="47" name="正方形/長方形 46"/>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Sub-F#N+1</a:t>
              </a:r>
              <a:endParaRPr kumimoji="1" lang="ja-JP" altLang="en-US" sz="700" dirty="0"/>
            </a:p>
          </p:txBody>
        </p:sp>
        <p:sp>
          <p:nvSpPr>
            <p:cNvPr id="48" name="正方形/長方形 47"/>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a:t>
              </a:r>
              <a:endParaRPr kumimoji="1" lang="ja-JP" altLang="en-US" sz="700" dirty="0"/>
            </a:p>
          </p:txBody>
        </p:sp>
      </p:grpSp>
      <p:grpSp>
        <p:nvGrpSpPr>
          <p:cNvPr id="6" name="グループ化 62"/>
          <p:cNvGrpSpPr/>
          <p:nvPr/>
        </p:nvGrpSpPr>
        <p:grpSpPr>
          <a:xfrm>
            <a:off x="640634" y="1600200"/>
            <a:ext cx="3626566" cy="152400"/>
            <a:chOff x="1066800" y="5715000"/>
            <a:chExt cx="3429000" cy="152400"/>
          </a:xfrm>
        </p:grpSpPr>
        <p:sp>
          <p:nvSpPr>
            <p:cNvPr id="64" name="正方形/長方形 63"/>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Sub-F#M+4</a:t>
              </a:r>
              <a:endParaRPr kumimoji="1" lang="ja-JP" altLang="en-US" sz="700" dirty="0"/>
            </a:p>
          </p:txBody>
        </p:sp>
        <p:sp>
          <p:nvSpPr>
            <p:cNvPr id="65" name="正方形/長方形 64"/>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Sub-F#M+3</a:t>
              </a:r>
              <a:endParaRPr kumimoji="1" lang="ja-JP" altLang="en-US" sz="700" dirty="0"/>
            </a:p>
          </p:txBody>
        </p:sp>
        <p:sp>
          <p:nvSpPr>
            <p:cNvPr id="66" name="正方形/長方形 65"/>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Sub-F#M+2</a:t>
              </a:r>
              <a:endParaRPr kumimoji="1" lang="ja-JP" altLang="en-US" sz="700" dirty="0"/>
            </a:p>
          </p:txBody>
        </p:sp>
        <p:sp>
          <p:nvSpPr>
            <p:cNvPr id="67" name="正方形/長方形 66"/>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Sub-F#M+1</a:t>
              </a:r>
              <a:endParaRPr kumimoji="1" lang="ja-JP" altLang="en-US" sz="700" dirty="0"/>
            </a:p>
          </p:txBody>
        </p:sp>
        <p:sp>
          <p:nvSpPr>
            <p:cNvPr id="68" name="正方形/長方形 67"/>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ACK#N+4</a:t>
              </a:r>
              <a:endParaRPr kumimoji="1" lang="ja-JP" altLang="en-US" sz="700" dirty="0"/>
            </a:p>
          </p:txBody>
        </p:sp>
      </p:grpSp>
      <p:grpSp>
        <p:nvGrpSpPr>
          <p:cNvPr id="12" name="グループ化 81"/>
          <p:cNvGrpSpPr/>
          <p:nvPr/>
        </p:nvGrpSpPr>
        <p:grpSpPr>
          <a:xfrm>
            <a:off x="4572000" y="2362200"/>
            <a:ext cx="3626566" cy="152400"/>
            <a:chOff x="1066800" y="5715000"/>
            <a:chExt cx="3429000" cy="152400"/>
          </a:xfrm>
        </p:grpSpPr>
        <p:sp>
          <p:nvSpPr>
            <p:cNvPr id="83" name="正方形/長方形 82"/>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Sub-F#N+8</a:t>
              </a:r>
              <a:endParaRPr kumimoji="1" lang="ja-JP" altLang="en-US" sz="700" dirty="0"/>
            </a:p>
          </p:txBody>
        </p:sp>
        <p:sp>
          <p:nvSpPr>
            <p:cNvPr id="84" name="正方形/長方形 83"/>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Sub-F#N+7</a:t>
              </a:r>
              <a:endParaRPr kumimoji="1" lang="ja-JP" altLang="en-US" sz="700" dirty="0"/>
            </a:p>
          </p:txBody>
        </p:sp>
        <p:sp>
          <p:nvSpPr>
            <p:cNvPr id="85" name="正方形/長方形 84"/>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Sub-F#N+6</a:t>
              </a:r>
              <a:endParaRPr kumimoji="1" lang="ja-JP" altLang="en-US" sz="700" dirty="0"/>
            </a:p>
          </p:txBody>
        </p:sp>
        <p:sp>
          <p:nvSpPr>
            <p:cNvPr id="86" name="正方形/長方形 85"/>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Sub-F#N+5</a:t>
              </a:r>
              <a:endParaRPr kumimoji="1" lang="ja-JP" altLang="en-US" sz="700" dirty="0"/>
            </a:p>
          </p:txBody>
        </p:sp>
        <p:sp>
          <p:nvSpPr>
            <p:cNvPr id="87" name="正方形/長方形 86"/>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ACK#M+4</a:t>
              </a:r>
              <a:endParaRPr kumimoji="1" lang="ja-JP" altLang="en-US" sz="700" dirty="0"/>
            </a:p>
          </p:txBody>
        </p:sp>
      </p:grpSp>
      <p:sp>
        <p:nvSpPr>
          <p:cNvPr id="16" name="テキスト ボックス 15"/>
          <p:cNvSpPr txBox="1"/>
          <p:nvPr/>
        </p:nvSpPr>
        <p:spPr>
          <a:xfrm>
            <a:off x="5248549" y="1981200"/>
            <a:ext cx="901209" cy="400110"/>
          </a:xfrm>
          <a:prstGeom prst="rect">
            <a:avLst/>
          </a:prstGeom>
          <a:noFill/>
        </p:spPr>
        <p:txBody>
          <a:bodyPr wrap="none" rtlCol="0">
            <a:spAutoFit/>
          </a:bodyPr>
          <a:lstStyle/>
          <a:p>
            <a:r>
              <a:rPr kumimoji="1" lang="en-US" altLang="ja-JP" sz="1000" dirty="0" smtClean="0"/>
              <a:t>Data Error</a:t>
            </a:r>
          </a:p>
          <a:p>
            <a:r>
              <a:rPr kumimoji="1" lang="en-US" altLang="ja-JP" sz="1000" dirty="0" smtClean="0"/>
              <a:t>Or Buffer full</a:t>
            </a:r>
            <a:endParaRPr kumimoji="1" lang="ja-JP" altLang="en-US" sz="1000" dirty="0"/>
          </a:p>
        </p:txBody>
      </p:sp>
      <p:cxnSp>
        <p:nvCxnSpPr>
          <p:cNvPr id="23" name="直線コネクタ 22"/>
          <p:cNvCxnSpPr/>
          <p:nvPr/>
        </p:nvCxnSpPr>
        <p:spPr>
          <a:xfrm flipH="1">
            <a:off x="5464011" y="2286000"/>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5400949" y="2286000"/>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 name="グループ化 93"/>
          <p:cNvGrpSpPr/>
          <p:nvPr/>
        </p:nvGrpSpPr>
        <p:grpSpPr>
          <a:xfrm>
            <a:off x="640634" y="2590800"/>
            <a:ext cx="3626566" cy="152400"/>
            <a:chOff x="1066800" y="5715000"/>
            <a:chExt cx="3429000" cy="152400"/>
          </a:xfrm>
        </p:grpSpPr>
        <p:sp>
          <p:nvSpPr>
            <p:cNvPr id="95" name="正方形/長方形 94"/>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Sub-F#M+8</a:t>
              </a:r>
              <a:endParaRPr kumimoji="1" lang="ja-JP" altLang="en-US" sz="700" dirty="0"/>
            </a:p>
          </p:txBody>
        </p:sp>
        <p:sp>
          <p:nvSpPr>
            <p:cNvPr id="96" name="正方形/長方形 95"/>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Sub-F#M+7</a:t>
              </a:r>
              <a:endParaRPr kumimoji="1" lang="ja-JP" altLang="en-US" sz="700" dirty="0"/>
            </a:p>
          </p:txBody>
        </p:sp>
        <p:sp>
          <p:nvSpPr>
            <p:cNvPr id="97" name="正方形/長方形 96"/>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Sub-F#M+6</a:t>
              </a:r>
              <a:endParaRPr kumimoji="1" lang="ja-JP" altLang="en-US" sz="700" dirty="0"/>
            </a:p>
          </p:txBody>
        </p:sp>
        <p:sp>
          <p:nvSpPr>
            <p:cNvPr id="98" name="正方形/長方形 97"/>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Sub-F#M+5</a:t>
              </a:r>
              <a:endParaRPr kumimoji="1" lang="ja-JP" altLang="en-US" sz="700" dirty="0"/>
            </a:p>
          </p:txBody>
        </p:sp>
        <p:sp>
          <p:nvSpPr>
            <p:cNvPr id="99" name="正方形/長方形 98"/>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ACK#N+6</a:t>
              </a:r>
              <a:endParaRPr kumimoji="1" lang="ja-JP" altLang="en-US" sz="700" dirty="0"/>
            </a:p>
          </p:txBody>
        </p:sp>
      </p:grpSp>
      <p:grpSp>
        <p:nvGrpSpPr>
          <p:cNvPr id="18" name="グループ化 105"/>
          <p:cNvGrpSpPr/>
          <p:nvPr/>
        </p:nvGrpSpPr>
        <p:grpSpPr>
          <a:xfrm>
            <a:off x="4572000" y="3352800"/>
            <a:ext cx="3626566" cy="152400"/>
            <a:chOff x="1066800" y="5715000"/>
            <a:chExt cx="3429000" cy="152400"/>
          </a:xfrm>
        </p:grpSpPr>
        <p:sp>
          <p:nvSpPr>
            <p:cNvPr id="107" name="正方形/長方形 106"/>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Sub-F#N+10</a:t>
              </a:r>
              <a:endParaRPr kumimoji="1" lang="ja-JP" altLang="en-US" sz="700" dirty="0"/>
            </a:p>
          </p:txBody>
        </p:sp>
        <p:sp>
          <p:nvSpPr>
            <p:cNvPr id="108" name="正方形/長方形 107"/>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Sub-F#N+9</a:t>
              </a:r>
              <a:endParaRPr kumimoji="1" lang="ja-JP" altLang="en-US" sz="700" dirty="0"/>
            </a:p>
          </p:txBody>
        </p:sp>
        <p:sp>
          <p:nvSpPr>
            <p:cNvPr id="109" name="正方形/長方形 108"/>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Sub-F#N+8</a:t>
              </a:r>
              <a:endParaRPr kumimoji="1" lang="ja-JP" altLang="en-US" sz="700" dirty="0"/>
            </a:p>
          </p:txBody>
        </p:sp>
        <p:sp>
          <p:nvSpPr>
            <p:cNvPr id="110" name="正方形/長方形 109"/>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Sub-F#N+7</a:t>
              </a:r>
              <a:endParaRPr kumimoji="1" lang="ja-JP" altLang="en-US" sz="700" dirty="0"/>
            </a:p>
          </p:txBody>
        </p:sp>
        <p:sp>
          <p:nvSpPr>
            <p:cNvPr id="111" name="正方形/長方形 110"/>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ACK#M+8</a:t>
              </a:r>
              <a:endParaRPr kumimoji="1" lang="ja-JP" altLang="en-US" sz="700" dirty="0"/>
            </a:p>
          </p:txBody>
        </p:sp>
      </p:grpSp>
      <p:sp>
        <p:nvSpPr>
          <p:cNvPr id="118" name="テキスト ボックス 117"/>
          <p:cNvSpPr txBox="1"/>
          <p:nvPr/>
        </p:nvSpPr>
        <p:spPr>
          <a:xfrm>
            <a:off x="7659469" y="1752600"/>
            <a:ext cx="646331" cy="246221"/>
          </a:xfrm>
          <a:prstGeom prst="rect">
            <a:avLst/>
          </a:prstGeom>
          <a:noFill/>
        </p:spPr>
        <p:txBody>
          <a:bodyPr wrap="none" rtlCol="0">
            <a:spAutoFit/>
          </a:bodyPr>
          <a:lstStyle/>
          <a:p>
            <a:r>
              <a:rPr kumimoji="1" lang="en-US" altLang="ja-JP" sz="1000" dirty="0" smtClean="0"/>
              <a:t>Time #1</a:t>
            </a:r>
            <a:endParaRPr kumimoji="1" lang="ja-JP" altLang="en-US" sz="1000" dirty="0"/>
          </a:p>
        </p:txBody>
      </p:sp>
      <p:cxnSp>
        <p:nvCxnSpPr>
          <p:cNvPr id="119" name="直線コネクタ 118"/>
          <p:cNvCxnSpPr/>
          <p:nvPr/>
        </p:nvCxnSpPr>
        <p:spPr>
          <a:xfrm flipH="1">
            <a:off x="7686949" y="3276600"/>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直線コネクタ 119"/>
          <p:cNvCxnSpPr/>
          <p:nvPr/>
        </p:nvCxnSpPr>
        <p:spPr>
          <a:xfrm>
            <a:off x="7651748" y="3291227"/>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5" name="正方形/長方形 134"/>
          <p:cNvSpPr/>
          <p:nvPr/>
        </p:nvSpPr>
        <p:spPr>
          <a:xfrm>
            <a:off x="3505200" y="3352800"/>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ACK#M+8</a:t>
            </a:r>
            <a:endParaRPr kumimoji="1" lang="ja-JP" altLang="en-US" sz="700" dirty="0"/>
          </a:p>
        </p:txBody>
      </p:sp>
      <p:sp>
        <p:nvSpPr>
          <p:cNvPr id="142" name="正方形/長方形 141"/>
          <p:cNvSpPr/>
          <p:nvPr/>
        </p:nvSpPr>
        <p:spPr>
          <a:xfrm>
            <a:off x="6431062" y="35814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ACK#N+6</a:t>
            </a:r>
            <a:endParaRPr kumimoji="1" lang="ja-JP" altLang="en-US" sz="700" dirty="0"/>
          </a:p>
        </p:txBody>
      </p:sp>
      <p:sp>
        <p:nvSpPr>
          <p:cNvPr id="149" name="テキスト ボックス 148"/>
          <p:cNvSpPr txBox="1"/>
          <p:nvPr/>
        </p:nvSpPr>
        <p:spPr>
          <a:xfrm>
            <a:off x="7315200" y="3048000"/>
            <a:ext cx="923651" cy="246221"/>
          </a:xfrm>
          <a:prstGeom prst="rect">
            <a:avLst/>
          </a:prstGeom>
          <a:noFill/>
        </p:spPr>
        <p:txBody>
          <a:bodyPr wrap="none" rtlCol="0">
            <a:spAutoFit/>
          </a:bodyPr>
          <a:lstStyle/>
          <a:p>
            <a:r>
              <a:rPr kumimoji="1" lang="en-US" altLang="ja-JP" sz="1000" dirty="0" smtClean="0"/>
              <a:t>Header Error</a:t>
            </a:r>
            <a:endParaRPr kumimoji="1" lang="ja-JP" altLang="en-US" sz="1000" dirty="0"/>
          </a:p>
        </p:txBody>
      </p:sp>
      <p:cxnSp>
        <p:nvCxnSpPr>
          <p:cNvPr id="126" name="直線矢印コネクタ 125"/>
          <p:cNvCxnSpPr/>
          <p:nvPr/>
        </p:nvCxnSpPr>
        <p:spPr>
          <a:xfrm flipH="1">
            <a:off x="371749" y="19812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61" name="テキスト ボックス 160"/>
          <p:cNvSpPr txBox="1"/>
          <p:nvPr/>
        </p:nvSpPr>
        <p:spPr>
          <a:xfrm>
            <a:off x="7659469" y="2743200"/>
            <a:ext cx="646331" cy="246221"/>
          </a:xfrm>
          <a:prstGeom prst="rect">
            <a:avLst/>
          </a:prstGeom>
          <a:noFill/>
        </p:spPr>
        <p:txBody>
          <a:bodyPr wrap="none" rtlCol="0">
            <a:spAutoFit/>
          </a:bodyPr>
          <a:lstStyle/>
          <a:p>
            <a:r>
              <a:rPr kumimoji="1" lang="en-US" altLang="ja-JP" sz="1000" dirty="0" smtClean="0"/>
              <a:t>Time #2</a:t>
            </a:r>
            <a:endParaRPr kumimoji="1" lang="ja-JP" altLang="en-US" sz="1000" dirty="0"/>
          </a:p>
        </p:txBody>
      </p:sp>
      <p:cxnSp>
        <p:nvCxnSpPr>
          <p:cNvPr id="162" name="直線矢印コネクタ 161"/>
          <p:cNvCxnSpPr/>
          <p:nvPr/>
        </p:nvCxnSpPr>
        <p:spPr>
          <a:xfrm flipH="1">
            <a:off x="371749" y="29718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5" name="テキスト ボックス 174"/>
          <p:cNvSpPr txBox="1"/>
          <p:nvPr/>
        </p:nvSpPr>
        <p:spPr>
          <a:xfrm>
            <a:off x="7583269" y="3733800"/>
            <a:ext cx="646331" cy="246221"/>
          </a:xfrm>
          <a:prstGeom prst="rect">
            <a:avLst/>
          </a:prstGeom>
          <a:noFill/>
        </p:spPr>
        <p:txBody>
          <a:bodyPr wrap="none" rtlCol="0">
            <a:spAutoFit/>
          </a:bodyPr>
          <a:lstStyle/>
          <a:p>
            <a:r>
              <a:rPr kumimoji="1" lang="en-US" altLang="ja-JP" sz="1000" dirty="0" smtClean="0"/>
              <a:t>Time #3</a:t>
            </a:r>
            <a:endParaRPr kumimoji="1" lang="ja-JP" altLang="en-US" sz="1000" dirty="0"/>
          </a:p>
        </p:txBody>
      </p:sp>
      <p:cxnSp>
        <p:nvCxnSpPr>
          <p:cNvPr id="176" name="直線矢印コネクタ 175"/>
          <p:cNvCxnSpPr/>
          <p:nvPr/>
        </p:nvCxnSpPr>
        <p:spPr>
          <a:xfrm flipH="1">
            <a:off x="371749" y="39624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91" name="テキスト ボックス 190"/>
          <p:cNvSpPr txBox="1"/>
          <p:nvPr/>
        </p:nvSpPr>
        <p:spPr>
          <a:xfrm>
            <a:off x="7659469" y="4724400"/>
            <a:ext cx="646331" cy="246221"/>
          </a:xfrm>
          <a:prstGeom prst="rect">
            <a:avLst/>
          </a:prstGeom>
          <a:noFill/>
        </p:spPr>
        <p:txBody>
          <a:bodyPr wrap="none" rtlCol="0">
            <a:spAutoFit/>
          </a:bodyPr>
          <a:lstStyle/>
          <a:p>
            <a:r>
              <a:rPr kumimoji="1" lang="en-US" altLang="ja-JP" sz="1000" dirty="0" smtClean="0"/>
              <a:t>Time #4</a:t>
            </a:r>
            <a:endParaRPr kumimoji="1" lang="ja-JP" altLang="en-US" sz="1000" dirty="0"/>
          </a:p>
        </p:txBody>
      </p:sp>
      <p:cxnSp>
        <p:nvCxnSpPr>
          <p:cNvPr id="192" name="直線矢印コネクタ 191"/>
          <p:cNvCxnSpPr/>
          <p:nvPr/>
        </p:nvCxnSpPr>
        <p:spPr>
          <a:xfrm flipH="1">
            <a:off x="371749" y="49530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93" name="正方形/長方形 192"/>
          <p:cNvSpPr/>
          <p:nvPr/>
        </p:nvSpPr>
        <p:spPr>
          <a:xfrm>
            <a:off x="4419600" y="35814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ACK#N+6</a:t>
            </a:r>
            <a:endParaRPr kumimoji="1" lang="ja-JP" altLang="en-US" sz="700" dirty="0"/>
          </a:p>
        </p:txBody>
      </p:sp>
      <p:sp>
        <p:nvSpPr>
          <p:cNvPr id="194" name="正方形/長方形 193"/>
          <p:cNvSpPr/>
          <p:nvPr/>
        </p:nvSpPr>
        <p:spPr>
          <a:xfrm>
            <a:off x="2133600" y="45720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ACK#N+12</a:t>
            </a:r>
            <a:endParaRPr kumimoji="1" lang="ja-JP" altLang="en-US" sz="700" dirty="0"/>
          </a:p>
        </p:txBody>
      </p:sp>
      <p:cxnSp>
        <p:nvCxnSpPr>
          <p:cNvPr id="206" name="直線コネクタ 205"/>
          <p:cNvCxnSpPr/>
          <p:nvPr/>
        </p:nvCxnSpPr>
        <p:spPr>
          <a:xfrm flipH="1">
            <a:off x="4715149" y="32766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07" name="直線コネクタ 206"/>
          <p:cNvCxnSpPr/>
          <p:nvPr/>
        </p:nvCxnSpPr>
        <p:spPr>
          <a:xfrm flipH="1">
            <a:off x="5481087" y="32766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08" name="直線コネクタ 207"/>
          <p:cNvCxnSpPr/>
          <p:nvPr/>
        </p:nvCxnSpPr>
        <p:spPr>
          <a:xfrm flipH="1">
            <a:off x="6166887" y="32766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09" name="直線コネクタ 208"/>
          <p:cNvCxnSpPr/>
          <p:nvPr/>
        </p:nvCxnSpPr>
        <p:spPr>
          <a:xfrm flipH="1">
            <a:off x="6928887" y="32766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6" name="正方形/長方形 135"/>
          <p:cNvSpPr/>
          <p:nvPr/>
        </p:nvSpPr>
        <p:spPr>
          <a:xfrm>
            <a:off x="1103487" y="43434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ACK#M+10</a:t>
            </a:r>
            <a:endParaRPr kumimoji="1" lang="ja-JP" altLang="en-US" sz="700" dirty="0"/>
          </a:p>
        </p:txBody>
      </p:sp>
      <p:cxnSp>
        <p:nvCxnSpPr>
          <p:cNvPr id="138" name="直線コネクタ 137"/>
          <p:cNvCxnSpPr/>
          <p:nvPr/>
        </p:nvCxnSpPr>
        <p:spPr>
          <a:xfrm flipH="1">
            <a:off x="4715149" y="22860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67" name="テキスト ボックス 166"/>
          <p:cNvSpPr txBox="1"/>
          <p:nvPr/>
        </p:nvSpPr>
        <p:spPr>
          <a:xfrm>
            <a:off x="7696200" y="5715000"/>
            <a:ext cx="646331" cy="246221"/>
          </a:xfrm>
          <a:prstGeom prst="rect">
            <a:avLst/>
          </a:prstGeom>
          <a:noFill/>
        </p:spPr>
        <p:txBody>
          <a:bodyPr wrap="none" rtlCol="0">
            <a:spAutoFit/>
          </a:bodyPr>
          <a:lstStyle/>
          <a:p>
            <a:r>
              <a:rPr kumimoji="1" lang="en-US" altLang="ja-JP" sz="1000" dirty="0" smtClean="0"/>
              <a:t>Time #5</a:t>
            </a:r>
            <a:endParaRPr kumimoji="1" lang="ja-JP" altLang="en-US" sz="1000" dirty="0"/>
          </a:p>
        </p:txBody>
      </p:sp>
      <p:cxnSp>
        <p:nvCxnSpPr>
          <p:cNvPr id="168" name="直線矢印コネクタ 167"/>
          <p:cNvCxnSpPr/>
          <p:nvPr/>
        </p:nvCxnSpPr>
        <p:spPr>
          <a:xfrm flipH="1">
            <a:off x="371749" y="59436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22" name="正方形/長方形 221"/>
          <p:cNvSpPr/>
          <p:nvPr/>
        </p:nvSpPr>
        <p:spPr>
          <a:xfrm>
            <a:off x="4973050" y="5334000"/>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ACK#M+12</a:t>
            </a:r>
            <a:endParaRPr kumimoji="1" lang="ja-JP" altLang="en-US" sz="700" dirty="0"/>
          </a:p>
        </p:txBody>
      </p:sp>
      <p:sp>
        <p:nvSpPr>
          <p:cNvPr id="224" name="正方形/長方形 223"/>
          <p:cNvSpPr/>
          <p:nvPr/>
        </p:nvSpPr>
        <p:spPr>
          <a:xfrm>
            <a:off x="3906250" y="5334000"/>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ACK#M+12</a:t>
            </a:r>
            <a:endParaRPr kumimoji="1" lang="ja-JP" altLang="en-US" sz="700" dirty="0"/>
          </a:p>
        </p:txBody>
      </p:sp>
      <p:grpSp>
        <p:nvGrpSpPr>
          <p:cNvPr id="251" name="グループ化 250"/>
          <p:cNvGrpSpPr/>
          <p:nvPr/>
        </p:nvGrpSpPr>
        <p:grpSpPr>
          <a:xfrm>
            <a:off x="4234304" y="1143000"/>
            <a:ext cx="413896" cy="685800"/>
            <a:chOff x="4234304" y="1219200"/>
            <a:chExt cx="413896" cy="685800"/>
          </a:xfrm>
        </p:grpSpPr>
        <p:cxnSp>
          <p:nvCxnSpPr>
            <p:cNvPr id="245" name="直線コネクタ 244"/>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7" name="直線コネクタ 246"/>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9" name="直線矢印コネクタ 248"/>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50" name="テキスト ボックス 249"/>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grpSp>
        <p:nvGrpSpPr>
          <p:cNvPr id="252" name="グループ化 251"/>
          <p:cNvGrpSpPr/>
          <p:nvPr/>
        </p:nvGrpSpPr>
        <p:grpSpPr>
          <a:xfrm>
            <a:off x="304800" y="1143000"/>
            <a:ext cx="413896" cy="685800"/>
            <a:chOff x="4234304" y="1219200"/>
            <a:chExt cx="413896" cy="685800"/>
          </a:xfrm>
        </p:grpSpPr>
        <p:cxnSp>
          <p:nvCxnSpPr>
            <p:cNvPr id="253" name="直線コネクタ 252"/>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54" name="直線コネクタ 253"/>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55" name="直線矢印コネクタ 254"/>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56" name="テキスト ボックス 255"/>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grpSp>
        <p:nvGrpSpPr>
          <p:cNvPr id="257" name="グループ化 256"/>
          <p:cNvGrpSpPr/>
          <p:nvPr/>
        </p:nvGrpSpPr>
        <p:grpSpPr>
          <a:xfrm>
            <a:off x="4234304" y="2133600"/>
            <a:ext cx="413896" cy="685800"/>
            <a:chOff x="4234304" y="1219200"/>
            <a:chExt cx="413896" cy="685800"/>
          </a:xfrm>
        </p:grpSpPr>
        <p:cxnSp>
          <p:nvCxnSpPr>
            <p:cNvPr id="258" name="直線コネクタ 257"/>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59" name="直線コネクタ 258"/>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60" name="直線矢印コネクタ 259"/>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61" name="テキスト ボックス 260"/>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grpSp>
        <p:nvGrpSpPr>
          <p:cNvPr id="288" name="グループ化 287"/>
          <p:cNvGrpSpPr/>
          <p:nvPr/>
        </p:nvGrpSpPr>
        <p:grpSpPr>
          <a:xfrm>
            <a:off x="4223896" y="3048000"/>
            <a:ext cx="348104" cy="685800"/>
            <a:chOff x="4223896" y="3048000"/>
            <a:chExt cx="348104" cy="685800"/>
          </a:xfrm>
        </p:grpSpPr>
        <p:cxnSp>
          <p:nvCxnSpPr>
            <p:cNvPr id="278" name="直線コネクタ 277"/>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79" name="直線コネクタ 278"/>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80" name="直線矢印コネクタ 279"/>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281" name="テキスト ボックス 280"/>
          <p:cNvSpPr txBox="1"/>
          <p:nvPr/>
        </p:nvSpPr>
        <p:spPr>
          <a:xfrm>
            <a:off x="4191000" y="3442156"/>
            <a:ext cx="373820" cy="215444"/>
          </a:xfrm>
          <a:prstGeom prst="rect">
            <a:avLst/>
          </a:prstGeom>
          <a:noFill/>
        </p:spPr>
        <p:txBody>
          <a:bodyPr wrap="none" rtlCol="0">
            <a:spAutoFit/>
          </a:bodyPr>
          <a:lstStyle/>
          <a:p>
            <a:r>
              <a:rPr kumimoji="1" lang="en-US" altLang="ja-JP" sz="800" dirty="0" smtClean="0"/>
              <a:t>IIFS</a:t>
            </a:r>
            <a:endParaRPr kumimoji="1" lang="ja-JP" altLang="en-US" sz="800" dirty="0"/>
          </a:p>
        </p:txBody>
      </p:sp>
      <p:cxnSp>
        <p:nvCxnSpPr>
          <p:cNvPr id="291" name="直線コネクタ 290"/>
          <p:cNvCxnSpPr/>
          <p:nvPr/>
        </p:nvCxnSpPr>
        <p:spPr>
          <a:xfrm>
            <a:off x="5144913" y="3581400"/>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92" name="直線矢印コネクタ 291"/>
          <p:cNvCxnSpPr/>
          <p:nvPr/>
        </p:nvCxnSpPr>
        <p:spPr>
          <a:xfrm>
            <a:off x="5144913" y="3733800"/>
            <a:ext cx="1295400"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95" name="直線コネクタ 294"/>
          <p:cNvCxnSpPr/>
          <p:nvPr/>
        </p:nvCxnSpPr>
        <p:spPr>
          <a:xfrm>
            <a:off x="6440313" y="3581400"/>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97" name="テキスト ボックス 296"/>
          <p:cNvSpPr txBox="1"/>
          <p:nvPr/>
        </p:nvSpPr>
        <p:spPr>
          <a:xfrm>
            <a:off x="5638800" y="3594556"/>
            <a:ext cx="418704" cy="215444"/>
          </a:xfrm>
          <a:prstGeom prst="rect">
            <a:avLst/>
          </a:prstGeom>
          <a:noFill/>
        </p:spPr>
        <p:txBody>
          <a:bodyPr wrap="none" rtlCol="0">
            <a:spAutoFit/>
          </a:bodyPr>
          <a:lstStyle/>
          <a:p>
            <a:r>
              <a:rPr kumimoji="1" lang="en-US" altLang="ja-JP" sz="800" dirty="0" smtClean="0"/>
              <a:t>RIFS</a:t>
            </a:r>
            <a:endParaRPr kumimoji="1" lang="ja-JP" altLang="en-US" sz="800" dirty="0"/>
          </a:p>
        </p:txBody>
      </p:sp>
      <p:grpSp>
        <p:nvGrpSpPr>
          <p:cNvPr id="298" name="グループ化 297"/>
          <p:cNvGrpSpPr/>
          <p:nvPr/>
        </p:nvGrpSpPr>
        <p:grpSpPr>
          <a:xfrm>
            <a:off x="4631564" y="5029200"/>
            <a:ext cx="348104" cy="685800"/>
            <a:chOff x="4223896" y="3048000"/>
            <a:chExt cx="348104" cy="685800"/>
          </a:xfrm>
        </p:grpSpPr>
        <p:cxnSp>
          <p:nvCxnSpPr>
            <p:cNvPr id="299" name="直線コネクタ 298"/>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00" name="直線コネクタ 299"/>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01" name="直線矢印コネクタ 300"/>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302" name="テキスト ボックス 301"/>
          <p:cNvSpPr txBox="1"/>
          <p:nvPr/>
        </p:nvSpPr>
        <p:spPr>
          <a:xfrm>
            <a:off x="4638744" y="5105400"/>
            <a:ext cx="373820" cy="215444"/>
          </a:xfrm>
          <a:prstGeom prst="rect">
            <a:avLst/>
          </a:prstGeom>
          <a:noFill/>
        </p:spPr>
        <p:txBody>
          <a:bodyPr wrap="none" rtlCol="0">
            <a:spAutoFit/>
          </a:bodyPr>
          <a:lstStyle/>
          <a:p>
            <a:r>
              <a:rPr kumimoji="1" lang="en-US" altLang="ja-JP" sz="800" dirty="0" smtClean="0"/>
              <a:t>IIFS</a:t>
            </a:r>
            <a:endParaRPr kumimoji="1" lang="ja-JP" altLang="en-US" sz="800" dirty="0"/>
          </a:p>
        </p:txBody>
      </p:sp>
      <p:grpSp>
        <p:nvGrpSpPr>
          <p:cNvPr id="141" name="グループ化 105"/>
          <p:cNvGrpSpPr/>
          <p:nvPr/>
        </p:nvGrpSpPr>
        <p:grpSpPr>
          <a:xfrm>
            <a:off x="4593783" y="5562600"/>
            <a:ext cx="3626566" cy="152400"/>
            <a:chOff x="1066800" y="5715000"/>
            <a:chExt cx="3429000" cy="152400"/>
          </a:xfrm>
        </p:grpSpPr>
        <p:sp>
          <p:nvSpPr>
            <p:cNvPr id="143" name="正方形/長方形 142"/>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Sub-F#M+14</a:t>
              </a:r>
              <a:endParaRPr kumimoji="1" lang="ja-JP" altLang="en-US" sz="700" dirty="0"/>
            </a:p>
          </p:txBody>
        </p:sp>
        <p:sp>
          <p:nvSpPr>
            <p:cNvPr id="144" name="正方形/長方形 143"/>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Sub-F#M+13</a:t>
              </a:r>
              <a:endParaRPr kumimoji="1" lang="ja-JP" altLang="en-US" sz="700" dirty="0"/>
            </a:p>
          </p:txBody>
        </p:sp>
        <p:sp>
          <p:nvSpPr>
            <p:cNvPr id="145" name="正方形/長方形 144"/>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Sub-F#M+12</a:t>
              </a:r>
              <a:endParaRPr kumimoji="1" lang="ja-JP" altLang="en-US" sz="700" dirty="0"/>
            </a:p>
          </p:txBody>
        </p:sp>
        <p:sp>
          <p:nvSpPr>
            <p:cNvPr id="146" name="正方形/長方形 145"/>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Sub-F#M+11</a:t>
              </a:r>
              <a:endParaRPr kumimoji="1" lang="ja-JP" altLang="en-US" sz="700" dirty="0"/>
            </a:p>
          </p:txBody>
        </p:sp>
        <p:sp>
          <p:nvSpPr>
            <p:cNvPr id="147" name="正方形/長方形 146"/>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ACK#N+12</a:t>
              </a:r>
              <a:endParaRPr kumimoji="1" lang="ja-JP" altLang="en-US" sz="700" dirty="0"/>
            </a:p>
          </p:txBody>
        </p:sp>
      </p:grpSp>
      <p:cxnSp>
        <p:nvCxnSpPr>
          <p:cNvPr id="214" name="直線コネクタ 213"/>
          <p:cNvCxnSpPr/>
          <p:nvPr/>
        </p:nvCxnSpPr>
        <p:spPr>
          <a:xfrm flipH="1">
            <a:off x="4715149" y="54864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15" name="直線コネクタ 214"/>
          <p:cNvCxnSpPr/>
          <p:nvPr/>
        </p:nvCxnSpPr>
        <p:spPr>
          <a:xfrm flipH="1">
            <a:off x="5481087" y="54864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13" name="グループ化 312"/>
          <p:cNvGrpSpPr/>
          <p:nvPr/>
        </p:nvGrpSpPr>
        <p:grpSpPr>
          <a:xfrm>
            <a:off x="2819400" y="4114800"/>
            <a:ext cx="413896" cy="685800"/>
            <a:chOff x="4234304" y="1219200"/>
            <a:chExt cx="413896" cy="685800"/>
          </a:xfrm>
        </p:grpSpPr>
        <p:cxnSp>
          <p:nvCxnSpPr>
            <p:cNvPr id="314" name="直線コネクタ 313"/>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15" name="直線コネクタ 314"/>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16" name="直線矢印コネクタ 315"/>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317" name="テキスト ボックス 316"/>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sp>
        <p:nvSpPr>
          <p:cNvPr id="318" name="テキスト ボックス 317"/>
          <p:cNvSpPr txBox="1"/>
          <p:nvPr/>
        </p:nvSpPr>
        <p:spPr>
          <a:xfrm>
            <a:off x="5241164" y="5105400"/>
            <a:ext cx="702436" cy="246221"/>
          </a:xfrm>
          <a:prstGeom prst="rect">
            <a:avLst/>
          </a:prstGeom>
          <a:noFill/>
        </p:spPr>
        <p:txBody>
          <a:bodyPr wrap="none" rtlCol="0">
            <a:spAutoFit/>
          </a:bodyPr>
          <a:lstStyle/>
          <a:p>
            <a:r>
              <a:rPr kumimoji="1" lang="en-US" altLang="ja-JP" sz="1000" dirty="0" err="1" smtClean="0"/>
              <a:t>Sync.lost</a:t>
            </a:r>
            <a:endParaRPr kumimoji="1" lang="ja-JP" altLang="en-US" sz="1000" dirty="0"/>
          </a:p>
        </p:txBody>
      </p:sp>
      <p:grpSp>
        <p:nvGrpSpPr>
          <p:cNvPr id="320" name="グループ化 319"/>
          <p:cNvGrpSpPr/>
          <p:nvPr/>
        </p:nvGrpSpPr>
        <p:grpSpPr>
          <a:xfrm>
            <a:off x="8458200" y="1321278"/>
            <a:ext cx="585417" cy="472589"/>
            <a:chOff x="8305800" y="1295400"/>
            <a:chExt cx="585417" cy="472589"/>
          </a:xfrm>
        </p:grpSpPr>
        <p:sp>
          <p:nvSpPr>
            <p:cNvPr id="239" name="テキスト ボックス 238"/>
            <p:cNvSpPr txBox="1"/>
            <p:nvPr/>
          </p:nvSpPr>
          <p:spPr>
            <a:xfrm>
              <a:off x="8305800" y="1295400"/>
              <a:ext cx="585417" cy="261610"/>
            </a:xfrm>
            <a:prstGeom prst="rect">
              <a:avLst/>
            </a:prstGeom>
            <a:noFill/>
          </p:spPr>
          <p:txBody>
            <a:bodyPr wrap="none" rtlCol="0">
              <a:spAutoFit/>
            </a:bodyPr>
            <a:lstStyle/>
            <a:p>
              <a:r>
                <a:rPr kumimoji="1" lang="en-US" altLang="ja-JP" sz="1100" b="1" dirty="0" err="1" smtClean="0"/>
                <a:t>Dev.A</a:t>
              </a:r>
              <a:endParaRPr kumimoji="1" lang="en-US" altLang="ja-JP" sz="1100" b="1" dirty="0" smtClean="0"/>
            </a:p>
          </p:txBody>
        </p:sp>
        <p:sp>
          <p:nvSpPr>
            <p:cNvPr id="319" name="テキスト ボックス 318"/>
            <p:cNvSpPr txBox="1"/>
            <p:nvPr/>
          </p:nvSpPr>
          <p:spPr>
            <a:xfrm>
              <a:off x="8305800" y="1506379"/>
              <a:ext cx="585417" cy="261610"/>
            </a:xfrm>
            <a:prstGeom prst="rect">
              <a:avLst/>
            </a:prstGeom>
            <a:noFill/>
          </p:spPr>
          <p:txBody>
            <a:bodyPr wrap="none" rtlCol="0">
              <a:spAutoFit/>
            </a:bodyPr>
            <a:lstStyle/>
            <a:p>
              <a:r>
                <a:rPr kumimoji="1" lang="en-US" altLang="ja-JP" sz="1100" b="1" dirty="0" err="1" smtClean="0"/>
                <a:t>Dev.B</a:t>
              </a:r>
              <a:endParaRPr kumimoji="1" lang="en-US" altLang="ja-JP" sz="1100" b="1" dirty="0" smtClean="0"/>
            </a:p>
          </p:txBody>
        </p:sp>
      </p:grpSp>
      <p:grpSp>
        <p:nvGrpSpPr>
          <p:cNvPr id="321" name="グループ化 320"/>
          <p:cNvGrpSpPr/>
          <p:nvPr/>
        </p:nvGrpSpPr>
        <p:grpSpPr>
          <a:xfrm>
            <a:off x="8458200" y="2311878"/>
            <a:ext cx="585417" cy="472589"/>
            <a:chOff x="8305800" y="1295400"/>
            <a:chExt cx="585417" cy="472589"/>
          </a:xfrm>
        </p:grpSpPr>
        <p:sp>
          <p:nvSpPr>
            <p:cNvPr id="322" name="テキスト ボックス 321"/>
            <p:cNvSpPr txBox="1"/>
            <p:nvPr/>
          </p:nvSpPr>
          <p:spPr>
            <a:xfrm>
              <a:off x="8305800" y="1295400"/>
              <a:ext cx="585417" cy="261610"/>
            </a:xfrm>
            <a:prstGeom prst="rect">
              <a:avLst/>
            </a:prstGeom>
            <a:noFill/>
          </p:spPr>
          <p:txBody>
            <a:bodyPr wrap="none" rtlCol="0">
              <a:spAutoFit/>
            </a:bodyPr>
            <a:lstStyle/>
            <a:p>
              <a:r>
                <a:rPr kumimoji="1" lang="en-US" altLang="ja-JP" sz="1100" b="1" dirty="0" err="1" smtClean="0"/>
                <a:t>Dev.A</a:t>
              </a:r>
              <a:endParaRPr kumimoji="1" lang="en-US" altLang="ja-JP" sz="1100" b="1" dirty="0" smtClean="0"/>
            </a:p>
          </p:txBody>
        </p:sp>
        <p:sp>
          <p:nvSpPr>
            <p:cNvPr id="323" name="テキスト ボックス 322"/>
            <p:cNvSpPr txBox="1"/>
            <p:nvPr/>
          </p:nvSpPr>
          <p:spPr>
            <a:xfrm>
              <a:off x="8305800" y="1506379"/>
              <a:ext cx="585417" cy="261610"/>
            </a:xfrm>
            <a:prstGeom prst="rect">
              <a:avLst/>
            </a:prstGeom>
            <a:noFill/>
          </p:spPr>
          <p:txBody>
            <a:bodyPr wrap="none" rtlCol="0">
              <a:spAutoFit/>
            </a:bodyPr>
            <a:lstStyle/>
            <a:p>
              <a:r>
                <a:rPr kumimoji="1" lang="en-US" altLang="ja-JP" sz="1100" b="1" dirty="0" err="1" smtClean="0"/>
                <a:t>Dev.B</a:t>
              </a:r>
              <a:endParaRPr kumimoji="1" lang="en-US" altLang="ja-JP" sz="1100" b="1" dirty="0" smtClean="0"/>
            </a:p>
          </p:txBody>
        </p:sp>
      </p:grpSp>
      <p:grpSp>
        <p:nvGrpSpPr>
          <p:cNvPr id="324" name="グループ化 323"/>
          <p:cNvGrpSpPr/>
          <p:nvPr/>
        </p:nvGrpSpPr>
        <p:grpSpPr>
          <a:xfrm>
            <a:off x="8458200" y="3302478"/>
            <a:ext cx="585417" cy="472589"/>
            <a:chOff x="8305800" y="1295400"/>
            <a:chExt cx="585417" cy="472589"/>
          </a:xfrm>
        </p:grpSpPr>
        <p:sp>
          <p:nvSpPr>
            <p:cNvPr id="325" name="テキスト ボックス 324"/>
            <p:cNvSpPr txBox="1"/>
            <p:nvPr/>
          </p:nvSpPr>
          <p:spPr>
            <a:xfrm>
              <a:off x="8305800" y="1295400"/>
              <a:ext cx="585417" cy="261610"/>
            </a:xfrm>
            <a:prstGeom prst="rect">
              <a:avLst/>
            </a:prstGeom>
            <a:noFill/>
          </p:spPr>
          <p:txBody>
            <a:bodyPr wrap="none" rtlCol="0">
              <a:spAutoFit/>
            </a:bodyPr>
            <a:lstStyle/>
            <a:p>
              <a:r>
                <a:rPr kumimoji="1" lang="en-US" altLang="ja-JP" sz="1100" b="1" dirty="0" err="1" smtClean="0"/>
                <a:t>Dev.A</a:t>
              </a:r>
              <a:endParaRPr kumimoji="1" lang="en-US" altLang="ja-JP" sz="1100" b="1" dirty="0" smtClean="0"/>
            </a:p>
          </p:txBody>
        </p:sp>
        <p:sp>
          <p:nvSpPr>
            <p:cNvPr id="326" name="テキスト ボックス 325"/>
            <p:cNvSpPr txBox="1"/>
            <p:nvPr/>
          </p:nvSpPr>
          <p:spPr>
            <a:xfrm>
              <a:off x="8305800" y="1506379"/>
              <a:ext cx="585417" cy="261610"/>
            </a:xfrm>
            <a:prstGeom prst="rect">
              <a:avLst/>
            </a:prstGeom>
            <a:noFill/>
          </p:spPr>
          <p:txBody>
            <a:bodyPr wrap="none" rtlCol="0">
              <a:spAutoFit/>
            </a:bodyPr>
            <a:lstStyle/>
            <a:p>
              <a:r>
                <a:rPr kumimoji="1" lang="en-US" altLang="ja-JP" sz="1100" b="1" dirty="0" err="1" smtClean="0"/>
                <a:t>Dev.B</a:t>
              </a:r>
              <a:endParaRPr kumimoji="1" lang="en-US" altLang="ja-JP" sz="1100" b="1" dirty="0" smtClean="0"/>
            </a:p>
          </p:txBody>
        </p:sp>
      </p:grpSp>
      <p:grpSp>
        <p:nvGrpSpPr>
          <p:cNvPr id="327" name="グループ化 326"/>
          <p:cNvGrpSpPr/>
          <p:nvPr/>
        </p:nvGrpSpPr>
        <p:grpSpPr>
          <a:xfrm>
            <a:off x="8458200" y="4293078"/>
            <a:ext cx="585417" cy="472589"/>
            <a:chOff x="8305800" y="1295400"/>
            <a:chExt cx="585417" cy="472589"/>
          </a:xfrm>
        </p:grpSpPr>
        <p:sp>
          <p:nvSpPr>
            <p:cNvPr id="328" name="テキスト ボックス 327"/>
            <p:cNvSpPr txBox="1"/>
            <p:nvPr/>
          </p:nvSpPr>
          <p:spPr>
            <a:xfrm>
              <a:off x="8305800" y="1295400"/>
              <a:ext cx="585417" cy="261610"/>
            </a:xfrm>
            <a:prstGeom prst="rect">
              <a:avLst/>
            </a:prstGeom>
            <a:noFill/>
          </p:spPr>
          <p:txBody>
            <a:bodyPr wrap="none" rtlCol="0">
              <a:spAutoFit/>
            </a:bodyPr>
            <a:lstStyle/>
            <a:p>
              <a:r>
                <a:rPr kumimoji="1" lang="en-US" altLang="ja-JP" sz="1100" b="1" dirty="0" err="1" smtClean="0"/>
                <a:t>Dev.A</a:t>
              </a:r>
              <a:endParaRPr kumimoji="1" lang="en-US" altLang="ja-JP" sz="1100" b="1" dirty="0" smtClean="0"/>
            </a:p>
          </p:txBody>
        </p:sp>
        <p:sp>
          <p:nvSpPr>
            <p:cNvPr id="329" name="テキスト ボックス 328"/>
            <p:cNvSpPr txBox="1"/>
            <p:nvPr/>
          </p:nvSpPr>
          <p:spPr>
            <a:xfrm>
              <a:off x="8305800" y="1506379"/>
              <a:ext cx="585417" cy="261610"/>
            </a:xfrm>
            <a:prstGeom prst="rect">
              <a:avLst/>
            </a:prstGeom>
            <a:noFill/>
          </p:spPr>
          <p:txBody>
            <a:bodyPr wrap="none" rtlCol="0">
              <a:spAutoFit/>
            </a:bodyPr>
            <a:lstStyle/>
            <a:p>
              <a:r>
                <a:rPr kumimoji="1" lang="en-US" altLang="ja-JP" sz="1100" b="1" dirty="0" err="1" smtClean="0"/>
                <a:t>Dev.B</a:t>
              </a:r>
              <a:endParaRPr kumimoji="1" lang="en-US" altLang="ja-JP" sz="1100" b="1" dirty="0" smtClean="0"/>
            </a:p>
          </p:txBody>
        </p:sp>
      </p:grpSp>
      <p:grpSp>
        <p:nvGrpSpPr>
          <p:cNvPr id="330" name="グループ化 329"/>
          <p:cNvGrpSpPr/>
          <p:nvPr/>
        </p:nvGrpSpPr>
        <p:grpSpPr>
          <a:xfrm>
            <a:off x="8458200" y="5283678"/>
            <a:ext cx="585417" cy="472589"/>
            <a:chOff x="8305800" y="1295400"/>
            <a:chExt cx="585417" cy="472589"/>
          </a:xfrm>
        </p:grpSpPr>
        <p:sp>
          <p:nvSpPr>
            <p:cNvPr id="331" name="テキスト ボックス 330"/>
            <p:cNvSpPr txBox="1"/>
            <p:nvPr/>
          </p:nvSpPr>
          <p:spPr>
            <a:xfrm>
              <a:off x="8305800" y="1295400"/>
              <a:ext cx="585417" cy="261610"/>
            </a:xfrm>
            <a:prstGeom prst="rect">
              <a:avLst/>
            </a:prstGeom>
            <a:noFill/>
          </p:spPr>
          <p:txBody>
            <a:bodyPr wrap="none" rtlCol="0">
              <a:spAutoFit/>
            </a:bodyPr>
            <a:lstStyle/>
            <a:p>
              <a:r>
                <a:rPr kumimoji="1" lang="en-US" altLang="ja-JP" sz="1100" b="1" dirty="0" err="1" smtClean="0"/>
                <a:t>Dev.A</a:t>
              </a:r>
              <a:endParaRPr kumimoji="1" lang="en-US" altLang="ja-JP" sz="1100" b="1" dirty="0" smtClean="0"/>
            </a:p>
          </p:txBody>
        </p:sp>
        <p:sp>
          <p:nvSpPr>
            <p:cNvPr id="332" name="テキスト ボックス 331"/>
            <p:cNvSpPr txBox="1"/>
            <p:nvPr/>
          </p:nvSpPr>
          <p:spPr>
            <a:xfrm>
              <a:off x="8305800" y="1506379"/>
              <a:ext cx="585417" cy="261610"/>
            </a:xfrm>
            <a:prstGeom prst="rect">
              <a:avLst/>
            </a:prstGeom>
            <a:noFill/>
          </p:spPr>
          <p:txBody>
            <a:bodyPr wrap="none" rtlCol="0">
              <a:spAutoFit/>
            </a:bodyPr>
            <a:lstStyle/>
            <a:p>
              <a:r>
                <a:rPr kumimoji="1" lang="en-US" altLang="ja-JP" sz="1100" b="1" dirty="0" err="1" smtClean="0"/>
                <a:t>Dev.B</a:t>
              </a:r>
              <a:endParaRPr kumimoji="1" lang="en-US" altLang="ja-JP" sz="1100" b="1" dirty="0" smtClean="0"/>
            </a:p>
          </p:txBody>
        </p:sp>
      </p:grpSp>
      <p:cxnSp>
        <p:nvCxnSpPr>
          <p:cNvPr id="165" name="直線コネクタ 164"/>
          <p:cNvCxnSpPr/>
          <p:nvPr/>
        </p:nvCxnSpPr>
        <p:spPr>
          <a:xfrm>
            <a:off x="7162800" y="3581400"/>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66" name="直線矢印コネクタ 165"/>
          <p:cNvCxnSpPr/>
          <p:nvPr/>
        </p:nvCxnSpPr>
        <p:spPr>
          <a:xfrm>
            <a:off x="7162800" y="3733800"/>
            <a:ext cx="1295400"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0" name="テキスト ボックス 169"/>
          <p:cNvSpPr txBox="1"/>
          <p:nvPr/>
        </p:nvSpPr>
        <p:spPr>
          <a:xfrm>
            <a:off x="7620000" y="3581400"/>
            <a:ext cx="418704" cy="215444"/>
          </a:xfrm>
          <a:prstGeom prst="rect">
            <a:avLst/>
          </a:prstGeom>
          <a:noFill/>
        </p:spPr>
        <p:txBody>
          <a:bodyPr wrap="none" rtlCol="0">
            <a:spAutoFit/>
          </a:bodyPr>
          <a:lstStyle/>
          <a:p>
            <a:r>
              <a:rPr kumimoji="1" lang="en-US" altLang="ja-JP" sz="800" dirty="0" smtClean="0"/>
              <a:t>RIFS</a:t>
            </a:r>
            <a:endParaRPr kumimoji="1" lang="ja-JP" altLang="en-US" sz="800" dirty="0"/>
          </a:p>
        </p:txBody>
      </p:sp>
      <p:cxnSp>
        <p:nvCxnSpPr>
          <p:cNvPr id="172" name="直線コネクタ 171"/>
          <p:cNvCxnSpPr/>
          <p:nvPr/>
        </p:nvCxnSpPr>
        <p:spPr>
          <a:xfrm>
            <a:off x="81862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73" name="直線コネクタ 172"/>
          <p:cNvCxnSpPr/>
          <p:nvPr/>
        </p:nvCxnSpPr>
        <p:spPr>
          <a:xfrm>
            <a:off x="84582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74" name="直線矢印コネクタ 173"/>
          <p:cNvCxnSpPr/>
          <p:nvPr/>
        </p:nvCxnSpPr>
        <p:spPr>
          <a:xfrm>
            <a:off x="8153400" y="31242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7" name="テキスト ボックス 176"/>
          <p:cNvSpPr txBox="1"/>
          <p:nvPr/>
        </p:nvSpPr>
        <p:spPr>
          <a:xfrm>
            <a:off x="8120504" y="34421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sp>
        <p:nvSpPr>
          <p:cNvPr id="181" name="正方形/長方形 180"/>
          <p:cNvSpPr/>
          <p:nvPr/>
        </p:nvSpPr>
        <p:spPr>
          <a:xfrm>
            <a:off x="1024460" y="35814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Sub-F#M+10</a:t>
            </a:r>
            <a:endParaRPr kumimoji="1" lang="ja-JP" altLang="en-US" sz="700" dirty="0"/>
          </a:p>
        </p:txBody>
      </p:sp>
      <p:sp>
        <p:nvSpPr>
          <p:cNvPr id="182" name="正方形/長方形 181"/>
          <p:cNvSpPr/>
          <p:nvPr/>
        </p:nvSpPr>
        <p:spPr>
          <a:xfrm>
            <a:off x="1749774" y="35814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Sub-F#M+9</a:t>
            </a:r>
            <a:endParaRPr kumimoji="1" lang="ja-JP" altLang="en-US" sz="700" dirty="0"/>
          </a:p>
        </p:txBody>
      </p:sp>
      <p:sp>
        <p:nvSpPr>
          <p:cNvPr id="183" name="正方形/長方形 182"/>
          <p:cNvSpPr/>
          <p:nvPr/>
        </p:nvSpPr>
        <p:spPr>
          <a:xfrm>
            <a:off x="2475087" y="35814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ACK#N+6</a:t>
            </a:r>
            <a:endParaRPr kumimoji="1" lang="ja-JP" altLang="en-US" sz="700" dirty="0"/>
          </a:p>
        </p:txBody>
      </p:sp>
      <p:grpSp>
        <p:nvGrpSpPr>
          <p:cNvPr id="184" name="グループ化 183"/>
          <p:cNvGrpSpPr/>
          <p:nvPr/>
        </p:nvGrpSpPr>
        <p:grpSpPr>
          <a:xfrm>
            <a:off x="3167504" y="3048000"/>
            <a:ext cx="413896" cy="685800"/>
            <a:chOff x="4234304" y="1219200"/>
            <a:chExt cx="413896" cy="685800"/>
          </a:xfrm>
        </p:grpSpPr>
        <p:cxnSp>
          <p:nvCxnSpPr>
            <p:cNvPr id="185" name="直線コネクタ 184"/>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86" name="直線コネクタ 185"/>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87" name="直線矢印コネクタ 186"/>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88" name="テキスト ボックス 187"/>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grpSp>
        <p:nvGrpSpPr>
          <p:cNvPr id="189" name="グループ化 188"/>
          <p:cNvGrpSpPr/>
          <p:nvPr/>
        </p:nvGrpSpPr>
        <p:grpSpPr>
          <a:xfrm>
            <a:off x="685800" y="3048000"/>
            <a:ext cx="413896" cy="685800"/>
            <a:chOff x="4234304" y="1219200"/>
            <a:chExt cx="413896" cy="685800"/>
          </a:xfrm>
        </p:grpSpPr>
        <p:cxnSp>
          <p:nvCxnSpPr>
            <p:cNvPr id="190" name="直線コネクタ 189"/>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95" name="直線コネクタ 194"/>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96" name="直線矢印コネクタ 195"/>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97" name="テキスト ボックス 196"/>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grpSp>
        <p:nvGrpSpPr>
          <p:cNvPr id="198" name="グループ化 105"/>
          <p:cNvGrpSpPr/>
          <p:nvPr/>
        </p:nvGrpSpPr>
        <p:grpSpPr>
          <a:xfrm>
            <a:off x="4603034" y="4343400"/>
            <a:ext cx="3626566" cy="152400"/>
            <a:chOff x="1066800" y="5715000"/>
            <a:chExt cx="3429000" cy="152400"/>
          </a:xfrm>
        </p:grpSpPr>
        <p:sp>
          <p:nvSpPr>
            <p:cNvPr id="199" name="正方形/長方形 198"/>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Sub-F#N+10</a:t>
              </a:r>
              <a:endParaRPr kumimoji="1" lang="ja-JP" altLang="en-US" sz="700" dirty="0"/>
            </a:p>
          </p:txBody>
        </p:sp>
        <p:sp>
          <p:nvSpPr>
            <p:cNvPr id="200" name="正方形/長方形 199"/>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Sub-F#N+9</a:t>
              </a:r>
              <a:endParaRPr kumimoji="1" lang="ja-JP" altLang="en-US" sz="700" dirty="0"/>
            </a:p>
          </p:txBody>
        </p:sp>
        <p:sp>
          <p:nvSpPr>
            <p:cNvPr id="201" name="正方形/長方形 200"/>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Sub-F#N+8</a:t>
              </a:r>
              <a:endParaRPr kumimoji="1" lang="ja-JP" altLang="en-US" sz="700" dirty="0"/>
            </a:p>
          </p:txBody>
        </p:sp>
        <p:sp>
          <p:nvSpPr>
            <p:cNvPr id="203" name="正方形/長方形 202"/>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Sub-F#N+7</a:t>
              </a:r>
              <a:endParaRPr kumimoji="1" lang="ja-JP" altLang="en-US" sz="700" dirty="0"/>
            </a:p>
          </p:txBody>
        </p:sp>
        <p:sp>
          <p:nvSpPr>
            <p:cNvPr id="205" name="正方形/長方形 204"/>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ACK#M+10</a:t>
              </a:r>
              <a:endParaRPr kumimoji="1" lang="ja-JP" altLang="en-US" sz="700" dirty="0"/>
            </a:p>
          </p:txBody>
        </p:sp>
      </p:grpSp>
      <p:sp>
        <p:nvSpPr>
          <p:cNvPr id="218" name="正方形/長方形 217"/>
          <p:cNvSpPr/>
          <p:nvPr/>
        </p:nvSpPr>
        <p:spPr>
          <a:xfrm>
            <a:off x="3160887" y="43434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Sub-F#N+12</a:t>
            </a:r>
            <a:endParaRPr kumimoji="1" lang="ja-JP" altLang="en-US" sz="700" dirty="0"/>
          </a:p>
        </p:txBody>
      </p:sp>
      <p:sp>
        <p:nvSpPr>
          <p:cNvPr id="219" name="正方形/長方形 218"/>
          <p:cNvSpPr/>
          <p:nvPr/>
        </p:nvSpPr>
        <p:spPr>
          <a:xfrm>
            <a:off x="3886200" y="43434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Sub-F#N+11</a:t>
            </a:r>
            <a:endParaRPr kumimoji="1" lang="ja-JP" altLang="en-US" sz="700" dirty="0"/>
          </a:p>
        </p:txBody>
      </p:sp>
      <p:grpSp>
        <p:nvGrpSpPr>
          <p:cNvPr id="225" name="グループ化 224"/>
          <p:cNvGrpSpPr/>
          <p:nvPr/>
        </p:nvGrpSpPr>
        <p:grpSpPr>
          <a:xfrm>
            <a:off x="1795904" y="4114800"/>
            <a:ext cx="413896" cy="685800"/>
            <a:chOff x="4234304" y="1219200"/>
            <a:chExt cx="413896" cy="685800"/>
          </a:xfrm>
        </p:grpSpPr>
        <p:cxnSp>
          <p:nvCxnSpPr>
            <p:cNvPr id="227" name="直線コネクタ 226"/>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28" name="直線コネクタ 227"/>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29" name="直線矢印コネクタ 228"/>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30" name="テキスト ボックス 229"/>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grpSp>
        <p:nvGrpSpPr>
          <p:cNvPr id="233" name="グループ化 232"/>
          <p:cNvGrpSpPr/>
          <p:nvPr/>
        </p:nvGrpSpPr>
        <p:grpSpPr>
          <a:xfrm>
            <a:off x="762000" y="4114800"/>
            <a:ext cx="413896" cy="685800"/>
            <a:chOff x="4234304" y="1219200"/>
            <a:chExt cx="413896" cy="685800"/>
          </a:xfrm>
        </p:grpSpPr>
        <p:cxnSp>
          <p:nvCxnSpPr>
            <p:cNvPr id="234" name="直線コネクタ 233"/>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0" name="直線コネクタ 23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1" name="直線矢印コネクタ 24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42" name="テキスト ボックス 241"/>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sp>
        <p:nvSpPr>
          <p:cNvPr id="243" name="正方形/長方形 242"/>
          <p:cNvSpPr/>
          <p:nvPr/>
        </p:nvSpPr>
        <p:spPr>
          <a:xfrm>
            <a:off x="2590800" y="55626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ACK#N+12</a:t>
            </a:r>
            <a:endParaRPr kumimoji="1" lang="ja-JP" altLang="en-US" sz="700" dirty="0"/>
          </a:p>
        </p:txBody>
      </p:sp>
      <p:cxnSp>
        <p:nvCxnSpPr>
          <p:cNvPr id="244" name="直線コネクタ 243"/>
          <p:cNvCxnSpPr/>
          <p:nvPr/>
        </p:nvCxnSpPr>
        <p:spPr>
          <a:xfrm>
            <a:off x="3316113" y="5562600"/>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6" name="直線矢印コネクタ 245"/>
          <p:cNvCxnSpPr/>
          <p:nvPr/>
        </p:nvCxnSpPr>
        <p:spPr>
          <a:xfrm>
            <a:off x="3316113" y="5715000"/>
            <a:ext cx="1295400"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8" name="直線コネクタ 247"/>
          <p:cNvCxnSpPr/>
          <p:nvPr/>
        </p:nvCxnSpPr>
        <p:spPr>
          <a:xfrm>
            <a:off x="4611513" y="5562600"/>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67" name="テキスト ボックス 266"/>
          <p:cNvSpPr txBox="1"/>
          <p:nvPr/>
        </p:nvSpPr>
        <p:spPr>
          <a:xfrm>
            <a:off x="3810000" y="5715000"/>
            <a:ext cx="418704" cy="215444"/>
          </a:xfrm>
          <a:prstGeom prst="rect">
            <a:avLst/>
          </a:prstGeom>
          <a:noFill/>
        </p:spPr>
        <p:txBody>
          <a:bodyPr wrap="none" rtlCol="0">
            <a:spAutoFit/>
          </a:bodyPr>
          <a:lstStyle/>
          <a:p>
            <a:r>
              <a:rPr kumimoji="1" lang="en-US" altLang="ja-JP" sz="800" dirty="0" smtClean="0"/>
              <a:t>RIFS</a:t>
            </a:r>
            <a:endParaRPr kumimoji="1" lang="ja-JP" altLang="en-US" sz="800" dirty="0"/>
          </a:p>
        </p:txBody>
      </p:sp>
      <p:sp>
        <p:nvSpPr>
          <p:cNvPr id="270" name="正方形/長方形 269"/>
          <p:cNvSpPr/>
          <p:nvPr/>
        </p:nvSpPr>
        <p:spPr>
          <a:xfrm>
            <a:off x="2839450" y="5334000"/>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ACK#M+12</a:t>
            </a:r>
            <a:endParaRPr kumimoji="1" lang="ja-JP" altLang="en-US" sz="700" dirty="0"/>
          </a:p>
        </p:txBody>
      </p:sp>
      <p:grpSp>
        <p:nvGrpSpPr>
          <p:cNvPr id="271" name="グループ化 270"/>
          <p:cNvGrpSpPr/>
          <p:nvPr/>
        </p:nvGrpSpPr>
        <p:grpSpPr>
          <a:xfrm>
            <a:off x="3564764" y="5029200"/>
            <a:ext cx="348104" cy="685800"/>
            <a:chOff x="4223896" y="3048000"/>
            <a:chExt cx="348104" cy="685800"/>
          </a:xfrm>
        </p:grpSpPr>
        <p:cxnSp>
          <p:nvCxnSpPr>
            <p:cNvPr id="272" name="直線コネクタ 271"/>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73" name="直線コネクタ 272"/>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74" name="直線矢印コネクタ 273"/>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275" name="テキスト ボックス 274"/>
          <p:cNvSpPr txBox="1"/>
          <p:nvPr/>
        </p:nvSpPr>
        <p:spPr>
          <a:xfrm>
            <a:off x="3571944" y="5105400"/>
            <a:ext cx="373820" cy="215444"/>
          </a:xfrm>
          <a:prstGeom prst="rect">
            <a:avLst/>
          </a:prstGeom>
          <a:noFill/>
        </p:spPr>
        <p:txBody>
          <a:bodyPr wrap="none" rtlCol="0">
            <a:spAutoFit/>
          </a:bodyPr>
          <a:lstStyle/>
          <a:p>
            <a:r>
              <a:rPr kumimoji="1" lang="en-US" altLang="ja-JP" sz="800" dirty="0" smtClean="0"/>
              <a:t>IIFS</a:t>
            </a:r>
            <a:endParaRPr kumimoji="1" lang="ja-JP" altLang="en-US" sz="800" dirty="0"/>
          </a:p>
        </p:txBody>
      </p:sp>
      <p:sp>
        <p:nvSpPr>
          <p:cNvPr id="276" name="正方形/長方形 275"/>
          <p:cNvSpPr/>
          <p:nvPr/>
        </p:nvSpPr>
        <p:spPr>
          <a:xfrm>
            <a:off x="1772650" y="5334000"/>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ACK#M+12</a:t>
            </a:r>
            <a:endParaRPr kumimoji="1" lang="ja-JP" altLang="en-US" sz="700" dirty="0"/>
          </a:p>
        </p:txBody>
      </p:sp>
      <p:grpSp>
        <p:nvGrpSpPr>
          <p:cNvPr id="277" name="グループ化 276"/>
          <p:cNvGrpSpPr/>
          <p:nvPr/>
        </p:nvGrpSpPr>
        <p:grpSpPr>
          <a:xfrm>
            <a:off x="2497964" y="5029200"/>
            <a:ext cx="348104" cy="685800"/>
            <a:chOff x="4223896" y="3048000"/>
            <a:chExt cx="348104" cy="685800"/>
          </a:xfrm>
        </p:grpSpPr>
        <p:cxnSp>
          <p:nvCxnSpPr>
            <p:cNvPr id="282" name="直線コネクタ 281"/>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83" name="直線コネクタ 282"/>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84" name="直線矢印コネクタ 283"/>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285" name="テキスト ボックス 284"/>
          <p:cNvSpPr txBox="1"/>
          <p:nvPr/>
        </p:nvSpPr>
        <p:spPr>
          <a:xfrm>
            <a:off x="2505144" y="5105400"/>
            <a:ext cx="373820" cy="215444"/>
          </a:xfrm>
          <a:prstGeom prst="rect">
            <a:avLst/>
          </a:prstGeom>
          <a:noFill/>
        </p:spPr>
        <p:txBody>
          <a:bodyPr wrap="none" rtlCol="0">
            <a:spAutoFit/>
          </a:bodyPr>
          <a:lstStyle/>
          <a:p>
            <a:r>
              <a:rPr kumimoji="1" lang="en-US" altLang="ja-JP" sz="800" dirty="0" smtClean="0"/>
              <a:t>IIFS</a:t>
            </a:r>
            <a:endParaRPr kumimoji="1" lang="ja-JP" altLang="en-US" sz="800" dirty="0"/>
          </a:p>
        </p:txBody>
      </p:sp>
      <p:sp>
        <p:nvSpPr>
          <p:cNvPr id="287" name="タイトル 1"/>
          <p:cNvSpPr txBox="1">
            <a:spLocks/>
          </p:cNvSpPr>
          <p:nvPr/>
        </p:nvSpPr>
        <p:spPr>
          <a:xfrm>
            <a:off x="647704" y="609600"/>
            <a:ext cx="7848601" cy="9906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altLang="ko-KR" sz="3600" dirty="0" smtClean="0">
              <a:latin typeface="Arial" panose="020B0604020202020204" pitchFamily="34" charset="0"/>
              <a:ea typeface="Times New Roman"/>
              <a:cs typeface="Arial" panose="020B0604020202020204" pitchFamily="34" charset="0"/>
              <a:sym typeface="Times New Roman"/>
            </a:endParaRPr>
          </a:p>
          <a:p>
            <a:pPr marL="0" marR="0" lvl="0" indent="0" algn="l" defTabSz="914400" eaLnBrk="1" fontAlgn="auto" latinLnBrk="0" hangingPunct="1">
              <a:lnSpc>
                <a:spcPct val="100000"/>
              </a:lnSpc>
              <a:spcBef>
                <a:spcPts val="0"/>
              </a:spcBef>
              <a:spcAft>
                <a:spcPts val="0"/>
              </a:spcAft>
              <a:buClrTx/>
              <a:buSzTx/>
              <a:buFontTx/>
              <a:buNone/>
              <a:tabLst/>
              <a:defRPr/>
            </a:pPr>
            <a:r>
              <a:rPr lang="en-US" altLang="ko-KR" sz="3600" dirty="0" smtClean="0">
                <a:latin typeface="Arial" panose="020B0604020202020204" pitchFamily="34" charset="0"/>
                <a:ea typeface="Times New Roman"/>
                <a:cs typeface="Arial" panose="020B0604020202020204" pitchFamily="34" charset="0"/>
                <a:sym typeface="Times New Roman"/>
              </a:rPr>
              <a:t>Time Domain MAC Behavior</a:t>
            </a:r>
          </a:p>
          <a:p>
            <a:pPr marL="0" marR="0" lvl="0" indent="0" algn="l" defTabSz="914400" eaLnBrk="1" fontAlgn="auto" latinLnBrk="0" hangingPunct="1">
              <a:lnSpc>
                <a:spcPct val="100000"/>
              </a:lnSpc>
              <a:spcBef>
                <a:spcPts val="0"/>
              </a:spcBef>
              <a:spcAft>
                <a:spcPts val="0"/>
              </a:spcAft>
              <a:buClrTx/>
              <a:buSzTx/>
              <a:buFontTx/>
              <a:buNone/>
              <a:tabLst/>
              <a:defRPr/>
            </a:pPr>
            <a:r>
              <a:rPr lang="en-US" altLang="ko-KR" sz="3600" dirty="0" smtClean="0">
                <a:latin typeface="Arial" panose="020B0604020202020204" pitchFamily="34" charset="0"/>
                <a:ea typeface="Times New Roman"/>
                <a:cs typeface="Arial" panose="020B0604020202020204" pitchFamily="34" charset="0"/>
                <a:sym typeface="Times New Roman"/>
              </a:rPr>
              <a:t>	 </a:t>
            </a:r>
            <a: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t/>
            </a:r>
            <a:b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br>
            <a: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t>			</a:t>
            </a:r>
            <a:endParaRPr kumimoji="1" lang="ja-JP" altLang="en-US" sz="2400" b="0" i="0" u="none" strike="noStrike" kern="0" cap="none" spc="0" normalizeH="0" baseline="0" noProof="0" dirty="0">
              <a:ln>
                <a:noFill/>
              </a:ln>
              <a:solidFill>
                <a:sysClr val="windowText" lastClr="000000"/>
              </a:solidFill>
              <a:effectLst/>
              <a:uLnTx/>
              <a:uFillTx/>
              <a:latin typeface="Times New Roman"/>
              <a:ea typeface="Times New Roman"/>
              <a:cs typeface="Times New Roman"/>
              <a:sym typeface="Times New Roman"/>
            </a:endParaRPr>
          </a:p>
        </p:txBody>
      </p:sp>
      <p:sp>
        <p:nvSpPr>
          <p:cNvPr id="180" name="スライド番号プレースホルダ 3"/>
          <p:cNvSpPr>
            <a:spLocks noGrp="1"/>
          </p:cNvSpPr>
          <p:nvPr>
            <p:ph type="sldNum" sz="quarter" idx="2"/>
          </p:nvPr>
        </p:nvSpPr>
        <p:spPr>
          <a:xfrm>
            <a:off x="4333588" y="6475414"/>
            <a:ext cx="567463" cy="184666"/>
          </a:xfrm>
        </p:spPr>
        <p:txBody>
          <a:bodyPr/>
          <a:lstStyle/>
          <a:p>
            <a:r>
              <a:rPr lang="en-US" dirty="0" smtClean="0"/>
              <a:t>Slide</a:t>
            </a:r>
            <a:fld id="{86CB4B4D-7CA3-9044-876B-883B54F8677D}" type="slidenum">
              <a:rPr lang="en-US" smtClean="0"/>
              <a:pPr/>
              <a:t>10</a:t>
            </a:fld>
            <a:endParaRPr lang="en-US" dirty="0"/>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タイトル 27"/>
          <p:cNvSpPr>
            <a:spLocks noGrp="1"/>
          </p:cNvSpPr>
          <p:nvPr>
            <p:ph type="title"/>
          </p:nvPr>
        </p:nvSpPr>
        <p:spPr>
          <a:xfrm>
            <a:off x="647704" y="762000"/>
            <a:ext cx="7848601" cy="685800"/>
          </a:xfrm>
        </p:spPr>
        <p:txBody>
          <a:bodyPr/>
          <a:lstStyle/>
          <a:p>
            <a:pPr algn="l"/>
            <a:r>
              <a:rPr kumimoji="1" lang="en-US" altLang="ja-JP" dirty="0" smtClean="0">
                <a:latin typeface="Arial Unicode MS" pitchFamily="50" charset="-128"/>
                <a:ea typeface="Arial Unicode MS" pitchFamily="50" charset="-128"/>
                <a:cs typeface="Arial Unicode MS" pitchFamily="50" charset="-128"/>
              </a:rPr>
              <a:t>MAC Header</a:t>
            </a:r>
            <a:br>
              <a:rPr kumimoji="1" lang="en-US" altLang="ja-JP" dirty="0" smtClean="0">
                <a:latin typeface="Arial Unicode MS" pitchFamily="50" charset="-128"/>
                <a:ea typeface="Arial Unicode MS" pitchFamily="50" charset="-128"/>
                <a:cs typeface="Arial Unicode MS" pitchFamily="50" charset="-128"/>
              </a:rPr>
            </a:br>
            <a:r>
              <a:rPr kumimoji="1" lang="en-US" altLang="ja-JP" dirty="0" smtClean="0">
                <a:latin typeface="Arial Unicode MS" pitchFamily="50" charset="-128"/>
                <a:ea typeface="Arial Unicode MS" pitchFamily="50" charset="-128"/>
                <a:cs typeface="Arial Unicode MS" pitchFamily="50" charset="-128"/>
              </a:rPr>
              <a:t>	</a:t>
            </a:r>
            <a:endParaRPr kumimoji="1" lang="ja-JP" altLang="en-US" sz="2400" dirty="0">
              <a:latin typeface="Arial Unicode MS" pitchFamily="50" charset="-128"/>
              <a:ea typeface="Arial Unicode MS" pitchFamily="50" charset="-128"/>
              <a:cs typeface="Arial Unicode MS" pitchFamily="50" charset="-128"/>
            </a:endParaRPr>
          </a:p>
        </p:txBody>
      </p:sp>
      <p:sp>
        <p:nvSpPr>
          <p:cNvPr id="4" name="スライド番号プレースホルダ 3"/>
          <p:cNvSpPr>
            <a:spLocks noGrp="1"/>
          </p:cNvSpPr>
          <p:nvPr>
            <p:ph type="sldNum" sz="quarter" idx="2"/>
          </p:nvPr>
        </p:nvSpPr>
        <p:spPr>
          <a:xfrm>
            <a:off x="4537937" y="6475414"/>
            <a:ext cx="567463" cy="184666"/>
          </a:xfrm>
        </p:spPr>
        <p:txBody>
          <a:bodyPr/>
          <a:lstStyle/>
          <a:p>
            <a:r>
              <a:rPr lang="en-US" smtClean="0"/>
              <a:t>Slide </a:t>
            </a:r>
            <a:fld id="{0CA028F1-D738-48FE-BE50-E58F6D2C58CF}" type="slidenum">
              <a:rPr lang="en-US" smtClean="0"/>
              <a:pPr/>
              <a:t>11</a:t>
            </a:fld>
            <a:endParaRPr lang="en-US" dirty="0"/>
          </a:p>
        </p:txBody>
      </p:sp>
      <p:pic>
        <p:nvPicPr>
          <p:cNvPr id="5" name="Picture 3"/>
          <p:cNvPicPr>
            <a:picLocks noChangeAspect="1" noChangeArrowheads="1"/>
          </p:cNvPicPr>
          <p:nvPr/>
        </p:nvPicPr>
        <p:blipFill>
          <a:blip r:embed="rId2" cstate="print"/>
          <a:srcRect/>
          <a:stretch>
            <a:fillRect/>
          </a:stretch>
        </p:blipFill>
        <p:spPr bwMode="auto">
          <a:xfrm>
            <a:off x="3387437" y="1452568"/>
            <a:ext cx="4380305" cy="1077952"/>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5396751" y="2487402"/>
            <a:ext cx="2832850" cy="719329"/>
          </a:xfrm>
          <a:prstGeom prst="rect">
            <a:avLst/>
          </a:prstGeom>
          <a:noFill/>
          <a:ln w="9525">
            <a:noFill/>
            <a:miter lim="800000"/>
            <a:headEnd/>
            <a:tailEnd/>
          </a:ln>
        </p:spPr>
      </p:pic>
      <p:pic>
        <p:nvPicPr>
          <p:cNvPr id="7" name="Picture 2"/>
          <p:cNvPicPr>
            <a:picLocks noChangeAspect="1" noChangeArrowheads="1"/>
          </p:cNvPicPr>
          <p:nvPr/>
        </p:nvPicPr>
        <p:blipFill>
          <a:blip r:embed="rId4" cstate="print"/>
          <a:srcRect/>
          <a:stretch>
            <a:fillRect/>
          </a:stretch>
        </p:blipFill>
        <p:spPr bwMode="auto">
          <a:xfrm>
            <a:off x="3119792" y="2702992"/>
            <a:ext cx="2292895" cy="517417"/>
          </a:xfrm>
          <a:prstGeom prst="rect">
            <a:avLst/>
          </a:prstGeom>
          <a:noFill/>
          <a:ln w="9525">
            <a:noFill/>
            <a:miter lim="800000"/>
            <a:headEnd/>
            <a:tailEnd/>
          </a:ln>
        </p:spPr>
      </p:pic>
      <p:cxnSp>
        <p:nvCxnSpPr>
          <p:cNvPr id="8" name="直線コネクタ 7"/>
          <p:cNvCxnSpPr/>
          <p:nvPr/>
        </p:nvCxnSpPr>
        <p:spPr bwMode="auto">
          <a:xfrm flipH="1">
            <a:off x="5477124" y="2013103"/>
            <a:ext cx="1567265" cy="646771"/>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9" name="直線コネクタ 8"/>
          <p:cNvCxnSpPr/>
          <p:nvPr/>
        </p:nvCxnSpPr>
        <p:spPr bwMode="auto">
          <a:xfrm>
            <a:off x="7446252" y="2013103"/>
            <a:ext cx="602794" cy="646771"/>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0" name="直線コネクタ 9"/>
          <p:cNvCxnSpPr/>
          <p:nvPr/>
        </p:nvCxnSpPr>
        <p:spPr bwMode="auto">
          <a:xfrm flipH="1">
            <a:off x="3202441" y="2056221"/>
            <a:ext cx="2129873" cy="689889"/>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1" name="直線コネクタ 10"/>
          <p:cNvCxnSpPr/>
          <p:nvPr/>
        </p:nvCxnSpPr>
        <p:spPr bwMode="auto">
          <a:xfrm flipH="1">
            <a:off x="5356565" y="2056221"/>
            <a:ext cx="602794" cy="689889"/>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2" name="直線コネクタ 11"/>
          <p:cNvCxnSpPr/>
          <p:nvPr/>
        </p:nvCxnSpPr>
        <p:spPr bwMode="auto">
          <a:xfrm flipH="1">
            <a:off x="7406066" y="2702992"/>
            <a:ext cx="160745" cy="388063"/>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3" name="直線コネクタ 12"/>
          <p:cNvCxnSpPr/>
          <p:nvPr/>
        </p:nvCxnSpPr>
        <p:spPr bwMode="auto">
          <a:xfrm flipH="1">
            <a:off x="3564118" y="2659874"/>
            <a:ext cx="683167" cy="517417"/>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4" name="直線コネクタ 13"/>
          <p:cNvCxnSpPr/>
          <p:nvPr/>
        </p:nvCxnSpPr>
        <p:spPr bwMode="auto">
          <a:xfrm flipH="1">
            <a:off x="6361222" y="2659874"/>
            <a:ext cx="160745" cy="388063"/>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6" name="直線コネクタ 15"/>
          <p:cNvCxnSpPr/>
          <p:nvPr/>
        </p:nvCxnSpPr>
        <p:spPr bwMode="auto">
          <a:xfrm flipH="1">
            <a:off x="6602340" y="2659874"/>
            <a:ext cx="160745" cy="388063"/>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7" name="直線コネクタ 16"/>
          <p:cNvCxnSpPr/>
          <p:nvPr/>
        </p:nvCxnSpPr>
        <p:spPr bwMode="auto">
          <a:xfrm flipH="1">
            <a:off x="6763085" y="2702992"/>
            <a:ext cx="160745" cy="388063"/>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8" name="直線コネクタ 17"/>
          <p:cNvCxnSpPr/>
          <p:nvPr/>
        </p:nvCxnSpPr>
        <p:spPr bwMode="auto">
          <a:xfrm flipH="1">
            <a:off x="6079918" y="2659874"/>
            <a:ext cx="160745" cy="388063"/>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9" name="直線コネクタ 18"/>
          <p:cNvCxnSpPr/>
          <p:nvPr/>
        </p:nvCxnSpPr>
        <p:spPr bwMode="auto">
          <a:xfrm flipH="1">
            <a:off x="4287471" y="2616756"/>
            <a:ext cx="683167" cy="517417"/>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0" name="直線コネクタ 19"/>
          <p:cNvCxnSpPr/>
          <p:nvPr/>
        </p:nvCxnSpPr>
        <p:spPr bwMode="auto">
          <a:xfrm flipH="1">
            <a:off x="5838801" y="2659874"/>
            <a:ext cx="160745" cy="388063"/>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1" name="直線コネクタ 20"/>
          <p:cNvCxnSpPr/>
          <p:nvPr/>
        </p:nvCxnSpPr>
        <p:spPr bwMode="auto">
          <a:xfrm flipH="1">
            <a:off x="4729520" y="2616756"/>
            <a:ext cx="683167" cy="517417"/>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2" name="直線コネクタ 21"/>
          <p:cNvCxnSpPr/>
          <p:nvPr/>
        </p:nvCxnSpPr>
        <p:spPr bwMode="auto">
          <a:xfrm flipH="1">
            <a:off x="4890265" y="1452568"/>
            <a:ext cx="442049" cy="603653"/>
          </a:xfrm>
          <a:prstGeom prst="line">
            <a:avLst/>
          </a:prstGeom>
          <a:solidFill>
            <a:schemeClr val="accent1"/>
          </a:solidFill>
          <a:ln w="1905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3" name="正方形/長方形 22"/>
          <p:cNvSpPr/>
          <p:nvPr/>
        </p:nvSpPr>
        <p:spPr>
          <a:xfrm>
            <a:off x="38472" y="1458354"/>
            <a:ext cx="3923928" cy="338554"/>
          </a:xfrm>
          <a:prstGeom prst="rect">
            <a:avLst/>
          </a:prstGeom>
        </p:spPr>
        <p:txBody>
          <a:bodyPr wrap="square">
            <a:spAutoFit/>
          </a:bodyPr>
          <a:lstStyle/>
          <a:p>
            <a:pPr marL="492125" lvl="1" indent="-206375" algn="l">
              <a:spcBef>
                <a:spcPts val="0"/>
              </a:spcBef>
              <a:spcAft>
                <a:spcPts val="1200"/>
              </a:spcAft>
            </a:pPr>
            <a:r>
              <a:rPr lang="en-US" altLang="ja-JP" sz="1600" b="1" dirty="0" smtClean="0">
                <a:solidFill>
                  <a:srgbClr val="FF0000"/>
                </a:solidFill>
                <a:cs typeface="Arial" panose="020B0604020202020204" pitchFamily="34" charset="0"/>
              </a:rPr>
              <a:t>802.15.3c </a:t>
            </a:r>
            <a:r>
              <a:rPr lang="en-US" altLang="ja-JP" sz="1600" b="1" dirty="0" smtClean="0">
                <a:solidFill>
                  <a:schemeClr val="tx1"/>
                </a:solidFill>
                <a:cs typeface="Arial" panose="020B0604020202020204" pitchFamily="34" charset="0"/>
              </a:rPr>
              <a:t>MAC Header</a:t>
            </a:r>
            <a:endParaRPr lang="en-US" altLang="ko-KR" sz="1600" b="1" dirty="0" smtClean="0">
              <a:solidFill>
                <a:schemeClr val="tx1"/>
              </a:solidFill>
              <a:cs typeface="Arial" panose="020B0604020202020204" pitchFamily="34" charset="0"/>
            </a:endParaRPr>
          </a:p>
        </p:txBody>
      </p:sp>
      <p:sp>
        <p:nvSpPr>
          <p:cNvPr id="25" name="正方形/長方形 24"/>
          <p:cNvSpPr/>
          <p:nvPr/>
        </p:nvSpPr>
        <p:spPr>
          <a:xfrm>
            <a:off x="76200" y="3048000"/>
            <a:ext cx="5105400" cy="3693319"/>
          </a:xfrm>
          <a:prstGeom prst="rect">
            <a:avLst/>
          </a:prstGeom>
        </p:spPr>
        <p:txBody>
          <a:bodyPr wrap="square">
            <a:spAutoFit/>
          </a:bodyPr>
          <a:lstStyle/>
          <a:p>
            <a:pPr marL="492125" lvl="1" indent="-206375" algn="l">
              <a:spcBef>
                <a:spcPts val="0"/>
              </a:spcBef>
              <a:spcAft>
                <a:spcPts val="1200"/>
              </a:spcAft>
            </a:pPr>
            <a:r>
              <a:rPr lang="en-US" altLang="ja-JP" sz="1600" b="1" dirty="0" smtClean="0">
                <a:solidFill>
                  <a:schemeClr val="tx1"/>
                </a:solidFill>
                <a:cs typeface="Arial" panose="020B0604020202020204" pitchFamily="34" charset="0"/>
              </a:rPr>
              <a:t>Required information </a:t>
            </a:r>
          </a:p>
          <a:p>
            <a:pPr marL="492125" lvl="1" indent="-206375" algn="l">
              <a:spcBef>
                <a:spcPts val="0"/>
              </a:spcBef>
              <a:spcAft>
                <a:spcPts val="1200"/>
              </a:spcAft>
            </a:pPr>
            <a:r>
              <a:rPr lang="en-US" altLang="ja-JP" sz="1600" b="1" dirty="0" smtClean="0">
                <a:solidFill>
                  <a:srgbClr val="FF0000"/>
                </a:solidFill>
                <a:cs typeface="Arial" panose="020B0604020202020204" pitchFamily="34" charset="0"/>
              </a:rPr>
              <a:t>802.15.3e </a:t>
            </a:r>
            <a:r>
              <a:rPr lang="en-US" altLang="ja-JP" sz="1600" b="1" dirty="0" smtClean="0">
                <a:solidFill>
                  <a:schemeClr val="tx1"/>
                </a:solidFill>
                <a:cs typeface="Arial" panose="020B0604020202020204" pitchFamily="34" charset="0"/>
              </a:rPr>
              <a:t>MAC Header</a:t>
            </a:r>
          </a:p>
          <a:p>
            <a:pPr marL="492125" lvl="1" indent="-206375" algn="l">
              <a:spcBef>
                <a:spcPts val="0"/>
              </a:spcBef>
              <a:spcAft>
                <a:spcPts val="1200"/>
              </a:spcAft>
            </a:pPr>
            <a:r>
              <a:rPr lang="en-US" altLang="ko-KR" sz="1400" b="1" dirty="0" smtClean="0">
                <a:solidFill>
                  <a:schemeClr val="tx1">
                    <a:lumMod val="85000"/>
                    <a:lumOff val="15000"/>
                  </a:schemeClr>
                </a:solidFill>
                <a:cs typeface="Arial" panose="020B0604020202020204" pitchFamily="34" charset="0"/>
              </a:rPr>
              <a:t>TX information</a:t>
            </a:r>
          </a:p>
          <a:p>
            <a:pPr marL="492125" lvl="1" indent="-206375" algn="l">
              <a:spcBef>
                <a:spcPts val="0"/>
              </a:spcBef>
              <a:spcAft>
                <a:spcPts val="1200"/>
              </a:spcAft>
            </a:pPr>
            <a:r>
              <a:rPr lang="en-US" altLang="ko-KR" sz="1400" dirty="0" smtClean="0">
                <a:solidFill>
                  <a:schemeClr val="tx1">
                    <a:lumMod val="85000"/>
                    <a:lumOff val="15000"/>
                  </a:schemeClr>
                </a:solidFill>
                <a:cs typeface="Arial" panose="020B0604020202020204" pitchFamily="34" charset="0"/>
              </a:rPr>
              <a:t>	</a:t>
            </a:r>
            <a:r>
              <a:rPr lang="en-US" altLang="ko-KR" sz="1400" dirty="0" smtClean="0">
                <a:solidFill>
                  <a:srgbClr val="0000CC"/>
                </a:solidFill>
                <a:cs typeface="Arial" panose="020B0604020202020204" pitchFamily="34" charset="0"/>
              </a:rPr>
              <a:t>Number of Sub-Frame: 8bit</a:t>
            </a:r>
          </a:p>
          <a:p>
            <a:pPr marL="492125" lvl="1" indent="-206375" algn="l">
              <a:spcBef>
                <a:spcPts val="0"/>
              </a:spcBef>
              <a:spcAft>
                <a:spcPts val="1200"/>
              </a:spcAft>
            </a:pPr>
            <a:r>
              <a:rPr lang="en-US" altLang="ko-KR" sz="1400" b="1" dirty="0" err="1" smtClean="0">
                <a:solidFill>
                  <a:schemeClr val="tx1">
                    <a:lumMod val="85000"/>
                    <a:lumOff val="15000"/>
                  </a:schemeClr>
                </a:solidFill>
                <a:cs typeface="Arial" panose="020B0604020202020204" pitchFamily="34" charset="0"/>
              </a:rPr>
              <a:t>Ack</a:t>
            </a:r>
            <a:r>
              <a:rPr lang="en-US" altLang="ko-KR" sz="1400" b="1" dirty="0" smtClean="0">
                <a:solidFill>
                  <a:schemeClr val="tx1">
                    <a:lumMod val="85000"/>
                    <a:lumOff val="15000"/>
                  </a:schemeClr>
                </a:solidFill>
                <a:cs typeface="Arial" panose="020B0604020202020204" pitchFamily="34" charset="0"/>
              </a:rPr>
              <a:t> Information</a:t>
            </a:r>
          </a:p>
          <a:p>
            <a:pPr marL="492125" lvl="1" indent="-206375" algn="l">
              <a:spcBef>
                <a:spcPts val="0"/>
              </a:spcBef>
              <a:spcAft>
                <a:spcPts val="1200"/>
              </a:spcAft>
            </a:pPr>
            <a:r>
              <a:rPr lang="en-US" altLang="ko-KR" sz="1400" dirty="0" smtClean="0">
                <a:solidFill>
                  <a:schemeClr val="tx1">
                    <a:lumMod val="85000"/>
                    <a:lumOff val="15000"/>
                  </a:schemeClr>
                </a:solidFill>
                <a:cs typeface="Arial" panose="020B0604020202020204" pitchFamily="34" charset="0"/>
              </a:rPr>
              <a:t>	</a:t>
            </a:r>
            <a:r>
              <a:rPr lang="en-US" altLang="ko-KR" sz="1400" dirty="0" smtClean="0">
                <a:solidFill>
                  <a:srgbClr val="0000CC"/>
                </a:solidFill>
                <a:cs typeface="Arial" panose="020B0604020202020204" pitchFamily="34" charset="0"/>
              </a:rPr>
              <a:t>Last Received Sub frame #:10bit</a:t>
            </a:r>
          </a:p>
          <a:p>
            <a:pPr marL="492125" lvl="1" indent="-206375" algn="l">
              <a:spcBef>
                <a:spcPts val="0"/>
              </a:spcBef>
              <a:spcAft>
                <a:spcPts val="1200"/>
              </a:spcAft>
            </a:pPr>
            <a:r>
              <a:rPr lang="en-US" altLang="ko-KR" sz="1400" dirty="0" smtClean="0">
                <a:solidFill>
                  <a:schemeClr val="tx1"/>
                </a:solidFill>
                <a:cs typeface="Arial" panose="020B0604020202020204" pitchFamily="34" charset="0"/>
              </a:rPr>
              <a:t>Rate adaptation information:</a:t>
            </a:r>
            <a:r>
              <a:rPr lang="ja-JP" altLang="en-US" sz="1400" dirty="0" smtClean="0">
                <a:solidFill>
                  <a:schemeClr val="tx1"/>
                </a:solidFill>
                <a:cs typeface="Arial" panose="020B0604020202020204" pitchFamily="34" charset="0"/>
              </a:rPr>
              <a:t>　</a:t>
            </a:r>
            <a:r>
              <a:rPr lang="en-US" altLang="ko-KR" sz="1400" dirty="0" smtClean="0">
                <a:solidFill>
                  <a:srgbClr val="FF0000"/>
                </a:solidFill>
                <a:cs typeface="Arial" panose="020B0604020202020204" pitchFamily="34" charset="0"/>
              </a:rPr>
              <a:t>1 octet</a:t>
            </a:r>
          </a:p>
          <a:p>
            <a:pPr marL="492125" lvl="1" indent="-206375" algn="l">
              <a:spcBef>
                <a:spcPts val="0"/>
              </a:spcBef>
              <a:spcAft>
                <a:spcPts val="1200"/>
              </a:spcAft>
            </a:pPr>
            <a:r>
              <a:rPr lang="en-US" altLang="ko-KR" sz="1400" dirty="0">
                <a:solidFill>
                  <a:srgbClr val="0000CC"/>
                </a:solidFill>
                <a:cs typeface="Arial" panose="020B0604020202020204" pitchFamily="34" charset="0"/>
              </a:rPr>
              <a:t>	</a:t>
            </a:r>
            <a:r>
              <a:rPr lang="en-US" altLang="ko-KR" sz="1400" dirty="0" smtClean="0">
                <a:solidFill>
                  <a:srgbClr val="0000CC"/>
                </a:solidFill>
                <a:cs typeface="Arial" panose="020B0604020202020204" pitchFamily="34" charset="0"/>
              </a:rPr>
              <a:t>Buffer full flag: 1bit</a:t>
            </a:r>
          </a:p>
          <a:p>
            <a:pPr marL="492125" lvl="1" indent="-206375" algn="l">
              <a:spcBef>
                <a:spcPts val="0"/>
              </a:spcBef>
              <a:spcAft>
                <a:spcPts val="1200"/>
              </a:spcAft>
            </a:pPr>
            <a:r>
              <a:rPr lang="en-US" altLang="ko-KR" sz="1400" dirty="0" smtClean="0">
                <a:solidFill>
                  <a:srgbClr val="0000CC"/>
                </a:solidFill>
                <a:cs typeface="Arial" panose="020B0604020202020204" pitchFamily="34" charset="0"/>
              </a:rPr>
              <a:t>	TBD…</a:t>
            </a:r>
          </a:p>
          <a:p>
            <a:pPr marL="492125" lvl="1" indent="-206375" algn="l">
              <a:spcBef>
                <a:spcPts val="0"/>
              </a:spcBef>
              <a:spcAft>
                <a:spcPts val="1200"/>
              </a:spcAft>
            </a:pPr>
            <a:endParaRPr lang="en-US" altLang="ko-KR" sz="1400" dirty="0" smtClean="0">
              <a:solidFill>
                <a:srgbClr val="0000CC"/>
              </a:solidFill>
              <a:cs typeface="Arial" panose="020B0604020202020204" pitchFamily="34" charset="0"/>
            </a:endParaRPr>
          </a:p>
        </p:txBody>
      </p:sp>
      <p:sp>
        <p:nvSpPr>
          <p:cNvPr id="30" name="正方形/長方形 29"/>
          <p:cNvSpPr/>
          <p:nvPr/>
        </p:nvSpPr>
        <p:spPr>
          <a:xfrm>
            <a:off x="3581400" y="4495800"/>
            <a:ext cx="811441" cy="523220"/>
          </a:xfrm>
          <a:prstGeom prst="rect">
            <a:avLst/>
          </a:prstGeom>
        </p:spPr>
        <p:txBody>
          <a:bodyPr wrap="none">
            <a:spAutoFit/>
          </a:bodyPr>
          <a:lstStyle/>
          <a:p>
            <a:r>
              <a:rPr lang="en-US" altLang="ko-KR" sz="1400" dirty="0" smtClean="0">
                <a:solidFill>
                  <a:srgbClr val="FF0000"/>
                </a:solidFill>
                <a:cs typeface="Arial" panose="020B0604020202020204" pitchFamily="34" charset="0"/>
              </a:rPr>
              <a:t>3 octets</a:t>
            </a:r>
          </a:p>
          <a:p>
            <a:endParaRPr lang="ja-JP" altLang="en-US" sz="1400" dirty="0"/>
          </a:p>
        </p:txBody>
      </p:sp>
      <p:sp>
        <p:nvSpPr>
          <p:cNvPr id="32" name="正方形/長方形 31"/>
          <p:cNvSpPr/>
          <p:nvPr/>
        </p:nvSpPr>
        <p:spPr>
          <a:xfrm>
            <a:off x="4343400" y="3657600"/>
            <a:ext cx="4495800" cy="2554545"/>
          </a:xfrm>
          <a:prstGeom prst="rect">
            <a:avLst/>
          </a:prstGeom>
        </p:spPr>
        <p:txBody>
          <a:bodyPr wrap="square">
            <a:spAutoFit/>
          </a:bodyPr>
          <a:lstStyle/>
          <a:p>
            <a:pPr marL="492125" lvl="1" indent="-206375" algn="l">
              <a:spcBef>
                <a:spcPts val="0"/>
              </a:spcBef>
              <a:spcAft>
                <a:spcPts val="1200"/>
              </a:spcAft>
            </a:pPr>
            <a:r>
              <a:rPr lang="en-US" altLang="ko-KR" sz="1400" b="1" dirty="0" smtClean="0">
                <a:solidFill>
                  <a:schemeClr val="tx1"/>
                </a:solidFill>
                <a:cs typeface="Arial" panose="020B0604020202020204" pitchFamily="34" charset="0"/>
              </a:rPr>
              <a:t>Frame Control information:  </a:t>
            </a:r>
            <a:r>
              <a:rPr lang="en-US" altLang="ko-KR" sz="1400" b="1" dirty="0" smtClean="0">
                <a:solidFill>
                  <a:srgbClr val="FF0000"/>
                </a:solidFill>
                <a:cs typeface="Arial" panose="020B0604020202020204" pitchFamily="34" charset="0"/>
              </a:rPr>
              <a:t>2octets</a:t>
            </a:r>
          </a:p>
          <a:p>
            <a:pPr marL="492125" lvl="1" indent="-206375" algn="l">
              <a:spcBef>
                <a:spcPts val="0"/>
              </a:spcBef>
              <a:spcAft>
                <a:spcPts val="1200"/>
              </a:spcAft>
            </a:pPr>
            <a:r>
              <a:rPr lang="en-US" altLang="ko-KR" sz="1400" b="1" dirty="0" smtClean="0">
                <a:solidFill>
                  <a:srgbClr val="0000CC"/>
                </a:solidFill>
                <a:cs typeface="Arial" panose="020B0604020202020204" pitchFamily="34" charset="0"/>
              </a:rPr>
              <a:t>Protocol version: 802.15.3e</a:t>
            </a:r>
          </a:p>
          <a:p>
            <a:pPr marL="492125" lvl="1" indent="-206375" algn="l">
              <a:spcBef>
                <a:spcPts val="0"/>
              </a:spcBef>
              <a:spcAft>
                <a:spcPts val="1200"/>
              </a:spcAft>
            </a:pPr>
            <a:r>
              <a:rPr lang="en-US" altLang="ko-KR" sz="1400" dirty="0" smtClean="0">
                <a:solidFill>
                  <a:srgbClr val="0000CC"/>
                </a:solidFill>
                <a:cs typeface="Arial" panose="020B0604020202020204" pitchFamily="34" charset="0"/>
              </a:rPr>
              <a:t>Frame Type: TBD</a:t>
            </a:r>
          </a:p>
          <a:p>
            <a:pPr marL="492125" lvl="1" indent="-206375" algn="l">
              <a:spcBef>
                <a:spcPts val="0"/>
              </a:spcBef>
              <a:spcAft>
                <a:spcPts val="1200"/>
              </a:spcAft>
            </a:pPr>
            <a:r>
              <a:rPr lang="en-US" altLang="ko-KR" sz="1400" b="1" dirty="0" err="1" smtClean="0">
                <a:solidFill>
                  <a:srgbClr val="0000CC"/>
                </a:solidFill>
                <a:cs typeface="Arial" panose="020B0604020202020204" pitchFamily="34" charset="0"/>
              </a:rPr>
              <a:t>Ack</a:t>
            </a:r>
            <a:r>
              <a:rPr lang="en-US" altLang="ko-KR" sz="1400" b="1" dirty="0" smtClean="0">
                <a:solidFill>
                  <a:srgbClr val="0000CC"/>
                </a:solidFill>
                <a:cs typeface="Arial" panose="020B0604020202020204" pitchFamily="34" charset="0"/>
              </a:rPr>
              <a:t> policy: TBD</a:t>
            </a:r>
          </a:p>
          <a:p>
            <a:pPr marL="492125" lvl="1" indent="-206375" algn="l">
              <a:spcBef>
                <a:spcPts val="0"/>
              </a:spcBef>
              <a:spcAft>
                <a:spcPts val="1200"/>
              </a:spcAft>
            </a:pPr>
            <a:r>
              <a:rPr lang="en-US" altLang="ko-KR" sz="1400" b="1" dirty="0" smtClean="0">
                <a:solidFill>
                  <a:schemeClr val="tx1"/>
                </a:solidFill>
                <a:cs typeface="Arial" panose="020B0604020202020204" pitchFamily="34" charset="0"/>
              </a:rPr>
              <a:t>Address Information:  </a:t>
            </a:r>
            <a:r>
              <a:rPr lang="en-US" altLang="ko-KR" sz="1400" b="1" dirty="0" smtClean="0">
                <a:solidFill>
                  <a:srgbClr val="FF0000"/>
                </a:solidFill>
                <a:cs typeface="Arial" panose="020B0604020202020204" pitchFamily="34" charset="0"/>
              </a:rPr>
              <a:t>4octets</a:t>
            </a:r>
          </a:p>
          <a:p>
            <a:pPr marL="492125" lvl="1" indent="-206375" algn="l">
              <a:spcBef>
                <a:spcPts val="0"/>
              </a:spcBef>
              <a:spcAft>
                <a:spcPts val="1200"/>
              </a:spcAft>
            </a:pPr>
            <a:r>
              <a:rPr lang="en-US" altLang="ko-KR" sz="1400" b="1" dirty="0" smtClean="0">
                <a:solidFill>
                  <a:srgbClr val="0000CC"/>
                </a:solidFill>
                <a:cs typeface="Arial" panose="020B0604020202020204" pitchFamily="34" charset="0"/>
              </a:rPr>
              <a:t>Source/Destination/PN </a:t>
            </a:r>
          </a:p>
          <a:p>
            <a:pPr marL="492125" lvl="1" indent="-206375" algn="l">
              <a:spcBef>
                <a:spcPts val="0"/>
              </a:spcBef>
              <a:spcAft>
                <a:spcPts val="1200"/>
              </a:spcAft>
            </a:pPr>
            <a:r>
              <a:rPr lang="en-US" altLang="ko-KR" sz="1600" dirty="0" smtClean="0">
                <a:solidFill>
                  <a:schemeClr val="tx1">
                    <a:lumMod val="85000"/>
                    <a:lumOff val="15000"/>
                  </a:schemeClr>
                </a:solidFill>
                <a:cs typeface="Arial" panose="020B0604020202020204" pitchFamily="34" charset="0"/>
              </a:rPr>
              <a:t>	</a:t>
            </a:r>
          </a:p>
        </p:txBody>
      </p:sp>
      <p:sp>
        <p:nvSpPr>
          <p:cNvPr id="2" name="右中かっこ 1"/>
          <p:cNvSpPr/>
          <p:nvPr/>
        </p:nvSpPr>
        <p:spPr>
          <a:xfrm>
            <a:off x="8049046" y="1452568"/>
            <a:ext cx="409154" cy="1851000"/>
          </a:xfrm>
          <a:prstGeom prst="rightBrace">
            <a:avLst/>
          </a:prstGeom>
          <a:noFill/>
          <a:ln w="12700"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solidFill>
                <a:srgbClr val="000000"/>
              </a:solidFill>
              <a:effectLst/>
              <a:uFillTx/>
            </a:endParaRPr>
          </a:p>
        </p:txBody>
      </p:sp>
      <p:sp>
        <p:nvSpPr>
          <p:cNvPr id="31" name="右中かっこ 30"/>
          <p:cNvSpPr/>
          <p:nvPr/>
        </p:nvSpPr>
        <p:spPr>
          <a:xfrm>
            <a:off x="3276600" y="4080296"/>
            <a:ext cx="332954" cy="1143000"/>
          </a:xfrm>
          <a:prstGeom prst="rightBrace">
            <a:avLst>
              <a:gd name="adj1" fmla="val 34768"/>
              <a:gd name="adj2" fmla="val 50000"/>
            </a:avLst>
          </a:prstGeom>
          <a:no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solidFill>
                <a:srgbClr val="000000"/>
              </a:solidFill>
              <a:effectLst/>
              <a:uFillTx/>
            </a:endParaRPr>
          </a:p>
        </p:txBody>
      </p:sp>
      <p:sp>
        <p:nvSpPr>
          <p:cNvPr id="33" name="正方形/長方形 32"/>
          <p:cNvSpPr/>
          <p:nvPr/>
        </p:nvSpPr>
        <p:spPr>
          <a:xfrm>
            <a:off x="8330350" y="2378068"/>
            <a:ext cx="821059" cy="307777"/>
          </a:xfrm>
          <a:prstGeom prst="rect">
            <a:avLst/>
          </a:prstGeom>
        </p:spPr>
        <p:txBody>
          <a:bodyPr wrap="none">
            <a:spAutoFit/>
          </a:bodyPr>
          <a:lstStyle/>
          <a:p>
            <a:r>
              <a:rPr lang="en-US" altLang="ko-KR" sz="1400" dirty="0" smtClean="0">
                <a:solidFill>
                  <a:schemeClr val="tx1">
                    <a:lumMod val="85000"/>
                    <a:lumOff val="15000"/>
                  </a:schemeClr>
                </a:solidFill>
                <a:cs typeface="Arial" panose="020B0604020202020204" pitchFamily="34" charset="0"/>
              </a:rPr>
              <a:t>10 octet</a:t>
            </a:r>
            <a:endParaRPr lang="ja-JP" altLang="en-US" sz="1400" dirty="0"/>
          </a:p>
        </p:txBody>
      </p:sp>
      <p:sp>
        <p:nvSpPr>
          <p:cNvPr id="29" name="正方形/長方形 28"/>
          <p:cNvSpPr/>
          <p:nvPr/>
        </p:nvSpPr>
        <p:spPr>
          <a:xfrm>
            <a:off x="5332685" y="6019800"/>
            <a:ext cx="2454518" cy="369332"/>
          </a:xfrm>
          <a:prstGeom prst="rect">
            <a:avLst/>
          </a:prstGeom>
        </p:spPr>
        <p:txBody>
          <a:bodyPr wrap="none">
            <a:spAutoFit/>
          </a:bodyPr>
          <a:lstStyle/>
          <a:p>
            <a:pPr algn="r"/>
            <a:r>
              <a:rPr lang="en-US" altLang="ko-KR" sz="1800" dirty="0" smtClean="0">
                <a:solidFill>
                  <a:srgbClr val="FF0000"/>
                </a:solidFill>
                <a:cs typeface="Arial" panose="020B0604020202020204" pitchFamily="34" charset="0"/>
              </a:rPr>
              <a:t>Total length: 10 octets</a:t>
            </a:r>
            <a:endParaRPr lang="ja-JP" altLang="en-US" sz="1800" dirty="0">
              <a:solidFill>
                <a:srgbClr val="FF0000"/>
              </a:solidFill>
            </a:endParaRPr>
          </a:p>
        </p:txBody>
      </p:sp>
      <p:sp>
        <p:nvSpPr>
          <p:cNvPr id="34" name="正方形/長方形 33"/>
          <p:cNvSpPr/>
          <p:nvPr/>
        </p:nvSpPr>
        <p:spPr>
          <a:xfrm>
            <a:off x="1752600" y="990600"/>
            <a:ext cx="5054589" cy="400110"/>
          </a:xfrm>
          <a:prstGeom prst="rect">
            <a:avLst/>
          </a:prstGeom>
        </p:spPr>
        <p:txBody>
          <a:bodyPr wrap="none">
            <a:spAutoFit/>
          </a:bodyPr>
          <a:lstStyle/>
          <a:p>
            <a:r>
              <a:rPr kumimoji="1" lang="en-US" altLang="ja-JP" sz="2000" i="1" dirty="0" smtClean="0">
                <a:solidFill>
                  <a:schemeClr val="accent3">
                    <a:lumMod val="75000"/>
                  </a:schemeClr>
                </a:solidFill>
                <a:latin typeface="Arial Unicode MS" pitchFamily="50" charset="-128"/>
                <a:ea typeface="Arial Unicode MS" pitchFamily="50" charset="-128"/>
                <a:cs typeface="Arial Unicode MS" pitchFamily="50" charset="-128"/>
              </a:rPr>
              <a:t>- Required information for Proposed MAC -</a:t>
            </a:r>
            <a:endParaRPr lang="ja-JP" altLang="en-US" sz="2000" i="1" dirty="0">
              <a:solidFill>
                <a:schemeClr val="accent3">
                  <a:lumMod val="75000"/>
                </a:schemeClr>
              </a:solidFill>
            </a:endParaRP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タイトル 22"/>
          <p:cNvSpPr>
            <a:spLocks noGrp="1"/>
          </p:cNvSpPr>
          <p:nvPr>
            <p:ph type="title"/>
          </p:nvPr>
        </p:nvSpPr>
        <p:spPr>
          <a:xfrm>
            <a:off x="609600" y="762000"/>
            <a:ext cx="7848601" cy="685800"/>
          </a:xfrm>
        </p:spPr>
        <p:txBody>
          <a:bodyPr/>
          <a:lstStyle/>
          <a:p>
            <a:pPr algn="l"/>
            <a:r>
              <a:rPr kumimoji="1" lang="en-US" altLang="ja-JP" dirty="0" smtClean="0">
                <a:latin typeface="Arial Unicode MS" pitchFamily="50" charset="-128"/>
                <a:ea typeface="Arial Unicode MS" pitchFamily="50" charset="-128"/>
                <a:cs typeface="Arial Unicode MS" pitchFamily="50" charset="-128"/>
              </a:rPr>
              <a:t>Sub Header</a:t>
            </a:r>
            <a:br>
              <a:rPr kumimoji="1" lang="en-US" altLang="ja-JP" dirty="0" smtClean="0">
                <a:latin typeface="Arial Unicode MS" pitchFamily="50" charset="-128"/>
                <a:ea typeface="Arial Unicode MS" pitchFamily="50" charset="-128"/>
                <a:cs typeface="Arial Unicode MS" pitchFamily="50" charset="-128"/>
              </a:rPr>
            </a:br>
            <a:r>
              <a:rPr kumimoji="1" lang="en-US" altLang="ja-JP" dirty="0" smtClean="0">
                <a:latin typeface="Arial Unicode MS" pitchFamily="50" charset="-128"/>
                <a:ea typeface="Arial Unicode MS" pitchFamily="50" charset="-128"/>
                <a:cs typeface="Arial Unicode MS" pitchFamily="50" charset="-128"/>
              </a:rPr>
              <a:t>	</a:t>
            </a:r>
            <a:r>
              <a:rPr kumimoji="1" lang="en-US" altLang="ja-JP" sz="2400" dirty="0" smtClean="0">
                <a:solidFill>
                  <a:schemeClr val="accent3">
                    <a:lumMod val="75000"/>
                  </a:schemeClr>
                </a:solidFill>
                <a:latin typeface="Arial Unicode MS" pitchFamily="50" charset="-128"/>
                <a:ea typeface="Arial Unicode MS" pitchFamily="50" charset="-128"/>
                <a:cs typeface="Arial Unicode MS" pitchFamily="50" charset="-128"/>
              </a:rPr>
              <a:t>- </a:t>
            </a:r>
            <a:r>
              <a:rPr kumimoji="1" lang="en-US" altLang="ja-JP" sz="2000" i="1" dirty="0" smtClean="0">
                <a:solidFill>
                  <a:schemeClr val="accent3">
                    <a:lumMod val="75000"/>
                  </a:schemeClr>
                </a:solidFill>
                <a:latin typeface="Arial Unicode MS" pitchFamily="50" charset="-128"/>
                <a:ea typeface="Arial Unicode MS" pitchFamily="50" charset="-128"/>
                <a:cs typeface="Arial Unicode MS" pitchFamily="50" charset="-128"/>
              </a:rPr>
              <a:t>Required Information on Sub Header -</a:t>
            </a:r>
            <a:endParaRPr kumimoji="1" lang="ja-JP" altLang="en-US" sz="2000" i="1" dirty="0">
              <a:solidFill>
                <a:schemeClr val="accent3">
                  <a:lumMod val="75000"/>
                </a:schemeClr>
              </a:solidFill>
              <a:latin typeface="Arial Unicode MS" pitchFamily="50" charset="-128"/>
              <a:ea typeface="Arial Unicode MS" pitchFamily="50" charset="-128"/>
              <a:cs typeface="Arial Unicode MS" pitchFamily="50" charset="-128"/>
            </a:endParaRPr>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12</a:t>
            </a:fld>
            <a:endParaRPr lang="en-US" dirty="0"/>
          </a:p>
        </p:txBody>
      </p:sp>
      <p:sp>
        <p:nvSpPr>
          <p:cNvPr id="17" name="正方形/長方形 16"/>
          <p:cNvSpPr/>
          <p:nvPr/>
        </p:nvSpPr>
        <p:spPr>
          <a:xfrm>
            <a:off x="38472" y="1644020"/>
            <a:ext cx="3923928" cy="338554"/>
          </a:xfrm>
          <a:prstGeom prst="rect">
            <a:avLst/>
          </a:prstGeom>
        </p:spPr>
        <p:txBody>
          <a:bodyPr wrap="square">
            <a:spAutoFit/>
          </a:bodyPr>
          <a:lstStyle/>
          <a:p>
            <a:pPr marL="492125" lvl="1" indent="-206375" algn="l">
              <a:spcBef>
                <a:spcPts val="0"/>
              </a:spcBef>
              <a:spcAft>
                <a:spcPts val="1200"/>
              </a:spcAft>
            </a:pPr>
            <a:r>
              <a:rPr lang="en-US" altLang="ja-JP" sz="1600" dirty="0" smtClean="0">
                <a:solidFill>
                  <a:srgbClr val="FF0000"/>
                </a:solidFill>
                <a:cs typeface="Arial" panose="020B0604020202020204" pitchFamily="34" charset="0"/>
              </a:rPr>
              <a:t>802.15.3c  </a:t>
            </a:r>
            <a:r>
              <a:rPr lang="en-US" altLang="ja-JP" sz="1600" dirty="0" smtClean="0">
                <a:solidFill>
                  <a:schemeClr val="tx1"/>
                </a:solidFill>
                <a:cs typeface="Arial" panose="020B0604020202020204" pitchFamily="34" charset="0"/>
              </a:rPr>
              <a:t>Sub Header</a:t>
            </a:r>
            <a:endParaRPr lang="en-US" altLang="ko-KR" sz="1600" dirty="0" smtClean="0">
              <a:solidFill>
                <a:schemeClr val="tx1"/>
              </a:solidFill>
              <a:cs typeface="Arial" panose="020B0604020202020204" pitchFamily="34" charset="0"/>
            </a:endParaRPr>
          </a:p>
        </p:txBody>
      </p:sp>
      <p:grpSp>
        <p:nvGrpSpPr>
          <p:cNvPr id="2" name="グループ化 1"/>
          <p:cNvGrpSpPr/>
          <p:nvPr/>
        </p:nvGrpSpPr>
        <p:grpSpPr>
          <a:xfrm>
            <a:off x="1365728" y="1664434"/>
            <a:ext cx="4741900" cy="2487233"/>
            <a:chOff x="651545" y="1600200"/>
            <a:chExt cx="6153500" cy="3073767"/>
          </a:xfrm>
        </p:grpSpPr>
        <p:pic>
          <p:nvPicPr>
            <p:cNvPr id="7"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51545" y="2791060"/>
              <a:ext cx="6153500" cy="18829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8" name="直線コネクタ 7"/>
            <p:cNvCxnSpPr/>
            <p:nvPr/>
          </p:nvCxnSpPr>
          <p:spPr>
            <a:xfrm flipH="1">
              <a:off x="6084168" y="2863069"/>
              <a:ext cx="504056" cy="144016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flipH="1">
              <a:off x="4716016" y="2880978"/>
              <a:ext cx="504056" cy="144016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flipH="1">
              <a:off x="3728295" y="2904989"/>
              <a:ext cx="504056" cy="144016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H="1">
              <a:off x="5580112" y="2912619"/>
              <a:ext cx="504056" cy="144016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3203848" y="2878339"/>
              <a:ext cx="504056" cy="144016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flipH="1">
              <a:off x="2123728" y="2880978"/>
              <a:ext cx="504056" cy="144016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flipH="1">
              <a:off x="5148064" y="2873767"/>
              <a:ext cx="504056" cy="144016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p:nvPicPr>
          <p:blipFill>
            <a:blip r:embed="rId3" cstate="print"/>
            <a:srcRect/>
            <a:stretch>
              <a:fillRect/>
            </a:stretch>
          </p:blipFill>
          <p:spPr bwMode="auto">
            <a:xfrm>
              <a:off x="2209800" y="1600200"/>
              <a:ext cx="4162425" cy="971550"/>
            </a:xfrm>
            <a:prstGeom prst="rect">
              <a:avLst/>
            </a:prstGeom>
            <a:noFill/>
            <a:ln w="9525">
              <a:noFill/>
              <a:miter lim="800000"/>
              <a:headEnd/>
              <a:tailEnd/>
            </a:ln>
          </p:spPr>
        </p:pic>
        <p:cxnSp>
          <p:nvCxnSpPr>
            <p:cNvPr id="18" name="直線コネクタ 17"/>
            <p:cNvCxnSpPr/>
            <p:nvPr/>
          </p:nvCxnSpPr>
          <p:spPr bwMode="auto">
            <a:xfrm flipH="1">
              <a:off x="762000" y="2209800"/>
              <a:ext cx="3520008" cy="6858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9" name="直線コネクタ 18"/>
            <p:cNvCxnSpPr/>
            <p:nvPr/>
          </p:nvCxnSpPr>
          <p:spPr bwMode="auto">
            <a:xfrm>
              <a:off x="5029200" y="2209800"/>
              <a:ext cx="1524000" cy="6858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4" name="直線コネクタ 13"/>
            <p:cNvCxnSpPr/>
            <p:nvPr/>
          </p:nvCxnSpPr>
          <p:spPr>
            <a:xfrm flipH="1">
              <a:off x="5105400" y="1752600"/>
              <a:ext cx="914400" cy="4872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flipH="1">
              <a:off x="2362200" y="1676400"/>
              <a:ext cx="914400" cy="4872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0" name="正方形/長方形 29"/>
          <p:cNvSpPr/>
          <p:nvPr/>
        </p:nvSpPr>
        <p:spPr>
          <a:xfrm>
            <a:off x="152400" y="4622011"/>
            <a:ext cx="5105400" cy="1846659"/>
          </a:xfrm>
          <a:prstGeom prst="rect">
            <a:avLst/>
          </a:prstGeom>
        </p:spPr>
        <p:txBody>
          <a:bodyPr wrap="square">
            <a:spAutoFit/>
          </a:bodyPr>
          <a:lstStyle/>
          <a:p>
            <a:pPr marL="492125" lvl="1" indent="-206375" algn="l">
              <a:spcBef>
                <a:spcPts val="0"/>
              </a:spcBef>
              <a:spcAft>
                <a:spcPts val="1200"/>
              </a:spcAft>
            </a:pPr>
            <a:r>
              <a:rPr lang="en-US" altLang="ja-JP" sz="1600" b="1" dirty="0" smtClean="0">
                <a:solidFill>
                  <a:schemeClr val="tx1"/>
                </a:solidFill>
                <a:cs typeface="Arial" panose="020B0604020202020204" pitchFamily="34" charset="0"/>
              </a:rPr>
              <a:t>Required information </a:t>
            </a:r>
            <a:r>
              <a:rPr lang="en-US" altLang="ja-JP" sz="1600" b="1" dirty="0" smtClean="0">
                <a:solidFill>
                  <a:srgbClr val="FF0000"/>
                </a:solidFill>
                <a:cs typeface="Arial" panose="020B0604020202020204" pitchFamily="34" charset="0"/>
              </a:rPr>
              <a:t>802.15.3e </a:t>
            </a:r>
            <a:r>
              <a:rPr lang="en-US" altLang="ja-JP" sz="1600" b="1" dirty="0" smtClean="0">
                <a:solidFill>
                  <a:schemeClr val="tx1"/>
                </a:solidFill>
                <a:cs typeface="Arial" panose="020B0604020202020204" pitchFamily="34" charset="0"/>
              </a:rPr>
              <a:t>Sub Header</a:t>
            </a:r>
          </a:p>
          <a:p>
            <a:pPr marL="492125" lvl="1" indent="-206375" algn="l">
              <a:spcBef>
                <a:spcPts val="0"/>
              </a:spcBef>
              <a:spcAft>
                <a:spcPts val="1200"/>
              </a:spcAft>
            </a:pPr>
            <a:r>
              <a:rPr lang="en-US" altLang="ko-KR" sz="1400" dirty="0" smtClean="0">
                <a:solidFill>
                  <a:schemeClr val="tx1">
                    <a:lumMod val="85000"/>
                    <a:lumOff val="15000"/>
                  </a:schemeClr>
                </a:solidFill>
                <a:cs typeface="Arial" panose="020B0604020202020204" pitchFamily="34" charset="0"/>
              </a:rPr>
              <a:t>	</a:t>
            </a:r>
            <a:r>
              <a:rPr lang="en-US" altLang="ko-KR" sz="1400" dirty="0" smtClean="0">
                <a:solidFill>
                  <a:srgbClr val="0000CC"/>
                </a:solidFill>
                <a:cs typeface="Arial" panose="020B0604020202020204" pitchFamily="34" charset="0"/>
              </a:rPr>
              <a:t>MPDU length: 12bit (4kB max)</a:t>
            </a:r>
          </a:p>
          <a:p>
            <a:pPr marL="492125" lvl="1" indent="-206375" algn="l">
              <a:spcBef>
                <a:spcPts val="0"/>
              </a:spcBef>
              <a:spcAft>
                <a:spcPts val="1200"/>
              </a:spcAft>
            </a:pPr>
            <a:r>
              <a:rPr lang="en-US" altLang="ko-KR" sz="1400" dirty="0" smtClean="0">
                <a:solidFill>
                  <a:schemeClr val="tx1">
                    <a:lumMod val="85000"/>
                    <a:lumOff val="15000"/>
                  </a:schemeClr>
                </a:solidFill>
                <a:cs typeface="Arial" panose="020B0604020202020204" pitchFamily="34" charset="0"/>
              </a:rPr>
              <a:t>	</a:t>
            </a:r>
            <a:r>
              <a:rPr lang="en-US" altLang="ko-KR" sz="1400" dirty="0" smtClean="0">
                <a:solidFill>
                  <a:srgbClr val="0000CC"/>
                </a:solidFill>
                <a:cs typeface="Arial" panose="020B0604020202020204" pitchFamily="34" charset="0"/>
              </a:rPr>
              <a:t>Sub frame #: 10bit</a:t>
            </a:r>
          </a:p>
          <a:p>
            <a:pPr marL="492125" lvl="1" indent="-206375" algn="l">
              <a:spcBef>
                <a:spcPts val="0"/>
              </a:spcBef>
              <a:spcAft>
                <a:spcPts val="1200"/>
              </a:spcAft>
            </a:pPr>
            <a:r>
              <a:rPr lang="en-US" altLang="ko-KR" sz="1400" dirty="0">
                <a:solidFill>
                  <a:srgbClr val="0000CC"/>
                </a:solidFill>
                <a:cs typeface="Arial" panose="020B0604020202020204" pitchFamily="34" charset="0"/>
              </a:rPr>
              <a:t>	</a:t>
            </a:r>
            <a:r>
              <a:rPr lang="en-US" altLang="ko-KR" sz="1400" dirty="0" smtClean="0">
                <a:solidFill>
                  <a:srgbClr val="0000CC"/>
                </a:solidFill>
                <a:cs typeface="Arial" panose="020B0604020202020204" pitchFamily="34" charset="0"/>
              </a:rPr>
              <a:t>Fragment Flag: 1bit</a:t>
            </a:r>
          </a:p>
          <a:p>
            <a:pPr marL="492125" lvl="1" indent="-206375" algn="l">
              <a:spcBef>
                <a:spcPts val="0"/>
              </a:spcBef>
              <a:spcAft>
                <a:spcPts val="1200"/>
              </a:spcAft>
            </a:pPr>
            <a:r>
              <a:rPr lang="en-US" altLang="ko-KR" sz="1600" dirty="0" smtClean="0">
                <a:solidFill>
                  <a:schemeClr val="tx1">
                    <a:lumMod val="85000"/>
                    <a:lumOff val="15000"/>
                  </a:schemeClr>
                </a:solidFill>
                <a:cs typeface="Arial" panose="020B0604020202020204" pitchFamily="34" charset="0"/>
              </a:rPr>
              <a:t>	</a:t>
            </a:r>
          </a:p>
        </p:txBody>
      </p:sp>
      <p:sp>
        <p:nvSpPr>
          <p:cNvPr id="35" name="右中かっこ 34"/>
          <p:cNvSpPr/>
          <p:nvPr/>
        </p:nvSpPr>
        <p:spPr>
          <a:xfrm>
            <a:off x="4245540" y="5059551"/>
            <a:ext cx="371779" cy="1160473"/>
          </a:xfrm>
          <a:prstGeom prst="rightBrace">
            <a:avLst>
              <a:gd name="adj1" fmla="val 26896"/>
              <a:gd name="adj2" fmla="val 50000"/>
            </a:avLst>
          </a:prstGeom>
          <a:no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solidFill>
                <a:srgbClr val="000000"/>
              </a:solidFill>
              <a:effectLst/>
              <a:uFillTx/>
            </a:endParaRPr>
          </a:p>
        </p:txBody>
      </p:sp>
      <p:sp>
        <p:nvSpPr>
          <p:cNvPr id="22" name="正方形/長方形 21"/>
          <p:cNvSpPr/>
          <p:nvPr/>
        </p:nvSpPr>
        <p:spPr>
          <a:xfrm>
            <a:off x="4648200" y="5480816"/>
            <a:ext cx="2326278" cy="369332"/>
          </a:xfrm>
          <a:prstGeom prst="rect">
            <a:avLst/>
          </a:prstGeom>
        </p:spPr>
        <p:txBody>
          <a:bodyPr wrap="none">
            <a:spAutoFit/>
          </a:bodyPr>
          <a:lstStyle/>
          <a:p>
            <a:pPr algn="r"/>
            <a:r>
              <a:rPr lang="en-US" altLang="ko-KR" sz="1800" dirty="0" smtClean="0">
                <a:solidFill>
                  <a:srgbClr val="FF0000"/>
                </a:solidFill>
                <a:cs typeface="Arial" panose="020B0604020202020204" pitchFamily="34" charset="0"/>
              </a:rPr>
              <a:t>Total length: 3 octets</a:t>
            </a:r>
            <a:endParaRPr lang="ja-JP" altLang="en-US" sz="1800" dirty="0">
              <a:solidFill>
                <a:srgbClr val="FF0000"/>
              </a:solidFill>
            </a:endParaRP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タイトル 85"/>
          <p:cNvSpPr>
            <a:spLocks noGrp="1"/>
          </p:cNvSpPr>
          <p:nvPr>
            <p:ph type="title"/>
          </p:nvPr>
        </p:nvSpPr>
        <p:spPr>
          <a:xfrm>
            <a:off x="647704" y="457200"/>
            <a:ext cx="7848601" cy="685800"/>
          </a:xfrm>
        </p:spPr>
        <p:txBody>
          <a:bodyPr/>
          <a:lstStyle/>
          <a:p>
            <a:pPr algn="l"/>
            <a:r>
              <a:rPr kumimoji="1" lang="en-US" altLang="ja-JP" dirty="0" smtClean="0">
                <a:latin typeface="Arial Unicode MS" pitchFamily="50" charset="-128"/>
                <a:ea typeface="Arial Unicode MS" pitchFamily="50" charset="-128"/>
                <a:cs typeface="Arial Unicode MS" pitchFamily="50" charset="-128"/>
              </a:rPr>
              <a:t>MAC Performance Estimation</a:t>
            </a:r>
            <a:endParaRPr kumimoji="1" lang="ja-JP" altLang="en-US" dirty="0">
              <a:latin typeface="Arial Unicode MS" pitchFamily="50" charset="-128"/>
              <a:ea typeface="Arial Unicode MS" pitchFamily="50" charset="-128"/>
              <a:cs typeface="Arial Unicode MS" pitchFamily="50" charset="-128"/>
            </a:endParaRPr>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13</a:t>
            </a:fld>
            <a:endParaRPr lang="en-US" dirty="0"/>
          </a:p>
        </p:txBody>
      </p:sp>
      <p:sp>
        <p:nvSpPr>
          <p:cNvPr id="213" name="テキスト ボックス 212"/>
          <p:cNvSpPr txBox="1"/>
          <p:nvPr/>
        </p:nvSpPr>
        <p:spPr>
          <a:xfrm>
            <a:off x="8305800" y="2514600"/>
            <a:ext cx="470000" cy="246221"/>
          </a:xfrm>
          <a:prstGeom prst="rect">
            <a:avLst/>
          </a:prstGeom>
          <a:noFill/>
        </p:spPr>
        <p:txBody>
          <a:bodyPr wrap="none" rtlCol="0">
            <a:spAutoFit/>
          </a:bodyPr>
          <a:lstStyle/>
          <a:p>
            <a:r>
              <a:rPr kumimoji="1" lang="en-US" altLang="ja-JP" sz="1000" dirty="0" smtClean="0"/>
              <a:t>Time</a:t>
            </a:r>
            <a:endParaRPr kumimoji="1" lang="ja-JP" altLang="en-US" sz="1000" dirty="0"/>
          </a:p>
        </p:txBody>
      </p:sp>
      <p:cxnSp>
        <p:nvCxnSpPr>
          <p:cNvPr id="217" name="直線矢印コネクタ 216"/>
          <p:cNvCxnSpPr/>
          <p:nvPr/>
        </p:nvCxnSpPr>
        <p:spPr>
          <a:xfrm flipH="1">
            <a:off x="838200" y="2819400"/>
            <a:ext cx="80010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nvGrpSpPr>
          <p:cNvPr id="70" name="グループ化 69"/>
          <p:cNvGrpSpPr/>
          <p:nvPr/>
        </p:nvGrpSpPr>
        <p:grpSpPr>
          <a:xfrm>
            <a:off x="609600" y="914400"/>
            <a:ext cx="8430045" cy="1752600"/>
            <a:chOff x="609600" y="685800"/>
            <a:chExt cx="8430045" cy="1752600"/>
          </a:xfrm>
        </p:grpSpPr>
        <p:grpSp>
          <p:nvGrpSpPr>
            <p:cNvPr id="2" name="グループ化 151"/>
            <p:cNvGrpSpPr/>
            <p:nvPr/>
          </p:nvGrpSpPr>
          <p:grpSpPr>
            <a:xfrm>
              <a:off x="6508831" y="1524000"/>
              <a:ext cx="2530814" cy="288032"/>
              <a:chOff x="2209800" y="4800600"/>
              <a:chExt cx="4610472" cy="288032"/>
            </a:xfrm>
          </p:grpSpPr>
          <p:sp>
            <p:nvSpPr>
              <p:cNvPr id="153" name="正方形/長方形 152"/>
              <p:cNvSpPr/>
              <p:nvPr/>
            </p:nvSpPr>
            <p:spPr>
              <a:xfrm>
                <a:off x="22098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Subframe#N+15</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54" name="正方形/長方形 153"/>
              <p:cNvSpPr/>
              <p:nvPr/>
            </p:nvSpPr>
            <p:spPr>
              <a:xfrm>
                <a:off x="6172200" y="4800600"/>
                <a:ext cx="648072"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3" name="グループ化 22"/>
              <p:cNvGrpSpPr/>
              <p:nvPr/>
            </p:nvGrpSpPr>
            <p:grpSpPr>
              <a:xfrm>
                <a:off x="5410200" y="4800600"/>
                <a:ext cx="787766" cy="288032"/>
                <a:chOff x="7384634" y="5887497"/>
                <a:chExt cx="787766" cy="288032"/>
              </a:xfrm>
              <a:solidFill>
                <a:schemeClr val="bg1"/>
              </a:solidFill>
            </p:grpSpPr>
            <p:sp>
              <p:nvSpPr>
                <p:cNvPr id="159" name="正方形/長方形 158"/>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60" name="正方形/長方形 159"/>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sp>
            <p:nvSpPr>
              <p:cNvPr id="156" name="正方形/長方形 155"/>
              <p:cNvSpPr/>
              <p:nvPr/>
            </p:nvSpPr>
            <p:spPr>
              <a:xfrm>
                <a:off x="37338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Subframe#N+1</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57" name="正方形/長方形 156"/>
              <p:cNvSpPr/>
              <p:nvPr/>
            </p:nvSpPr>
            <p:spPr>
              <a:xfrm>
                <a:off x="45720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err="1" smtClean="0">
                    <a:solidFill>
                      <a:schemeClr val="tx1"/>
                    </a:solidFill>
                    <a:latin typeface="Times New Roman" panose="02020603050405020304" pitchFamily="18" charset="0"/>
                    <a:cs typeface="Times New Roman" panose="02020603050405020304" pitchFamily="18" charset="0"/>
                  </a:rPr>
                  <a:t>Subframe#N</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cxnSp>
            <p:nvCxnSpPr>
              <p:cNvPr id="158" name="直線コネクタ 157"/>
              <p:cNvCxnSpPr/>
              <p:nvPr/>
            </p:nvCxnSpPr>
            <p:spPr>
              <a:xfrm>
                <a:off x="3124200" y="4953000"/>
                <a:ext cx="533400" cy="0"/>
              </a:xfrm>
              <a:prstGeom prst="line">
                <a:avLst/>
              </a:prstGeom>
              <a:noFill/>
              <a:ln w="25400"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grpSp>
          <p:nvGrpSpPr>
            <p:cNvPr id="5" name="グループ化 169"/>
            <p:cNvGrpSpPr/>
            <p:nvPr/>
          </p:nvGrpSpPr>
          <p:grpSpPr>
            <a:xfrm>
              <a:off x="914400" y="1524000"/>
              <a:ext cx="2530814" cy="288032"/>
              <a:chOff x="2209800" y="4800600"/>
              <a:chExt cx="4610472" cy="288032"/>
            </a:xfrm>
          </p:grpSpPr>
          <p:sp>
            <p:nvSpPr>
              <p:cNvPr id="171" name="正方形/長方形 170"/>
              <p:cNvSpPr/>
              <p:nvPr/>
            </p:nvSpPr>
            <p:spPr>
              <a:xfrm>
                <a:off x="22098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Subframe#N+31</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72" name="正方形/長方形 171"/>
              <p:cNvSpPr/>
              <p:nvPr/>
            </p:nvSpPr>
            <p:spPr>
              <a:xfrm>
                <a:off x="6172200" y="4800600"/>
                <a:ext cx="648072"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6" name="グループ化 22"/>
              <p:cNvGrpSpPr/>
              <p:nvPr/>
            </p:nvGrpSpPr>
            <p:grpSpPr>
              <a:xfrm>
                <a:off x="5410200" y="4800600"/>
                <a:ext cx="787766" cy="288032"/>
                <a:chOff x="7384634" y="5887497"/>
                <a:chExt cx="787766" cy="288032"/>
              </a:xfrm>
              <a:solidFill>
                <a:schemeClr val="bg1"/>
              </a:solidFill>
            </p:grpSpPr>
            <p:sp>
              <p:nvSpPr>
                <p:cNvPr id="177" name="正方形/長方形 176"/>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78" name="正方形/長方形 177"/>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sp>
            <p:nvSpPr>
              <p:cNvPr id="174" name="正方形/長方形 173"/>
              <p:cNvSpPr/>
              <p:nvPr/>
            </p:nvSpPr>
            <p:spPr>
              <a:xfrm>
                <a:off x="37338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Subframe#N+17</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75" name="正方形/長方形 174"/>
              <p:cNvSpPr/>
              <p:nvPr/>
            </p:nvSpPr>
            <p:spPr>
              <a:xfrm>
                <a:off x="45720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Subframe#N+16</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cxnSp>
            <p:nvCxnSpPr>
              <p:cNvPr id="176" name="直線コネクタ 175"/>
              <p:cNvCxnSpPr/>
              <p:nvPr/>
            </p:nvCxnSpPr>
            <p:spPr>
              <a:xfrm>
                <a:off x="3124200" y="4953000"/>
                <a:ext cx="533400" cy="0"/>
              </a:xfrm>
              <a:prstGeom prst="line">
                <a:avLst/>
              </a:prstGeom>
              <a:noFill/>
              <a:ln w="25400"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grpSp>
          <p:nvGrpSpPr>
            <p:cNvPr id="11" name="グループ化 197"/>
            <p:cNvGrpSpPr/>
            <p:nvPr/>
          </p:nvGrpSpPr>
          <p:grpSpPr>
            <a:xfrm>
              <a:off x="6213678" y="1295400"/>
              <a:ext cx="383438" cy="685800"/>
              <a:chOff x="4234304" y="1219200"/>
              <a:chExt cx="438706" cy="685800"/>
            </a:xfrm>
          </p:grpSpPr>
          <p:cxnSp>
            <p:nvCxnSpPr>
              <p:cNvPr id="199" name="直線コネクタ 19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0" name="直線コネクタ 19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1" name="直線矢印コネクタ 20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02" name="テキスト ボックス 201"/>
              <p:cNvSpPr txBox="1"/>
              <p:nvPr/>
            </p:nvSpPr>
            <p:spPr>
              <a:xfrm>
                <a:off x="4234304" y="1613356"/>
                <a:ext cx="438706" cy="200055"/>
              </a:xfrm>
              <a:prstGeom prst="rect">
                <a:avLst/>
              </a:prstGeom>
              <a:noFill/>
            </p:spPr>
            <p:txBody>
              <a:bodyPr wrap="none" rtlCol="0">
                <a:spAutoFit/>
              </a:bodyPr>
              <a:lstStyle/>
              <a:p>
                <a:r>
                  <a:rPr kumimoji="1" lang="en-US" altLang="ja-JP" sz="700" dirty="0" smtClean="0"/>
                  <a:t>SIFS</a:t>
                </a:r>
                <a:endParaRPr kumimoji="1" lang="ja-JP" altLang="en-US" sz="700" dirty="0"/>
              </a:p>
            </p:txBody>
          </p:sp>
        </p:grpSp>
        <p:grpSp>
          <p:nvGrpSpPr>
            <p:cNvPr id="12" name="グループ化 202"/>
            <p:cNvGrpSpPr/>
            <p:nvPr/>
          </p:nvGrpSpPr>
          <p:grpSpPr>
            <a:xfrm>
              <a:off x="3416462" y="1295400"/>
              <a:ext cx="383438" cy="685800"/>
              <a:chOff x="4234304" y="1219200"/>
              <a:chExt cx="438706" cy="685800"/>
            </a:xfrm>
          </p:grpSpPr>
          <p:cxnSp>
            <p:nvCxnSpPr>
              <p:cNvPr id="204" name="直線コネクタ 203"/>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5" name="直線コネクタ 204"/>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6" name="直線矢印コネクタ 205"/>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07" name="テキスト ボックス 206"/>
              <p:cNvSpPr txBox="1"/>
              <p:nvPr/>
            </p:nvSpPr>
            <p:spPr>
              <a:xfrm>
                <a:off x="4234304" y="1613356"/>
                <a:ext cx="438706" cy="200055"/>
              </a:xfrm>
              <a:prstGeom prst="rect">
                <a:avLst/>
              </a:prstGeom>
              <a:noFill/>
            </p:spPr>
            <p:txBody>
              <a:bodyPr wrap="none" rtlCol="0">
                <a:spAutoFit/>
              </a:bodyPr>
              <a:lstStyle/>
              <a:p>
                <a:r>
                  <a:rPr kumimoji="1" lang="en-US" altLang="ja-JP" sz="700" dirty="0" smtClean="0"/>
                  <a:t>SIFS</a:t>
                </a:r>
                <a:endParaRPr kumimoji="1" lang="ja-JP" altLang="en-US" sz="700" dirty="0"/>
              </a:p>
            </p:txBody>
          </p:sp>
        </p:grpSp>
        <p:grpSp>
          <p:nvGrpSpPr>
            <p:cNvPr id="13" name="グループ化 207"/>
            <p:cNvGrpSpPr/>
            <p:nvPr/>
          </p:nvGrpSpPr>
          <p:grpSpPr>
            <a:xfrm>
              <a:off x="609600" y="1295400"/>
              <a:ext cx="383438" cy="685800"/>
              <a:chOff x="4234304" y="1219200"/>
              <a:chExt cx="438706" cy="685800"/>
            </a:xfrm>
          </p:grpSpPr>
          <p:cxnSp>
            <p:nvCxnSpPr>
              <p:cNvPr id="209" name="直線コネクタ 20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10" name="直線コネクタ 20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11" name="直線矢印コネクタ 21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12" name="テキスト ボックス 211"/>
              <p:cNvSpPr txBox="1"/>
              <p:nvPr/>
            </p:nvSpPr>
            <p:spPr>
              <a:xfrm>
                <a:off x="4234304" y="1613356"/>
                <a:ext cx="438706" cy="200055"/>
              </a:xfrm>
              <a:prstGeom prst="rect">
                <a:avLst/>
              </a:prstGeom>
              <a:noFill/>
            </p:spPr>
            <p:txBody>
              <a:bodyPr wrap="none" rtlCol="0">
                <a:spAutoFit/>
              </a:bodyPr>
              <a:lstStyle/>
              <a:p>
                <a:r>
                  <a:rPr kumimoji="1" lang="en-US" altLang="ja-JP" sz="700" dirty="0" smtClean="0"/>
                  <a:t>SIFS</a:t>
                </a:r>
                <a:endParaRPr kumimoji="1" lang="ja-JP" altLang="en-US" sz="700" dirty="0"/>
              </a:p>
            </p:txBody>
          </p:sp>
        </p:grpSp>
        <p:grpSp>
          <p:nvGrpSpPr>
            <p:cNvPr id="14" name="グループ化 218"/>
            <p:cNvGrpSpPr/>
            <p:nvPr/>
          </p:nvGrpSpPr>
          <p:grpSpPr>
            <a:xfrm>
              <a:off x="7374636" y="685800"/>
              <a:ext cx="1578459" cy="631005"/>
              <a:chOff x="1318224" y="4702995"/>
              <a:chExt cx="1805975" cy="631005"/>
            </a:xfrm>
          </p:grpSpPr>
          <p:grpSp>
            <p:nvGrpSpPr>
              <p:cNvPr id="15" name="グループ化 109"/>
              <p:cNvGrpSpPr/>
              <p:nvPr/>
            </p:nvGrpSpPr>
            <p:grpSpPr>
              <a:xfrm>
                <a:off x="1323567" y="4826106"/>
                <a:ext cx="864096" cy="288032"/>
                <a:chOff x="4822522" y="2708920"/>
                <a:chExt cx="864096" cy="288032"/>
              </a:xfrm>
            </p:grpSpPr>
            <p:sp>
              <p:nvSpPr>
                <p:cNvPr id="227" name="正方形/長方形 226"/>
                <p:cNvSpPr/>
                <p:nvPr/>
              </p:nvSpPr>
              <p:spPr>
                <a:xfrm>
                  <a:off x="4966538" y="270892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MPDU#N</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228" name="正方形/長方形 227"/>
                <p:cNvSpPr/>
                <p:nvPr/>
              </p:nvSpPr>
              <p:spPr>
                <a:xfrm>
                  <a:off x="4822522" y="2708920"/>
                  <a:ext cx="144016"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a:solidFill>
                        <a:schemeClr val="tx1"/>
                      </a:solidFill>
                      <a:latin typeface="Times New Roman" panose="02020603050405020304" pitchFamily="18" charset="0"/>
                      <a:cs typeface="Times New Roman" panose="02020603050405020304" pitchFamily="18" charset="0"/>
                    </a:rPr>
                    <a:t>F</a:t>
                  </a:r>
                  <a:r>
                    <a:rPr lang="en-US" altLang="ja-JP" sz="700" dirty="0" smtClean="0">
                      <a:solidFill>
                        <a:schemeClr val="tx1"/>
                      </a:solidFill>
                      <a:latin typeface="Times New Roman" panose="02020603050405020304" pitchFamily="18" charset="0"/>
                      <a:cs typeface="Times New Roman" panose="02020603050405020304" pitchFamily="18" charset="0"/>
                    </a:rPr>
                    <a:t>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sp>
            <p:nvSpPr>
              <p:cNvPr id="221" name="正方形/長方形 220"/>
              <p:cNvSpPr/>
              <p:nvPr/>
            </p:nvSpPr>
            <p:spPr>
              <a:xfrm>
                <a:off x="2221456" y="4702995"/>
                <a:ext cx="211358" cy="107722"/>
              </a:xfrm>
              <a:prstGeom prst="rect">
                <a:avLst/>
              </a:prstGeom>
            </p:spPr>
            <p:txBody>
              <a:bodyPr wrap="none" tIns="0" bIns="0">
                <a:spAutoFit/>
              </a:bodyPr>
              <a:lstStyle/>
              <a:p>
                <a:endParaRPr lang="ja-JP" altLang="en-US" sz="700" dirty="0"/>
              </a:p>
            </p:txBody>
          </p:sp>
          <p:sp>
            <p:nvSpPr>
              <p:cNvPr id="222" name="左中かっこ 221"/>
              <p:cNvSpPr/>
              <p:nvPr/>
            </p:nvSpPr>
            <p:spPr>
              <a:xfrm rot="16200000" flipV="1">
                <a:off x="2124415" y="4334215"/>
                <a:ext cx="193594" cy="1805975"/>
              </a:xfrm>
              <a:prstGeom prst="leftBrace">
                <a:avLst>
                  <a:gd name="adj1" fmla="val 8333"/>
                  <a:gd name="adj2" fmla="val 507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700"/>
              </a:p>
            </p:txBody>
          </p:sp>
          <p:sp>
            <p:nvSpPr>
              <p:cNvPr id="223" name="正方形/長方形 222"/>
              <p:cNvSpPr/>
              <p:nvPr/>
            </p:nvSpPr>
            <p:spPr>
              <a:xfrm>
                <a:off x="1419020" y="5114138"/>
                <a:ext cx="737658" cy="107722"/>
              </a:xfrm>
              <a:prstGeom prst="rect">
                <a:avLst/>
              </a:prstGeom>
            </p:spPr>
            <p:txBody>
              <a:bodyPr wrap="none" tIns="0" bIns="0">
                <a:spAutoFit/>
              </a:bodyPr>
              <a:lstStyle/>
              <a:p>
                <a:r>
                  <a:rPr lang="en-US" altLang="ja-JP" sz="700" dirty="0" err="1" smtClean="0">
                    <a:latin typeface="Times New Roman" panose="02020603050405020304" pitchFamily="18" charset="0"/>
                    <a:cs typeface="Times New Roman" panose="02020603050405020304" pitchFamily="18" charset="0"/>
                  </a:rPr>
                  <a:t>Subframe#N</a:t>
                </a:r>
                <a:endParaRPr lang="ja-JP" altLang="en-US" sz="700" dirty="0"/>
              </a:p>
            </p:txBody>
          </p:sp>
          <p:grpSp>
            <p:nvGrpSpPr>
              <p:cNvPr id="16" name="グループ化 77"/>
              <p:cNvGrpSpPr/>
              <p:nvPr/>
            </p:nvGrpSpPr>
            <p:grpSpPr>
              <a:xfrm>
                <a:off x="2286000" y="4817368"/>
                <a:ext cx="796410" cy="288032"/>
                <a:chOff x="6588224" y="5887497"/>
                <a:chExt cx="796410" cy="288032"/>
              </a:xfrm>
            </p:grpSpPr>
            <p:sp>
              <p:nvSpPr>
                <p:cNvPr id="225" name="正方形/長方形 224"/>
                <p:cNvSpPr/>
                <p:nvPr/>
              </p:nvSpPr>
              <p:spPr>
                <a:xfrm>
                  <a:off x="6732240" y="5887497"/>
                  <a:ext cx="65239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a:t>
                  </a:r>
                </a:p>
                <a:p>
                  <a:pPr algn="ctr"/>
                  <a:r>
                    <a:rPr lang="en-US" altLang="ja-JP" sz="700" dirty="0" err="1" smtClean="0">
                      <a:solidFill>
                        <a:schemeClr val="tx1"/>
                      </a:solidFill>
                      <a:latin typeface="Times New Roman" panose="02020603050405020304" pitchFamily="18" charset="0"/>
                      <a:cs typeface="Times New Roman" panose="02020603050405020304" pitchFamily="18" charset="0"/>
                    </a:rPr>
                    <a:t>Subh</a:t>
                  </a:r>
                  <a:r>
                    <a:rPr kumimoji="1" lang="en-US" altLang="ja-JP" sz="700" dirty="0" err="1" smtClean="0">
                      <a:solidFill>
                        <a:schemeClr val="tx1"/>
                      </a:solidFill>
                      <a:latin typeface="Times New Roman" panose="02020603050405020304" pitchFamily="18" charset="0"/>
                      <a:cs typeface="Times New Roman" panose="02020603050405020304" pitchFamily="18" charset="0"/>
                    </a:rPr>
                    <a:t>eader#N</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226" name="正方形/長方形 225"/>
                <p:cNvSpPr/>
                <p:nvPr/>
              </p:nvSpPr>
              <p:spPr>
                <a:xfrm>
                  <a:off x="6588224" y="5887497"/>
                  <a:ext cx="144016"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grpSp>
        <p:cxnSp>
          <p:nvCxnSpPr>
            <p:cNvPr id="230" name="直線コネクタ 229"/>
            <p:cNvCxnSpPr>
              <a:stCxn id="222" idx="1"/>
              <a:endCxn id="157" idx="0"/>
            </p:cNvCxnSpPr>
            <p:nvPr/>
          </p:nvCxnSpPr>
          <p:spPr>
            <a:xfrm flipH="1">
              <a:off x="8035562" y="1316805"/>
              <a:ext cx="116008" cy="207195"/>
            </a:xfrm>
            <a:prstGeom prst="line">
              <a:avLst/>
            </a:prstGeom>
            <a:noFill/>
            <a:ln w="9525" cap="flat">
              <a:solidFill>
                <a:schemeClr val="tx1"/>
              </a:solidFill>
              <a:prstDash val="sysDot"/>
              <a:bevel/>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nvGrpSpPr>
            <p:cNvPr id="60" name="グループ化 151"/>
            <p:cNvGrpSpPr/>
            <p:nvPr/>
          </p:nvGrpSpPr>
          <p:grpSpPr>
            <a:xfrm>
              <a:off x="3711615" y="2150368"/>
              <a:ext cx="2530814" cy="288032"/>
              <a:chOff x="2209800" y="4800600"/>
              <a:chExt cx="4610472" cy="288032"/>
            </a:xfrm>
          </p:grpSpPr>
          <p:sp>
            <p:nvSpPr>
              <p:cNvPr id="61" name="正方形/長方形 60"/>
              <p:cNvSpPr/>
              <p:nvPr/>
            </p:nvSpPr>
            <p:spPr>
              <a:xfrm>
                <a:off x="22098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Subframe#M+15</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62" name="正方形/長方形 61"/>
              <p:cNvSpPr/>
              <p:nvPr/>
            </p:nvSpPr>
            <p:spPr>
              <a:xfrm>
                <a:off x="6172200" y="4800600"/>
                <a:ext cx="648072"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63" name="グループ化 22"/>
              <p:cNvGrpSpPr/>
              <p:nvPr/>
            </p:nvGrpSpPr>
            <p:grpSpPr>
              <a:xfrm>
                <a:off x="5410200" y="4800600"/>
                <a:ext cx="787766" cy="288032"/>
                <a:chOff x="7384634" y="5887497"/>
                <a:chExt cx="787766" cy="288032"/>
              </a:xfrm>
              <a:solidFill>
                <a:schemeClr val="bg1"/>
              </a:solidFill>
            </p:grpSpPr>
            <p:sp>
              <p:nvSpPr>
                <p:cNvPr id="67" name="正方形/長方形 66"/>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68" name="正方形/長方形 67"/>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sp>
            <p:nvSpPr>
              <p:cNvPr id="64" name="正方形/長方形 63"/>
              <p:cNvSpPr/>
              <p:nvPr/>
            </p:nvSpPr>
            <p:spPr>
              <a:xfrm>
                <a:off x="37338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Subframe#M+1</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65" name="正方形/長方形 64"/>
              <p:cNvSpPr/>
              <p:nvPr/>
            </p:nvSpPr>
            <p:spPr>
              <a:xfrm>
                <a:off x="45720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err="1" smtClean="0">
                    <a:solidFill>
                      <a:schemeClr val="tx1"/>
                    </a:solidFill>
                    <a:latin typeface="Times New Roman" panose="02020603050405020304" pitchFamily="18" charset="0"/>
                    <a:cs typeface="Times New Roman" panose="02020603050405020304" pitchFamily="18" charset="0"/>
                  </a:rPr>
                  <a:t>Subframe#M</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cxnSp>
            <p:nvCxnSpPr>
              <p:cNvPr id="66" name="直線コネクタ 65"/>
              <p:cNvCxnSpPr/>
              <p:nvPr/>
            </p:nvCxnSpPr>
            <p:spPr>
              <a:xfrm>
                <a:off x="3124200" y="4953000"/>
                <a:ext cx="533400" cy="0"/>
              </a:xfrm>
              <a:prstGeom prst="line">
                <a:avLst/>
              </a:prstGeom>
              <a:noFill/>
              <a:ln w="25400"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grpSp>
      <p:sp>
        <p:nvSpPr>
          <p:cNvPr id="71" name="コンテンツ プレースホルダ 2"/>
          <p:cNvSpPr>
            <a:spLocks noGrp="1"/>
          </p:cNvSpPr>
          <p:nvPr>
            <p:ph type="body" idx="1"/>
          </p:nvPr>
        </p:nvSpPr>
        <p:spPr>
          <a:xfrm>
            <a:off x="228600" y="2895600"/>
            <a:ext cx="4267200" cy="2362200"/>
          </a:xfrm>
        </p:spPr>
        <p:txBody>
          <a:bodyPr/>
          <a:lstStyle/>
          <a:p>
            <a:pPr marL="51254" indent="-206375">
              <a:spcBef>
                <a:spcPts val="0"/>
              </a:spcBef>
              <a:spcAft>
                <a:spcPts val="1200"/>
              </a:spcAft>
            </a:pPr>
            <a:r>
              <a:rPr lang="en-US" altLang="ko-KR" sz="1400" dirty="0" smtClean="0">
                <a:latin typeface="Arial" panose="020B0604020202020204" pitchFamily="34" charset="0"/>
                <a:cs typeface="Arial" panose="020B0604020202020204" pitchFamily="34" charset="0"/>
              </a:rPr>
              <a:t>Assumptions used:</a:t>
            </a:r>
          </a:p>
          <a:p>
            <a:pPr marL="704396" lvl="1" indent="-206375">
              <a:spcBef>
                <a:spcPts val="0"/>
              </a:spcBef>
              <a:spcAft>
                <a:spcPts val="1200"/>
              </a:spcAft>
            </a:pPr>
            <a:r>
              <a:rPr lang="en-US" altLang="ko-KR" sz="1400" dirty="0" smtClean="0"/>
              <a:t>PHY/MAC Header</a:t>
            </a:r>
          </a:p>
          <a:p>
            <a:pPr marL="870404" lvl="2" indent="-206375">
              <a:spcBef>
                <a:spcPts val="0"/>
              </a:spcBef>
              <a:spcAft>
                <a:spcPts val="1200"/>
              </a:spcAft>
            </a:pPr>
            <a:r>
              <a:rPr lang="en-US" altLang="ko-KR" sz="1400" dirty="0" smtClean="0">
                <a:latin typeface="Arial" panose="020B0604020202020204" pitchFamily="34" charset="0"/>
                <a:cs typeface="Arial" panose="020B0604020202020204" pitchFamily="34" charset="0"/>
              </a:rPr>
              <a:t>Preamble : </a:t>
            </a:r>
            <a:r>
              <a:rPr lang="en-US" altLang="ko-KR" sz="1400" dirty="0" smtClean="0">
                <a:solidFill>
                  <a:schemeClr val="tx1"/>
                </a:solidFill>
                <a:latin typeface="Arial" panose="020B0604020202020204" pitchFamily="34" charset="0"/>
                <a:cs typeface="Arial" panose="020B0604020202020204" pitchFamily="34" charset="0"/>
              </a:rPr>
              <a:t>2 </a:t>
            </a:r>
            <a:r>
              <a:rPr lang="en-US" altLang="ko-KR" sz="1400" dirty="0" err="1" smtClean="0">
                <a:solidFill>
                  <a:schemeClr val="tx1"/>
                </a:solidFill>
                <a:latin typeface="Arial" panose="020B0604020202020204" pitchFamily="34" charset="0"/>
                <a:cs typeface="Arial" panose="020B0604020202020204" pitchFamily="34" charset="0"/>
              </a:rPr>
              <a:t>usec</a:t>
            </a:r>
            <a:endParaRPr lang="en-US" altLang="ko-KR" sz="1400" dirty="0" smtClean="0">
              <a:solidFill>
                <a:schemeClr val="tx1"/>
              </a:solidFill>
              <a:latin typeface="Arial" panose="020B0604020202020204" pitchFamily="34" charset="0"/>
              <a:cs typeface="Arial" panose="020B0604020202020204" pitchFamily="34" charset="0"/>
            </a:endParaRPr>
          </a:p>
          <a:p>
            <a:pPr marL="870404" lvl="2" indent="-206375">
              <a:spcBef>
                <a:spcPts val="0"/>
              </a:spcBef>
              <a:spcAft>
                <a:spcPts val="1200"/>
              </a:spcAft>
            </a:pPr>
            <a:r>
              <a:rPr lang="en-US" altLang="ko-KR" sz="1400" dirty="0" smtClean="0">
                <a:latin typeface="Arial" panose="020B0604020202020204" pitchFamily="34" charset="0"/>
                <a:cs typeface="Arial" panose="020B0604020202020204" pitchFamily="34" charset="0"/>
              </a:rPr>
              <a:t>PHY+MAC+HCS= 132 bits</a:t>
            </a:r>
          </a:p>
          <a:p>
            <a:pPr marL="870404" lvl="2" indent="-206375">
              <a:spcBef>
                <a:spcPts val="0"/>
              </a:spcBef>
              <a:spcAft>
                <a:spcPts val="1200"/>
              </a:spcAft>
            </a:pPr>
            <a:r>
              <a:rPr lang="en-US" altLang="ja-JP" sz="1400" dirty="0" smtClean="0">
                <a:latin typeface="Arial" panose="020B0604020202020204" pitchFamily="34" charset="0"/>
                <a:cs typeface="Arial" panose="020B0604020202020204" pitchFamily="34" charset="0"/>
              </a:rPr>
              <a:t>π/2-shift BPSK /Rate 1/2 Header  ECC</a:t>
            </a:r>
          </a:p>
          <a:p>
            <a:pPr marL="870404" lvl="2" indent="-206375">
              <a:spcBef>
                <a:spcPts val="0"/>
              </a:spcBef>
              <a:spcAft>
                <a:spcPts val="1200"/>
              </a:spcAft>
            </a:pPr>
            <a:r>
              <a:rPr lang="en-US" altLang="ko-KR" sz="1400" dirty="0" smtClean="0">
                <a:latin typeface="Arial" panose="020B0604020202020204" pitchFamily="34" charset="0"/>
                <a:cs typeface="Arial" panose="020B0604020202020204" pitchFamily="34" charset="0"/>
              </a:rPr>
              <a:t>2+(132 x 2 )/(1760M)= </a:t>
            </a:r>
            <a:r>
              <a:rPr lang="en-US" altLang="ko-KR" sz="1400" dirty="0" smtClean="0">
                <a:solidFill>
                  <a:srgbClr val="FF0000"/>
                </a:solidFill>
                <a:latin typeface="Arial" panose="020B0604020202020204" pitchFamily="34" charset="0"/>
                <a:cs typeface="Arial" panose="020B0604020202020204" pitchFamily="34" charset="0"/>
              </a:rPr>
              <a:t>2.15 </a:t>
            </a:r>
            <a:r>
              <a:rPr lang="en-US" altLang="ko-KR" sz="1400" dirty="0" err="1" smtClean="0">
                <a:solidFill>
                  <a:srgbClr val="FF0000"/>
                </a:solidFill>
                <a:latin typeface="Arial" panose="020B0604020202020204" pitchFamily="34" charset="0"/>
                <a:cs typeface="Arial" panose="020B0604020202020204" pitchFamily="34" charset="0"/>
              </a:rPr>
              <a:t>usec</a:t>
            </a:r>
            <a:endParaRPr lang="en-US" altLang="ko-KR" sz="1400" dirty="0" smtClean="0">
              <a:solidFill>
                <a:srgbClr val="FF0000"/>
              </a:solidFill>
              <a:latin typeface="Arial" panose="020B0604020202020204" pitchFamily="34" charset="0"/>
              <a:cs typeface="Arial" panose="020B0604020202020204" pitchFamily="34" charset="0"/>
            </a:endParaRPr>
          </a:p>
          <a:p>
            <a:pPr marL="492125" lvl="1" indent="-206375">
              <a:spcBef>
                <a:spcPts val="0"/>
              </a:spcBef>
              <a:spcAft>
                <a:spcPts val="1200"/>
              </a:spcAft>
            </a:pPr>
            <a:endParaRPr lang="en-US" altLang="ko-KR" sz="1800" dirty="0" smtClean="0">
              <a:latin typeface="Arial" panose="020B0604020202020204" pitchFamily="34" charset="0"/>
              <a:cs typeface="Arial" panose="020B0604020202020204" pitchFamily="34" charset="0"/>
            </a:endParaRPr>
          </a:p>
        </p:txBody>
      </p:sp>
      <p:sp>
        <p:nvSpPr>
          <p:cNvPr id="72" name="コンテンツ プレースホルダ 2"/>
          <p:cNvSpPr txBox="1">
            <a:spLocks/>
          </p:cNvSpPr>
          <p:nvPr/>
        </p:nvSpPr>
        <p:spPr>
          <a:xfrm>
            <a:off x="3962400" y="3276600"/>
            <a:ext cx="4724400" cy="16002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lstStyle/>
          <a:p>
            <a:pPr marL="704396" lvl="3" indent="-206375">
              <a:spcAft>
                <a:spcPts val="1200"/>
              </a:spcAft>
              <a:buSzPct val="100000"/>
              <a:buFontTx/>
              <a:buChar char="–"/>
            </a:pPr>
            <a:r>
              <a:rPr kumimoji="0" lang="en-US" altLang="ko-KR" sz="1400" b="0" i="0" u="none" strike="noStrike" kern="0" cap="none" spc="0" normalizeH="0" baseline="0" noProof="0" dirty="0" smtClean="0">
                <a:ln>
                  <a:noFill/>
                </a:ln>
                <a:solidFill>
                  <a:sysClr val="windowText" lastClr="000000"/>
                </a:solidFill>
                <a:effectLst/>
                <a:uLnTx/>
                <a:uFillTx/>
                <a:latin typeface="Arial"/>
                <a:ea typeface="Arial"/>
                <a:cs typeface="Arial"/>
                <a:sym typeface="Arial"/>
              </a:rPr>
              <a:t>Frame</a:t>
            </a:r>
            <a:r>
              <a:rPr kumimoji="0" lang="en-US" altLang="ko-KR" sz="1400" b="0" i="0" u="none" strike="noStrike" kern="0" cap="none" spc="0" normalizeH="0" noProof="0" dirty="0" smtClean="0">
                <a:ln>
                  <a:noFill/>
                </a:ln>
                <a:solidFill>
                  <a:sysClr val="windowText" lastClr="000000"/>
                </a:solidFill>
                <a:effectLst/>
                <a:uLnTx/>
                <a:uFillTx/>
                <a:latin typeface="Arial"/>
                <a:ea typeface="Arial"/>
                <a:cs typeface="Arial"/>
                <a:sym typeface="Arial"/>
              </a:rPr>
              <a:t> format</a:t>
            </a:r>
            <a:endParaRPr kumimoji="0" lang="en-US" altLang="ko-KR" sz="1400" b="0" i="0" u="none" strike="noStrike" kern="0" cap="none" spc="0" normalizeH="0" baseline="0" noProof="0" dirty="0" smtClean="0">
              <a:ln>
                <a:noFill/>
              </a:ln>
              <a:solidFill>
                <a:sysClr val="windowText" lastClr="000000"/>
              </a:solidFill>
              <a:effectLst/>
              <a:uLnTx/>
              <a:uFillTx/>
              <a:latin typeface="Arial"/>
              <a:ea typeface="Arial"/>
              <a:cs typeface="Arial"/>
              <a:sym typeface="Arial"/>
            </a:endParaRPr>
          </a:p>
          <a:p>
            <a:pPr marL="870404" lvl="1" indent="-206375">
              <a:spcAft>
                <a:spcPts val="1200"/>
              </a:spcAft>
              <a:buSzPct val="100000"/>
              <a:buFontTx/>
              <a:buChar char="•"/>
            </a:pPr>
            <a:r>
              <a:rPr kumimoji="0" lang="en-US" altLang="ko-KR" sz="14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Arial"/>
                <a:cs typeface="Arial" panose="020B0604020202020204" pitchFamily="34" charset="0"/>
                <a:sym typeface="Arial"/>
              </a:rPr>
              <a:t>Number of aggregations: 16</a:t>
            </a:r>
          </a:p>
          <a:p>
            <a:pPr marL="870404" lvl="1" indent="-206375">
              <a:spcAft>
                <a:spcPts val="1200"/>
              </a:spcAft>
              <a:buSzPct val="100000"/>
              <a:buFontTx/>
              <a:buChar char="•"/>
            </a:pPr>
            <a:r>
              <a:rPr kumimoji="0" lang="en-US" altLang="ko-KR" sz="14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Arial"/>
                <a:cs typeface="Arial" panose="020B0604020202020204" pitchFamily="34" charset="0"/>
                <a:sym typeface="Arial"/>
              </a:rPr>
              <a:t>MPDU: 4kB (4k</a:t>
            </a:r>
            <a:r>
              <a:rPr kumimoji="0" lang="en-US" altLang="ko-KR" sz="1400" b="0" i="0" u="none" strike="noStrike" kern="0" cap="none" spc="0" normalizeH="0" noProof="0" dirty="0" smtClean="0">
                <a:ln>
                  <a:noFill/>
                </a:ln>
                <a:solidFill>
                  <a:sysClr val="windowText" lastClr="000000"/>
                </a:solidFill>
                <a:effectLst/>
                <a:uLnTx/>
                <a:uFillTx/>
                <a:latin typeface="Arial" panose="020B0604020202020204" pitchFamily="34" charset="0"/>
                <a:ea typeface="Arial"/>
                <a:cs typeface="Arial" panose="020B0604020202020204" pitchFamily="34" charset="0"/>
                <a:sym typeface="Arial"/>
              </a:rPr>
              <a:t> x8 x 16/6.57G = </a:t>
            </a:r>
            <a:r>
              <a:rPr kumimoji="0" lang="en-US" altLang="ko-KR" sz="1400" b="0" i="0" u="none" strike="noStrike" kern="0" cap="none" spc="0" normalizeH="0" noProof="0" dirty="0" smtClean="0">
                <a:ln>
                  <a:noFill/>
                </a:ln>
                <a:solidFill>
                  <a:srgbClr val="FF0000"/>
                </a:solidFill>
                <a:effectLst/>
                <a:uLnTx/>
                <a:uFillTx/>
                <a:latin typeface="Arial" panose="020B0604020202020204" pitchFamily="34" charset="0"/>
                <a:ea typeface="Arial"/>
                <a:cs typeface="Arial" panose="020B0604020202020204" pitchFamily="34" charset="0"/>
                <a:sym typeface="Arial"/>
              </a:rPr>
              <a:t>77.9 </a:t>
            </a:r>
            <a:r>
              <a:rPr kumimoji="0" lang="en-US" altLang="ko-KR" sz="1400" b="0" i="0" u="none" strike="noStrike" kern="0" cap="none" spc="0" normalizeH="0" noProof="0" dirty="0" err="1" smtClean="0">
                <a:ln>
                  <a:noFill/>
                </a:ln>
                <a:solidFill>
                  <a:srgbClr val="FF0000"/>
                </a:solidFill>
                <a:effectLst/>
                <a:uLnTx/>
                <a:uFillTx/>
                <a:latin typeface="Arial" panose="020B0604020202020204" pitchFamily="34" charset="0"/>
                <a:ea typeface="Arial"/>
                <a:cs typeface="Arial" panose="020B0604020202020204" pitchFamily="34" charset="0"/>
                <a:sym typeface="Arial"/>
              </a:rPr>
              <a:t>usec</a:t>
            </a:r>
            <a:r>
              <a:rPr kumimoji="0" lang="en-US" altLang="ko-KR" sz="1400" b="0" i="0" u="none" strike="noStrike" kern="0" cap="none" spc="0" normalizeH="0" noProof="0" dirty="0" smtClean="0">
                <a:ln>
                  <a:noFill/>
                </a:ln>
                <a:solidFill>
                  <a:sysClr val="windowText" lastClr="000000"/>
                </a:solidFill>
                <a:effectLst/>
                <a:uLnTx/>
                <a:uFillTx/>
                <a:latin typeface="Arial" panose="020B0604020202020204" pitchFamily="34" charset="0"/>
                <a:ea typeface="Arial"/>
                <a:cs typeface="Arial" panose="020B0604020202020204" pitchFamily="34" charset="0"/>
                <a:sym typeface="Arial"/>
              </a:rPr>
              <a:t>)</a:t>
            </a:r>
            <a:endParaRPr kumimoji="0" lang="en-US" altLang="ko-KR" sz="14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Arial"/>
              <a:cs typeface="Arial" panose="020B0604020202020204" pitchFamily="34" charset="0"/>
              <a:sym typeface="Arial"/>
            </a:endParaRPr>
          </a:p>
          <a:p>
            <a:pPr marL="870404" marR="0" lvl="2" indent="-206375" defTabSz="914400" eaLnBrk="1" fontAlgn="auto" latinLnBrk="0" hangingPunct="1">
              <a:lnSpc>
                <a:spcPct val="100000"/>
              </a:lnSpc>
              <a:spcBef>
                <a:spcPts val="0"/>
              </a:spcBef>
              <a:spcAft>
                <a:spcPts val="1200"/>
              </a:spcAft>
              <a:buClrTx/>
              <a:buSzPct val="100000"/>
              <a:buFontTx/>
              <a:buChar char="•"/>
              <a:tabLst/>
              <a:defRPr/>
            </a:pPr>
            <a:r>
              <a:rPr kumimoji="0" lang="en-US" altLang="ko-KR" sz="14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Arial"/>
                <a:cs typeface="Arial" panose="020B0604020202020204" pitchFamily="34" charset="0"/>
                <a:sym typeface="Arial"/>
              </a:rPr>
              <a:t>Sub</a:t>
            </a:r>
            <a:r>
              <a:rPr kumimoji="0" lang="en-US" altLang="ko-KR" sz="1400" b="0" i="0" u="none" strike="noStrike" kern="0" cap="none" spc="0" normalizeH="0" noProof="0" dirty="0" smtClean="0">
                <a:ln>
                  <a:noFill/>
                </a:ln>
                <a:solidFill>
                  <a:sysClr val="windowText" lastClr="000000"/>
                </a:solidFill>
                <a:effectLst/>
                <a:uLnTx/>
                <a:uFillTx/>
                <a:latin typeface="Arial" panose="020B0604020202020204" pitchFamily="34" charset="0"/>
                <a:ea typeface="Arial"/>
                <a:cs typeface="Arial" panose="020B0604020202020204" pitchFamily="34" charset="0"/>
                <a:sym typeface="Arial"/>
              </a:rPr>
              <a:t> header/HCS/FCS overhead : 3+4+4 B   </a:t>
            </a:r>
          </a:p>
          <a:p>
            <a:pPr marL="870404" marR="0" lvl="2" indent="-206375" defTabSz="914400" eaLnBrk="1" fontAlgn="auto" latinLnBrk="0" hangingPunct="1">
              <a:lnSpc>
                <a:spcPct val="100000"/>
              </a:lnSpc>
              <a:spcBef>
                <a:spcPts val="0"/>
              </a:spcBef>
              <a:spcAft>
                <a:spcPts val="1200"/>
              </a:spcAft>
              <a:buClrTx/>
              <a:buSzPct val="100000"/>
              <a:tabLst/>
              <a:defRPr/>
            </a:pPr>
            <a:r>
              <a:rPr lang="en-US" altLang="ko-KR" sz="1400" noProof="0" dirty="0" smtClean="0">
                <a:latin typeface="Arial" panose="020B0604020202020204" pitchFamily="34" charset="0"/>
                <a:cs typeface="Arial" panose="020B0604020202020204" pitchFamily="34" charset="0"/>
              </a:rPr>
              <a:t>                       (11 x 8 x 16/6.57G = </a:t>
            </a:r>
            <a:r>
              <a:rPr lang="en-US" altLang="ko-KR" sz="1400" noProof="0" dirty="0" smtClean="0">
                <a:solidFill>
                  <a:srgbClr val="FF0000"/>
                </a:solidFill>
                <a:latin typeface="Arial" panose="020B0604020202020204" pitchFamily="34" charset="0"/>
                <a:cs typeface="Arial" panose="020B0604020202020204" pitchFamily="34" charset="0"/>
              </a:rPr>
              <a:t>0.2 </a:t>
            </a:r>
            <a:r>
              <a:rPr lang="en-US" altLang="ko-KR" sz="1400" noProof="0" dirty="0" err="1" smtClean="0">
                <a:solidFill>
                  <a:srgbClr val="FF0000"/>
                </a:solidFill>
                <a:latin typeface="Arial" panose="020B0604020202020204" pitchFamily="34" charset="0"/>
                <a:cs typeface="Arial" panose="020B0604020202020204" pitchFamily="34" charset="0"/>
              </a:rPr>
              <a:t>usec</a:t>
            </a:r>
            <a:r>
              <a:rPr lang="en-US" altLang="ko-KR" sz="1400" noProof="0" dirty="0" smtClean="0">
                <a:latin typeface="Arial" panose="020B0604020202020204" pitchFamily="34" charset="0"/>
                <a:cs typeface="Arial" panose="020B0604020202020204" pitchFamily="34" charset="0"/>
              </a:rPr>
              <a:t>)</a:t>
            </a:r>
            <a:endParaRPr kumimoji="0" lang="en-US" altLang="ko-KR" sz="1400" b="0" i="0" u="none" strike="noStrike" kern="0" cap="none" spc="0" normalizeH="0" noProof="0" dirty="0" smtClean="0">
              <a:ln>
                <a:noFill/>
              </a:ln>
              <a:solidFill>
                <a:sysClr val="windowText" lastClr="000000"/>
              </a:solidFill>
              <a:effectLst/>
              <a:uLnTx/>
              <a:uFillTx/>
              <a:latin typeface="Arial" panose="020B0604020202020204" pitchFamily="34" charset="0"/>
              <a:ea typeface="Arial"/>
              <a:cs typeface="Arial" panose="020B0604020202020204" pitchFamily="34" charset="0"/>
              <a:sym typeface="Arial"/>
            </a:endParaRPr>
          </a:p>
          <a:p>
            <a:pPr marL="870404" marR="0" lvl="2" indent="-206375" defTabSz="914400" eaLnBrk="1" fontAlgn="auto" latinLnBrk="0" hangingPunct="1">
              <a:lnSpc>
                <a:spcPct val="100000"/>
              </a:lnSpc>
              <a:spcBef>
                <a:spcPts val="0"/>
              </a:spcBef>
              <a:spcAft>
                <a:spcPts val="1200"/>
              </a:spcAft>
              <a:buClrTx/>
              <a:buSzPct val="100000"/>
              <a:buFontTx/>
              <a:buChar char="•"/>
              <a:tabLst/>
              <a:defRPr/>
            </a:pPr>
            <a:endParaRPr kumimoji="0" lang="en-US" altLang="ko-KR" sz="14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Arial"/>
              <a:cs typeface="Arial" panose="020B0604020202020204" pitchFamily="34" charset="0"/>
              <a:sym typeface="Arial"/>
            </a:endParaRPr>
          </a:p>
          <a:p>
            <a:pPr marL="492125" marR="0" lvl="1" indent="-206375" defTabSz="914400" eaLnBrk="1" fontAlgn="auto" latinLnBrk="0" hangingPunct="1">
              <a:lnSpc>
                <a:spcPct val="100000"/>
              </a:lnSpc>
              <a:spcBef>
                <a:spcPts val="0"/>
              </a:spcBef>
              <a:spcAft>
                <a:spcPts val="1200"/>
              </a:spcAft>
              <a:buClrTx/>
              <a:buSzPct val="100000"/>
              <a:buFontTx/>
              <a:buChar char="–"/>
              <a:tabLst/>
              <a:defRPr/>
            </a:pPr>
            <a:endParaRPr kumimoji="0" lang="en-US" altLang="ko-KR" sz="18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Arial"/>
              <a:cs typeface="Arial" panose="020B0604020202020204" pitchFamily="34" charset="0"/>
              <a:sym typeface="Arial"/>
            </a:endParaRPr>
          </a:p>
        </p:txBody>
      </p:sp>
      <p:sp>
        <p:nvSpPr>
          <p:cNvPr id="73" name="コンテンツ プレースホルダ 2"/>
          <p:cNvSpPr txBox="1">
            <a:spLocks/>
          </p:cNvSpPr>
          <p:nvPr/>
        </p:nvSpPr>
        <p:spPr>
          <a:xfrm>
            <a:off x="228600" y="5105400"/>
            <a:ext cx="3886200" cy="12192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lstStyle/>
          <a:p>
            <a:pPr marL="704396" lvl="3" indent="-206375">
              <a:spcAft>
                <a:spcPts val="1200"/>
              </a:spcAft>
              <a:buSzPct val="100000"/>
              <a:buFontTx/>
              <a:buChar char="–"/>
            </a:pPr>
            <a:r>
              <a:rPr kumimoji="0" lang="en-US" altLang="ko-KR" sz="1400" b="0" i="0" u="none" strike="noStrike" kern="0" cap="none" spc="0" normalizeH="0" baseline="0" noProof="0" dirty="0" smtClean="0">
                <a:ln>
                  <a:noFill/>
                </a:ln>
                <a:solidFill>
                  <a:sysClr val="windowText" lastClr="000000"/>
                </a:solidFill>
                <a:effectLst/>
                <a:uLnTx/>
                <a:uFillTx/>
                <a:latin typeface="Arial"/>
                <a:ea typeface="Arial"/>
                <a:cs typeface="Arial"/>
                <a:sym typeface="Arial"/>
              </a:rPr>
              <a:t>MCS</a:t>
            </a:r>
          </a:p>
          <a:p>
            <a:pPr marL="870404" lvl="1" indent="-206375">
              <a:spcAft>
                <a:spcPts val="1200"/>
              </a:spcAft>
              <a:buSzPct val="100000"/>
              <a:buFontTx/>
              <a:buChar char="•"/>
            </a:pPr>
            <a:r>
              <a:rPr kumimoji="0" lang="en-US" altLang="ko-KR" sz="14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Arial"/>
                <a:cs typeface="Arial" panose="020B0604020202020204" pitchFamily="34" charset="0"/>
                <a:sym typeface="Arial"/>
              </a:rPr>
              <a:t>16 QAM without pilot word</a:t>
            </a:r>
          </a:p>
          <a:p>
            <a:pPr marL="870404" lvl="1" indent="-206375">
              <a:spcAft>
                <a:spcPts val="1200"/>
              </a:spcAft>
              <a:buSzPct val="100000"/>
              <a:buFontTx/>
              <a:buChar char="•"/>
            </a:pPr>
            <a:r>
              <a:rPr kumimoji="0" lang="en-US" altLang="ko-KR" sz="14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Arial"/>
                <a:cs typeface="Arial" panose="020B0604020202020204" pitchFamily="34" charset="0"/>
                <a:sym typeface="Arial"/>
              </a:rPr>
              <a:t>LDPC</a:t>
            </a:r>
            <a:r>
              <a:rPr kumimoji="0" lang="en-US" altLang="ko-KR" sz="1400" b="0" i="0" u="none" strike="noStrike" kern="0" cap="none" spc="0" normalizeH="0" noProof="0" dirty="0" smtClean="0">
                <a:ln>
                  <a:noFill/>
                </a:ln>
                <a:solidFill>
                  <a:sysClr val="windowText" lastClr="000000"/>
                </a:solidFill>
                <a:effectLst/>
                <a:uLnTx/>
                <a:uFillTx/>
                <a:latin typeface="Arial" panose="020B0604020202020204" pitchFamily="34" charset="0"/>
                <a:ea typeface="Arial"/>
                <a:cs typeface="Arial" panose="020B0604020202020204" pitchFamily="34" charset="0"/>
                <a:sym typeface="Arial"/>
              </a:rPr>
              <a:t> 14/15</a:t>
            </a:r>
          </a:p>
          <a:p>
            <a:pPr marL="870404" lvl="1" indent="-206375">
              <a:spcAft>
                <a:spcPts val="1200"/>
              </a:spcAft>
              <a:buSzPct val="100000"/>
              <a:buFontTx/>
              <a:buChar char="•"/>
            </a:pPr>
            <a:r>
              <a:rPr lang="en-US" altLang="ko-KR" sz="1400" baseline="0" dirty="0" smtClean="0">
                <a:latin typeface="Arial" panose="020B0604020202020204" pitchFamily="34" charset="0"/>
                <a:cs typeface="Arial" panose="020B0604020202020204" pitchFamily="34" charset="0"/>
              </a:rPr>
              <a:t>6.57 </a:t>
            </a:r>
            <a:r>
              <a:rPr lang="en-US" altLang="ko-KR" sz="1400" baseline="0" dirty="0" err="1" smtClean="0">
                <a:latin typeface="Arial" panose="020B0604020202020204" pitchFamily="34" charset="0"/>
                <a:cs typeface="Arial" panose="020B0604020202020204" pitchFamily="34" charset="0"/>
              </a:rPr>
              <a:t>Gbps</a:t>
            </a:r>
            <a:endParaRPr kumimoji="0" lang="en-US" altLang="ko-KR" sz="14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Arial"/>
              <a:cs typeface="Arial" panose="020B0604020202020204" pitchFamily="34" charset="0"/>
              <a:sym typeface="Arial"/>
            </a:endParaRPr>
          </a:p>
        </p:txBody>
      </p:sp>
      <p:sp>
        <p:nvSpPr>
          <p:cNvPr id="74" name="コンテンツ プレースホルダ 2"/>
          <p:cNvSpPr txBox="1">
            <a:spLocks/>
          </p:cNvSpPr>
          <p:nvPr/>
        </p:nvSpPr>
        <p:spPr>
          <a:xfrm>
            <a:off x="3962400" y="5029200"/>
            <a:ext cx="4724400" cy="7620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lstStyle/>
          <a:p>
            <a:pPr marL="704396" lvl="3" indent="-206375">
              <a:spcAft>
                <a:spcPts val="1200"/>
              </a:spcAft>
              <a:buSzPct val="100000"/>
              <a:buFontTx/>
              <a:buChar char="–"/>
            </a:pPr>
            <a:r>
              <a:rPr kumimoji="0" lang="en-US" altLang="ko-KR" sz="1400" b="0" i="0" u="none" strike="noStrike" kern="0" cap="none" spc="0" normalizeH="0" baseline="0" noProof="0" dirty="0" smtClean="0">
                <a:ln>
                  <a:noFill/>
                </a:ln>
                <a:solidFill>
                  <a:sysClr val="windowText" lastClr="000000"/>
                </a:solidFill>
                <a:effectLst/>
                <a:uLnTx/>
                <a:uFillTx/>
                <a:latin typeface="Arial"/>
                <a:ea typeface="Arial"/>
                <a:cs typeface="Arial"/>
                <a:sym typeface="Arial"/>
              </a:rPr>
              <a:t>SIFS</a:t>
            </a:r>
          </a:p>
          <a:p>
            <a:pPr marL="870404" lvl="1" indent="-206375">
              <a:spcAft>
                <a:spcPts val="1200"/>
              </a:spcAft>
              <a:buSzPct val="100000"/>
              <a:buFontTx/>
              <a:buChar char="•"/>
            </a:pPr>
            <a:r>
              <a:rPr kumimoji="0" lang="en-US" altLang="ko-KR" sz="1400" b="0" i="0" u="none" strike="noStrike" kern="0" cap="none" spc="0" normalizeH="0" baseline="0" noProof="0" dirty="0" smtClean="0">
                <a:ln>
                  <a:noFill/>
                </a:ln>
                <a:solidFill>
                  <a:srgbClr val="FF0000"/>
                </a:solidFill>
                <a:effectLst/>
                <a:uLnTx/>
                <a:uFillTx/>
                <a:latin typeface="Arial" panose="020B0604020202020204" pitchFamily="34" charset="0"/>
                <a:ea typeface="Arial"/>
                <a:cs typeface="Arial" panose="020B0604020202020204" pitchFamily="34" charset="0"/>
                <a:sym typeface="Arial"/>
              </a:rPr>
              <a:t>2 </a:t>
            </a:r>
            <a:r>
              <a:rPr kumimoji="0" lang="en-US" altLang="ko-KR" sz="1400" b="0" i="0" u="none" strike="noStrike" kern="0" cap="none" spc="0" normalizeH="0" baseline="0" noProof="0" dirty="0" err="1" smtClean="0">
                <a:ln>
                  <a:noFill/>
                </a:ln>
                <a:solidFill>
                  <a:srgbClr val="FF0000"/>
                </a:solidFill>
                <a:effectLst/>
                <a:uLnTx/>
                <a:uFillTx/>
                <a:latin typeface="Arial" panose="020B0604020202020204" pitchFamily="34" charset="0"/>
                <a:ea typeface="Arial"/>
                <a:cs typeface="Arial" panose="020B0604020202020204" pitchFamily="34" charset="0"/>
                <a:sym typeface="Arial"/>
              </a:rPr>
              <a:t>usec</a:t>
            </a:r>
            <a:endParaRPr kumimoji="0" lang="en-US" altLang="ko-KR" sz="1400" b="0" i="0" u="none" strike="noStrike" kern="0" cap="none" spc="0" normalizeH="0" baseline="0" noProof="0" dirty="0" smtClean="0">
              <a:ln>
                <a:noFill/>
              </a:ln>
              <a:solidFill>
                <a:srgbClr val="FF0000"/>
              </a:solidFill>
              <a:effectLst/>
              <a:uLnTx/>
              <a:uFillTx/>
              <a:latin typeface="Arial" panose="020B0604020202020204" pitchFamily="34" charset="0"/>
              <a:ea typeface="Arial"/>
              <a:cs typeface="Arial" panose="020B0604020202020204" pitchFamily="34" charset="0"/>
              <a:sym typeface="Arial"/>
            </a:endParaRPr>
          </a:p>
          <a:p>
            <a:pPr marL="870404" marR="0" lvl="2" indent="-206375" defTabSz="914400" eaLnBrk="1" fontAlgn="auto" latinLnBrk="0" hangingPunct="1">
              <a:lnSpc>
                <a:spcPct val="100000"/>
              </a:lnSpc>
              <a:spcBef>
                <a:spcPts val="0"/>
              </a:spcBef>
              <a:spcAft>
                <a:spcPts val="1200"/>
              </a:spcAft>
              <a:buClrTx/>
              <a:buSzPct val="100000"/>
              <a:buFontTx/>
              <a:buChar char="•"/>
              <a:tabLst/>
              <a:defRPr/>
            </a:pPr>
            <a:endParaRPr kumimoji="0" lang="en-US" altLang="ko-KR" sz="14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Arial"/>
              <a:cs typeface="Arial" panose="020B0604020202020204" pitchFamily="34" charset="0"/>
              <a:sym typeface="Arial"/>
            </a:endParaRPr>
          </a:p>
          <a:p>
            <a:pPr marL="492125" marR="0" lvl="1" indent="-206375" defTabSz="914400" eaLnBrk="1" fontAlgn="auto" latinLnBrk="0" hangingPunct="1">
              <a:lnSpc>
                <a:spcPct val="100000"/>
              </a:lnSpc>
              <a:spcBef>
                <a:spcPts val="0"/>
              </a:spcBef>
              <a:spcAft>
                <a:spcPts val="1200"/>
              </a:spcAft>
              <a:buClrTx/>
              <a:buSzPct val="100000"/>
              <a:buFontTx/>
              <a:buChar char="–"/>
              <a:tabLst/>
              <a:defRPr/>
            </a:pPr>
            <a:endParaRPr kumimoji="0" lang="en-US" altLang="ko-KR" sz="18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Arial"/>
              <a:cs typeface="Arial" panose="020B0604020202020204" pitchFamily="34" charset="0"/>
              <a:sym typeface="Arial"/>
            </a:endParaRPr>
          </a:p>
        </p:txBody>
      </p:sp>
      <p:sp>
        <p:nvSpPr>
          <p:cNvPr id="75" name="コンテンツ プレースホルダ 2"/>
          <p:cNvSpPr txBox="1">
            <a:spLocks/>
          </p:cNvSpPr>
          <p:nvPr/>
        </p:nvSpPr>
        <p:spPr>
          <a:xfrm>
            <a:off x="3962400" y="5715000"/>
            <a:ext cx="4724400" cy="7620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lstStyle/>
          <a:p>
            <a:pPr marL="704396" lvl="3" indent="-206375">
              <a:spcAft>
                <a:spcPts val="1200"/>
              </a:spcAft>
              <a:buSzPct val="100000"/>
              <a:buFontTx/>
              <a:buChar char="–"/>
            </a:pPr>
            <a:r>
              <a:rPr kumimoji="0" lang="en-US" altLang="ko-KR" sz="1400" b="0" i="0" u="none" strike="noStrike" kern="0" cap="none" spc="0" normalizeH="0" baseline="0" noProof="0" dirty="0" smtClean="0">
                <a:ln>
                  <a:noFill/>
                </a:ln>
                <a:solidFill>
                  <a:sysClr val="windowText" lastClr="000000"/>
                </a:solidFill>
                <a:effectLst/>
                <a:uLnTx/>
                <a:uFillTx/>
                <a:latin typeface="Arial"/>
                <a:ea typeface="Arial"/>
                <a:cs typeface="Arial"/>
                <a:sym typeface="Arial"/>
              </a:rPr>
              <a:t>Calculated MAC efficiency</a:t>
            </a:r>
          </a:p>
          <a:p>
            <a:pPr marL="870404" lvl="1" indent="-206375">
              <a:spcAft>
                <a:spcPts val="1200"/>
              </a:spcAft>
              <a:buSzPct val="100000"/>
              <a:buFontTx/>
              <a:buChar char="•"/>
            </a:pPr>
            <a:r>
              <a:rPr kumimoji="0" lang="en-US" altLang="ko-KR" sz="1400" b="0" i="0" u="none" strike="noStrike" kern="0" cap="none" spc="0" normalizeH="0" baseline="0" noProof="0" dirty="0" smtClean="0">
                <a:ln>
                  <a:noFill/>
                </a:ln>
                <a:solidFill>
                  <a:srgbClr val="FF0000"/>
                </a:solidFill>
                <a:effectLst/>
                <a:uLnTx/>
                <a:uFillTx/>
                <a:latin typeface="Arial" panose="020B0604020202020204" pitchFamily="34" charset="0"/>
                <a:ea typeface="Arial"/>
                <a:cs typeface="Arial" panose="020B0604020202020204" pitchFamily="34" charset="0"/>
                <a:sym typeface="Arial"/>
              </a:rPr>
              <a:t>94.7% (= 77.9/(77.9+2.15</a:t>
            </a:r>
            <a:r>
              <a:rPr kumimoji="0" lang="en-US" altLang="ko-KR" sz="1400" b="0" i="0" u="none" strike="noStrike" kern="0" cap="none" spc="0" normalizeH="0" noProof="0" dirty="0" smtClean="0">
                <a:ln>
                  <a:noFill/>
                </a:ln>
                <a:solidFill>
                  <a:srgbClr val="FF0000"/>
                </a:solidFill>
                <a:effectLst/>
                <a:uLnTx/>
                <a:uFillTx/>
                <a:latin typeface="Arial" panose="020B0604020202020204" pitchFamily="34" charset="0"/>
                <a:ea typeface="Arial"/>
                <a:cs typeface="Arial" panose="020B0604020202020204" pitchFamily="34" charset="0"/>
                <a:sym typeface="Arial"/>
              </a:rPr>
              <a:t> + 2 + 0.2) x 100)</a:t>
            </a:r>
            <a:endParaRPr kumimoji="0" lang="en-US" altLang="ko-KR" sz="1400" b="0" i="0" u="none" strike="noStrike" kern="0" cap="none" spc="0" normalizeH="0" baseline="0" noProof="0" dirty="0" smtClean="0">
              <a:ln>
                <a:noFill/>
              </a:ln>
              <a:solidFill>
                <a:srgbClr val="FF0000"/>
              </a:solidFill>
              <a:effectLst/>
              <a:uLnTx/>
              <a:uFillTx/>
              <a:latin typeface="Arial" panose="020B0604020202020204" pitchFamily="34" charset="0"/>
              <a:ea typeface="Arial"/>
              <a:cs typeface="Arial" panose="020B0604020202020204" pitchFamily="34" charset="0"/>
              <a:sym typeface="Arial"/>
            </a:endParaRPr>
          </a:p>
          <a:p>
            <a:pPr marL="870404" marR="0" lvl="2" indent="-206375" defTabSz="914400" eaLnBrk="1" fontAlgn="auto" latinLnBrk="0" hangingPunct="1">
              <a:lnSpc>
                <a:spcPct val="100000"/>
              </a:lnSpc>
              <a:spcBef>
                <a:spcPts val="0"/>
              </a:spcBef>
              <a:spcAft>
                <a:spcPts val="1200"/>
              </a:spcAft>
              <a:buClrTx/>
              <a:buSzPct val="100000"/>
              <a:buFontTx/>
              <a:buChar char="•"/>
              <a:tabLst/>
              <a:defRPr/>
            </a:pPr>
            <a:endParaRPr kumimoji="0" lang="en-US" altLang="ko-KR" sz="14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Arial"/>
              <a:cs typeface="Arial" panose="020B0604020202020204" pitchFamily="34" charset="0"/>
              <a:sym typeface="Arial"/>
            </a:endParaRPr>
          </a:p>
          <a:p>
            <a:pPr marL="492125" marR="0" lvl="1" indent="-206375" defTabSz="914400" eaLnBrk="1" fontAlgn="auto" latinLnBrk="0" hangingPunct="1">
              <a:lnSpc>
                <a:spcPct val="100000"/>
              </a:lnSpc>
              <a:spcBef>
                <a:spcPts val="0"/>
              </a:spcBef>
              <a:spcAft>
                <a:spcPts val="1200"/>
              </a:spcAft>
              <a:buClrTx/>
              <a:buSzPct val="100000"/>
              <a:tabLst/>
              <a:defRPr/>
            </a:pPr>
            <a:endParaRPr kumimoji="0" lang="en-US" altLang="ko-KR" sz="18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Arial"/>
              <a:cs typeface="Arial" panose="020B0604020202020204" pitchFamily="34" charset="0"/>
              <a:sym typeface="Arial"/>
            </a:endParaRP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3200"/>
            <a:ext cx="7848601" cy="685800"/>
          </a:xfrm>
        </p:spPr>
        <p:txBody>
          <a:bodyPr/>
          <a:lstStyle/>
          <a:p>
            <a:r>
              <a:rPr kumimoji="1" lang="en-US" altLang="ja-JP" sz="3200" dirty="0" smtClean="0">
                <a:latin typeface="Arial" pitchFamily="34" charset="0"/>
                <a:cs typeface="Arial" pitchFamily="34" charset="0"/>
              </a:rPr>
              <a:t>Appendix</a:t>
            </a:r>
            <a:endParaRPr kumimoji="1" lang="ja-JP" altLang="en-US" sz="3200" dirty="0">
              <a:latin typeface="Arial" pitchFamily="34" charset="0"/>
              <a:cs typeface="Arial" pitchFamily="34" charset="0"/>
            </a:endParaRPr>
          </a:p>
        </p:txBody>
      </p:sp>
      <p:sp>
        <p:nvSpPr>
          <p:cNvPr id="4" name="スライド番号プレースホルダ 3"/>
          <p:cNvSpPr>
            <a:spLocks noGrp="1"/>
          </p:cNvSpPr>
          <p:nvPr>
            <p:ph type="sldNum" sz="quarter" idx="2"/>
          </p:nvPr>
        </p:nvSpPr>
        <p:spPr/>
        <p:txBody>
          <a:bodyPr/>
          <a:lstStyle/>
          <a:p>
            <a:r>
              <a:rPr lang="en-US" smtClean="0"/>
              <a:t>Slide</a:t>
            </a:r>
            <a:fld id="{86CB4B4D-7CA3-9044-876B-883B54F8677D}" type="slidenum">
              <a:rPr lang="en-US" smtClean="0"/>
              <a:pPr/>
              <a:t>14</a:t>
            </a:fld>
            <a:endParaRPr lang="en-US" dirty="0"/>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タイトル 85"/>
          <p:cNvSpPr>
            <a:spLocks noGrp="1"/>
          </p:cNvSpPr>
          <p:nvPr>
            <p:ph type="title"/>
          </p:nvPr>
        </p:nvSpPr>
        <p:spPr>
          <a:xfrm>
            <a:off x="609600" y="609600"/>
            <a:ext cx="8077200" cy="685800"/>
          </a:xfrm>
        </p:spPr>
        <p:txBody>
          <a:bodyPr/>
          <a:lstStyle/>
          <a:p>
            <a:pPr algn="l"/>
            <a:r>
              <a:rPr kumimoji="1" lang="en-US" altLang="ja-JP" sz="3200" dirty="0" smtClean="0">
                <a:latin typeface="Arial Unicode MS" pitchFamily="50" charset="-128"/>
                <a:ea typeface="Arial Unicode MS" pitchFamily="50" charset="-128"/>
                <a:cs typeface="Arial Unicode MS" pitchFamily="50" charset="-128"/>
              </a:rPr>
              <a:t>Considerations for “SIFS” of Proposed MAC </a:t>
            </a:r>
            <a:endParaRPr kumimoji="1" lang="ja-JP" altLang="en-US" sz="3200" dirty="0">
              <a:latin typeface="Arial Unicode MS" pitchFamily="50" charset="-128"/>
              <a:ea typeface="Arial Unicode MS" pitchFamily="50" charset="-128"/>
              <a:cs typeface="Arial Unicode MS" pitchFamily="50" charset="-128"/>
            </a:endParaRPr>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15</a:t>
            </a:fld>
            <a:endParaRPr lang="en-US" dirty="0"/>
          </a:p>
        </p:txBody>
      </p:sp>
      <p:cxnSp>
        <p:nvCxnSpPr>
          <p:cNvPr id="217" name="直線矢印コネクタ 216"/>
          <p:cNvCxnSpPr/>
          <p:nvPr/>
        </p:nvCxnSpPr>
        <p:spPr>
          <a:xfrm flipH="1">
            <a:off x="457200" y="4343400"/>
            <a:ext cx="80010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nvGrpSpPr>
          <p:cNvPr id="2" name="グループ化 151"/>
          <p:cNvGrpSpPr/>
          <p:nvPr/>
        </p:nvGrpSpPr>
        <p:grpSpPr>
          <a:xfrm>
            <a:off x="5170064" y="1752600"/>
            <a:ext cx="2297743" cy="288032"/>
            <a:chOff x="2209800" y="4800600"/>
            <a:chExt cx="4610472" cy="288032"/>
          </a:xfrm>
          <a:solidFill>
            <a:srgbClr val="CCFFFF"/>
          </a:solidFill>
        </p:grpSpPr>
        <p:sp>
          <p:nvSpPr>
            <p:cNvPr id="153" name="正方形/長方形 152"/>
            <p:cNvSpPr/>
            <p:nvPr/>
          </p:nvSpPr>
          <p:spPr>
            <a:xfrm>
              <a:off x="2209800" y="4800600"/>
              <a:ext cx="838200"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600" dirty="0" smtClean="0">
                  <a:solidFill>
                    <a:schemeClr val="tx1"/>
                  </a:solidFill>
                  <a:latin typeface="Times New Roman" panose="02020603050405020304" pitchFamily="18" charset="0"/>
                  <a:cs typeface="Times New Roman" panose="02020603050405020304" pitchFamily="18" charset="0"/>
                </a:rPr>
                <a:t>Subframe#N+15</a:t>
              </a:r>
              <a:endParaRPr kumimoji="1" lang="ja-JP" altLang="en-US" sz="600" dirty="0">
                <a:solidFill>
                  <a:schemeClr val="tx1"/>
                </a:solidFill>
                <a:latin typeface="Times New Roman" panose="02020603050405020304" pitchFamily="18" charset="0"/>
                <a:cs typeface="Times New Roman" panose="02020603050405020304" pitchFamily="18" charset="0"/>
              </a:endParaRPr>
            </a:p>
          </p:txBody>
        </p:sp>
        <p:sp>
          <p:nvSpPr>
            <p:cNvPr id="154" name="正方形/長方形 153"/>
            <p:cNvSpPr/>
            <p:nvPr/>
          </p:nvSpPr>
          <p:spPr>
            <a:xfrm>
              <a:off x="6172200" y="4800600"/>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6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600" dirty="0">
                <a:solidFill>
                  <a:schemeClr val="tx1"/>
                </a:solidFill>
                <a:latin typeface="Times New Roman" panose="02020603050405020304" pitchFamily="18" charset="0"/>
                <a:cs typeface="Times New Roman" panose="02020603050405020304" pitchFamily="18" charset="0"/>
              </a:endParaRPr>
            </a:p>
          </p:txBody>
        </p:sp>
        <p:grpSp>
          <p:nvGrpSpPr>
            <p:cNvPr id="3" name="グループ化 22"/>
            <p:cNvGrpSpPr/>
            <p:nvPr/>
          </p:nvGrpSpPr>
          <p:grpSpPr>
            <a:xfrm>
              <a:off x="5410200" y="4800600"/>
              <a:ext cx="787766" cy="288032"/>
              <a:chOff x="7384634" y="5887497"/>
              <a:chExt cx="787766" cy="288032"/>
            </a:xfrm>
            <a:grpFill/>
          </p:grpSpPr>
          <p:sp>
            <p:nvSpPr>
              <p:cNvPr id="159" name="正方形/長方形 158"/>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6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600" dirty="0">
                  <a:solidFill>
                    <a:schemeClr val="tx1"/>
                  </a:solidFill>
                  <a:latin typeface="Times New Roman" panose="02020603050405020304" pitchFamily="18" charset="0"/>
                  <a:cs typeface="Times New Roman" panose="02020603050405020304" pitchFamily="18" charset="0"/>
                </a:endParaRPr>
              </a:p>
            </p:txBody>
          </p:sp>
          <p:sp>
            <p:nvSpPr>
              <p:cNvPr id="160" name="正方形/長方形 159"/>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600" dirty="0" smtClean="0">
                    <a:solidFill>
                      <a:schemeClr val="tx1"/>
                    </a:solidFill>
                    <a:latin typeface="Times New Roman" panose="02020603050405020304" pitchFamily="18" charset="0"/>
                    <a:cs typeface="Times New Roman" panose="02020603050405020304" pitchFamily="18" charset="0"/>
                  </a:rPr>
                  <a:t>MAC</a:t>
                </a:r>
                <a:r>
                  <a:rPr kumimoji="1" lang="en-US" altLang="ja-JP" sz="6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600" dirty="0">
                  <a:solidFill>
                    <a:schemeClr val="tx1"/>
                  </a:solidFill>
                  <a:latin typeface="Times New Roman" panose="02020603050405020304" pitchFamily="18" charset="0"/>
                  <a:cs typeface="Times New Roman" panose="02020603050405020304" pitchFamily="18" charset="0"/>
                </a:endParaRPr>
              </a:p>
            </p:txBody>
          </p:sp>
        </p:grpSp>
        <p:sp>
          <p:nvSpPr>
            <p:cNvPr id="156" name="正方形/長方形 155"/>
            <p:cNvSpPr/>
            <p:nvPr/>
          </p:nvSpPr>
          <p:spPr>
            <a:xfrm>
              <a:off x="3733800" y="4800600"/>
              <a:ext cx="838200"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600" dirty="0" smtClean="0">
                  <a:solidFill>
                    <a:schemeClr val="tx1"/>
                  </a:solidFill>
                  <a:latin typeface="Times New Roman" panose="02020603050405020304" pitchFamily="18" charset="0"/>
                  <a:cs typeface="Times New Roman" panose="02020603050405020304" pitchFamily="18" charset="0"/>
                </a:rPr>
                <a:t>Subframe#N+1</a:t>
              </a:r>
              <a:endParaRPr kumimoji="1" lang="ja-JP" altLang="en-US" sz="600" dirty="0">
                <a:solidFill>
                  <a:schemeClr val="tx1"/>
                </a:solidFill>
                <a:latin typeface="Times New Roman" panose="02020603050405020304" pitchFamily="18" charset="0"/>
                <a:cs typeface="Times New Roman" panose="02020603050405020304" pitchFamily="18" charset="0"/>
              </a:endParaRPr>
            </a:p>
          </p:txBody>
        </p:sp>
        <p:sp>
          <p:nvSpPr>
            <p:cNvPr id="157" name="正方形/長方形 156"/>
            <p:cNvSpPr/>
            <p:nvPr/>
          </p:nvSpPr>
          <p:spPr>
            <a:xfrm>
              <a:off x="4572000" y="4800600"/>
              <a:ext cx="838200"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600" dirty="0" err="1" smtClean="0">
                  <a:solidFill>
                    <a:schemeClr val="tx1"/>
                  </a:solidFill>
                  <a:latin typeface="Times New Roman" panose="02020603050405020304" pitchFamily="18" charset="0"/>
                  <a:cs typeface="Times New Roman" panose="02020603050405020304" pitchFamily="18" charset="0"/>
                </a:rPr>
                <a:t>Subframe#N</a:t>
              </a:r>
              <a:endParaRPr kumimoji="1" lang="ja-JP" altLang="en-US" sz="600" dirty="0">
                <a:solidFill>
                  <a:schemeClr val="tx1"/>
                </a:solidFill>
                <a:latin typeface="Times New Roman" panose="02020603050405020304" pitchFamily="18" charset="0"/>
                <a:cs typeface="Times New Roman" panose="02020603050405020304" pitchFamily="18" charset="0"/>
              </a:endParaRPr>
            </a:p>
          </p:txBody>
        </p:sp>
        <p:cxnSp>
          <p:nvCxnSpPr>
            <p:cNvPr id="158" name="直線コネクタ 157"/>
            <p:cNvCxnSpPr/>
            <p:nvPr/>
          </p:nvCxnSpPr>
          <p:spPr>
            <a:xfrm>
              <a:off x="3124200" y="4953000"/>
              <a:ext cx="533400" cy="0"/>
            </a:xfrm>
            <a:prstGeom prst="line">
              <a:avLst/>
            </a:prstGeom>
            <a:grpFill/>
            <a:ln w="25400"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grpSp>
        <p:nvGrpSpPr>
          <p:cNvPr id="5" name="グループ化 169"/>
          <p:cNvGrpSpPr/>
          <p:nvPr/>
        </p:nvGrpSpPr>
        <p:grpSpPr>
          <a:xfrm>
            <a:off x="76201" y="1752600"/>
            <a:ext cx="2297743" cy="288032"/>
            <a:chOff x="2209800" y="4800600"/>
            <a:chExt cx="4610472" cy="288032"/>
          </a:xfrm>
          <a:solidFill>
            <a:srgbClr val="CCFFFF"/>
          </a:solidFill>
        </p:grpSpPr>
        <p:sp>
          <p:nvSpPr>
            <p:cNvPr id="171" name="正方形/長方形 170"/>
            <p:cNvSpPr/>
            <p:nvPr/>
          </p:nvSpPr>
          <p:spPr>
            <a:xfrm>
              <a:off x="2209800" y="4800600"/>
              <a:ext cx="838200"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600" dirty="0" smtClean="0">
                  <a:solidFill>
                    <a:schemeClr val="tx1"/>
                  </a:solidFill>
                  <a:latin typeface="Times New Roman" panose="02020603050405020304" pitchFamily="18" charset="0"/>
                  <a:cs typeface="Times New Roman" panose="02020603050405020304" pitchFamily="18" charset="0"/>
                </a:rPr>
                <a:t>Subframe#N+31</a:t>
              </a:r>
              <a:endParaRPr kumimoji="1" lang="ja-JP" altLang="en-US" sz="600" dirty="0">
                <a:solidFill>
                  <a:schemeClr val="tx1"/>
                </a:solidFill>
                <a:latin typeface="Times New Roman" panose="02020603050405020304" pitchFamily="18" charset="0"/>
                <a:cs typeface="Times New Roman" panose="02020603050405020304" pitchFamily="18" charset="0"/>
              </a:endParaRPr>
            </a:p>
          </p:txBody>
        </p:sp>
        <p:sp>
          <p:nvSpPr>
            <p:cNvPr id="172" name="正方形/長方形 171"/>
            <p:cNvSpPr/>
            <p:nvPr/>
          </p:nvSpPr>
          <p:spPr>
            <a:xfrm>
              <a:off x="6172200" y="4800600"/>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6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600" dirty="0">
                <a:solidFill>
                  <a:schemeClr val="tx1"/>
                </a:solidFill>
                <a:latin typeface="Times New Roman" panose="02020603050405020304" pitchFamily="18" charset="0"/>
                <a:cs typeface="Times New Roman" panose="02020603050405020304" pitchFamily="18" charset="0"/>
              </a:endParaRPr>
            </a:p>
          </p:txBody>
        </p:sp>
        <p:grpSp>
          <p:nvGrpSpPr>
            <p:cNvPr id="6" name="グループ化 22"/>
            <p:cNvGrpSpPr/>
            <p:nvPr/>
          </p:nvGrpSpPr>
          <p:grpSpPr>
            <a:xfrm>
              <a:off x="5410200" y="4800600"/>
              <a:ext cx="787766" cy="288032"/>
              <a:chOff x="7384634" y="5887497"/>
              <a:chExt cx="787766" cy="288032"/>
            </a:xfrm>
            <a:grpFill/>
          </p:grpSpPr>
          <p:sp>
            <p:nvSpPr>
              <p:cNvPr id="177" name="正方形/長方形 176"/>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6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600" dirty="0">
                  <a:solidFill>
                    <a:schemeClr val="tx1"/>
                  </a:solidFill>
                  <a:latin typeface="Times New Roman" panose="02020603050405020304" pitchFamily="18" charset="0"/>
                  <a:cs typeface="Times New Roman" panose="02020603050405020304" pitchFamily="18" charset="0"/>
                </a:endParaRPr>
              </a:p>
            </p:txBody>
          </p:sp>
          <p:sp>
            <p:nvSpPr>
              <p:cNvPr id="178" name="正方形/長方形 177"/>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600" dirty="0" smtClean="0">
                    <a:solidFill>
                      <a:schemeClr val="tx1"/>
                    </a:solidFill>
                    <a:latin typeface="Times New Roman" panose="02020603050405020304" pitchFamily="18" charset="0"/>
                    <a:cs typeface="Times New Roman" panose="02020603050405020304" pitchFamily="18" charset="0"/>
                  </a:rPr>
                  <a:t>MAC</a:t>
                </a:r>
                <a:r>
                  <a:rPr kumimoji="1" lang="en-US" altLang="ja-JP" sz="6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600" dirty="0">
                  <a:solidFill>
                    <a:schemeClr val="tx1"/>
                  </a:solidFill>
                  <a:latin typeface="Times New Roman" panose="02020603050405020304" pitchFamily="18" charset="0"/>
                  <a:cs typeface="Times New Roman" panose="02020603050405020304" pitchFamily="18" charset="0"/>
                </a:endParaRPr>
              </a:p>
            </p:txBody>
          </p:sp>
        </p:grpSp>
        <p:sp>
          <p:nvSpPr>
            <p:cNvPr id="174" name="正方形/長方形 173"/>
            <p:cNvSpPr/>
            <p:nvPr/>
          </p:nvSpPr>
          <p:spPr>
            <a:xfrm>
              <a:off x="3733800" y="4800600"/>
              <a:ext cx="838200"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600" dirty="0" smtClean="0">
                  <a:solidFill>
                    <a:schemeClr val="tx1"/>
                  </a:solidFill>
                  <a:latin typeface="Times New Roman" panose="02020603050405020304" pitchFamily="18" charset="0"/>
                  <a:cs typeface="Times New Roman" panose="02020603050405020304" pitchFamily="18" charset="0"/>
                </a:rPr>
                <a:t>Subframe#N+17</a:t>
              </a:r>
              <a:endParaRPr kumimoji="1" lang="ja-JP" altLang="en-US" sz="600" dirty="0">
                <a:solidFill>
                  <a:schemeClr val="tx1"/>
                </a:solidFill>
                <a:latin typeface="Times New Roman" panose="02020603050405020304" pitchFamily="18" charset="0"/>
                <a:cs typeface="Times New Roman" panose="02020603050405020304" pitchFamily="18" charset="0"/>
              </a:endParaRPr>
            </a:p>
          </p:txBody>
        </p:sp>
        <p:sp>
          <p:nvSpPr>
            <p:cNvPr id="175" name="正方形/長方形 174"/>
            <p:cNvSpPr/>
            <p:nvPr/>
          </p:nvSpPr>
          <p:spPr>
            <a:xfrm>
              <a:off x="4572000" y="4800600"/>
              <a:ext cx="838200"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600" dirty="0" smtClean="0">
                  <a:solidFill>
                    <a:schemeClr val="tx1"/>
                  </a:solidFill>
                  <a:latin typeface="Times New Roman" panose="02020603050405020304" pitchFamily="18" charset="0"/>
                  <a:cs typeface="Times New Roman" panose="02020603050405020304" pitchFamily="18" charset="0"/>
                </a:rPr>
                <a:t>Subframe#N+16</a:t>
              </a:r>
              <a:endParaRPr kumimoji="1" lang="ja-JP" altLang="en-US" sz="600" dirty="0">
                <a:solidFill>
                  <a:schemeClr val="tx1"/>
                </a:solidFill>
                <a:latin typeface="Times New Roman" panose="02020603050405020304" pitchFamily="18" charset="0"/>
                <a:cs typeface="Times New Roman" panose="02020603050405020304" pitchFamily="18" charset="0"/>
              </a:endParaRPr>
            </a:p>
          </p:txBody>
        </p:sp>
        <p:cxnSp>
          <p:nvCxnSpPr>
            <p:cNvPr id="176" name="直線コネクタ 175"/>
            <p:cNvCxnSpPr/>
            <p:nvPr/>
          </p:nvCxnSpPr>
          <p:spPr>
            <a:xfrm>
              <a:off x="3124200" y="4953000"/>
              <a:ext cx="533400" cy="0"/>
            </a:xfrm>
            <a:prstGeom prst="line">
              <a:avLst/>
            </a:prstGeom>
            <a:grpFill/>
            <a:ln w="25400"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grpSp>
        <p:nvGrpSpPr>
          <p:cNvPr id="7" name="グループ化 197"/>
          <p:cNvGrpSpPr/>
          <p:nvPr/>
        </p:nvGrpSpPr>
        <p:grpSpPr>
          <a:xfrm>
            <a:off x="4905842" y="1524000"/>
            <a:ext cx="354584" cy="685800"/>
            <a:chOff x="4234303" y="1219200"/>
            <a:chExt cx="446844" cy="685800"/>
          </a:xfrm>
        </p:grpSpPr>
        <p:cxnSp>
          <p:nvCxnSpPr>
            <p:cNvPr id="199" name="直線コネクタ 19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0" name="直線コネクタ 19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1" name="直線矢印コネクタ 20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02" name="テキスト ボックス 201"/>
            <p:cNvSpPr txBox="1"/>
            <p:nvPr/>
          </p:nvSpPr>
          <p:spPr>
            <a:xfrm>
              <a:off x="4234303" y="1613356"/>
              <a:ext cx="446844" cy="184666"/>
            </a:xfrm>
            <a:prstGeom prst="rect">
              <a:avLst/>
            </a:prstGeom>
            <a:noFill/>
          </p:spPr>
          <p:txBody>
            <a:bodyPr wrap="none" rtlCol="0">
              <a:spAutoFit/>
            </a:bodyPr>
            <a:lstStyle/>
            <a:p>
              <a:r>
                <a:rPr kumimoji="1" lang="en-US" altLang="ja-JP" sz="600" dirty="0" smtClean="0"/>
                <a:t>SIFS</a:t>
              </a:r>
              <a:endParaRPr kumimoji="1" lang="ja-JP" altLang="en-US" sz="600" dirty="0"/>
            </a:p>
          </p:txBody>
        </p:sp>
      </p:grpSp>
      <p:grpSp>
        <p:nvGrpSpPr>
          <p:cNvPr id="8" name="グループ化 202"/>
          <p:cNvGrpSpPr/>
          <p:nvPr/>
        </p:nvGrpSpPr>
        <p:grpSpPr>
          <a:xfrm>
            <a:off x="2347840" y="1524000"/>
            <a:ext cx="354584" cy="685800"/>
            <a:chOff x="4234303" y="1219200"/>
            <a:chExt cx="446844" cy="685800"/>
          </a:xfrm>
        </p:grpSpPr>
        <p:cxnSp>
          <p:nvCxnSpPr>
            <p:cNvPr id="204" name="直線コネクタ 203"/>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5" name="直線コネクタ 204"/>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6" name="直線矢印コネクタ 205"/>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07" name="テキスト ボックス 206"/>
            <p:cNvSpPr txBox="1"/>
            <p:nvPr/>
          </p:nvSpPr>
          <p:spPr>
            <a:xfrm>
              <a:off x="4234303" y="1613356"/>
              <a:ext cx="446844" cy="184666"/>
            </a:xfrm>
            <a:prstGeom prst="rect">
              <a:avLst/>
            </a:prstGeom>
            <a:noFill/>
          </p:spPr>
          <p:txBody>
            <a:bodyPr wrap="none" rtlCol="0">
              <a:spAutoFit/>
            </a:bodyPr>
            <a:lstStyle/>
            <a:p>
              <a:r>
                <a:rPr kumimoji="1" lang="en-US" altLang="ja-JP" sz="600" dirty="0" smtClean="0"/>
                <a:t>SIFS</a:t>
              </a:r>
              <a:endParaRPr kumimoji="1" lang="ja-JP" altLang="en-US" sz="600" dirty="0"/>
            </a:p>
          </p:txBody>
        </p:sp>
      </p:grpSp>
      <p:cxnSp>
        <p:nvCxnSpPr>
          <p:cNvPr id="209" name="直線コネクタ 208"/>
          <p:cNvCxnSpPr/>
          <p:nvPr/>
        </p:nvCxnSpPr>
        <p:spPr>
          <a:xfrm>
            <a:off x="7478726" y="1524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10" name="直線コネクタ 209"/>
          <p:cNvCxnSpPr/>
          <p:nvPr/>
        </p:nvCxnSpPr>
        <p:spPr>
          <a:xfrm>
            <a:off x="7744484" y="1524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11" name="直線矢印コネクタ 210"/>
          <p:cNvCxnSpPr/>
          <p:nvPr/>
        </p:nvCxnSpPr>
        <p:spPr>
          <a:xfrm>
            <a:off x="7502617" y="1600200"/>
            <a:ext cx="241872"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12" name="テキスト ボックス 211"/>
          <p:cNvSpPr txBox="1"/>
          <p:nvPr/>
        </p:nvSpPr>
        <p:spPr>
          <a:xfrm>
            <a:off x="7476512" y="1918156"/>
            <a:ext cx="354584" cy="184666"/>
          </a:xfrm>
          <a:prstGeom prst="rect">
            <a:avLst/>
          </a:prstGeom>
          <a:noFill/>
        </p:spPr>
        <p:txBody>
          <a:bodyPr wrap="none" rtlCol="0">
            <a:spAutoFit/>
          </a:bodyPr>
          <a:lstStyle/>
          <a:p>
            <a:r>
              <a:rPr kumimoji="1" lang="en-US" altLang="ja-JP" sz="600" dirty="0" smtClean="0"/>
              <a:t>SIFS</a:t>
            </a:r>
            <a:endParaRPr kumimoji="1" lang="ja-JP" altLang="en-US" sz="600" dirty="0"/>
          </a:p>
        </p:txBody>
      </p:sp>
      <p:grpSp>
        <p:nvGrpSpPr>
          <p:cNvPr id="9" name="グループ化 151"/>
          <p:cNvGrpSpPr/>
          <p:nvPr/>
        </p:nvGrpSpPr>
        <p:grpSpPr>
          <a:xfrm>
            <a:off x="2615811" y="3140968"/>
            <a:ext cx="2297743" cy="288032"/>
            <a:chOff x="2209800" y="4800600"/>
            <a:chExt cx="4610472" cy="288032"/>
          </a:xfrm>
          <a:solidFill>
            <a:srgbClr val="CCFFFF"/>
          </a:solidFill>
        </p:grpSpPr>
        <p:sp>
          <p:nvSpPr>
            <p:cNvPr id="61" name="正方形/長方形 60"/>
            <p:cNvSpPr/>
            <p:nvPr/>
          </p:nvSpPr>
          <p:spPr>
            <a:xfrm>
              <a:off x="2209800" y="4800600"/>
              <a:ext cx="838200"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600" dirty="0" smtClean="0">
                  <a:solidFill>
                    <a:schemeClr val="tx1"/>
                  </a:solidFill>
                  <a:latin typeface="Times New Roman" panose="02020603050405020304" pitchFamily="18" charset="0"/>
                  <a:cs typeface="Times New Roman" panose="02020603050405020304" pitchFamily="18" charset="0"/>
                </a:rPr>
                <a:t>Subframe#M+15</a:t>
              </a:r>
              <a:endParaRPr kumimoji="1" lang="ja-JP" altLang="en-US" sz="600" dirty="0">
                <a:solidFill>
                  <a:schemeClr val="tx1"/>
                </a:solidFill>
                <a:latin typeface="Times New Roman" panose="02020603050405020304" pitchFamily="18" charset="0"/>
                <a:cs typeface="Times New Roman" panose="02020603050405020304" pitchFamily="18" charset="0"/>
              </a:endParaRPr>
            </a:p>
          </p:txBody>
        </p:sp>
        <p:sp>
          <p:nvSpPr>
            <p:cNvPr id="62" name="正方形/長方形 61"/>
            <p:cNvSpPr/>
            <p:nvPr/>
          </p:nvSpPr>
          <p:spPr>
            <a:xfrm>
              <a:off x="6172200" y="4800600"/>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6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600" dirty="0">
                <a:solidFill>
                  <a:schemeClr val="tx1"/>
                </a:solidFill>
                <a:latin typeface="Times New Roman" panose="02020603050405020304" pitchFamily="18" charset="0"/>
                <a:cs typeface="Times New Roman" panose="02020603050405020304" pitchFamily="18" charset="0"/>
              </a:endParaRPr>
            </a:p>
          </p:txBody>
        </p:sp>
        <p:grpSp>
          <p:nvGrpSpPr>
            <p:cNvPr id="10" name="グループ化 22"/>
            <p:cNvGrpSpPr/>
            <p:nvPr/>
          </p:nvGrpSpPr>
          <p:grpSpPr>
            <a:xfrm>
              <a:off x="5410200" y="4800600"/>
              <a:ext cx="787766" cy="288032"/>
              <a:chOff x="7384634" y="5887497"/>
              <a:chExt cx="787766" cy="288032"/>
            </a:xfrm>
            <a:grpFill/>
          </p:grpSpPr>
          <p:sp>
            <p:nvSpPr>
              <p:cNvPr id="67" name="正方形/長方形 66"/>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6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600" dirty="0">
                  <a:solidFill>
                    <a:schemeClr val="tx1"/>
                  </a:solidFill>
                  <a:latin typeface="Times New Roman" panose="02020603050405020304" pitchFamily="18" charset="0"/>
                  <a:cs typeface="Times New Roman" panose="02020603050405020304" pitchFamily="18" charset="0"/>
                </a:endParaRPr>
              </a:p>
            </p:txBody>
          </p:sp>
          <p:sp>
            <p:nvSpPr>
              <p:cNvPr id="68" name="正方形/長方形 67"/>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600" dirty="0" smtClean="0">
                    <a:solidFill>
                      <a:schemeClr val="tx1"/>
                    </a:solidFill>
                    <a:latin typeface="Times New Roman" panose="02020603050405020304" pitchFamily="18" charset="0"/>
                    <a:cs typeface="Times New Roman" panose="02020603050405020304" pitchFamily="18" charset="0"/>
                  </a:rPr>
                  <a:t>MAC</a:t>
                </a:r>
                <a:r>
                  <a:rPr kumimoji="1" lang="en-US" altLang="ja-JP" sz="6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600" dirty="0">
                  <a:solidFill>
                    <a:schemeClr val="tx1"/>
                  </a:solidFill>
                  <a:latin typeface="Times New Roman" panose="02020603050405020304" pitchFamily="18" charset="0"/>
                  <a:cs typeface="Times New Roman" panose="02020603050405020304" pitchFamily="18" charset="0"/>
                </a:endParaRPr>
              </a:p>
            </p:txBody>
          </p:sp>
        </p:grpSp>
        <p:sp>
          <p:nvSpPr>
            <p:cNvPr id="64" name="正方形/長方形 63"/>
            <p:cNvSpPr/>
            <p:nvPr/>
          </p:nvSpPr>
          <p:spPr>
            <a:xfrm>
              <a:off x="3733800" y="4800600"/>
              <a:ext cx="838200"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600" dirty="0" smtClean="0">
                  <a:solidFill>
                    <a:schemeClr val="tx1"/>
                  </a:solidFill>
                  <a:latin typeface="Times New Roman" panose="02020603050405020304" pitchFamily="18" charset="0"/>
                  <a:cs typeface="Times New Roman" panose="02020603050405020304" pitchFamily="18" charset="0"/>
                </a:rPr>
                <a:t>Subframe#M+1</a:t>
              </a:r>
              <a:endParaRPr kumimoji="1" lang="ja-JP" altLang="en-US" sz="600" dirty="0">
                <a:solidFill>
                  <a:schemeClr val="tx1"/>
                </a:solidFill>
                <a:latin typeface="Times New Roman" panose="02020603050405020304" pitchFamily="18" charset="0"/>
                <a:cs typeface="Times New Roman" panose="02020603050405020304" pitchFamily="18" charset="0"/>
              </a:endParaRPr>
            </a:p>
          </p:txBody>
        </p:sp>
        <p:sp>
          <p:nvSpPr>
            <p:cNvPr id="65" name="正方形/長方形 64"/>
            <p:cNvSpPr/>
            <p:nvPr/>
          </p:nvSpPr>
          <p:spPr>
            <a:xfrm>
              <a:off x="4572000" y="4800600"/>
              <a:ext cx="838200"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600" dirty="0" err="1" smtClean="0">
                  <a:solidFill>
                    <a:schemeClr val="tx1"/>
                  </a:solidFill>
                  <a:latin typeface="Times New Roman" panose="02020603050405020304" pitchFamily="18" charset="0"/>
                  <a:cs typeface="Times New Roman" panose="02020603050405020304" pitchFamily="18" charset="0"/>
                </a:rPr>
                <a:t>Subframe#M</a:t>
              </a:r>
              <a:endParaRPr kumimoji="1" lang="ja-JP" altLang="en-US" sz="600" dirty="0">
                <a:solidFill>
                  <a:schemeClr val="tx1"/>
                </a:solidFill>
                <a:latin typeface="Times New Roman" panose="02020603050405020304" pitchFamily="18" charset="0"/>
                <a:cs typeface="Times New Roman" panose="02020603050405020304" pitchFamily="18" charset="0"/>
              </a:endParaRPr>
            </a:p>
          </p:txBody>
        </p:sp>
        <p:cxnSp>
          <p:nvCxnSpPr>
            <p:cNvPr id="66" name="直線コネクタ 65"/>
            <p:cNvCxnSpPr/>
            <p:nvPr/>
          </p:nvCxnSpPr>
          <p:spPr>
            <a:xfrm>
              <a:off x="3124200" y="4953000"/>
              <a:ext cx="533400" cy="0"/>
            </a:xfrm>
            <a:prstGeom prst="line">
              <a:avLst/>
            </a:prstGeom>
            <a:grpFill/>
            <a:ln w="25400"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82" name="正方形/長方形 81"/>
          <p:cNvSpPr/>
          <p:nvPr/>
        </p:nvSpPr>
        <p:spPr>
          <a:xfrm>
            <a:off x="8135218" y="3140968"/>
            <a:ext cx="322982" cy="288032"/>
          </a:xfrm>
          <a:prstGeom prst="rect">
            <a:avLst/>
          </a:prstGeom>
          <a:solidFill>
            <a:srgbClr val="CC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6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600" dirty="0">
              <a:solidFill>
                <a:schemeClr val="tx1"/>
              </a:solidFill>
              <a:latin typeface="Times New Roman" panose="02020603050405020304" pitchFamily="18" charset="0"/>
              <a:cs typeface="Times New Roman" panose="02020603050405020304" pitchFamily="18" charset="0"/>
            </a:endParaRPr>
          </a:p>
        </p:txBody>
      </p:sp>
      <p:grpSp>
        <p:nvGrpSpPr>
          <p:cNvPr id="11" name="グループ化 22"/>
          <p:cNvGrpSpPr/>
          <p:nvPr/>
        </p:nvGrpSpPr>
        <p:grpSpPr>
          <a:xfrm>
            <a:off x="7755456" y="3140968"/>
            <a:ext cx="392602" cy="288032"/>
            <a:chOff x="7384634" y="5887497"/>
            <a:chExt cx="787766" cy="288032"/>
          </a:xfrm>
          <a:solidFill>
            <a:srgbClr val="CCFFFF"/>
          </a:solidFill>
        </p:grpSpPr>
        <p:sp>
          <p:nvSpPr>
            <p:cNvPr id="88" name="正方形/長方形 87"/>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6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600" dirty="0">
                <a:solidFill>
                  <a:schemeClr val="tx1"/>
                </a:solidFill>
                <a:latin typeface="Times New Roman" panose="02020603050405020304" pitchFamily="18" charset="0"/>
                <a:cs typeface="Times New Roman" panose="02020603050405020304" pitchFamily="18" charset="0"/>
              </a:endParaRPr>
            </a:p>
          </p:txBody>
        </p:sp>
        <p:sp>
          <p:nvSpPr>
            <p:cNvPr id="89" name="正方形/長方形 88"/>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600" dirty="0" smtClean="0">
                  <a:solidFill>
                    <a:schemeClr val="tx1"/>
                  </a:solidFill>
                  <a:latin typeface="Times New Roman" panose="02020603050405020304" pitchFamily="18" charset="0"/>
                  <a:cs typeface="Times New Roman" panose="02020603050405020304" pitchFamily="18" charset="0"/>
                </a:rPr>
                <a:t>MAC</a:t>
              </a:r>
              <a:r>
                <a:rPr kumimoji="1" lang="en-US" altLang="ja-JP" sz="6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600" dirty="0">
                <a:solidFill>
                  <a:schemeClr val="tx1"/>
                </a:solidFill>
                <a:latin typeface="Times New Roman" panose="02020603050405020304" pitchFamily="18" charset="0"/>
                <a:cs typeface="Times New Roman" panose="02020603050405020304" pitchFamily="18" charset="0"/>
              </a:endParaRPr>
            </a:p>
          </p:txBody>
        </p:sp>
      </p:grpSp>
      <p:sp>
        <p:nvSpPr>
          <p:cNvPr id="96" name="テキスト ボックス 95"/>
          <p:cNvSpPr txBox="1"/>
          <p:nvPr/>
        </p:nvSpPr>
        <p:spPr>
          <a:xfrm>
            <a:off x="8464750" y="1828800"/>
            <a:ext cx="619080" cy="276999"/>
          </a:xfrm>
          <a:prstGeom prst="rect">
            <a:avLst/>
          </a:prstGeom>
          <a:noFill/>
        </p:spPr>
        <p:txBody>
          <a:bodyPr wrap="none" rtlCol="0">
            <a:spAutoFit/>
          </a:bodyPr>
          <a:lstStyle/>
          <a:p>
            <a:r>
              <a:rPr kumimoji="1" lang="en-US" altLang="ja-JP" b="1" dirty="0" err="1" smtClean="0"/>
              <a:t>Dev.A</a:t>
            </a:r>
            <a:endParaRPr kumimoji="1" lang="ja-JP" altLang="en-US" b="1" dirty="0"/>
          </a:p>
        </p:txBody>
      </p:sp>
      <p:sp>
        <p:nvSpPr>
          <p:cNvPr id="97" name="テキスト ボックス 96"/>
          <p:cNvSpPr txBox="1"/>
          <p:nvPr/>
        </p:nvSpPr>
        <p:spPr>
          <a:xfrm>
            <a:off x="8458200" y="3124200"/>
            <a:ext cx="619080" cy="276999"/>
          </a:xfrm>
          <a:prstGeom prst="rect">
            <a:avLst/>
          </a:prstGeom>
          <a:noFill/>
        </p:spPr>
        <p:txBody>
          <a:bodyPr wrap="none" rtlCol="0">
            <a:spAutoFit/>
          </a:bodyPr>
          <a:lstStyle/>
          <a:p>
            <a:r>
              <a:rPr kumimoji="1" lang="en-US" altLang="ja-JP" b="1" dirty="0" err="1" smtClean="0"/>
              <a:t>Dev.B</a:t>
            </a:r>
            <a:endParaRPr kumimoji="1" lang="ja-JP" altLang="en-US" b="1" dirty="0"/>
          </a:p>
        </p:txBody>
      </p:sp>
      <p:sp>
        <p:nvSpPr>
          <p:cNvPr id="104" name="テキスト ボックス 103"/>
          <p:cNvSpPr txBox="1"/>
          <p:nvPr/>
        </p:nvSpPr>
        <p:spPr>
          <a:xfrm>
            <a:off x="7848600" y="2286000"/>
            <a:ext cx="654346" cy="246221"/>
          </a:xfrm>
          <a:prstGeom prst="rect">
            <a:avLst/>
          </a:prstGeom>
          <a:noFill/>
        </p:spPr>
        <p:txBody>
          <a:bodyPr wrap="none" rtlCol="0">
            <a:spAutoFit/>
          </a:bodyPr>
          <a:lstStyle/>
          <a:p>
            <a:r>
              <a:rPr kumimoji="1" lang="en-US" altLang="ja-JP" sz="1000" dirty="0" smtClean="0"/>
              <a:t>RX</a:t>
            </a:r>
            <a:r>
              <a:rPr kumimoji="1" lang="ja-JP" altLang="en-US" sz="1000" dirty="0" smtClean="0"/>
              <a:t>⇔</a:t>
            </a:r>
            <a:r>
              <a:rPr kumimoji="1" lang="en-US" altLang="ja-JP" sz="1000" dirty="0" smtClean="0"/>
              <a:t>TX</a:t>
            </a:r>
            <a:endParaRPr kumimoji="1" lang="ja-JP" altLang="en-US" sz="1000" dirty="0"/>
          </a:p>
        </p:txBody>
      </p:sp>
      <p:sp>
        <p:nvSpPr>
          <p:cNvPr id="105" name="テキスト ボックス 104"/>
          <p:cNvSpPr txBox="1"/>
          <p:nvPr/>
        </p:nvSpPr>
        <p:spPr>
          <a:xfrm>
            <a:off x="7772400" y="2438400"/>
            <a:ext cx="870751" cy="246221"/>
          </a:xfrm>
          <a:prstGeom prst="rect">
            <a:avLst/>
          </a:prstGeom>
          <a:noFill/>
        </p:spPr>
        <p:txBody>
          <a:bodyPr wrap="none" rtlCol="0">
            <a:spAutoFit/>
          </a:bodyPr>
          <a:lstStyle/>
          <a:p>
            <a:r>
              <a:rPr kumimoji="1" lang="en-US" altLang="ja-JP" sz="1000" dirty="0" smtClean="0"/>
              <a:t>Aggregation</a:t>
            </a:r>
          </a:p>
        </p:txBody>
      </p:sp>
      <p:sp>
        <p:nvSpPr>
          <p:cNvPr id="106" name="テキスト ボックス 105"/>
          <p:cNvSpPr txBox="1"/>
          <p:nvPr/>
        </p:nvSpPr>
        <p:spPr>
          <a:xfrm>
            <a:off x="7924800" y="2590800"/>
            <a:ext cx="753732" cy="246221"/>
          </a:xfrm>
          <a:prstGeom prst="rect">
            <a:avLst/>
          </a:prstGeom>
          <a:noFill/>
        </p:spPr>
        <p:txBody>
          <a:bodyPr wrap="none" rtlCol="0">
            <a:spAutoFit/>
          </a:bodyPr>
          <a:lstStyle/>
          <a:p>
            <a:r>
              <a:rPr kumimoji="1" lang="en-US" altLang="ja-JP" sz="1000" dirty="0" smtClean="0"/>
              <a:t>HCS/ACK</a:t>
            </a:r>
            <a:endParaRPr kumimoji="1" lang="ja-JP" altLang="en-US" sz="1000" dirty="0"/>
          </a:p>
        </p:txBody>
      </p:sp>
      <p:sp>
        <p:nvSpPr>
          <p:cNvPr id="107" name="テキスト ボックス 106"/>
          <p:cNvSpPr txBox="1"/>
          <p:nvPr/>
        </p:nvSpPr>
        <p:spPr>
          <a:xfrm>
            <a:off x="5257800" y="3975556"/>
            <a:ext cx="739305" cy="246221"/>
          </a:xfrm>
          <a:prstGeom prst="rect">
            <a:avLst/>
          </a:prstGeom>
          <a:noFill/>
        </p:spPr>
        <p:txBody>
          <a:bodyPr wrap="none" rtlCol="0">
            <a:spAutoFit/>
          </a:bodyPr>
          <a:lstStyle/>
          <a:p>
            <a:r>
              <a:rPr kumimoji="1" lang="en-US" altLang="ja-JP" sz="1000" dirty="0" smtClean="0"/>
              <a:t>FCS/ACK</a:t>
            </a:r>
            <a:endParaRPr kumimoji="1" lang="ja-JP" altLang="en-US" sz="1000" dirty="0"/>
          </a:p>
        </p:txBody>
      </p:sp>
      <p:cxnSp>
        <p:nvCxnSpPr>
          <p:cNvPr id="100" name="直線矢印コネクタ 99"/>
          <p:cNvCxnSpPr/>
          <p:nvPr/>
        </p:nvCxnSpPr>
        <p:spPr>
          <a:xfrm flipH="1">
            <a:off x="4953000" y="3594556"/>
            <a:ext cx="228600" cy="0"/>
          </a:xfrm>
          <a:prstGeom prst="straightConnector1">
            <a:avLst/>
          </a:prstGeom>
          <a:noFill/>
          <a:ln w="28575" cap="flat">
            <a:solidFill>
              <a:schemeClr val="accent1">
                <a:lumMod val="50000"/>
              </a:schemeClr>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1" name="直線矢印コネクタ 100"/>
          <p:cNvCxnSpPr/>
          <p:nvPr/>
        </p:nvCxnSpPr>
        <p:spPr>
          <a:xfrm flipH="1">
            <a:off x="6629400" y="3746956"/>
            <a:ext cx="228600" cy="0"/>
          </a:xfrm>
          <a:prstGeom prst="straightConnector1">
            <a:avLst/>
          </a:prstGeom>
          <a:noFill/>
          <a:ln w="28575" cap="flat">
            <a:solidFill>
              <a:srgbClr val="00B0F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2" name="直線矢印コネクタ 101"/>
          <p:cNvCxnSpPr/>
          <p:nvPr/>
        </p:nvCxnSpPr>
        <p:spPr>
          <a:xfrm flipH="1">
            <a:off x="4953000" y="3899356"/>
            <a:ext cx="228600" cy="0"/>
          </a:xfrm>
          <a:prstGeom prst="straightConnector1">
            <a:avLst/>
          </a:prstGeom>
          <a:noFill/>
          <a:ln w="28575"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3" name="直線矢印コネクタ 102"/>
          <p:cNvCxnSpPr/>
          <p:nvPr/>
        </p:nvCxnSpPr>
        <p:spPr>
          <a:xfrm flipH="1">
            <a:off x="4953000" y="4051756"/>
            <a:ext cx="228600" cy="0"/>
          </a:xfrm>
          <a:prstGeom prst="straightConnector1">
            <a:avLst/>
          </a:prstGeom>
          <a:noFill/>
          <a:ln w="28575" cap="flat">
            <a:solidFill>
              <a:srgbClr val="FFC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8" name="直線矢印コネクタ 107"/>
          <p:cNvCxnSpPr/>
          <p:nvPr/>
        </p:nvCxnSpPr>
        <p:spPr>
          <a:xfrm flipH="1">
            <a:off x="4953000" y="3594556"/>
            <a:ext cx="228600" cy="0"/>
          </a:xfrm>
          <a:prstGeom prst="straightConnector1">
            <a:avLst/>
          </a:prstGeom>
          <a:noFill/>
          <a:ln w="28575" cap="flat">
            <a:solidFill>
              <a:schemeClr val="accent1">
                <a:lumMod val="50000"/>
              </a:schemeClr>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6" name="直線矢印コネクタ 115"/>
          <p:cNvCxnSpPr/>
          <p:nvPr/>
        </p:nvCxnSpPr>
        <p:spPr>
          <a:xfrm flipH="1">
            <a:off x="7543800" y="3594556"/>
            <a:ext cx="228600" cy="0"/>
          </a:xfrm>
          <a:prstGeom prst="straightConnector1">
            <a:avLst/>
          </a:prstGeom>
          <a:noFill/>
          <a:ln w="28575" cap="flat">
            <a:solidFill>
              <a:schemeClr val="accent1">
                <a:lumMod val="50000"/>
              </a:schemeClr>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7" name="直線矢印コネクタ 116"/>
          <p:cNvCxnSpPr/>
          <p:nvPr/>
        </p:nvCxnSpPr>
        <p:spPr>
          <a:xfrm flipH="1">
            <a:off x="4953000" y="2362200"/>
            <a:ext cx="228600" cy="0"/>
          </a:xfrm>
          <a:prstGeom prst="straightConnector1">
            <a:avLst/>
          </a:prstGeom>
          <a:noFill/>
          <a:ln w="28575" cap="flat">
            <a:solidFill>
              <a:schemeClr val="accent1">
                <a:lumMod val="50000"/>
              </a:schemeClr>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8" name="直線矢印コネクタ 117"/>
          <p:cNvCxnSpPr/>
          <p:nvPr/>
        </p:nvCxnSpPr>
        <p:spPr>
          <a:xfrm flipH="1">
            <a:off x="7543800" y="2362200"/>
            <a:ext cx="228600" cy="0"/>
          </a:xfrm>
          <a:prstGeom prst="straightConnector1">
            <a:avLst/>
          </a:prstGeom>
          <a:noFill/>
          <a:ln w="28575" cap="flat">
            <a:solidFill>
              <a:schemeClr val="accent1">
                <a:lumMod val="50000"/>
              </a:schemeClr>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9" name="直線矢印コネクタ 118"/>
          <p:cNvCxnSpPr/>
          <p:nvPr/>
        </p:nvCxnSpPr>
        <p:spPr>
          <a:xfrm flipH="1">
            <a:off x="7543800" y="2514600"/>
            <a:ext cx="228600" cy="0"/>
          </a:xfrm>
          <a:prstGeom prst="straightConnector1">
            <a:avLst/>
          </a:prstGeom>
          <a:noFill/>
          <a:ln w="28575" cap="flat">
            <a:solidFill>
              <a:srgbClr val="00B0F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0" name="直線矢印コネクタ 119"/>
          <p:cNvCxnSpPr/>
          <p:nvPr/>
        </p:nvCxnSpPr>
        <p:spPr>
          <a:xfrm flipH="1">
            <a:off x="7543800" y="2667000"/>
            <a:ext cx="228600" cy="0"/>
          </a:xfrm>
          <a:prstGeom prst="straightConnector1">
            <a:avLst/>
          </a:prstGeom>
          <a:noFill/>
          <a:ln w="28575"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2" name="直線矢印コネクタ 121"/>
          <p:cNvCxnSpPr/>
          <p:nvPr/>
        </p:nvCxnSpPr>
        <p:spPr>
          <a:xfrm flipH="1">
            <a:off x="7543800" y="2362200"/>
            <a:ext cx="228600" cy="0"/>
          </a:xfrm>
          <a:prstGeom prst="straightConnector1">
            <a:avLst/>
          </a:prstGeom>
          <a:noFill/>
          <a:ln w="28575" cap="flat">
            <a:solidFill>
              <a:schemeClr val="accent1">
                <a:lumMod val="50000"/>
              </a:schemeClr>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7" name="直線矢印コネクタ 126"/>
          <p:cNvCxnSpPr/>
          <p:nvPr/>
        </p:nvCxnSpPr>
        <p:spPr>
          <a:xfrm flipH="1">
            <a:off x="2362200" y="2362200"/>
            <a:ext cx="228600" cy="0"/>
          </a:xfrm>
          <a:prstGeom prst="straightConnector1">
            <a:avLst/>
          </a:prstGeom>
          <a:noFill/>
          <a:ln w="28575" cap="flat">
            <a:solidFill>
              <a:schemeClr val="accent1">
                <a:lumMod val="50000"/>
              </a:schemeClr>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8" name="直線矢印コネクタ 127"/>
          <p:cNvCxnSpPr/>
          <p:nvPr/>
        </p:nvCxnSpPr>
        <p:spPr>
          <a:xfrm flipH="1">
            <a:off x="4038600" y="2514600"/>
            <a:ext cx="228600" cy="0"/>
          </a:xfrm>
          <a:prstGeom prst="straightConnector1">
            <a:avLst/>
          </a:prstGeom>
          <a:noFill/>
          <a:ln w="28575" cap="flat">
            <a:solidFill>
              <a:srgbClr val="00B0F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9" name="直線矢印コネクタ 128"/>
          <p:cNvCxnSpPr/>
          <p:nvPr/>
        </p:nvCxnSpPr>
        <p:spPr>
          <a:xfrm flipH="1">
            <a:off x="2362200" y="2667000"/>
            <a:ext cx="228600" cy="0"/>
          </a:xfrm>
          <a:prstGeom prst="straightConnector1">
            <a:avLst/>
          </a:prstGeom>
          <a:noFill/>
          <a:ln w="28575"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30" name="直線矢印コネクタ 129"/>
          <p:cNvCxnSpPr/>
          <p:nvPr/>
        </p:nvCxnSpPr>
        <p:spPr>
          <a:xfrm flipH="1">
            <a:off x="2362200" y="2362200"/>
            <a:ext cx="228600" cy="0"/>
          </a:xfrm>
          <a:prstGeom prst="straightConnector1">
            <a:avLst/>
          </a:prstGeom>
          <a:noFill/>
          <a:ln w="28575" cap="flat">
            <a:solidFill>
              <a:schemeClr val="accent1">
                <a:lumMod val="50000"/>
              </a:schemeClr>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37" name="テキスト ボックス 136"/>
          <p:cNvSpPr txBox="1"/>
          <p:nvPr/>
        </p:nvSpPr>
        <p:spPr>
          <a:xfrm>
            <a:off x="2667000" y="2756356"/>
            <a:ext cx="739305" cy="246221"/>
          </a:xfrm>
          <a:prstGeom prst="rect">
            <a:avLst/>
          </a:prstGeom>
          <a:noFill/>
        </p:spPr>
        <p:txBody>
          <a:bodyPr wrap="none" rtlCol="0">
            <a:spAutoFit/>
          </a:bodyPr>
          <a:lstStyle/>
          <a:p>
            <a:r>
              <a:rPr kumimoji="1" lang="en-US" altLang="ja-JP" sz="1000" dirty="0" smtClean="0"/>
              <a:t>FCS/ACK</a:t>
            </a:r>
            <a:endParaRPr kumimoji="1" lang="ja-JP" altLang="en-US" sz="1000" dirty="0"/>
          </a:p>
        </p:txBody>
      </p:sp>
      <p:cxnSp>
        <p:nvCxnSpPr>
          <p:cNvPr id="138" name="直線矢印コネクタ 137"/>
          <p:cNvCxnSpPr/>
          <p:nvPr/>
        </p:nvCxnSpPr>
        <p:spPr>
          <a:xfrm flipH="1">
            <a:off x="2362200" y="2832556"/>
            <a:ext cx="228600" cy="0"/>
          </a:xfrm>
          <a:prstGeom prst="straightConnector1">
            <a:avLst/>
          </a:prstGeom>
          <a:noFill/>
          <a:ln w="28575" cap="flat">
            <a:solidFill>
              <a:srgbClr val="FFC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39" name="直線矢印コネクタ 138"/>
          <p:cNvCxnSpPr/>
          <p:nvPr/>
        </p:nvCxnSpPr>
        <p:spPr>
          <a:xfrm flipH="1">
            <a:off x="2362200" y="3594556"/>
            <a:ext cx="228600" cy="0"/>
          </a:xfrm>
          <a:prstGeom prst="straightConnector1">
            <a:avLst/>
          </a:prstGeom>
          <a:noFill/>
          <a:ln w="28575" cap="flat">
            <a:solidFill>
              <a:schemeClr val="accent1">
                <a:lumMod val="50000"/>
              </a:schemeClr>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79" name="テキスト ボックス 78"/>
          <p:cNvSpPr txBox="1"/>
          <p:nvPr/>
        </p:nvSpPr>
        <p:spPr>
          <a:xfrm>
            <a:off x="616894" y="4038600"/>
            <a:ext cx="526106" cy="276999"/>
          </a:xfrm>
          <a:prstGeom prst="rect">
            <a:avLst/>
          </a:prstGeom>
          <a:noFill/>
        </p:spPr>
        <p:txBody>
          <a:bodyPr wrap="none" rtlCol="0">
            <a:spAutoFit/>
          </a:bodyPr>
          <a:lstStyle/>
          <a:p>
            <a:r>
              <a:rPr kumimoji="1" lang="en-US" altLang="ja-JP" dirty="0" smtClean="0"/>
              <a:t>Time</a:t>
            </a:r>
            <a:endParaRPr kumimoji="1" lang="ja-JP" altLang="en-US" dirty="0"/>
          </a:p>
        </p:txBody>
      </p:sp>
      <p:sp>
        <p:nvSpPr>
          <p:cNvPr id="80" name="テキスト ボックス 79"/>
          <p:cNvSpPr txBox="1"/>
          <p:nvPr/>
        </p:nvSpPr>
        <p:spPr>
          <a:xfrm>
            <a:off x="1143000" y="4876800"/>
            <a:ext cx="3272050" cy="523220"/>
          </a:xfrm>
          <a:prstGeom prst="rect">
            <a:avLst/>
          </a:prstGeom>
          <a:noFill/>
        </p:spPr>
        <p:txBody>
          <a:bodyPr wrap="none" rtlCol="0">
            <a:spAutoFit/>
          </a:bodyPr>
          <a:lstStyle/>
          <a:p>
            <a:r>
              <a:rPr kumimoji="1" lang="en-US" altLang="ja-JP" sz="1400" dirty="0" smtClean="0"/>
              <a:t>RX</a:t>
            </a:r>
            <a:r>
              <a:rPr kumimoji="1" lang="ja-JP" altLang="en-US" sz="1400" dirty="0" smtClean="0"/>
              <a:t>⇔</a:t>
            </a:r>
            <a:r>
              <a:rPr kumimoji="1" lang="en-US" altLang="ja-JP" sz="1400" dirty="0" smtClean="0"/>
              <a:t>TX switching (Analog parameter)</a:t>
            </a:r>
          </a:p>
          <a:p>
            <a:endParaRPr kumimoji="1" lang="ja-JP" altLang="en-US" sz="1400" dirty="0"/>
          </a:p>
        </p:txBody>
      </p:sp>
      <p:sp>
        <p:nvSpPr>
          <p:cNvPr id="81" name="テキスト ボックス 80"/>
          <p:cNvSpPr txBox="1"/>
          <p:nvPr/>
        </p:nvSpPr>
        <p:spPr>
          <a:xfrm>
            <a:off x="1136326" y="5105400"/>
            <a:ext cx="3608680" cy="307777"/>
          </a:xfrm>
          <a:prstGeom prst="rect">
            <a:avLst/>
          </a:prstGeom>
          <a:noFill/>
        </p:spPr>
        <p:txBody>
          <a:bodyPr wrap="none" rtlCol="0">
            <a:spAutoFit/>
          </a:bodyPr>
          <a:lstStyle/>
          <a:p>
            <a:r>
              <a:rPr kumimoji="1" lang="en-US" altLang="ja-JP" sz="1400" dirty="0" smtClean="0"/>
              <a:t>Next TX aggregation (&amp; length calculation)</a:t>
            </a:r>
          </a:p>
        </p:txBody>
      </p:sp>
      <p:sp>
        <p:nvSpPr>
          <p:cNvPr id="83" name="テキスト ボックス 82"/>
          <p:cNvSpPr txBox="1"/>
          <p:nvPr/>
        </p:nvSpPr>
        <p:spPr>
          <a:xfrm>
            <a:off x="1143000" y="5407223"/>
            <a:ext cx="2775119" cy="307777"/>
          </a:xfrm>
          <a:prstGeom prst="rect">
            <a:avLst/>
          </a:prstGeom>
          <a:noFill/>
        </p:spPr>
        <p:txBody>
          <a:bodyPr wrap="none" rtlCol="0">
            <a:spAutoFit/>
          </a:bodyPr>
          <a:lstStyle/>
          <a:p>
            <a:r>
              <a:rPr kumimoji="1" lang="en-US" altLang="ja-JP" sz="1400" dirty="0" smtClean="0"/>
              <a:t>HCS &amp; creating ACK information</a:t>
            </a:r>
            <a:endParaRPr kumimoji="1" lang="ja-JP" altLang="en-US" sz="1400" dirty="0"/>
          </a:p>
        </p:txBody>
      </p:sp>
      <p:sp>
        <p:nvSpPr>
          <p:cNvPr id="91" name="テキスト ボックス 90"/>
          <p:cNvSpPr txBox="1"/>
          <p:nvPr/>
        </p:nvSpPr>
        <p:spPr>
          <a:xfrm>
            <a:off x="1143000" y="5635823"/>
            <a:ext cx="2754280" cy="307777"/>
          </a:xfrm>
          <a:prstGeom prst="rect">
            <a:avLst/>
          </a:prstGeom>
          <a:noFill/>
        </p:spPr>
        <p:txBody>
          <a:bodyPr wrap="none" rtlCol="0">
            <a:spAutoFit/>
          </a:bodyPr>
          <a:lstStyle/>
          <a:p>
            <a:r>
              <a:rPr kumimoji="1" lang="en-US" altLang="ja-JP" sz="1400" dirty="0" smtClean="0"/>
              <a:t>FCS &amp; creating ACK information</a:t>
            </a:r>
            <a:endParaRPr kumimoji="1" lang="ja-JP" altLang="en-US" sz="1400" dirty="0"/>
          </a:p>
        </p:txBody>
      </p:sp>
      <p:cxnSp>
        <p:nvCxnSpPr>
          <p:cNvPr id="84" name="直線矢印コネクタ 83"/>
          <p:cNvCxnSpPr/>
          <p:nvPr/>
        </p:nvCxnSpPr>
        <p:spPr>
          <a:xfrm flipH="1">
            <a:off x="609600" y="5029200"/>
            <a:ext cx="457200" cy="0"/>
          </a:xfrm>
          <a:prstGeom prst="straightConnector1">
            <a:avLst/>
          </a:prstGeom>
          <a:noFill/>
          <a:ln w="12700" cap="flat">
            <a:solidFill>
              <a:schemeClr val="accent1">
                <a:lumMod val="50000"/>
              </a:schemeClr>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5" name="直線矢印コネクタ 84"/>
          <p:cNvCxnSpPr/>
          <p:nvPr/>
        </p:nvCxnSpPr>
        <p:spPr>
          <a:xfrm flipH="1">
            <a:off x="609600" y="5283200"/>
            <a:ext cx="457200" cy="0"/>
          </a:xfrm>
          <a:prstGeom prst="straightConnector1">
            <a:avLst/>
          </a:prstGeom>
          <a:noFill/>
          <a:ln w="25400" cap="flat">
            <a:solidFill>
              <a:srgbClr val="00B0F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7" name="直線矢印コネクタ 86"/>
          <p:cNvCxnSpPr/>
          <p:nvPr/>
        </p:nvCxnSpPr>
        <p:spPr>
          <a:xfrm flipH="1">
            <a:off x="609600" y="5537200"/>
            <a:ext cx="457200" cy="0"/>
          </a:xfrm>
          <a:prstGeom prst="straightConnector1">
            <a:avLst/>
          </a:prstGeom>
          <a:noFill/>
          <a:ln w="25400" cap="flat">
            <a:solidFill>
              <a:srgbClr val="C00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0" name="直線矢印コネクタ 89"/>
          <p:cNvCxnSpPr/>
          <p:nvPr/>
        </p:nvCxnSpPr>
        <p:spPr>
          <a:xfrm flipH="1">
            <a:off x="609600" y="5029200"/>
            <a:ext cx="457200" cy="0"/>
          </a:xfrm>
          <a:prstGeom prst="straightConnector1">
            <a:avLst/>
          </a:prstGeom>
          <a:noFill/>
          <a:ln w="25400" cap="flat">
            <a:solidFill>
              <a:schemeClr val="accent1">
                <a:lumMod val="50000"/>
              </a:schemeClr>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2" name="直線矢印コネクタ 91"/>
          <p:cNvCxnSpPr/>
          <p:nvPr/>
        </p:nvCxnSpPr>
        <p:spPr>
          <a:xfrm flipH="1">
            <a:off x="609600" y="5791200"/>
            <a:ext cx="457200" cy="0"/>
          </a:xfrm>
          <a:prstGeom prst="straightConnector1">
            <a:avLst/>
          </a:prstGeom>
          <a:noFill/>
          <a:ln w="25400" cap="flat">
            <a:solidFill>
              <a:srgbClr val="FFC000"/>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94" name="右中かっこ 93"/>
          <p:cNvSpPr/>
          <p:nvPr/>
        </p:nvSpPr>
        <p:spPr>
          <a:xfrm>
            <a:off x="4800600" y="4876800"/>
            <a:ext cx="152400" cy="1143000"/>
          </a:xfrm>
          <a:prstGeom prst="rightBrace">
            <a:avLst/>
          </a:prstGeom>
          <a:noFill/>
          <a:ln w="12700"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solidFill>
                <a:srgbClr val="000000"/>
              </a:solidFill>
              <a:effectLst/>
              <a:uFillTx/>
            </a:endParaRPr>
          </a:p>
        </p:txBody>
      </p:sp>
      <p:sp>
        <p:nvSpPr>
          <p:cNvPr id="95" name="テキスト ボックス 94"/>
          <p:cNvSpPr txBox="1"/>
          <p:nvPr/>
        </p:nvSpPr>
        <p:spPr>
          <a:xfrm>
            <a:off x="5257800" y="4813518"/>
            <a:ext cx="3352800" cy="1815882"/>
          </a:xfrm>
          <a:prstGeom prst="rect">
            <a:avLst/>
          </a:prstGeom>
          <a:noFill/>
        </p:spPr>
        <p:txBody>
          <a:bodyPr wrap="square" rtlCol="0">
            <a:spAutoFit/>
          </a:bodyPr>
          <a:lstStyle/>
          <a:p>
            <a:pPr>
              <a:buFontTx/>
              <a:buChar char="-"/>
            </a:pPr>
            <a:r>
              <a:rPr kumimoji="1" lang="en-US" altLang="ja-JP" sz="1400" dirty="0" smtClean="0"/>
              <a:t> Four independent  &amp; concurrent </a:t>
            </a:r>
          </a:p>
          <a:p>
            <a:r>
              <a:rPr kumimoji="1" lang="en-US" altLang="ja-JP" sz="1400" dirty="0" smtClean="0"/>
              <a:t>      time parameters..</a:t>
            </a:r>
          </a:p>
          <a:p>
            <a:pPr>
              <a:buFontTx/>
              <a:buChar char="-"/>
            </a:pPr>
            <a:r>
              <a:rPr kumimoji="1" lang="en-US" altLang="ja-JP" sz="1400" dirty="0" smtClean="0"/>
              <a:t> Longest one determines “SIFS”</a:t>
            </a:r>
          </a:p>
          <a:p>
            <a:pPr>
              <a:buFontTx/>
              <a:buChar char="-"/>
            </a:pPr>
            <a:r>
              <a:rPr kumimoji="1" lang="en-US" altLang="ja-JP" sz="1400" dirty="0" smtClean="0"/>
              <a:t> RX</a:t>
            </a:r>
            <a:r>
              <a:rPr kumimoji="1" lang="ja-JP" altLang="en-US" sz="1400" dirty="0" smtClean="0"/>
              <a:t>⇔</a:t>
            </a:r>
            <a:r>
              <a:rPr kumimoji="1" lang="en-US" altLang="ja-JP" sz="1400" dirty="0" smtClean="0"/>
              <a:t>TX Switching or FCS ??</a:t>
            </a:r>
          </a:p>
          <a:p>
            <a:pPr>
              <a:buFontTx/>
              <a:buChar char="-"/>
            </a:pPr>
            <a:r>
              <a:rPr kumimoji="1" lang="en-US" altLang="ja-JP" sz="1400" dirty="0" smtClean="0"/>
              <a:t> Somewhere between 1-2 </a:t>
            </a:r>
            <a:r>
              <a:rPr kumimoji="1" lang="en-US" altLang="ja-JP" sz="1400" dirty="0" err="1" smtClean="0"/>
              <a:t>usec</a:t>
            </a:r>
            <a:endParaRPr kumimoji="1" lang="en-US" altLang="ja-JP" sz="1400" dirty="0" smtClean="0"/>
          </a:p>
          <a:p>
            <a:r>
              <a:rPr kumimoji="1" lang="en-US" altLang="ja-JP" sz="1400" dirty="0" smtClean="0"/>
              <a:t>      ** around </a:t>
            </a:r>
            <a:r>
              <a:rPr kumimoji="1" lang="en-US" altLang="ja-JP" sz="1400" dirty="0" smtClean="0">
                <a:solidFill>
                  <a:srgbClr val="FF0000"/>
                </a:solidFill>
              </a:rPr>
              <a:t>2usec ? </a:t>
            </a:r>
          </a:p>
          <a:p>
            <a:pPr>
              <a:buFontTx/>
              <a:buChar char="-"/>
            </a:pPr>
            <a:endParaRPr kumimoji="1" lang="en-US" altLang="ja-JP" sz="1400" dirty="0" smtClean="0"/>
          </a:p>
          <a:p>
            <a:endParaRPr kumimoji="1" lang="ja-JP" altLang="en-US" sz="1400" dirty="0"/>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647704" y="1219200"/>
            <a:ext cx="7848601" cy="685800"/>
          </a:xfrm>
        </p:spPr>
        <p:txBody>
          <a:bodyPr/>
          <a:lstStyle/>
          <a:p>
            <a:r>
              <a:rPr kumimoji="1" lang="en-US" altLang="ja-JP" dirty="0" smtClean="0">
                <a:effectLst>
                  <a:outerShdw blurRad="38100" dist="38100" dir="2700000" algn="tl">
                    <a:srgbClr val="000000">
                      <a:alpha val="43137"/>
                    </a:srgbClr>
                  </a:outerShdw>
                </a:effectLst>
                <a:latin typeface="Calibri" panose="020F0502020204030204" pitchFamily="34" charset="0"/>
                <a:ea typeface="HGPｺﾞｼｯｸM" panose="020B0600000000000000" pitchFamily="50" charset="-128"/>
                <a:cs typeface="メイリオ" panose="020B0604030504040204" pitchFamily="50" charset="-128"/>
              </a:rPr>
              <a:t>802.15.3e PHY</a:t>
            </a:r>
            <a:r>
              <a:rPr kumimoji="1" lang="ja-JP" altLang="en-US" dirty="0" smtClean="0">
                <a:effectLst>
                  <a:outerShdw blurRad="38100" dist="38100" dir="2700000" algn="tl">
                    <a:srgbClr val="000000">
                      <a:alpha val="43137"/>
                    </a:srgbClr>
                  </a:outerShdw>
                </a:effectLst>
                <a:latin typeface="Calibri" panose="020F0502020204030204" pitchFamily="34" charset="0"/>
                <a:ea typeface="HGPｺﾞｼｯｸM" panose="020B0600000000000000" pitchFamily="50" charset="-128"/>
                <a:cs typeface="メイリオ" panose="020B0604030504040204" pitchFamily="50" charset="-128"/>
              </a:rPr>
              <a:t> </a:t>
            </a:r>
            <a:r>
              <a:rPr kumimoji="1" lang="en-US" altLang="ja-JP" dirty="0" smtClean="0">
                <a:effectLst>
                  <a:outerShdw blurRad="38100" dist="38100" dir="2700000" algn="tl">
                    <a:srgbClr val="000000">
                      <a:alpha val="43137"/>
                    </a:srgbClr>
                  </a:outerShdw>
                </a:effectLst>
                <a:latin typeface="Calibri" panose="020F0502020204030204" pitchFamily="34" charset="0"/>
                <a:ea typeface="HGPｺﾞｼｯｸM" panose="020B0600000000000000" pitchFamily="50" charset="-128"/>
                <a:cs typeface="メイリオ" panose="020B0604030504040204" pitchFamily="50" charset="-128"/>
              </a:rPr>
              <a:t>&amp; MAC</a:t>
            </a:r>
            <a:endParaRPr kumimoji="1" lang="ja-JP" altLang="en-US" dirty="0"/>
          </a:p>
        </p:txBody>
      </p:sp>
      <p:sp>
        <p:nvSpPr>
          <p:cNvPr id="5" name="タイトル 1"/>
          <p:cNvSpPr>
            <a:spLocks noGrp="1"/>
          </p:cNvSpPr>
          <p:nvPr>
            <p:ph type="body" idx="1"/>
          </p:nvPr>
        </p:nvSpPr>
        <p:spPr>
          <a:xfrm>
            <a:off x="685802" y="2286000"/>
            <a:ext cx="7772400" cy="3429000"/>
          </a:xfrm>
        </p:spPr>
        <p:txBody>
          <a:bodyPr/>
          <a:lstStyle/>
          <a:p>
            <a:pPr marL="0" indent="0" algn="ctr">
              <a:buNone/>
            </a:pPr>
            <a:r>
              <a:rPr kumimoji="1" lang="en-US" altLang="ja-JP" sz="2400" dirty="0" smtClean="0">
                <a:effectLst>
                  <a:outerShdw blurRad="38100" dist="38100" dir="2700000" algn="tl">
                    <a:srgbClr val="000000">
                      <a:alpha val="43137"/>
                    </a:srgbClr>
                  </a:outerShdw>
                </a:effectLst>
                <a:latin typeface="Arial" pitchFamily="34" charset="0"/>
                <a:ea typeface="HGPｺﾞｼｯｸM" panose="020B0600000000000000" pitchFamily="50" charset="-128"/>
                <a:cs typeface="Arial" pitchFamily="34" charset="0"/>
              </a:rPr>
              <a:t>Submission for TG3e </a:t>
            </a:r>
            <a:r>
              <a:rPr kumimoji="1" lang="en-US" altLang="ja-JP" sz="2400" dirty="0" err="1" smtClean="0">
                <a:effectLst>
                  <a:outerShdw blurRad="38100" dist="38100" dir="2700000" algn="tl">
                    <a:srgbClr val="000000">
                      <a:alpha val="43137"/>
                    </a:srgbClr>
                  </a:outerShdw>
                </a:effectLst>
                <a:latin typeface="Arial" pitchFamily="34" charset="0"/>
                <a:ea typeface="HGPｺﾞｼｯｸM" panose="020B0600000000000000" pitchFamily="50" charset="-128"/>
                <a:cs typeface="Arial" pitchFamily="34" charset="0"/>
              </a:rPr>
              <a:t>CfP</a:t>
            </a:r>
            <a:endParaRPr kumimoji="1" lang="en-US" altLang="ja-JP" sz="2400" dirty="0" smtClean="0">
              <a:effectLst>
                <a:outerShdw blurRad="38100" dist="38100" dir="2700000" algn="tl">
                  <a:srgbClr val="000000">
                    <a:alpha val="43137"/>
                  </a:srgbClr>
                </a:outerShdw>
              </a:effectLst>
              <a:latin typeface="Arial" pitchFamily="34" charset="0"/>
              <a:ea typeface="HGPｺﾞｼｯｸM" panose="020B0600000000000000" pitchFamily="50" charset="-128"/>
              <a:cs typeface="Arial" pitchFamily="34" charset="0"/>
            </a:endParaRPr>
          </a:p>
          <a:p>
            <a:pPr marL="0" indent="0" algn="ctr">
              <a:buNone/>
            </a:pPr>
            <a:r>
              <a:rPr kumimoji="1" lang="en-US" altLang="ja-JP" sz="3200" dirty="0" smtClean="0">
                <a:solidFill>
                  <a:schemeClr val="accent6">
                    <a:lumMod val="50000"/>
                  </a:schemeClr>
                </a:solidFill>
                <a:latin typeface="Arial" pitchFamily="34" charset="0"/>
                <a:ea typeface="HGPｺﾞｼｯｸM" panose="020B0600000000000000" pitchFamily="50" charset="-128"/>
                <a:cs typeface="Arial" pitchFamily="34" charset="0"/>
              </a:rPr>
              <a:t> </a:t>
            </a:r>
            <a:r>
              <a:rPr kumimoji="1" lang="en-US" altLang="ja-JP" sz="2800" dirty="0" smtClean="0">
                <a:solidFill>
                  <a:schemeClr val="tx1"/>
                </a:solidFill>
                <a:latin typeface="Arial" pitchFamily="34" charset="0"/>
                <a:ea typeface="HGPｺﾞｼｯｸM" panose="020B0600000000000000" pitchFamily="50" charset="-128"/>
                <a:cs typeface="Arial" pitchFamily="34" charset="0"/>
              </a:rPr>
              <a:t>Plenary session</a:t>
            </a:r>
          </a:p>
          <a:p>
            <a:pPr marL="0" indent="0" algn="ctr">
              <a:buNone/>
            </a:pPr>
            <a:r>
              <a:rPr kumimoji="1" lang="en-US" altLang="ja-JP" sz="2400" dirty="0" smtClean="0">
                <a:solidFill>
                  <a:schemeClr val="tx1"/>
                </a:solidFill>
                <a:latin typeface="Arial" pitchFamily="34" charset="0"/>
                <a:ea typeface="HGPｺﾞｼｯｸM" panose="020B0600000000000000" pitchFamily="50" charset="-128"/>
                <a:cs typeface="Arial" pitchFamily="34" charset="0"/>
              </a:rPr>
              <a:t>IEEE802.15.3e</a:t>
            </a:r>
          </a:p>
          <a:p>
            <a:pPr marL="0" indent="0" algn="ctr">
              <a:buNone/>
            </a:pPr>
            <a:r>
              <a:rPr lang="en-US" altLang="ja-JP" sz="2400" dirty="0" err="1" smtClean="0">
                <a:solidFill>
                  <a:schemeClr val="tx1"/>
                </a:solidFill>
                <a:latin typeface="Arial" pitchFamily="34" charset="0"/>
                <a:ea typeface="HGPｺﾞｼｯｸM" panose="020B0600000000000000" pitchFamily="50" charset="-128"/>
                <a:cs typeface="Arial" pitchFamily="34" charset="0"/>
              </a:rPr>
              <a:t>Itaru</a:t>
            </a:r>
            <a:r>
              <a:rPr lang="en-US" altLang="ja-JP" sz="2400" dirty="0" smtClean="0">
                <a:solidFill>
                  <a:schemeClr val="tx1"/>
                </a:solidFill>
                <a:latin typeface="Arial" pitchFamily="34" charset="0"/>
                <a:ea typeface="HGPｺﾞｼｯｸM" panose="020B0600000000000000" pitchFamily="50" charset="-128"/>
                <a:cs typeface="Arial" pitchFamily="34" charset="0"/>
              </a:rPr>
              <a:t> </a:t>
            </a:r>
            <a:r>
              <a:rPr lang="en-US" altLang="ja-JP" sz="2400" dirty="0" err="1" smtClean="0">
                <a:solidFill>
                  <a:schemeClr val="tx1"/>
                </a:solidFill>
                <a:latin typeface="Arial" pitchFamily="34" charset="0"/>
                <a:ea typeface="HGPｺﾞｼｯｸM" panose="020B0600000000000000" pitchFamily="50" charset="-128"/>
                <a:cs typeface="Arial" pitchFamily="34" charset="0"/>
              </a:rPr>
              <a:t>Maekawa</a:t>
            </a:r>
            <a:r>
              <a:rPr lang="en-US" altLang="ja-JP" sz="2400" dirty="0" smtClean="0">
                <a:solidFill>
                  <a:schemeClr val="tx1"/>
                </a:solidFill>
                <a:latin typeface="Arial" pitchFamily="34" charset="0"/>
                <a:ea typeface="HGPｺﾞｼｯｸM" panose="020B0600000000000000" pitchFamily="50" charset="-128"/>
                <a:cs typeface="Arial" pitchFamily="34" charset="0"/>
              </a:rPr>
              <a:t> (JRC:</a:t>
            </a:r>
            <a:r>
              <a:rPr lang="en-US" altLang="ja-JP" sz="2400" dirty="0" smtClean="0">
                <a:solidFill>
                  <a:schemeClr val="tx1"/>
                </a:solidFill>
                <a:latin typeface="Arial" pitchFamily="34" charset="0"/>
                <a:ea typeface="Times New Roman"/>
                <a:cs typeface="Arial" pitchFamily="34" charset="0"/>
                <a:sym typeface="Times New Roman"/>
              </a:rPr>
              <a:t> </a:t>
            </a:r>
            <a:r>
              <a:rPr lang="en-US" altLang="ja-JP" sz="2400" dirty="0">
                <a:solidFill>
                  <a:schemeClr val="tx1"/>
                </a:solidFill>
                <a:latin typeface="Arial" pitchFamily="34" charset="0"/>
                <a:ea typeface="Times New Roman"/>
                <a:cs typeface="Arial" pitchFamily="34" charset="0"/>
                <a:sym typeface="Times New Roman"/>
              </a:rPr>
              <a:t>Japan Radio </a:t>
            </a:r>
            <a:r>
              <a:rPr lang="en-US" altLang="ja-JP" sz="2400" dirty="0" err="1">
                <a:solidFill>
                  <a:schemeClr val="tx1"/>
                </a:solidFill>
                <a:latin typeface="Arial" pitchFamily="34" charset="0"/>
                <a:ea typeface="Times New Roman"/>
                <a:cs typeface="Arial" pitchFamily="34" charset="0"/>
                <a:sym typeface="Times New Roman"/>
              </a:rPr>
              <a:t>Co.,Ltd</a:t>
            </a:r>
            <a:r>
              <a:rPr lang="en-US" altLang="ja-JP" sz="2400" dirty="0">
                <a:solidFill>
                  <a:schemeClr val="tx1"/>
                </a:solidFill>
                <a:latin typeface="Arial" pitchFamily="34" charset="0"/>
                <a:ea typeface="Times New Roman"/>
                <a:cs typeface="Arial" pitchFamily="34" charset="0"/>
                <a:sym typeface="Times New Roman"/>
              </a:rPr>
              <a:t>.</a:t>
            </a:r>
            <a:r>
              <a:rPr lang="en-US" altLang="ja-JP" sz="2400" dirty="0" smtClean="0">
                <a:solidFill>
                  <a:schemeClr val="tx1"/>
                </a:solidFill>
                <a:latin typeface="Arial" pitchFamily="34" charset="0"/>
                <a:ea typeface="HGPｺﾞｼｯｸM" panose="020B0600000000000000" pitchFamily="50" charset="-128"/>
                <a:cs typeface="Arial" pitchFamily="34" charset="0"/>
              </a:rPr>
              <a:t>)</a:t>
            </a:r>
            <a:endParaRPr kumimoji="1" lang="en-US" altLang="ja-JP" sz="2400" dirty="0" smtClean="0">
              <a:solidFill>
                <a:schemeClr val="tx1"/>
              </a:solidFill>
              <a:latin typeface="Arial" pitchFamily="34" charset="0"/>
              <a:ea typeface="HGPｺﾞｼｯｸM" panose="020B0600000000000000" pitchFamily="50" charset="-128"/>
              <a:cs typeface="Arial" pitchFamily="34" charset="0"/>
            </a:endParaRPr>
          </a:p>
          <a:p>
            <a:pPr marL="0" indent="0" algn="ctr">
              <a:buNone/>
            </a:pPr>
            <a:endParaRPr kumimoji="1" lang="en-US" altLang="ja-JP" sz="2800" dirty="0">
              <a:solidFill>
                <a:schemeClr val="tx1"/>
              </a:solidFill>
              <a:latin typeface="Arial" pitchFamily="34" charset="0"/>
              <a:ea typeface="メイリオ" panose="020B0604030504040204" pitchFamily="50" charset="-128"/>
              <a:cs typeface="Arial" pitchFamily="34" charset="0"/>
            </a:endParaRPr>
          </a:p>
          <a:p>
            <a:pPr marL="0" indent="0" algn="ctr">
              <a:buNone/>
            </a:pPr>
            <a:r>
              <a:rPr kumimoji="1" lang="en-US" altLang="ja-JP" sz="2400" dirty="0" smtClean="0">
                <a:solidFill>
                  <a:schemeClr val="tx1"/>
                </a:solidFill>
                <a:latin typeface="Arial" pitchFamily="34" charset="0"/>
                <a:ea typeface="メイリオ" panose="020B0604030504040204" pitchFamily="50" charset="-128"/>
                <a:cs typeface="Arial" pitchFamily="34" charset="0"/>
              </a:rPr>
              <a:t>July 2015 @ Waikoloa, HI</a:t>
            </a:r>
            <a:endParaRPr kumimoji="1" lang="ja-JP" altLang="en-US" sz="2400" dirty="0">
              <a:solidFill>
                <a:schemeClr val="tx1"/>
              </a:solidFill>
              <a:latin typeface="Arial" pitchFamily="34" charset="0"/>
              <a:ea typeface="メイリオ" panose="020B0604030504040204" pitchFamily="50" charset="-128"/>
              <a:cs typeface="Arial" pitchFamily="34" charset="0"/>
            </a:endParaRPr>
          </a:p>
        </p:txBody>
      </p:sp>
      <p:sp>
        <p:nvSpPr>
          <p:cNvPr id="2" name="Slide Number Placeholder 1"/>
          <p:cNvSpPr>
            <a:spLocks noGrp="1"/>
          </p:cNvSpPr>
          <p:nvPr>
            <p:ph type="sldNum" sz="quarter" idx="2"/>
          </p:nvPr>
        </p:nvSpPr>
        <p:spPr/>
        <p:txBody>
          <a:bodyPr/>
          <a:lstStyle/>
          <a:p>
            <a:r>
              <a:rPr kumimoji="1" lang="en-US" altLang="ja-JP" dirty="0" smtClean="0"/>
              <a:t>Slide </a:t>
            </a:r>
            <a:fld id="{A21C43C5-638B-4706-8A4F-2436154CD830}" type="slidenum">
              <a:rPr kumimoji="1" lang="ja-JP" altLang="en-US" smtClean="0"/>
              <a:pPr/>
              <a:t>2</a:t>
            </a:fld>
            <a:endParaRPr kumimoji="1" lang="ja-JP" altLang="en-US" dirty="0"/>
          </a:p>
        </p:txBody>
      </p:sp>
    </p:spTree>
    <p:extLst>
      <p:ext uri="{BB962C8B-B14F-4D97-AF65-F5344CB8AC3E}">
        <p14:creationId xmlns:p14="http://schemas.microsoft.com/office/powerpoint/2010/main" xmlns="" val="56157220"/>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Arial" pitchFamily="34" charset="0"/>
                <a:cs typeface="Arial" pitchFamily="34" charset="0"/>
              </a:rPr>
              <a:t>Contents</a:t>
            </a:r>
            <a:endParaRPr kumimoji="1" lang="ja-JP" altLang="en-US" dirty="0">
              <a:latin typeface="Arial" pitchFamily="34" charset="0"/>
              <a:cs typeface="Arial" pitchFamily="34" charset="0"/>
            </a:endParaRPr>
          </a:p>
        </p:txBody>
      </p:sp>
      <p:sp>
        <p:nvSpPr>
          <p:cNvPr id="3" name="コンテンツ プレースホルダ 2"/>
          <p:cNvSpPr>
            <a:spLocks noGrp="1"/>
          </p:cNvSpPr>
          <p:nvPr>
            <p:ph type="body" idx="1"/>
          </p:nvPr>
        </p:nvSpPr>
        <p:spPr>
          <a:xfrm>
            <a:off x="685802" y="1371600"/>
            <a:ext cx="7772400" cy="4724400"/>
          </a:xfrm>
        </p:spPr>
        <p:txBody>
          <a:bodyPr/>
          <a:lstStyle/>
          <a:p>
            <a:pPr marL="263525" indent="-206375">
              <a:spcBef>
                <a:spcPts val="0"/>
              </a:spcBef>
              <a:spcAft>
                <a:spcPts val="1200"/>
              </a:spcAft>
            </a:pPr>
            <a:r>
              <a:rPr lang="en-US" altLang="ko-KR" sz="1800" dirty="0" smtClean="0">
                <a:latin typeface="Arial" panose="020B0604020202020204" pitchFamily="34" charset="0"/>
                <a:cs typeface="Arial" panose="020B0604020202020204" pitchFamily="34" charset="0"/>
              </a:rPr>
              <a:t>Key features of mm-wave HRCP</a:t>
            </a:r>
          </a:p>
          <a:p>
            <a:pPr marL="263525" indent="-206375">
              <a:spcBef>
                <a:spcPts val="0"/>
              </a:spcBef>
              <a:spcAft>
                <a:spcPts val="1200"/>
              </a:spcAft>
            </a:pPr>
            <a:r>
              <a:rPr lang="en-US" altLang="ko-KR" sz="1800" dirty="0" smtClean="0">
                <a:solidFill>
                  <a:schemeClr val="tx1"/>
                </a:solidFill>
                <a:latin typeface="Arial" panose="020B0604020202020204" pitchFamily="34" charset="0"/>
                <a:cs typeface="Arial" panose="020B0604020202020204" pitchFamily="34" charset="0"/>
              </a:rPr>
              <a:t>Key concept of HRCP PHY</a:t>
            </a:r>
          </a:p>
          <a:p>
            <a:pPr marL="704396" lvl="1" indent="-206375">
              <a:spcBef>
                <a:spcPts val="0"/>
              </a:spcBef>
              <a:spcAft>
                <a:spcPts val="1200"/>
              </a:spcAft>
            </a:pPr>
            <a:r>
              <a:rPr lang="en-US" altLang="ko-KR" sz="1800" dirty="0" smtClean="0">
                <a:solidFill>
                  <a:schemeClr val="tx1"/>
                </a:solidFill>
                <a:latin typeface="Arial" panose="020B0604020202020204" pitchFamily="34" charset="0"/>
                <a:cs typeface="Arial" panose="020B0604020202020204" pitchFamily="34" charset="0"/>
              </a:rPr>
              <a:t>Concept only in preliminary presentation</a:t>
            </a:r>
          </a:p>
          <a:p>
            <a:pPr marL="263525" indent="-206375">
              <a:spcBef>
                <a:spcPts val="0"/>
              </a:spcBef>
              <a:spcAft>
                <a:spcPts val="1200"/>
              </a:spcAft>
            </a:pPr>
            <a:r>
              <a:rPr lang="en-US" altLang="ko-KR" sz="1800" dirty="0" smtClean="0">
                <a:latin typeface="Arial" panose="020B0604020202020204" pitchFamily="34" charset="0"/>
                <a:cs typeface="Arial" panose="020B0604020202020204" pitchFamily="34" charset="0"/>
              </a:rPr>
              <a:t>MAC level  Data Integrity</a:t>
            </a:r>
          </a:p>
          <a:p>
            <a:pPr marL="263525" indent="-206375">
              <a:spcBef>
                <a:spcPts val="0"/>
              </a:spcBef>
              <a:spcAft>
                <a:spcPts val="1200"/>
              </a:spcAft>
            </a:pPr>
            <a:r>
              <a:rPr lang="en-US" altLang="ko-KR" sz="1800" dirty="0" smtClean="0">
                <a:latin typeface="Arial" panose="020B0604020202020204" pitchFamily="34" charset="0"/>
                <a:cs typeface="Arial" panose="020B0604020202020204" pitchFamily="34" charset="0"/>
              </a:rPr>
              <a:t>Ping-Pong Multiple Access</a:t>
            </a:r>
          </a:p>
          <a:p>
            <a:pPr marL="263525" indent="-206375">
              <a:spcBef>
                <a:spcPts val="0"/>
              </a:spcBef>
              <a:spcAft>
                <a:spcPts val="1200"/>
              </a:spcAft>
            </a:pPr>
            <a:r>
              <a:rPr lang="en-US" altLang="ko-KR" sz="1800" dirty="0" smtClean="0">
                <a:latin typeface="Arial" panose="020B0604020202020204" pitchFamily="34" charset="0"/>
                <a:cs typeface="Arial" panose="020B0604020202020204" pitchFamily="34" charset="0"/>
              </a:rPr>
              <a:t>“Simple” Go-Back-N Retry</a:t>
            </a:r>
          </a:p>
          <a:p>
            <a:pPr marL="263525" indent="-206375">
              <a:spcBef>
                <a:spcPts val="0"/>
              </a:spcBef>
              <a:spcAft>
                <a:spcPts val="1200"/>
              </a:spcAft>
            </a:pPr>
            <a:r>
              <a:rPr lang="en-US" altLang="ko-KR" sz="1800" dirty="0" smtClean="0">
                <a:latin typeface="Arial" panose="020B0604020202020204" pitchFamily="34" charset="0"/>
                <a:cs typeface="Arial" panose="020B0604020202020204" pitchFamily="34" charset="0"/>
              </a:rPr>
              <a:t>Time Domain MAC Behavior</a:t>
            </a:r>
          </a:p>
          <a:p>
            <a:pPr marL="263525" indent="-206375">
              <a:spcBef>
                <a:spcPts val="0"/>
              </a:spcBef>
              <a:spcAft>
                <a:spcPts val="1200"/>
              </a:spcAft>
            </a:pPr>
            <a:r>
              <a:rPr lang="en-US" altLang="ko-KR" sz="1800" dirty="0" smtClean="0">
                <a:latin typeface="Arial" panose="020B0604020202020204" pitchFamily="34" charset="0"/>
                <a:cs typeface="Arial" panose="020B0604020202020204" pitchFamily="34" charset="0"/>
              </a:rPr>
              <a:t>Frame Aggregation Format</a:t>
            </a:r>
          </a:p>
          <a:p>
            <a:pPr marL="263525" indent="-206375">
              <a:spcBef>
                <a:spcPts val="0"/>
              </a:spcBef>
              <a:spcAft>
                <a:spcPts val="1200"/>
              </a:spcAft>
            </a:pPr>
            <a:r>
              <a:rPr lang="en-US" altLang="ko-KR" sz="1800" dirty="0" smtClean="0">
                <a:latin typeface="Arial" panose="020B0604020202020204" pitchFamily="34" charset="0"/>
                <a:cs typeface="Arial" panose="020B0604020202020204" pitchFamily="34" charset="0"/>
              </a:rPr>
              <a:t>MAC Header Format</a:t>
            </a:r>
          </a:p>
          <a:p>
            <a:pPr marL="263525" indent="-206375">
              <a:spcBef>
                <a:spcPts val="0"/>
              </a:spcBef>
              <a:spcAft>
                <a:spcPts val="1200"/>
              </a:spcAft>
            </a:pPr>
            <a:r>
              <a:rPr lang="en-US" altLang="ko-KR" sz="1800" dirty="0" smtClean="0">
                <a:latin typeface="Arial" panose="020B0604020202020204" pitchFamily="34" charset="0"/>
                <a:cs typeface="Arial" panose="020B0604020202020204" pitchFamily="34" charset="0"/>
              </a:rPr>
              <a:t>Sub Header Format</a:t>
            </a:r>
          </a:p>
          <a:p>
            <a:pPr marL="263525" indent="-206375">
              <a:spcBef>
                <a:spcPts val="0"/>
              </a:spcBef>
              <a:spcAft>
                <a:spcPts val="1200"/>
              </a:spcAft>
            </a:pPr>
            <a:r>
              <a:rPr lang="en-US" altLang="ko-KR" sz="1800" dirty="0" smtClean="0">
                <a:latin typeface="Arial" panose="020B0604020202020204" pitchFamily="34" charset="0"/>
                <a:cs typeface="Arial" panose="020B0604020202020204" pitchFamily="34" charset="0"/>
              </a:rPr>
              <a:t>MAC Performance Estimation</a:t>
            </a:r>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3</a:t>
            </a:fld>
            <a:endParaRPr lang="en-US" dirty="0"/>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Arial" panose="020B0604020202020204" pitchFamily="34" charset="0"/>
                <a:cs typeface="Arial" panose="020B0604020202020204" pitchFamily="34" charset="0"/>
              </a:rPr>
              <a:t>Key features of mm-wave HRCP</a:t>
            </a:r>
            <a:endParaRPr kumimoji="1" lang="ja-JP" altLang="en-US" dirty="0"/>
          </a:p>
        </p:txBody>
      </p:sp>
      <p:sp>
        <p:nvSpPr>
          <p:cNvPr id="3" name="コンテンツ プレースホルダ 2"/>
          <p:cNvSpPr>
            <a:spLocks noGrp="1"/>
          </p:cNvSpPr>
          <p:nvPr>
            <p:ph type="body" idx="1"/>
          </p:nvPr>
        </p:nvSpPr>
        <p:spPr>
          <a:xfrm>
            <a:off x="914400" y="1524000"/>
            <a:ext cx="7772400" cy="4876800"/>
          </a:xfrm>
        </p:spPr>
        <p:txBody>
          <a:bodyPr/>
          <a:lstStyle/>
          <a:p>
            <a:pPr marL="263525" indent="-206375">
              <a:spcBef>
                <a:spcPts val="0"/>
              </a:spcBef>
              <a:spcAft>
                <a:spcPts val="1200"/>
              </a:spcAft>
            </a:pPr>
            <a:r>
              <a:rPr lang="en-US" altLang="ko-KR" sz="1800" dirty="0" smtClean="0">
                <a:latin typeface="Arial" panose="020B0604020202020204" pitchFamily="34" charset="0"/>
                <a:cs typeface="Arial" panose="020B0604020202020204" pitchFamily="34" charset="0"/>
              </a:rPr>
              <a:t>P2P connection</a:t>
            </a:r>
          </a:p>
          <a:p>
            <a:pPr marL="492125" lvl="1" indent="-206375">
              <a:spcBef>
                <a:spcPts val="0"/>
              </a:spcBef>
              <a:spcAft>
                <a:spcPts val="1200"/>
              </a:spcAft>
            </a:pPr>
            <a:r>
              <a:rPr lang="en-US" altLang="ko-KR" sz="1800" dirty="0" smtClean="0"/>
              <a:t>Entire bandwidth can be used by the paired devices in P2P structure</a:t>
            </a:r>
          </a:p>
          <a:p>
            <a:pPr marL="263525" indent="-206375">
              <a:spcBef>
                <a:spcPts val="0"/>
              </a:spcBef>
              <a:spcAft>
                <a:spcPts val="1200"/>
              </a:spcAft>
            </a:pPr>
            <a:r>
              <a:rPr lang="en-US" altLang="ko-KR" sz="1800" dirty="0" smtClean="0">
                <a:latin typeface="Arial" panose="020B0604020202020204" pitchFamily="34" charset="0"/>
                <a:cs typeface="Arial" panose="020B0604020202020204" pitchFamily="34" charset="0"/>
              </a:rPr>
              <a:t>Close Proximity mm-wave radio</a:t>
            </a:r>
          </a:p>
          <a:p>
            <a:pPr marL="492125" lvl="1" indent="-206375">
              <a:spcBef>
                <a:spcPts val="0"/>
              </a:spcBef>
              <a:spcAft>
                <a:spcPts val="1200"/>
              </a:spcAft>
            </a:pPr>
            <a:r>
              <a:rPr lang="en-US" altLang="ko-KR" sz="1800" dirty="0" smtClean="0"/>
              <a:t>Transmission range: a few cm or less</a:t>
            </a:r>
          </a:p>
          <a:p>
            <a:pPr marL="492125" lvl="1" indent="-206375">
              <a:spcBef>
                <a:spcPts val="0"/>
              </a:spcBef>
              <a:spcAft>
                <a:spcPts val="1200"/>
              </a:spcAft>
            </a:pPr>
            <a:r>
              <a:rPr lang="en-US" altLang="ko-KR" sz="1800" dirty="0" smtClean="0"/>
              <a:t>Hard to create nor receive interference with other P2P structures</a:t>
            </a:r>
          </a:p>
          <a:p>
            <a:pPr marL="835025" lvl="2" indent="-206375">
              <a:spcBef>
                <a:spcPts val="0"/>
              </a:spcBef>
              <a:spcAft>
                <a:spcPts val="1200"/>
              </a:spcAft>
            </a:pPr>
            <a:r>
              <a:rPr lang="en-US" altLang="ko-KR" sz="1800" dirty="0" smtClean="0">
                <a:latin typeface="Arial" panose="020B0604020202020204" pitchFamily="34" charset="0"/>
                <a:cs typeface="Arial" panose="020B0604020202020204" pitchFamily="34" charset="0"/>
              </a:rPr>
              <a:t>Stable and wide PHY bandwidth, resulting in </a:t>
            </a:r>
            <a:r>
              <a:rPr lang="en-US" altLang="ko-KR" sz="1800" dirty="0" smtClean="0">
                <a:solidFill>
                  <a:srgbClr val="FF0000"/>
                </a:solidFill>
                <a:latin typeface="Arial" panose="020B0604020202020204" pitchFamily="34" charset="0"/>
                <a:cs typeface="Arial" panose="020B0604020202020204" pitchFamily="34" charset="0"/>
              </a:rPr>
              <a:t>low BER</a:t>
            </a:r>
          </a:p>
          <a:p>
            <a:pPr marL="263525" indent="-206375">
              <a:spcBef>
                <a:spcPts val="0"/>
              </a:spcBef>
              <a:spcAft>
                <a:spcPts val="1200"/>
              </a:spcAft>
            </a:pPr>
            <a:r>
              <a:rPr lang="en-US" altLang="ko-KR" sz="1800" dirty="0" smtClean="0">
                <a:latin typeface="Arial" panose="020B0604020202020204" pitchFamily="34" charset="0"/>
                <a:cs typeface="Arial" panose="020B0604020202020204" pitchFamily="34" charset="0"/>
              </a:rPr>
              <a:t>Very High “Data Throughput” </a:t>
            </a:r>
          </a:p>
          <a:p>
            <a:pPr marL="492125" lvl="1" indent="-206375">
              <a:spcBef>
                <a:spcPts val="0"/>
              </a:spcBef>
              <a:spcAft>
                <a:spcPts val="1200"/>
              </a:spcAft>
            </a:pPr>
            <a:r>
              <a:rPr lang="en-US" altLang="ko-KR" sz="1800" dirty="0" smtClean="0">
                <a:latin typeface="Arial" panose="020B0604020202020204" pitchFamily="34" charset="0"/>
                <a:cs typeface="Arial" panose="020B0604020202020204" pitchFamily="34" charset="0"/>
              </a:rPr>
              <a:t>Bandwidth is not just a </a:t>
            </a:r>
            <a:r>
              <a:rPr lang="en-US" altLang="ja-JP" sz="1800" dirty="0" smtClean="0"/>
              <a:t>sufficient condition but a necessary condition</a:t>
            </a:r>
          </a:p>
          <a:p>
            <a:pPr marL="492125" lvl="1" indent="-206375">
              <a:spcBef>
                <a:spcPts val="0"/>
              </a:spcBef>
              <a:spcAft>
                <a:spcPts val="1200"/>
              </a:spcAft>
            </a:pPr>
            <a:r>
              <a:rPr lang="en-US" altLang="ko-KR" sz="1800" dirty="0" smtClean="0">
                <a:solidFill>
                  <a:srgbClr val="FF0000"/>
                </a:solidFill>
                <a:latin typeface="Arial" panose="020B0604020202020204" pitchFamily="34" charset="0"/>
                <a:cs typeface="Arial" panose="020B0604020202020204" pitchFamily="34" charset="0"/>
              </a:rPr>
              <a:t>Very short IFS &amp; RTT is required</a:t>
            </a:r>
            <a:r>
              <a:rPr lang="en-US" altLang="ko-KR" sz="1800" dirty="0" smtClean="0">
                <a:latin typeface="Arial" panose="020B0604020202020204" pitchFamily="34" charset="0"/>
                <a:cs typeface="Arial" panose="020B0604020202020204" pitchFamily="34" charset="0"/>
              </a:rPr>
              <a:t>.</a:t>
            </a:r>
          </a:p>
          <a:p>
            <a:pPr marL="492125" lvl="1" indent="-206375">
              <a:spcBef>
                <a:spcPts val="0"/>
              </a:spcBef>
              <a:spcAft>
                <a:spcPts val="1200"/>
              </a:spcAft>
              <a:buNone/>
            </a:pPr>
            <a:endParaRPr lang="en-US" altLang="ko-KR" sz="1800" dirty="0" smtClean="0">
              <a:latin typeface="Arial" panose="020B0604020202020204" pitchFamily="34" charset="0"/>
              <a:cs typeface="Arial" panose="020B0604020202020204" pitchFamily="34" charset="0"/>
            </a:endParaRPr>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4</a:t>
            </a:fld>
            <a:endParaRPr lang="en-US" dirty="0"/>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solidFill>
                  <a:schemeClr val="tx1"/>
                </a:solidFill>
                <a:latin typeface="Arial" panose="020B0604020202020204" pitchFamily="34" charset="0"/>
                <a:cs typeface="Arial" panose="020B0604020202020204" pitchFamily="34" charset="0"/>
              </a:rPr>
              <a:t>Key concept of HRCP PHY</a:t>
            </a:r>
            <a:endParaRPr kumimoji="1" lang="ja-JP" altLang="en-US" dirty="0">
              <a:solidFill>
                <a:schemeClr val="tx1"/>
              </a:solidFill>
            </a:endParaRPr>
          </a:p>
        </p:txBody>
      </p:sp>
      <p:sp>
        <p:nvSpPr>
          <p:cNvPr id="3" name="コンテンツ プレースホルダ 2"/>
          <p:cNvSpPr>
            <a:spLocks noGrp="1"/>
          </p:cNvSpPr>
          <p:nvPr>
            <p:ph type="body" idx="1"/>
          </p:nvPr>
        </p:nvSpPr>
        <p:spPr>
          <a:xfrm>
            <a:off x="685802" y="1371600"/>
            <a:ext cx="7772400" cy="4876800"/>
          </a:xfrm>
        </p:spPr>
        <p:txBody>
          <a:bodyPr/>
          <a:lstStyle/>
          <a:p>
            <a:pPr marL="51254" indent="-206375" algn="l">
              <a:spcBef>
                <a:spcPts val="0"/>
              </a:spcBef>
              <a:spcAft>
                <a:spcPts val="1200"/>
              </a:spcAft>
            </a:pPr>
            <a:r>
              <a:rPr lang="en-US" altLang="ko-KR" sz="1800" dirty="0" smtClean="0">
                <a:solidFill>
                  <a:schemeClr val="tx1"/>
                </a:solidFill>
                <a:latin typeface="Arial" panose="020B0604020202020204" pitchFamily="34" charset="0"/>
                <a:cs typeface="Arial" panose="020B0604020202020204" pitchFamily="34" charset="0"/>
              </a:rPr>
              <a:t>HRCP system shall be efficient &amp; simple</a:t>
            </a:r>
          </a:p>
          <a:p>
            <a:pPr marL="492125" lvl="1" indent="-206375" algn="l">
              <a:spcBef>
                <a:spcPts val="0"/>
              </a:spcBef>
              <a:spcAft>
                <a:spcPts val="1200"/>
              </a:spcAft>
            </a:pPr>
            <a:r>
              <a:rPr lang="en-US" altLang="ko-KR" sz="1800" dirty="0" smtClean="0">
                <a:solidFill>
                  <a:schemeClr val="tx1"/>
                </a:solidFill>
                <a:latin typeface="Arial" panose="020B0604020202020204" pitchFamily="34" charset="0"/>
                <a:cs typeface="Arial" panose="020B0604020202020204" pitchFamily="34" charset="0"/>
              </a:rPr>
              <a:t>Falling into same trap as 802.15.3c should be avoided</a:t>
            </a:r>
          </a:p>
          <a:p>
            <a:pPr marL="492125" lvl="1" indent="-206375" algn="l">
              <a:spcBef>
                <a:spcPts val="0"/>
              </a:spcBef>
              <a:spcAft>
                <a:spcPts val="1200"/>
              </a:spcAft>
            </a:pPr>
            <a:r>
              <a:rPr lang="en-US" altLang="ko-KR" sz="1800" dirty="0" smtClean="0">
                <a:solidFill>
                  <a:srgbClr val="FF0000"/>
                </a:solidFill>
                <a:latin typeface="Arial" panose="020B0604020202020204" pitchFamily="34" charset="0"/>
                <a:cs typeface="Arial" panose="020B0604020202020204" pitchFamily="34" charset="0"/>
              </a:rPr>
              <a:t>Multiple-mode PHY / ECC should be avoided by all means</a:t>
            </a:r>
          </a:p>
          <a:p>
            <a:pPr marL="51254" indent="-206375">
              <a:spcBef>
                <a:spcPts val="0"/>
              </a:spcBef>
              <a:spcAft>
                <a:spcPts val="1200"/>
              </a:spcAft>
            </a:pPr>
            <a:r>
              <a:rPr lang="en-US" altLang="ko-KR" sz="1800" dirty="0" smtClean="0">
                <a:solidFill>
                  <a:schemeClr val="tx1"/>
                </a:solidFill>
                <a:latin typeface="Arial" panose="020B0604020202020204" pitchFamily="34" charset="0"/>
                <a:cs typeface="Arial" panose="020B0604020202020204" pitchFamily="34" charset="0"/>
              </a:rPr>
              <a:t>Coding scheme</a:t>
            </a:r>
          </a:p>
          <a:p>
            <a:pPr marL="492125" lvl="1" indent="-206375">
              <a:spcBef>
                <a:spcPts val="0"/>
              </a:spcBef>
              <a:spcAft>
                <a:spcPts val="1200"/>
              </a:spcAft>
            </a:pPr>
            <a:r>
              <a:rPr lang="en-US" altLang="ko-KR" sz="1800" dirty="0" smtClean="0">
                <a:solidFill>
                  <a:schemeClr val="tx1"/>
                </a:solidFill>
                <a:latin typeface="Arial" panose="020B0604020202020204" pitchFamily="34" charset="0"/>
                <a:cs typeface="Arial" panose="020B0604020202020204" pitchFamily="34" charset="0"/>
              </a:rPr>
              <a:t>Reed Solomon + </a:t>
            </a:r>
            <a:r>
              <a:rPr lang="en-US" altLang="ko-KR" sz="1800" dirty="0" err="1" smtClean="0">
                <a:solidFill>
                  <a:schemeClr val="tx1"/>
                </a:solidFill>
                <a:latin typeface="Arial" panose="020B0604020202020204" pitchFamily="34" charset="0"/>
                <a:cs typeface="Arial" panose="020B0604020202020204" pitchFamily="34" charset="0"/>
              </a:rPr>
              <a:t>Viterbi</a:t>
            </a:r>
            <a:r>
              <a:rPr lang="en-US" altLang="ko-KR" sz="1800" dirty="0" smtClean="0">
                <a:solidFill>
                  <a:schemeClr val="tx1"/>
                </a:solidFill>
                <a:latin typeface="Arial" panose="020B0604020202020204" pitchFamily="34" charset="0"/>
                <a:cs typeface="Arial" panose="020B0604020202020204" pitchFamily="34" charset="0"/>
              </a:rPr>
              <a:t>:</a:t>
            </a:r>
            <a:r>
              <a:rPr lang="en-US" altLang="ko-KR" sz="1800" dirty="0" smtClean="0">
                <a:solidFill>
                  <a:schemeClr val="tx1"/>
                </a:solidFill>
                <a:latin typeface="Arial" panose="020B0604020202020204" pitchFamily="34" charset="0"/>
                <a:cs typeface="Arial" panose="020B0604020202020204" pitchFamily="34" charset="0"/>
                <a:sym typeface="Wingdings" pitchFamily="2" charset="2"/>
              </a:rPr>
              <a:t> </a:t>
            </a:r>
            <a:r>
              <a:rPr lang="en-US" altLang="ko-KR" sz="1800" dirty="0" smtClean="0">
                <a:solidFill>
                  <a:schemeClr val="tx1"/>
                </a:solidFill>
                <a:latin typeface="Arial" panose="020B0604020202020204" pitchFamily="34" charset="0"/>
                <a:cs typeface="Arial" panose="020B0604020202020204" pitchFamily="34" charset="0"/>
              </a:rPr>
              <a:t> poor efficiency</a:t>
            </a:r>
          </a:p>
          <a:p>
            <a:pPr marL="492125" lvl="1" indent="-206375">
              <a:spcBef>
                <a:spcPts val="0"/>
              </a:spcBef>
              <a:spcAft>
                <a:spcPts val="1200"/>
              </a:spcAft>
            </a:pPr>
            <a:r>
              <a:rPr lang="en-US" altLang="ko-KR" sz="1800" dirty="0" smtClean="0">
                <a:solidFill>
                  <a:srgbClr val="FF0000"/>
                </a:solidFill>
                <a:latin typeface="Arial" panose="020B0604020202020204" pitchFamily="34" charset="0"/>
                <a:cs typeface="Arial" panose="020B0604020202020204" pitchFamily="34" charset="0"/>
              </a:rPr>
              <a:t>LDPC: better efficiency</a:t>
            </a:r>
          </a:p>
          <a:p>
            <a:pPr marL="51254" indent="-206375">
              <a:spcBef>
                <a:spcPts val="0"/>
              </a:spcBef>
              <a:spcAft>
                <a:spcPts val="1200"/>
              </a:spcAft>
            </a:pPr>
            <a:r>
              <a:rPr lang="en-US" altLang="ko-KR" sz="1800" dirty="0" smtClean="0">
                <a:solidFill>
                  <a:schemeClr val="tx1"/>
                </a:solidFill>
                <a:latin typeface="Arial" panose="020B0604020202020204" pitchFamily="34" charset="0"/>
                <a:cs typeface="Arial" panose="020B0604020202020204" pitchFamily="34" charset="0"/>
              </a:rPr>
              <a:t>Modulation scheme</a:t>
            </a:r>
          </a:p>
          <a:p>
            <a:pPr marL="492125" lvl="1" indent="-206375">
              <a:spcBef>
                <a:spcPts val="0"/>
              </a:spcBef>
              <a:spcAft>
                <a:spcPts val="1200"/>
              </a:spcAft>
            </a:pPr>
            <a:r>
              <a:rPr lang="en-US" altLang="ko-KR" sz="1800" dirty="0" smtClean="0">
                <a:solidFill>
                  <a:schemeClr val="tx1"/>
                </a:solidFill>
                <a:latin typeface="Arial" panose="020B0604020202020204" pitchFamily="34" charset="0"/>
                <a:cs typeface="Arial" panose="020B0604020202020204" pitchFamily="34" charset="0"/>
              </a:rPr>
              <a:t>OFDM: Large &amp; Complex H/W, too heavy for HRCP systems</a:t>
            </a:r>
          </a:p>
          <a:p>
            <a:pPr marL="870404" lvl="2" indent="-206375">
              <a:spcBef>
                <a:spcPts val="0"/>
              </a:spcBef>
              <a:spcAft>
                <a:spcPts val="1200"/>
              </a:spcAft>
            </a:pPr>
            <a:r>
              <a:rPr lang="en-US" altLang="ko-KR" sz="1800" dirty="0" smtClean="0">
                <a:solidFill>
                  <a:schemeClr val="tx1"/>
                </a:solidFill>
                <a:latin typeface="Arial" panose="020B0604020202020204" pitchFamily="34" charset="0"/>
                <a:cs typeface="Arial" panose="020B0604020202020204" pitchFamily="34" charset="0"/>
              </a:rPr>
              <a:t>Multipath fading can be relaxed by means of RF technology</a:t>
            </a:r>
          </a:p>
          <a:p>
            <a:pPr marL="492125" lvl="1" indent="-206375">
              <a:spcBef>
                <a:spcPts val="0"/>
              </a:spcBef>
              <a:spcAft>
                <a:spcPts val="1200"/>
              </a:spcAft>
            </a:pPr>
            <a:r>
              <a:rPr lang="en-US" altLang="ko-KR" sz="1800" dirty="0" smtClean="0">
                <a:solidFill>
                  <a:schemeClr val="tx1"/>
                </a:solidFill>
                <a:latin typeface="Arial" panose="020B0604020202020204" pitchFamily="34" charset="0"/>
                <a:cs typeface="Arial" panose="020B0604020202020204" pitchFamily="34" charset="0"/>
              </a:rPr>
              <a:t>OOK: Low data rate, difficult to extend to higher data rates</a:t>
            </a:r>
          </a:p>
          <a:p>
            <a:pPr marL="492125" lvl="1" indent="-206375">
              <a:spcBef>
                <a:spcPts val="0"/>
              </a:spcBef>
              <a:spcAft>
                <a:spcPts val="1200"/>
              </a:spcAft>
            </a:pPr>
            <a:r>
              <a:rPr lang="en-US" altLang="ko-KR" sz="1800" dirty="0" smtClean="0">
                <a:solidFill>
                  <a:srgbClr val="FF0000"/>
                </a:solidFill>
                <a:latin typeface="Arial" panose="020B0604020202020204" pitchFamily="34" charset="0"/>
                <a:cs typeface="Arial" panose="020B0604020202020204" pitchFamily="34" charset="0"/>
              </a:rPr>
              <a:t>SC: PSK / QAM: Reasonable choice  </a:t>
            </a:r>
          </a:p>
          <a:p>
            <a:pPr>
              <a:buNone/>
            </a:pPr>
            <a:endParaRPr kumimoji="1" lang="ja-JP" altLang="en-US" dirty="0"/>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5</a:t>
            </a:fld>
            <a:endParaRPr lang="en-US" dirty="0"/>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47704" y="609600"/>
            <a:ext cx="7848601" cy="990600"/>
          </a:xfrm>
        </p:spPr>
        <p:txBody>
          <a:bodyPr/>
          <a:lstStyle/>
          <a:p>
            <a:pPr algn="l"/>
            <a:r>
              <a:rPr lang="en-US" altLang="ko-KR" dirty="0" smtClean="0">
                <a:latin typeface="Arial" panose="020B0604020202020204" pitchFamily="34" charset="0"/>
                <a:cs typeface="Arial" panose="020B0604020202020204" pitchFamily="34" charset="0"/>
              </a:rPr>
              <a:t>MAC level data integrity </a:t>
            </a:r>
            <a:br>
              <a:rPr lang="en-US" altLang="ko-KR" dirty="0" smtClean="0">
                <a:latin typeface="Arial" panose="020B0604020202020204" pitchFamily="34" charset="0"/>
                <a:cs typeface="Arial" panose="020B0604020202020204" pitchFamily="34" charset="0"/>
              </a:rPr>
            </a:br>
            <a:r>
              <a:rPr lang="en-US" altLang="ko-KR" dirty="0" smtClean="0">
                <a:solidFill>
                  <a:schemeClr val="accent3">
                    <a:lumMod val="75000"/>
                  </a:schemeClr>
                </a:solidFill>
                <a:latin typeface="Arial" panose="020B0604020202020204" pitchFamily="34" charset="0"/>
                <a:cs typeface="Arial" panose="020B0604020202020204" pitchFamily="34" charset="0"/>
              </a:rPr>
              <a:t>	</a:t>
            </a:r>
            <a:r>
              <a:rPr lang="en-US" altLang="ko-KR" sz="2000" i="1" dirty="0" smtClean="0">
                <a:solidFill>
                  <a:schemeClr val="accent3">
                    <a:lumMod val="75000"/>
                  </a:schemeClr>
                </a:solidFill>
                <a:latin typeface="Arial" panose="020B0604020202020204" pitchFamily="34" charset="0"/>
                <a:cs typeface="Arial" panose="020B0604020202020204" pitchFamily="34" charset="0"/>
              </a:rPr>
              <a:t>- Key Concept of HRCP MAC - #1 -</a:t>
            </a:r>
            <a:endParaRPr kumimoji="1" lang="ja-JP" altLang="en-US" sz="2400" i="1" dirty="0">
              <a:solidFill>
                <a:schemeClr val="accent3">
                  <a:lumMod val="75000"/>
                </a:schemeClr>
              </a:solidFill>
            </a:endParaRPr>
          </a:p>
        </p:txBody>
      </p:sp>
      <p:sp>
        <p:nvSpPr>
          <p:cNvPr id="3" name="コンテンツ プレースホルダ 2"/>
          <p:cNvSpPr>
            <a:spLocks noGrp="1"/>
          </p:cNvSpPr>
          <p:nvPr>
            <p:ph type="body" idx="1"/>
          </p:nvPr>
        </p:nvSpPr>
        <p:spPr>
          <a:xfrm>
            <a:off x="685800" y="1676400"/>
            <a:ext cx="7772400" cy="1676400"/>
          </a:xfrm>
        </p:spPr>
        <p:txBody>
          <a:bodyPr/>
          <a:lstStyle/>
          <a:p>
            <a:pPr marL="51254" indent="-206375">
              <a:spcBef>
                <a:spcPts val="0"/>
              </a:spcBef>
              <a:spcAft>
                <a:spcPts val="1200"/>
              </a:spcAft>
            </a:pPr>
            <a:r>
              <a:rPr lang="en-US" altLang="ko-KR" sz="1800" dirty="0" smtClean="0"/>
              <a:t>Data integrity should be managed by the MAC to make IFS “very short”</a:t>
            </a:r>
          </a:p>
          <a:p>
            <a:pPr marL="492125" lvl="1" indent="-206375">
              <a:spcBef>
                <a:spcPts val="0"/>
              </a:spcBef>
              <a:spcAft>
                <a:spcPts val="1200"/>
              </a:spcAft>
            </a:pPr>
            <a:r>
              <a:rPr lang="en-US" altLang="ko-KR" sz="1800" dirty="0" smtClean="0"/>
              <a:t>“Very short IFS”: on the order of a few microseconds … maybe …</a:t>
            </a:r>
          </a:p>
          <a:p>
            <a:pPr marL="492125" lvl="1" indent="-206375">
              <a:spcBef>
                <a:spcPts val="0"/>
              </a:spcBef>
              <a:spcAft>
                <a:spcPts val="1200"/>
              </a:spcAft>
            </a:pPr>
            <a:r>
              <a:rPr lang="en-US" altLang="ko-KR" sz="1800" dirty="0" smtClean="0"/>
              <a:t>Unlimited number of retries shall be made by the MAC</a:t>
            </a:r>
            <a:endParaRPr lang="en-US" altLang="ko-KR" sz="1800" dirty="0" smtClean="0">
              <a:latin typeface="Arial" panose="020B0604020202020204" pitchFamily="34" charset="0"/>
              <a:cs typeface="Arial" panose="020B0604020202020204" pitchFamily="34" charset="0"/>
            </a:endParaRPr>
          </a:p>
          <a:p>
            <a:pPr marL="870404" lvl="2" indent="-206375">
              <a:spcBef>
                <a:spcPts val="0"/>
              </a:spcBef>
              <a:spcAft>
                <a:spcPts val="1200"/>
              </a:spcAft>
            </a:pPr>
            <a:r>
              <a:rPr lang="en-US" altLang="ko-KR" sz="1800" dirty="0" smtClean="0">
                <a:latin typeface="Arial" panose="020B0604020202020204" pitchFamily="34" charset="0"/>
                <a:cs typeface="Arial" panose="020B0604020202020204" pitchFamily="34" charset="0"/>
              </a:rPr>
              <a:t>Bandwidth saving in the time domain is not required</a:t>
            </a:r>
          </a:p>
          <a:p>
            <a:pPr marL="870404" lvl="2" indent="-206375">
              <a:spcBef>
                <a:spcPts val="0"/>
              </a:spcBef>
              <a:spcAft>
                <a:spcPts val="1200"/>
              </a:spcAft>
            </a:pPr>
            <a:r>
              <a:rPr lang="en-US" altLang="ko-KR" sz="1800" dirty="0" smtClean="0"/>
              <a:t>Counter example: 802.11 + TCP/IP</a:t>
            </a:r>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6</a:t>
            </a:fld>
            <a:endParaRPr lang="en-US" dirty="0"/>
          </a:p>
        </p:txBody>
      </p:sp>
      <p:grpSp>
        <p:nvGrpSpPr>
          <p:cNvPr id="41" name="グループ化 40"/>
          <p:cNvGrpSpPr/>
          <p:nvPr/>
        </p:nvGrpSpPr>
        <p:grpSpPr>
          <a:xfrm>
            <a:off x="1337320" y="3810000"/>
            <a:ext cx="5596880" cy="2438400"/>
            <a:chOff x="1718320" y="3352800"/>
            <a:chExt cx="5596880" cy="2438400"/>
          </a:xfrm>
        </p:grpSpPr>
        <p:sp>
          <p:nvSpPr>
            <p:cNvPr id="42" name="正方形/長方形 41"/>
            <p:cNvSpPr/>
            <p:nvPr/>
          </p:nvSpPr>
          <p:spPr>
            <a:xfrm>
              <a:off x="1870720" y="4300736"/>
              <a:ext cx="720080" cy="288032"/>
            </a:xfrm>
            <a:prstGeom prst="rect">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Times New Roman" panose="02020603050405020304" pitchFamily="18" charset="0"/>
                  <a:cs typeface="Times New Roman" panose="02020603050405020304" pitchFamily="18" charset="0"/>
                </a:rPr>
                <a:t>TCP/IP</a:t>
              </a:r>
              <a:endParaRPr kumimoji="1" lang="ja-JP" altLang="en-US" sz="900" dirty="0">
                <a:solidFill>
                  <a:schemeClr val="tx1"/>
                </a:solidFill>
                <a:latin typeface="Times New Roman" panose="02020603050405020304" pitchFamily="18" charset="0"/>
                <a:cs typeface="Times New Roman" panose="02020603050405020304" pitchFamily="18" charset="0"/>
              </a:endParaRPr>
            </a:p>
          </p:txBody>
        </p:sp>
        <p:sp>
          <p:nvSpPr>
            <p:cNvPr id="43" name="正方形/長方形 42"/>
            <p:cNvSpPr/>
            <p:nvPr/>
          </p:nvSpPr>
          <p:spPr>
            <a:xfrm>
              <a:off x="1870720" y="5198368"/>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Times New Roman" panose="02020603050405020304" pitchFamily="18" charset="0"/>
                  <a:cs typeface="Times New Roman" panose="02020603050405020304" pitchFamily="18" charset="0"/>
                </a:rPr>
                <a:t>MAC</a:t>
              </a:r>
              <a:endParaRPr kumimoji="1" lang="ja-JP" altLang="en-US" sz="900" dirty="0">
                <a:solidFill>
                  <a:schemeClr val="tx1"/>
                </a:solidFill>
                <a:latin typeface="Times New Roman" panose="02020603050405020304" pitchFamily="18" charset="0"/>
                <a:cs typeface="Times New Roman" panose="02020603050405020304" pitchFamily="18" charset="0"/>
              </a:endParaRPr>
            </a:p>
          </p:txBody>
        </p:sp>
        <p:sp>
          <p:nvSpPr>
            <p:cNvPr id="44" name="正方形/長方形 43"/>
            <p:cNvSpPr/>
            <p:nvPr/>
          </p:nvSpPr>
          <p:spPr>
            <a:xfrm>
              <a:off x="1870720" y="5503168"/>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900" dirty="0" smtClean="0">
                  <a:solidFill>
                    <a:schemeClr val="tx1"/>
                  </a:solidFill>
                  <a:latin typeface="Times New Roman" panose="02020603050405020304" pitchFamily="18" charset="0"/>
                  <a:cs typeface="Times New Roman" panose="02020603050405020304" pitchFamily="18" charset="0"/>
                </a:rPr>
                <a:t>PHY</a:t>
              </a:r>
              <a:endParaRPr kumimoji="1" lang="ja-JP" altLang="en-US" sz="900" dirty="0">
                <a:solidFill>
                  <a:schemeClr val="tx1"/>
                </a:solidFill>
                <a:latin typeface="Times New Roman" panose="02020603050405020304" pitchFamily="18" charset="0"/>
                <a:cs typeface="Times New Roman" panose="02020603050405020304" pitchFamily="18" charset="0"/>
              </a:endParaRPr>
            </a:p>
          </p:txBody>
        </p:sp>
        <p:cxnSp>
          <p:nvCxnSpPr>
            <p:cNvPr id="45" name="直線矢印コネクタ 44"/>
            <p:cNvCxnSpPr/>
            <p:nvPr/>
          </p:nvCxnSpPr>
          <p:spPr>
            <a:xfrm>
              <a:off x="2230760" y="4871047"/>
              <a:ext cx="0" cy="327321"/>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1718320" y="4969768"/>
              <a:ext cx="527709" cy="123111"/>
            </a:xfrm>
            <a:prstGeom prst="rect">
              <a:avLst/>
            </a:prstGeom>
          </p:spPr>
          <p:txBody>
            <a:bodyPr wrap="none" tIns="0" bIns="0">
              <a:spAutoFit/>
            </a:bodyPr>
            <a:lstStyle/>
            <a:p>
              <a:r>
                <a:rPr lang="en-US" altLang="ja-JP" sz="800" dirty="0" smtClean="0">
                  <a:latin typeface="Times New Roman" panose="02020603050405020304" pitchFamily="18" charset="0"/>
                  <a:cs typeface="Times New Roman" panose="02020603050405020304" pitchFamily="18" charset="0"/>
                </a:rPr>
                <a:t>Host/I/F</a:t>
              </a:r>
              <a:endParaRPr lang="ja-JP" altLang="en-US" sz="800" dirty="0"/>
            </a:p>
          </p:txBody>
        </p:sp>
        <p:sp>
          <p:nvSpPr>
            <p:cNvPr id="47" name="正方形/長方形 46"/>
            <p:cNvSpPr/>
            <p:nvPr/>
          </p:nvSpPr>
          <p:spPr>
            <a:xfrm>
              <a:off x="1870720" y="3691136"/>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Times New Roman" panose="02020603050405020304" pitchFamily="18" charset="0"/>
                  <a:cs typeface="Times New Roman" panose="02020603050405020304" pitchFamily="18" charset="0"/>
                </a:rPr>
                <a:t>Application/</a:t>
              </a:r>
            </a:p>
            <a:p>
              <a:pPr algn="ctr"/>
              <a:r>
                <a:rPr kumimoji="1" lang="en-US" altLang="ja-JP" sz="900" dirty="0" smtClean="0">
                  <a:solidFill>
                    <a:schemeClr val="tx1"/>
                  </a:solidFill>
                  <a:latin typeface="Times New Roman" panose="02020603050405020304" pitchFamily="18" charset="0"/>
                  <a:cs typeface="Times New Roman" panose="02020603050405020304" pitchFamily="18" charset="0"/>
                </a:rPr>
                <a:t>Storage</a:t>
              </a:r>
              <a:endParaRPr kumimoji="1" lang="ja-JP" altLang="en-US" sz="900" dirty="0">
                <a:solidFill>
                  <a:schemeClr val="tx1"/>
                </a:solidFill>
                <a:latin typeface="Times New Roman" panose="02020603050405020304" pitchFamily="18" charset="0"/>
                <a:cs typeface="Times New Roman" panose="02020603050405020304" pitchFamily="18" charset="0"/>
              </a:endParaRPr>
            </a:p>
          </p:txBody>
        </p:sp>
        <p:cxnSp>
          <p:nvCxnSpPr>
            <p:cNvPr id="48" name="直線矢印コネクタ 47"/>
            <p:cNvCxnSpPr/>
            <p:nvPr/>
          </p:nvCxnSpPr>
          <p:spPr>
            <a:xfrm>
              <a:off x="2230760" y="3973415"/>
              <a:ext cx="0" cy="327321"/>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1870720" y="4588768"/>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Times New Roman" panose="02020603050405020304" pitchFamily="18" charset="0"/>
                  <a:cs typeface="Times New Roman" panose="02020603050405020304" pitchFamily="18" charset="0"/>
                </a:rPr>
                <a:t>Main Memory</a:t>
              </a:r>
              <a:endParaRPr kumimoji="1" lang="ja-JP" altLang="en-US" sz="900" dirty="0">
                <a:solidFill>
                  <a:schemeClr val="tx1"/>
                </a:solidFill>
                <a:latin typeface="Times New Roman" panose="02020603050405020304" pitchFamily="18" charset="0"/>
                <a:cs typeface="Times New Roman" panose="02020603050405020304" pitchFamily="18" charset="0"/>
              </a:endParaRPr>
            </a:p>
          </p:txBody>
        </p:sp>
        <p:sp>
          <p:nvSpPr>
            <p:cNvPr id="50" name="正方形/長方形 49"/>
            <p:cNvSpPr/>
            <p:nvPr/>
          </p:nvSpPr>
          <p:spPr>
            <a:xfrm>
              <a:off x="3547120" y="4300736"/>
              <a:ext cx="720080" cy="288032"/>
            </a:xfrm>
            <a:prstGeom prst="rect">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Times New Roman" panose="02020603050405020304" pitchFamily="18" charset="0"/>
                  <a:cs typeface="Times New Roman" panose="02020603050405020304" pitchFamily="18" charset="0"/>
                </a:rPr>
                <a:t>TCP/IP</a:t>
              </a:r>
              <a:endParaRPr kumimoji="1" lang="ja-JP" altLang="en-US" sz="900" dirty="0">
                <a:solidFill>
                  <a:schemeClr val="tx1"/>
                </a:solidFill>
                <a:latin typeface="Times New Roman" panose="02020603050405020304" pitchFamily="18" charset="0"/>
                <a:cs typeface="Times New Roman" panose="02020603050405020304" pitchFamily="18" charset="0"/>
              </a:endParaRPr>
            </a:p>
          </p:txBody>
        </p:sp>
        <p:sp>
          <p:nvSpPr>
            <p:cNvPr id="51" name="正方形/長方形 50"/>
            <p:cNvSpPr/>
            <p:nvPr/>
          </p:nvSpPr>
          <p:spPr>
            <a:xfrm>
              <a:off x="3547120" y="5198368"/>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Times New Roman" panose="02020603050405020304" pitchFamily="18" charset="0"/>
                  <a:cs typeface="Times New Roman" panose="02020603050405020304" pitchFamily="18" charset="0"/>
                </a:rPr>
                <a:t>MAC</a:t>
              </a:r>
              <a:endParaRPr kumimoji="1" lang="ja-JP" altLang="en-US" sz="900" dirty="0">
                <a:solidFill>
                  <a:schemeClr val="tx1"/>
                </a:solidFill>
                <a:latin typeface="Times New Roman" panose="02020603050405020304" pitchFamily="18" charset="0"/>
                <a:cs typeface="Times New Roman" panose="02020603050405020304" pitchFamily="18" charset="0"/>
              </a:endParaRPr>
            </a:p>
          </p:txBody>
        </p:sp>
        <p:sp>
          <p:nvSpPr>
            <p:cNvPr id="52" name="正方形/長方形 51"/>
            <p:cNvSpPr/>
            <p:nvPr/>
          </p:nvSpPr>
          <p:spPr>
            <a:xfrm>
              <a:off x="3547120" y="5503168"/>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900" dirty="0" smtClean="0">
                  <a:solidFill>
                    <a:schemeClr val="tx1"/>
                  </a:solidFill>
                  <a:latin typeface="Times New Roman" panose="02020603050405020304" pitchFamily="18" charset="0"/>
                  <a:cs typeface="Times New Roman" panose="02020603050405020304" pitchFamily="18" charset="0"/>
                </a:rPr>
                <a:t>PHY</a:t>
              </a:r>
              <a:endParaRPr kumimoji="1" lang="ja-JP" altLang="en-US" sz="900" dirty="0">
                <a:solidFill>
                  <a:schemeClr val="tx1"/>
                </a:solidFill>
                <a:latin typeface="Times New Roman" panose="02020603050405020304" pitchFamily="18" charset="0"/>
                <a:cs typeface="Times New Roman" panose="02020603050405020304" pitchFamily="18" charset="0"/>
              </a:endParaRPr>
            </a:p>
          </p:txBody>
        </p:sp>
        <p:cxnSp>
          <p:nvCxnSpPr>
            <p:cNvPr id="53" name="直線矢印コネクタ 52"/>
            <p:cNvCxnSpPr/>
            <p:nvPr/>
          </p:nvCxnSpPr>
          <p:spPr>
            <a:xfrm>
              <a:off x="3907160" y="4871047"/>
              <a:ext cx="0" cy="327321"/>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4" name="正方形/長方形 53"/>
            <p:cNvSpPr/>
            <p:nvPr/>
          </p:nvSpPr>
          <p:spPr>
            <a:xfrm>
              <a:off x="3394720" y="4969768"/>
              <a:ext cx="527709" cy="123111"/>
            </a:xfrm>
            <a:prstGeom prst="rect">
              <a:avLst/>
            </a:prstGeom>
          </p:spPr>
          <p:txBody>
            <a:bodyPr wrap="none" tIns="0" bIns="0">
              <a:spAutoFit/>
            </a:bodyPr>
            <a:lstStyle/>
            <a:p>
              <a:r>
                <a:rPr lang="en-US" altLang="ja-JP" sz="800" dirty="0" smtClean="0">
                  <a:latin typeface="Times New Roman" panose="02020603050405020304" pitchFamily="18" charset="0"/>
                  <a:cs typeface="Times New Roman" panose="02020603050405020304" pitchFamily="18" charset="0"/>
                </a:rPr>
                <a:t>Host/I/F</a:t>
              </a:r>
              <a:endParaRPr lang="ja-JP" altLang="en-US" sz="800" dirty="0"/>
            </a:p>
          </p:txBody>
        </p:sp>
        <p:sp>
          <p:nvSpPr>
            <p:cNvPr id="55" name="正方形/長方形 54"/>
            <p:cNvSpPr/>
            <p:nvPr/>
          </p:nvSpPr>
          <p:spPr>
            <a:xfrm>
              <a:off x="3547120" y="3691136"/>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Times New Roman" panose="02020603050405020304" pitchFamily="18" charset="0"/>
                  <a:cs typeface="Times New Roman" panose="02020603050405020304" pitchFamily="18" charset="0"/>
                </a:rPr>
                <a:t>Application/</a:t>
              </a:r>
            </a:p>
            <a:p>
              <a:pPr algn="ctr"/>
              <a:r>
                <a:rPr kumimoji="1" lang="en-US" altLang="ja-JP" sz="900" dirty="0" smtClean="0">
                  <a:solidFill>
                    <a:schemeClr val="tx1"/>
                  </a:solidFill>
                  <a:latin typeface="Times New Roman" panose="02020603050405020304" pitchFamily="18" charset="0"/>
                  <a:cs typeface="Times New Roman" panose="02020603050405020304" pitchFamily="18" charset="0"/>
                </a:rPr>
                <a:t>Storage</a:t>
              </a:r>
              <a:endParaRPr kumimoji="1" lang="ja-JP" altLang="en-US" sz="900" dirty="0">
                <a:solidFill>
                  <a:schemeClr val="tx1"/>
                </a:solidFill>
                <a:latin typeface="Times New Roman" panose="02020603050405020304" pitchFamily="18" charset="0"/>
                <a:cs typeface="Times New Roman" panose="02020603050405020304" pitchFamily="18" charset="0"/>
              </a:endParaRPr>
            </a:p>
          </p:txBody>
        </p:sp>
        <p:cxnSp>
          <p:nvCxnSpPr>
            <p:cNvPr id="56" name="直線矢印コネクタ 55"/>
            <p:cNvCxnSpPr/>
            <p:nvPr/>
          </p:nvCxnSpPr>
          <p:spPr>
            <a:xfrm>
              <a:off x="3907160" y="3973415"/>
              <a:ext cx="0" cy="327321"/>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3547120" y="4588768"/>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Times New Roman" panose="02020603050405020304" pitchFamily="18" charset="0"/>
                  <a:cs typeface="Times New Roman" panose="02020603050405020304" pitchFamily="18" charset="0"/>
                </a:rPr>
                <a:t>Main Memory</a:t>
              </a:r>
              <a:endParaRPr kumimoji="1" lang="ja-JP" altLang="en-US" sz="900" dirty="0">
                <a:solidFill>
                  <a:schemeClr val="tx1"/>
                </a:solidFill>
                <a:latin typeface="Times New Roman" panose="02020603050405020304" pitchFamily="18" charset="0"/>
                <a:cs typeface="Times New Roman" panose="02020603050405020304" pitchFamily="18" charset="0"/>
              </a:endParaRPr>
            </a:p>
          </p:txBody>
        </p:sp>
        <p:sp>
          <p:nvSpPr>
            <p:cNvPr id="58" name="正方形/長方形 57"/>
            <p:cNvSpPr/>
            <p:nvPr/>
          </p:nvSpPr>
          <p:spPr>
            <a:xfrm>
              <a:off x="4918720" y="5198368"/>
              <a:ext cx="720080" cy="288032"/>
            </a:xfrm>
            <a:prstGeom prst="rect">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Times New Roman" panose="02020603050405020304" pitchFamily="18" charset="0"/>
                  <a:cs typeface="Times New Roman" panose="02020603050405020304" pitchFamily="18" charset="0"/>
                </a:rPr>
                <a:t>MAC</a:t>
              </a:r>
              <a:endParaRPr kumimoji="1" lang="ja-JP" altLang="en-US" sz="900" dirty="0">
                <a:solidFill>
                  <a:schemeClr val="tx1"/>
                </a:solidFill>
                <a:latin typeface="Times New Roman" panose="02020603050405020304" pitchFamily="18" charset="0"/>
                <a:cs typeface="Times New Roman" panose="02020603050405020304" pitchFamily="18" charset="0"/>
              </a:endParaRPr>
            </a:p>
          </p:txBody>
        </p:sp>
        <p:sp>
          <p:nvSpPr>
            <p:cNvPr id="59" name="正方形/長方形 58"/>
            <p:cNvSpPr/>
            <p:nvPr/>
          </p:nvSpPr>
          <p:spPr>
            <a:xfrm>
              <a:off x="4918720" y="5503168"/>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900" dirty="0" smtClean="0">
                  <a:solidFill>
                    <a:schemeClr val="tx1"/>
                  </a:solidFill>
                  <a:latin typeface="Times New Roman" panose="02020603050405020304" pitchFamily="18" charset="0"/>
                  <a:cs typeface="Times New Roman" panose="02020603050405020304" pitchFamily="18" charset="0"/>
                </a:rPr>
                <a:t>PHY</a:t>
              </a:r>
              <a:endParaRPr kumimoji="1" lang="ja-JP" altLang="en-US" sz="900" dirty="0">
                <a:solidFill>
                  <a:schemeClr val="tx1"/>
                </a:solidFill>
                <a:latin typeface="Times New Roman" panose="02020603050405020304" pitchFamily="18" charset="0"/>
                <a:cs typeface="Times New Roman" panose="02020603050405020304" pitchFamily="18" charset="0"/>
              </a:endParaRPr>
            </a:p>
          </p:txBody>
        </p:sp>
        <p:cxnSp>
          <p:nvCxnSpPr>
            <p:cNvPr id="60" name="直線矢印コネクタ 59"/>
            <p:cNvCxnSpPr/>
            <p:nvPr/>
          </p:nvCxnSpPr>
          <p:spPr>
            <a:xfrm>
              <a:off x="5278760" y="4871047"/>
              <a:ext cx="0" cy="327321"/>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1" name="正方形/長方形 60"/>
            <p:cNvSpPr/>
            <p:nvPr/>
          </p:nvSpPr>
          <p:spPr>
            <a:xfrm>
              <a:off x="4766320" y="4969768"/>
              <a:ext cx="527709" cy="123111"/>
            </a:xfrm>
            <a:prstGeom prst="rect">
              <a:avLst/>
            </a:prstGeom>
          </p:spPr>
          <p:txBody>
            <a:bodyPr wrap="none" tIns="0" bIns="0">
              <a:spAutoFit/>
            </a:bodyPr>
            <a:lstStyle/>
            <a:p>
              <a:r>
                <a:rPr lang="en-US" altLang="ja-JP" sz="800" dirty="0" smtClean="0">
                  <a:latin typeface="Times New Roman" panose="02020603050405020304" pitchFamily="18" charset="0"/>
                  <a:cs typeface="Times New Roman" panose="02020603050405020304" pitchFamily="18" charset="0"/>
                </a:rPr>
                <a:t>Host/I/F</a:t>
              </a:r>
              <a:endParaRPr lang="ja-JP" altLang="en-US" sz="800" dirty="0"/>
            </a:p>
          </p:txBody>
        </p:sp>
        <p:sp>
          <p:nvSpPr>
            <p:cNvPr id="62" name="正方形/長方形 61"/>
            <p:cNvSpPr/>
            <p:nvPr/>
          </p:nvSpPr>
          <p:spPr>
            <a:xfrm>
              <a:off x="4918720" y="3691136"/>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Times New Roman" panose="02020603050405020304" pitchFamily="18" charset="0"/>
                  <a:cs typeface="Times New Roman" panose="02020603050405020304" pitchFamily="18" charset="0"/>
                </a:rPr>
                <a:t>Application/</a:t>
              </a:r>
            </a:p>
            <a:p>
              <a:pPr algn="ctr"/>
              <a:r>
                <a:rPr kumimoji="1" lang="en-US" altLang="ja-JP" sz="900" dirty="0" smtClean="0">
                  <a:solidFill>
                    <a:schemeClr val="tx1"/>
                  </a:solidFill>
                  <a:latin typeface="Times New Roman" panose="02020603050405020304" pitchFamily="18" charset="0"/>
                  <a:cs typeface="Times New Roman" panose="02020603050405020304" pitchFamily="18" charset="0"/>
                </a:rPr>
                <a:t>Storage</a:t>
              </a:r>
              <a:endParaRPr kumimoji="1" lang="ja-JP" altLang="en-US" sz="900" dirty="0">
                <a:solidFill>
                  <a:schemeClr val="tx1"/>
                </a:solidFill>
                <a:latin typeface="Times New Roman" panose="02020603050405020304" pitchFamily="18" charset="0"/>
                <a:cs typeface="Times New Roman" panose="02020603050405020304" pitchFamily="18" charset="0"/>
              </a:endParaRPr>
            </a:p>
          </p:txBody>
        </p:sp>
        <p:cxnSp>
          <p:nvCxnSpPr>
            <p:cNvPr id="63" name="直線矢印コネクタ 62"/>
            <p:cNvCxnSpPr>
              <a:endCxn id="64" idx="0"/>
            </p:cNvCxnSpPr>
            <p:nvPr/>
          </p:nvCxnSpPr>
          <p:spPr>
            <a:xfrm>
              <a:off x="5278760" y="3973415"/>
              <a:ext cx="0" cy="615353"/>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4" name="正方形/長方形 63"/>
            <p:cNvSpPr/>
            <p:nvPr/>
          </p:nvSpPr>
          <p:spPr>
            <a:xfrm>
              <a:off x="4918720" y="4588768"/>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Times New Roman" panose="02020603050405020304" pitchFamily="18" charset="0"/>
                  <a:cs typeface="Times New Roman" panose="02020603050405020304" pitchFamily="18" charset="0"/>
                </a:rPr>
                <a:t>Main Memory</a:t>
              </a:r>
              <a:endParaRPr kumimoji="1" lang="ja-JP" altLang="en-US" sz="900" dirty="0">
                <a:solidFill>
                  <a:schemeClr val="tx1"/>
                </a:solidFill>
                <a:latin typeface="Times New Roman" panose="02020603050405020304" pitchFamily="18" charset="0"/>
                <a:cs typeface="Times New Roman" panose="02020603050405020304" pitchFamily="18" charset="0"/>
              </a:endParaRPr>
            </a:p>
          </p:txBody>
        </p:sp>
        <p:sp>
          <p:nvSpPr>
            <p:cNvPr id="65" name="正方形/長方形 64"/>
            <p:cNvSpPr/>
            <p:nvPr/>
          </p:nvSpPr>
          <p:spPr>
            <a:xfrm>
              <a:off x="6595120" y="5198368"/>
              <a:ext cx="720080" cy="288032"/>
            </a:xfrm>
            <a:prstGeom prst="rect">
              <a:avLst/>
            </a:prstGeom>
            <a:solidFill>
              <a:schemeClr val="accent1">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Times New Roman" panose="02020603050405020304" pitchFamily="18" charset="0"/>
                  <a:cs typeface="Times New Roman" panose="02020603050405020304" pitchFamily="18" charset="0"/>
                </a:rPr>
                <a:t>MAC</a:t>
              </a:r>
              <a:endParaRPr kumimoji="1" lang="ja-JP" altLang="en-US" sz="900" dirty="0">
                <a:solidFill>
                  <a:schemeClr val="tx1"/>
                </a:solidFill>
                <a:latin typeface="Times New Roman" panose="02020603050405020304" pitchFamily="18" charset="0"/>
                <a:cs typeface="Times New Roman" panose="02020603050405020304" pitchFamily="18" charset="0"/>
              </a:endParaRPr>
            </a:p>
          </p:txBody>
        </p:sp>
        <p:sp>
          <p:nvSpPr>
            <p:cNvPr id="66" name="正方形/長方形 65"/>
            <p:cNvSpPr/>
            <p:nvPr/>
          </p:nvSpPr>
          <p:spPr>
            <a:xfrm>
              <a:off x="6595120" y="5503168"/>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900" dirty="0" smtClean="0">
                  <a:solidFill>
                    <a:schemeClr val="tx1"/>
                  </a:solidFill>
                  <a:latin typeface="Times New Roman" panose="02020603050405020304" pitchFamily="18" charset="0"/>
                  <a:cs typeface="Times New Roman" panose="02020603050405020304" pitchFamily="18" charset="0"/>
                </a:rPr>
                <a:t>PHY</a:t>
              </a:r>
              <a:endParaRPr kumimoji="1" lang="ja-JP" altLang="en-US" sz="900" dirty="0">
                <a:solidFill>
                  <a:schemeClr val="tx1"/>
                </a:solidFill>
                <a:latin typeface="Times New Roman" panose="02020603050405020304" pitchFamily="18" charset="0"/>
                <a:cs typeface="Times New Roman" panose="02020603050405020304" pitchFamily="18" charset="0"/>
              </a:endParaRPr>
            </a:p>
          </p:txBody>
        </p:sp>
        <p:cxnSp>
          <p:nvCxnSpPr>
            <p:cNvPr id="67" name="直線矢印コネクタ 66"/>
            <p:cNvCxnSpPr/>
            <p:nvPr/>
          </p:nvCxnSpPr>
          <p:spPr>
            <a:xfrm>
              <a:off x="6955160" y="4871047"/>
              <a:ext cx="0" cy="327321"/>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8" name="正方形/長方形 67"/>
            <p:cNvSpPr/>
            <p:nvPr/>
          </p:nvSpPr>
          <p:spPr>
            <a:xfrm>
              <a:off x="6442720" y="4969768"/>
              <a:ext cx="527709" cy="123111"/>
            </a:xfrm>
            <a:prstGeom prst="rect">
              <a:avLst/>
            </a:prstGeom>
          </p:spPr>
          <p:txBody>
            <a:bodyPr wrap="none" tIns="0" bIns="0">
              <a:spAutoFit/>
            </a:bodyPr>
            <a:lstStyle/>
            <a:p>
              <a:r>
                <a:rPr lang="en-US" altLang="ja-JP" sz="800" dirty="0" smtClean="0">
                  <a:latin typeface="Times New Roman" panose="02020603050405020304" pitchFamily="18" charset="0"/>
                  <a:cs typeface="Times New Roman" panose="02020603050405020304" pitchFamily="18" charset="0"/>
                </a:rPr>
                <a:t>Host/I/F</a:t>
              </a:r>
              <a:endParaRPr lang="ja-JP" altLang="en-US" sz="800" dirty="0"/>
            </a:p>
          </p:txBody>
        </p:sp>
        <p:sp>
          <p:nvSpPr>
            <p:cNvPr id="69" name="正方形/長方形 68"/>
            <p:cNvSpPr/>
            <p:nvPr/>
          </p:nvSpPr>
          <p:spPr>
            <a:xfrm>
              <a:off x="6595120" y="3691136"/>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Times New Roman" panose="02020603050405020304" pitchFamily="18" charset="0"/>
                  <a:cs typeface="Times New Roman" panose="02020603050405020304" pitchFamily="18" charset="0"/>
                </a:rPr>
                <a:t>Application/</a:t>
              </a:r>
            </a:p>
            <a:p>
              <a:pPr algn="ctr"/>
              <a:r>
                <a:rPr kumimoji="1" lang="en-US" altLang="ja-JP" sz="900" dirty="0" smtClean="0">
                  <a:solidFill>
                    <a:schemeClr val="tx1"/>
                  </a:solidFill>
                  <a:latin typeface="Times New Roman" panose="02020603050405020304" pitchFamily="18" charset="0"/>
                  <a:cs typeface="Times New Roman" panose="02020603050405020304" pitchFamily="18" charset="0"/>
                </a:rPr>
                <a:t>Storage</a:t>
              </a:r>
              <a:endParaRPr kumimoji="1" lang="ja-JP" altLang="en-US" sz="900" dirty="0">
                <a:solidFill>
                  <a:schemeClr val="tx1"/>
                </a:solidFill>
                <a:latin typeface="Times New Roman" panose="02020603050405020304" pitchFamily="18" charset="0"/>
                <a:cs typeface="Times New Roman" panose="02020603050405020304" pitchFamily="18" charset="0"/>
              </a:endParaRPr>
            </a:p>
          </p:txBody>
        </p:sp>
        <p:cxnSp>
          <p:nvCxnSpPr>
            <p:cNvPr id="70" name="直線矢印コネクタ 69"/>
            <p:cNvCxnSpPr>
              <a:endCxn id="71" idx="0"/>
            </p:cNvCxnSpPr>
            <p:nvPr/>
          </p:nvCxnSpPr>
          <p:spPr>
            <a:xfrm>
              <a:off x="6955160" y="3973415"/>
              <a:ext cx="0" cy="615353"/>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1" name="正方形/長方形 70"/>
            <p:cNvSpPr/>
            <p:nvPr/>
          </p:nvSpPr>
          <p:spPr>
            <a:xfrm>
              <a:off x="6595120" y="4588768"/>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Times New Roman" panose="02020603050405020304" pitchFamily="18" charset="0"/>
                  <a:cs typeface="Times New Roman" panose="02020603050405020304" pitchFamily="18" charset="0"/>
                </a:rPr>
                <a:t>Main Memory</a:t>
              </a:r>
              <a:endParaRPr kumimoji="1" lang="ja-JP" altLang="en-US" sz="900" dirty="0">
                <a:solidFill>
                  <a:schemeClr val="tx1"/>
                </a:solidFill>
                <a:latin typeface="Times New Roman" panose="02020603050405020304" pitchFamily="18" charset="0"/>
                <a:cs typeface="Times New Roman" panose="02020603050405020304" pitchFamily="18" charset="0"/>
              </a:endParaRPr>
            </a:p>
          </p:txBody>
        </p:sp>
        <p:cxnSp>
          <p:nvCxnSpPr>
            <p:cNvPr id="72" name="直線矢印コネクタ 71"/>
            <p:cNvCxnSpPr/>
            <p:nvPr/>
          </p:nvCxnSpPr>
          <p:spPr>
            <a:xfrm>
              <a:off x="2667000" y="4343400"/>
              <a:ext cx="762000" cy="0"/>
            </a:xfrm>
            <a:prstGeom prst="straightConnector1">
              <a:avLst/>
            </a:prstGeom>
            <a:noFill/>
            <a:ln w="25400" cap="flat">
              <a:solidFill>
                <a:schemeClr val="tx1"/>
              </a:solidFill>
              <a:prstDash val="sysDash"/>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73" name="正方形/長方形 72"/>
            <p:cNvSpPr/>
            <p:nvPr/>
          </p:nvSpPr>
          <p:spPr>
            <a:xfrm>
              <a:off x="2514600" y="4419600"/>
              <a:ext cx="981359" cy="246221"/>
            </a:xfrm>
            <a:prstGeom prst="rect">
              <a:avLst/>
            </a:prstGeom>
          </p:spPr>
          <p:txBody>
            <a:bodyPr wrap="none" tIns="0" bIns="0">
              <a:spAutoFit/>
            </a:bodyPr>
            <a:lstStyle/>
            <a:p>
              <a:r>
                <a:rPr lang="en-US" altLang="ja-JP" sz="800" dirty="0" smtClean="0">
                  <a:latin typeface="Times New Roman" panose="02020603050405020304" pitchFamily="18" charset="0"/>
                  <a:cs typeface="Times New Roman" panose="02020603050405020304" pitchFamily="18" charset="0"/>
                </a:rPr>
                <a:t>Data Integrity</a:t>
              </a:r>
            </a:p>
            <a:p>
              <a:r>
                <a:rPr lang="en-US" altLang="ja-JP" sz="800" dirty="0" smtClean="0">
                  <a:latin typeface="Times New Roman" panose="02020603050405020304" pitchFamily="18" charset="0"/>
                  <a:cs typeface="Times New Roman" panose="02020603050405020304" pitchFamily="18" charset="0"/>
                </a:rPr>
                <a:t>Round Trip latency</a:t>
              </a:r>
              <a:endParaRPr lang="ja-JP" altLang="en-US" sz="800" dirty="0"/>
            </a:p>
          </p:txBody>
        </p:sp>
        <p:cxnSp>
          <p:nvCxnSpPr>
            <p:cNvPr id="74" name="直線矢印コネクタ 73"/>
            <p:cNvCxnSpPr/>
            <p:nvPr/>
          </p:nvCxnSpPr>
          <p:spPr>
            <a:xfrm>
              <a:off x="5715000" y="5257800"/>
              <a:ext cx="762000" cy="0"/>
            </a:xfrm>
            <a:prstGeom prst="straightConnector1">
              <a:avLst/>
            </a:prstGeom>
            <a:noFill/>
            <a:ln w="25400" cap="flat">
              <a:solidFill>
                <a:schemeClr val="tx1"/>
              </a:solidFill>
              <a:prstDash val="sysDash"/>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75" name="正方形/長方形 74"/>
            <p:cNvSpPr/>
            <p:nvPr/>
          </p:nvSpPr>
          <p:spPr>
            <a:xfrm>
              <a:off x="5562600" y="5334000"/>
              <a:ext cx="981359" cy="246221"/>
            </a:xfrm>
            <a:prstGeom prst="rect">
              <a:avLst/>
            </a:prstGeom>
          </p:spPr>
          <p:txBody>
            <a:bodyPr wrap="none" tIns="0" bIns="0">
              <a:spAutoFit/>
            </a:bodyPr>
            <a:lstStyle/>
            <a:p>
              <a:r>
                <a:rPr lang="en-US" altLang="ja-JP" sz="800" dirty="0" smtClean="0">
                  <a:latin typeface="Times New Roman" panose="02020603050405020304" pitchFamily="18" charset="0"/>
                  <a:cs typeface="Times New Roman" panose="02020603050405020304" pitchFamily="18" charset="0"/>
                </a:rPr>
                <a:t>Data Integrity</a:t>
              </a:r>
            </a:p>
            <a:p>
              <a:r>
                <a:rPr lang="en-US" altLang="ja-JP" sz="800" dirty="0" smtClean="0">
                  <a:latin typeface="Times New Roman" panose="02020603050405020304" pitchFamily="18" charset="0"/>
                  <a:cs typeface="Times New Roman" panose="02020603050405020304" pitchFamily="18" charset="0"/>
                </a:rPr>
                <a:t>Round Trip latency</a:t>
              </a:r>
              <a:endParaRPr lang="ja-JP" altLang="en-US" sz="800" dirty="0"/>
            </a:p>
          </p:txBody>
        </p:sp>
        <p:cxnSp>
          <p:nvCxnSpPr>
            <p:cNvPr id="76" name="直線矢印コネクタ 75"/>
            <p:cNvCxnSpPr/>
            <p:nvPr/>
          </p:nvCxnSpPr>
          <p:spPr>
            <a:xfrm>
              <a:off x="2667000" y="5638800"/>
              <a:ext cx="762000" cy="0"/>
            </a:xfrm>
            <a:prstGeom prst="straightConnector1">
              <a:avLst/>
            </a:prstGeom>
            <a:noFill/>
            <a:ln w="254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77" name="直線矢印コネクタ 76"/>
            <p:cNvCxnSpPr/>
            <p:nvPr/>
          </p:nvCxnSpPr>
          <p:spPr>
            <a:xfrm>
              <a:off x="5715000" y="5638800"/>
              <a:ext cx="762000" cy="0"/>
            </a:xfrm>
            <a:prstGeom prst="straightConnector1">
              <a:avLst/>
            </a:prstGeom>
            <a:noFill/>
            <a:ln w="254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78" name="正方形/長方形 77"/>
            <p:cNvSpPr/>
            <p:nvPr/>
          </p:nvSpPr>
          <p:spPr>
            <a:xfrm>
              <a:off x="1905000" y="3352800"/>
              <a:ext cx="1316386" cy="215444"/>
            </a:xfrm>
            <a:prstGeom prst="rect">
              <a:avLst/>
            </a:prstGeom>
          </p:spPr>
          <p:txBody>
            <a:bodyPr wrap="none" tIns="0" bIns="0">
              <a:spAutoFit/>
            </a:bodyPr>
            <a:lstStyle/>
            <a:p>
              <a:r>
                <a:rPr lang="en-US" altLang="ja-JP" sz="1400" dirty="0" smtClean="0">
                  <a:latin typeface="Times New Roman" panose="02020603050405020304" pitchFamily="18" charset="0"/>
                  <a:cs typeface="Times New Roman" panose="02020603050405020304" pitchFamily="18" charset="0"/>
                </a:rPr>
                <a:t>802.11+TCP/IP</a:t>
              </a:r>
              <a:endParaRPr lang="ja-JP" altLang="en-US" sz="1400" dirty="0"/>
            </a:p>
          </p:txBody>
        </p:sp>
        <p:sp>
          <p:nvSpPr>
            <p:cNvPr id="79" name="正方形/長方形 78"/>
            <p:cNvSpPr/>
            <p:nvPr/>
          </p:nvSpPr>
          <p:spPr>
            <a:xfrm>
              <a:off x="5008214" y="3352800"/>
              <a:ext cx="654346" cy="215444"/>
            </a:xfrm>
            <a:prstGeom prst="rect">
              <a:avLst/>
            </a:prstGeom>
          </p:spPr>
          <p:txBody>
            <a:bodyPr wrap="none" tIns="0" bIns="0">
              <a:spAutoFit/>
            </a:bodyPr>
            <a:lstStyle/>
            <a:p>
              <a:r>
                <a:rPr lang="en-US" altLang="ja-JP" sz="1400" dirty="0" smtClean="0">
                  <a:latin typeface="Times New Roman" panose="02020603050405020304" pitchFamily="18" charset="0"/>
                  <a:cs typeface="Times New Roman" panose="02020603050405020304" pitchFamily="18" charset="0"/>
                </a:rPr>
                <a:t>HRCP</a:t>
              </a:r>
              <a:endParaRPr lang="ja-JP" altLang="en-US" sz="1400" dirty="0"/>
            </a:p>
          </p:txBody>
        </p:sp>
      </p:gr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ttp://i.istockimg.com/file_thumbview_approve/21053787/3/stock-photo-21053787-one-pound-coin-stack.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315200" y="3352800"/>
            <a:ext cx="1104387" cy="1665346"/>
          </a:xfrm>
          <a:prstGeom prst="rect">
            <a:avLst/>
          </a:prstGeom>
          <a:noFill/>
          <a:extLst>
            <a:ext uri="{909E8E84-426E-40DD-AFC4-6F175D3DCCD1}">
              <a14:hiddenFill xmlns:a14="http://schemas.microsoft.com/office/drawing/2010/main" xmlns="">
                <a:solidFill>
                  <a:srgbClr val="FFFFFF"/>
                </a:solidFill>
              </a14:hiddenFill>
            </a:ext>
          </a:extLst>
        </p:spPr>
      </p:pic>
      <p:sp>
        <p:nvSpPr>
          <p:cNvPr id="3" name="コンテンツ プレースホルダ 2"/>
          <p:cNvSpPr>
            <a:spLocks noGrp="1"/>
          </p:cNvSpPr>
          <p:nvPr>
            <p:ph type="body" idx="1"/>
          </p:nvPr>
        </p:nvSpPr>
        <p:spPr>
          <a:xfrm>
            <a:off x="685802" y="1676400"/>
            <a:ext cx="7772400" cy="4876800"/>
          </a:xfrm>
        </p:spPr>
        <p:txBody>
          <a:bodyPr/>
          <a:lstStyle/>
          <a:p>
            <a:pPr marL="263525" indent="-206375">
              <a:spcBef>
                <a:spcPts val="0"/>
              </a:spcBef>
              <a:spcAft>
                <a:spcPts val="1200"/>
              </a:spcAft>
            </a:pPr>
            <a:r>
              <a:rPr lang="en-US" altLang="ko-KR" sz="1800" dirty="0" smtClean="0">
                <a:latin typeface="Arial" panose="020B0604020202020204" pitchFamily="34" charset="0"/>
                <a:cs typeface="Arial" panose="020B0604020202020204" pitchFamily="34" charset="0"/>
              </a:rPr>
              <a:t>Block-</a:t>
            </a:r>
            <a:r>
              <a:rPr lang="en-US" altLang="ko-KR" sz="1800" dirty="0" err="1" smtClean="0">
                <a:latin typeface="Arial" panose="020B0604020202020204" pitchFamily="34" charset="0"/>
                <a:cs typeface="Arial" panose="020B0604020202020204" pitchFamily="34" charset="0"/>
              </a:rPr>
              <a:t>Ack</a:t>
            </a:r>
            <a:r>
              <a:rPr lang="en-US" altLang="ko-KR" sz="1800" dirty="0" smtClean="0">
                <a:latin typeface="Arial" panose="020B0604020202020204" pitchFamily="34" charset="0"/>
                <a:cs typeface="Arial" panose="020B0604020202020204" pitchFamily="34" charset="0"/>
              </a:rPr>
              <a:t> Type Retry</a:t>
            </a:r>
          </a:p>
          <a:p>
            <a:pPr marL="704396" lvl="1" indent="-206375">
              <a:spcBef>
                <a:spcPts val="0"/>
              </a:spcBef>
              <a:spcAft>
                <a:spcPts val="1200"/>
              </a:spcAft>
            </a:pPr>
            <a:r>
              <a:rPr lang="en-US" altLang="ko-KR" sz="1800" dirty="0" smtClean="0">
                <a:latin typeface="Arial" panose="020B0604020202020204" pitchFamily="34" charset="0"/>
                <a:cs typeface="Arial" panose="020B0604020202020204" pitchFamily="34" charset="0"/>
              </a:rPr>
              <a:t>Effective way </a:t>
            </a:r>
            <a:r>
              <a:rPr lang="en-US" altLang="ko-KR" sz="1800" dirty="0" smtClean="0">
                <a:solidFill>
                  <a:srgbClr val="FF0000"/>
                </a:solidFill>
                <a:latin typeface="Arial" panose="020B0604020202020204" pitchFamily="34" charset="0"/>
                <a:cs typeface="Arial" panose="020B0604020202020204" pitchFamily="34" charset="0"/>
              </a:rPr>
              <a:t>to save &amp; share bandwidth among multiple devices,  especially under high error or collision environments</a:t>
            </a:r>
            <a:r>
              <a:rPr lang="en-US" altLang="ko-KR" sz="1800" dirty="0" smtClean="0">
                <a:latin typeface="Arial" panose="020B0604020202020204" pitchFamily="34" charset="0"/>
                <a:cs typeface="Arial" panose="020B0604020202020204" pitchFamily="34" charset="0"/>
              </a:rPr>
              <a:t>, however….This method has the following disadvantages: </a:t>
            </a:r>
          </a:p>
          <a:p>
            <a:pPr marL="870404" lvl="2" indent="-206375">
              <a:spcBef>
                <a:spcPts val="0"/>
              </a:spcBef>
              <a:spcAft>
                <a:spcPts val="1200"/>
              </a:spcAft>
            </a:pPr>
            <a:r>
              <a:rPr lang="en-US" altLang="ko-KR" sz="1800" dirty="0" smtClean="0"/>
              <a:t>Higher complexity</a:t>
            </a:r>
          </a:p>
          <a:p>
            <a:pPr marL="870404" lvl="2" indent="-206375">
              <a:spcBef>
                <a:spcPts val="0"/>
              </a:spcBef>
              <a:spcAft>
                <a:spcPts val="1200"/>
              </a:spcAft>
            </a:pPr>
            <a:r>
              <a:rPr lang="en-US" altLang="ko-KR" sz="1800" dirty="0" smtClean="0">
                <a:latin typeface="Arial" panose="020B0604020202020204" pitchFamily="34" charset="0"/>
                <a:cs typeface="Arial" panose="020B0604020202020204" pitchFamily="34" charset="0"/>
              </a:rPr>
              <a:t>Larger buffer memory</a:t>
            </a:r>
          </a:p>
          <a:p>
            <a:pPr marL="870404" lvl="2" indent="-206375">
              <a:spcBef>
                <a:spcPts val="0"/>
              </a:spcBef>
              <a:spcAft>
                <a:spcPts val="1200"/>
              </a:spcAft>
            </a:pPr>
            <a:r>
              <a:rPr lang="en-US" altLang="ja-JP" sz="1800" dirty="0" smtClean="0">
                <a:latin typeface="Arial" panose="020B0604020202020204" pitchFamily="34" charset="0"/>
                <a:cs typeface="Arial" panose="020B0604020202020204" pitchFamily="34" charset="0"/>
              </a:rPr>
              <a:t>Larger potential latency</a:t>
            </a:r>
          </a:p>
          <a:p>
            <a:pPr marL="492125" lvl="1" indent="-206375">
              <a:spcBef>
                <a:spcPts val="0"/>
              </a:spcBef>
              <a:spcAft>
                <a:spcPts val="1200"/>
              </a:spcAft>
            </a:pPr>
            <a:endParaRPr lang="en-US" altLang="ja-JP" sz="1800" dirty="0" smtClean="0">
              <a:latin typeface="Arial" panose="020B0604020202020204" pitchFamily="34" charset="0"/>
              <a:cs typeface="Arial" panose="020B0604020202020204" pitchFamily="34" charset="0"/>
            </a:endParaRPr>
          </a:p>
          <a:p>
            <a:pPr marL="263525" indent="-206375">
              <a:spcBef>
                <a:spcPts val="0"/>
              </a:spcBef>
              <a:spcAft>
                <a:spcPts val="1200"/>
              </a:spcAft>
            </a:pPr>
            <a:r>
              <a:rPr lang="en-US" altLang="ko-KR" sz="1800" dirty="0" smtClean="0">
                <a:latin typeface="Arial" panose="020B0604020202020204" pitchFamily="34" charset="0"/>
                <a:cs typeface="Arial" panose="020B0604020202020204" pitchFamily="34" charset="0"/>
              </a:rPr>
              <a:t>GO-Back-N</a:t>
            </a:r>
          </a:p>
          <a:p>
            <a:pPr marL="492125" lvl="1" indent="-206375">
              <a:spcBef>
                <a:spcPts val="0"/>
              </a:spcBef>
              <a:spcAft>
                <a:spcPts val="1200"/>
              </a:spcAft>
            </a:pPr>
            <a:r>
              <a:rPr lang="en-US" altLang="ko-KR" sz="1800" dirty="0" smtClean="0">
                <a:solidFill>
                  <a:srgbClr val="FF0000"/>
                </a:solidFill>
                <a:latin typeface="Arial" panose="020B0604020202020204" pitchFamily="34" charset="0"/>
                <a:cs typeface="Arial" panose="020B0604020202020204" pitchFamily="34" charset="0"/>
              </a:rPr>
              <a:t>Practical way for HRCP, because …</a:t>
            </a:r>
            <a:endParaRPr lang="en-US" altLang="ko-KR" sz="1800" dirty="0" smtClean="0">
              <a:latin typeface="Arial" panose="020B0604020202020204" pitchFamily="34" charset="0"/>
              <a:cs typeface="Arial" panose="020B0604020202020204" pitchFamily="34" charset="0"/>
            </a:endParaRPr>
          </a:p>
          <a:p>
            <a:pPr marL="870404" lvl="2" indent="-206375">
              <a:spcBef>
                <a:spcPts val="0"/>
              </a:spcBef>
              <a:spcAft>
                <a:spcPts val="1200"/>
              </a:spcAft>
            </a:pPr>
            <a:r>
              <a:rPr lang="en-US" altLang="ko-KR" sz="1800" dirty="0" smtClean="0">
                <a:latin typeface="Arial" panose="020B0604020202020204" pitchFamily="34" charset="0"/>
                <a:cs typeface="Arial" panose="020B0604020202020204" pitchFamily="34" charset="0"/>
              </a:rPr>
              <a:t>Bandwidth saving is not required, thanks to good BER environment</a:t>
            </a:r>
          </a:p>
          <a:p>
            <a:pPr marL="870404" lvl="2" indent="-206375">
              <a:spcBef>
                <a:spcPts val="0"/>
              </a:spcBef>
              <a:spcAft>
                <a:spcPts val="1200"/>
              </a:spcAft>
            </a:pPr>
            <a:r>
              <a:rPr lang="en-US" altLang="ja-JP" sz="1800" dirty="0" smtClean="0">
                <a:latin typeface="Arial" panose="020B0604020202020204" pitchFamily="34" charset="0"/>
                <a:cs typeface="Arial" panose="020B0604020202020204" pitchFamily="34" charset="0"/>
              </a:rPr>
              <a:t>Lower Complexity , simple hardware requirements</a:t>
            </a:r>
          </a:p>
          <a:p>
            <a:pPr>
              <a:buNone/>
            </a:pPr>
            <a:endParaRPr kumimoji="1" lang="ja-JP" altLang="en-US" sz="1800" dirty="0"/>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7</a:t>
            </a:fld>
            <a:endParaRPr lang="en-US" dirty="0"/>
          </a:p>
        </p:txBody>
      </p:sp>
      <p:sp>
        <p:nvSpPr>
          <p:cNvPr id="6" name="タイトル 1"/>
          <p:cNvSpPr txBox="1">
            <a:spLocks/>
          </p:cNvSpPr>
          <p:nvPr/>
        </p:nvSpPr>
        <p:spPr>
          <a:xfrm>
            <a:off x="647704" y="609600"/>
            <a:ext cx="7848601" cy="9906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altLang="ko-KR" sz="3600" dirty="0" smtClean="0">
              <a:latin typeface="Arial" panose="020B0604020202020204" pitchFamily="34" charset="0"/>
              <a:ea typeface="Times New Roman"/>
              <a:cs typeface="Arial" panose="020B0604020202020204" pitchFamily="34" charset="0"/>
              <a:sym typeface="Times New Roman"/>
            </a:endParaRPr>
          </a:p>
          <a:p>
            <a:pPr marL="0" marR="0" lvl="0" indent="0" algn="l" defTabSz="914400" eaLnBrk="1" fontAlgn="auto" latinLnBrk="0" hangingPunct="1">
              <a:lnSpc>
                <a:spcPct val="100000"/>
              </a:lnSpc>
              <a:spcBef>
                <a:spcPts val="0"/>
              </a:spcBef>
              <a:spcAft>
                <a:spcPts val="0"/>
              </a:spcAft>
              <a:buClrTx/>
              <a:buSzTx/>
              <a:buFontTx/>
              <a:buNone/>
              <a:tabLst/>
              <a:defRPr/>
            </a:pPr>
            <a:r>
              <a:rPr lang="en-US" altLang="ko-KR" sz="3600" dirty="0" smtClean="0">
                <a:latin typeface="Arial" panose="020B0604020202020204" pitchFamily="34" charset="0"/>
                <a:ea typeface="Times New Roman"/>
                <a:cs typeface="Arial" panose="020B0604020202020204" pitchFamily="34" charset="0"/>
                <a:sym typeface="Times New Roman"/>
              </a:rPr>
              <a:t>“Simple” Go-Back-N Retry</a:t>
            </a:r>
          </a:p>
          <a:p>
            <a:pPr algn="l">
              <a:defRPr/>
            </a:pPr>
            <a:r>
              <a:rPr lang="en-US" altLang="ko-KR" sz="3600" dirty="0" smtClean="0">
                <a:latin typeface="Arial" panose="020B0604020202020204" pitchFamily="34" charset="0"/>
                <a:ea typeface="Times New Roman"/>
                <a:cs typeface="Arial" panose="020B0604020202020204" pitchFamily="34" charset="0"/>
                <a:sym typeface="Times New Roman"/>
              </a:rPr>
              <a:t>	</a:t>
            </a:r>
            <a:r>
              <a:rPr lang="en-US" altLang="ko-KR" sz="2000" i="1" dirty="0" smtClean="0">
                <a:solidFill>
                  <a:schemeClr val="accent3">
                    <a:lumMod val="75000"/>
                  </a:schemeClr>
                </a:solidFill>
                <a:latin typeface="Arial" panose="020B0604020202020204" pitchFamily="34" charset="0"/>
                <a:cs typeface="Arial" panose="020B0604020202020204" pitchFamily="34" charset="0"/>
                <a:sym typeface="Times New Roman"/>
              </a:rPr>
              <a:t> - Key Concept of HRCP MAC - #2 - </a:t>
            </a:r>
            <a: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t/>
            </a:r>
            <a:b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br>
            <a: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t>			</a:t>
            </a:r>
            <a:endParaRPr kumimoji="1" lang="ja-JP" altLang="en-US" sz="2400" b="0" i="0" u="none" strike="noStrike" kern="0" cap="none" spc="0" normalizeH="0" baseline="0" noProof="0" dirty="0">
              <a:ln>
                <a:noFill/>
              </a:ln>
              <a:solidFill>
                <a:sysClr val="windowText" lastClr="000000"/>
              </a:solidFill>
              <a:effectLst/>
              <a:uLnTx/>
              <a:uFillTx/>
              <a:latin typeface="Times New Roman"/>
              <a:ea typeface="Times New Roman"/>
              <a:cs typeface="Times New Roman"/>
              <a:sym typeface="Times New Roman"/>
            </a:endParaRPr>
          </a:p>
        </p:txBody>
      </p:sp>
      <p:sp>
        <p:nvSpPr>
          <p:cNvPr id="8" name="正方形/長方形 7"/>
          <p:cNvSpPr/>
          <p:nvPr/>
        </p:nvSpPr>
        <p:spPr>
          <a:xfrm>
            <a:off x="4430493" y="3124199"/>
            <a:ext cx="4378122" cy="646331"/>
          </a:xfrm>
          <a:prstGeom prst="rect">
            <a:avLst/>
          </a:prstGeom>
        </p:spPr>
        <p:txBody>
          <a:bodyPr wrap="none">
            <a:spAutoFit/>
          </a:bodyPr>
          <a:lstStyle/>
          <a:p>
            <a:r>
              <a:rPr lang="en-US" altLang="ja-JP" sz="1800" dirty="0" smtClean="0">
                <a:solidFill>
                  <a:srgbClr val="FF0000"/>
                </a:solidFill>
                <a:latin typeface="Arial" panose="020B0604020202020204" pitchFamily="34" charset="0"/>
                <a:cs typeface="Arial" panose="020B0604020202020204" pitchFamily="34" charset="0"/>
              </a:rPr>
              <a:t>“Small” benefit versus cost (complexity) </a:t>
            </a:r>
          </a:p>
          <a:p>
            <a:r>
              <a:rPr lang="en-US" altLang="ja-JP" sz="1800" dirty="0" smtClean="0">
                <a:solidFill>
                  <a:srgbClr val="FF0000"/>
                </a:solidFill>
                <a:latin typeface="Arial" panose="020B0604020202020204" pitchFamily="34" charset="0"/>
                <a:cs typeface="Arial" panose="020B0604020202020204" pitchFamily="34" charset="0"/>
              </a:rPr>
              <a:t> for use cases of HRCP</a:t>
            </a:r>
            <a:endParaRPr lang="ja-JP" altLang="en-US" sz="1800" dirty="0"/>
          </a:p>
        </p:txBody>
      </p:sp>
      <p:sp>
        <p:nvSpPr>
          <p:cNvPr id="9" name="右中かっこ 8"/>
          <p:cNvSpPr/>
          <p:nvPr/>
        </p:nvSpPr>
        <p:spPr>
          <a:xfrm>
            <a:off x="4191000" y="3106948"/>
            <a:ext cx="304800" cy="1236452"/>
          </a:xfrm>
          <a:prstGeom prst="rightBrace">
            <a:avLst>
              <a:gd name="adj1" fmla="val 34748"/>
              <a:gd name="adj2" fmla="val 50000"/>
            </a:avLst>
          </a:prstGeom>
          <a:noFill/>
          <a:ln w="1905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solidFill>
                <a:srgbClr val="000000"/>
              </a:solidFill>
              <a:effectLst/>
              <a:uFillTx/>
            </a:endParaRPr>
          </a:p>
        </p:txBody>
      </p:sp>
      <p:sp>
        <p:nvSpPr>
          <p:cNvPr id="10" name="正方形/長方形 9"/>
          <p:cNvSpPr/>
          <p:nvPr/>
        </p:nvSpPr>
        <p:spPr>
          <a:xfrm>
            <a:off x="7086600" y="4876800"/>
            <a:ext cx="1418978" cy="523220"/>
          </a:xfrm>
          <a:prstGeom prst="rect">
            <a:avLst/>
          </a:prstGeom>
          <a:solidFill>
            <a:schemeClr val="bg1"/>
          </a:solidFill>
        </p:spPr>
        <p:txBody>
          <a:bodyPr wrap="none">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altLang="ja-JP" sz="1400" i="1" dirty="0" smtClean="0">
                <a:solidFill>
                  <a:srgbClr val="000000"/>
                </a:solidFill>
              </a:rPr>
              <a:t>“Stacked Coin” </a:t>
            </a:r>
          </a:p>
          <a:p>
            <a:pPr marL="0" marR="0" indent="0" algn="ctr" defTabSz="914400" rtl="0" fontAlgn="auto" latinLnBrk="1" hangingPunct="0">
              <a:lnSpc>
                <a:spcPct val="100000"/>
              </a:lnSpc>
              <a:spcBef>
                <a:spcPts val="0"/>
              </a:spcBef>
              <a:spcAft>
                <a:spcPts val="0"/>
              </a:spcAft>
              <a:buClrTx/>
              <a:buSzTx/>
              <a:buFontTx/>
              <a:buNone/>
              <a:tabLst/>
            </a:pPr>
            <a:r>
              <a:rPr lang="en-US" altLang="ja-JP" sz="1400" i="1" dirty="0" smtClean="0">
                <a:solidFill>
                  <a:srgbClr val="000000"/>
                </a:solidFill>
              </a:rPr>
              <a:t>FIFO Buffer</a:t>
            </a:r>
            <a:endParaRPr lang="en-US" altLang="ja-JP" sz="1400" i="1" dirty="0">
              <a:solidFill>
                <a:srgbClr val="000000"/>
              </a:solidFill>
            </a:endParaRP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type="body" idx="1"/>
          </p:nvPr>
        </p:nvSpPr>
        <p:spPr>
          <a:xfrm>
            <a:off x="685802" y="1676400"/>
            <a:ext cx="7772400" cy="4876800"/>
          </a:xfrm>
        </p:spPr>
        <p:txBody>
          <a:bodyPr/>
          <a:lstStyle/>
          <a:p>
            <a:pPr marL="51254" indent="-206375">
              <a:spcBef>
                <a:spcPts val="0"/>
              </a:spcBef>
              <a:spcAft>
                <a:spcPts val="1200"/>
              </a:spcAft>
            </a:pPr>
            <a:r>
              <a:rPr lang="en-US" altLang="ko-KR" sz="1800" dirty="0" smtClean="0">
                <a:latin typeface="Arial" panose="020B0604020202020204" pitchFamily="34" charset="0"/>
                <a:cs typeface="Arial" panose="020B0604020202020204" pitchFamily="34" charset="0"/>
              </a:rPr>
              <a:t>“Ping-Pong” style alternating access &amp; CA, low overhead frame structure</a:t>
            </a:r>
          </a:p>
          <a:p>
            <a:pPr marL="870404" lvl="2" indent="-206375">
              <a:spcBef>
                <a:spcPts val="0"/>
              </a:spcBef>
              <a:spcAft>
                <a:spcPts val="1200"/>
              </a:spcAft>
            </a:pPr>
            <a:r>
              <a:rPr lang="en-US" altLang="ko-KR" sz="1800" dirty="0" smtClean="0">
                <a:latin typeface="Arial" panose="020B0604020202020204" pitchFamily="34" charset="0"/>
                <a:cs typeface="Arial" panose="020B0604020202020204" pitchFamily="34" charset="0"/>
              </a:rPr>
              <a:t>P2P connected devices get alternating transmission rights</a:t>
            </a:r>
          </a:p>
          <a:p>
            <a:pPr marL="870404" lvl="2" indent="-206375">
              <a:spcBef>
                <a:spcPts val="0"/>
              </a:spcBef>
              <a:spcAft>
                <a:spcPts val="1200"/>
              </a:spcAft>
            </a:pPr>
            <a:r>
              <a:rPr lang="en-US" altLang="ko-KR" sz="1800" dirty="0" smtClean="0">
                <a:latin typeface="Arial" panose="020B0604020202020204" pitchFamily="34" charset="0"/>
                <a:cs typeface="Arial" panose="020B0604020202020204" pitchFamily="34" charset="0"/>
              </a:rPr>
              <a:t>No energy/preamble detection is required</a:t>
            </a:r>
          </a:p>
          <a:p>
            <a:pPr marL="870404" lvl="2" indent="-206375">
              <a:spcBef>
                <a:spcPts val="0"/>
              </a:spcBef>
              <a:spcAft>
                <a:spcPts val="1200"/>
              </a:spcAft>
            </a:pPr>
            <a:r>
              <a:rPr lang="en-US" altLang="ko-KR" sz="1800" dirty="0" smtClean="0">
                <a:latin typeface="Arial" panose="020B0604020202020204" pitchFamily="34" charset="0"/>
                <a:cs typeface="Arial" panose="020B0604020202020204" pitchFamily="34" charset="0"/>
              </a:rPr>
              <a:t>Very short IFS can be applied</a:t>
            </a:r>
          </a:p>
          <a:p>
            <a:pPr marL="263525" indent="-206375">
              <a:spcBef>
                <a:spcPts val="0"/>
              </a:spcBef>
              <a:spcAft>
                <a:spcPts val="1200"/>
              </a:spcAft>
            </a:pPr>
            <a:r>
              <a:rPr lang="en-US" altLang="ko-KR" sz="1800" dirty="0" smtClean="0"/>
              <a:t>Piggyback ACK</a:t>
            </a:r>
          </a:p>
          <a:p>
            <a:pPr marL="1082675" lvl="2" indent="-206375">
              <a:spcBef>
                <a:spcPts val="0"/>
              </a:spcBef>
              <a:spcAft>
                <a:spcPts val="1200"/>
              </a:spcAft>
            </a:pPr>
            <a:r>
              <a:rPr lang="en-US" altLang="ko-KR" sz="1800" dirty="0" err="1" smtClean="0"/>
              <a:t>Ack</a:t>
            </a:r>
            <a:r>
              <a:rPr lang="en-US" altLang="ko-KR" sz="1800" dirty="0" smtClean="0"/>
              <a:t> information for previous received frames can be sent piggyback on the data frame MAC header. But this piggyback type </a:t>
            </a:r>
            <a:r>
              <a:rPr lang="en-US" altLang="ko-KR" sz="1800" dirty="0" err="1" smtClean="0"/>
              <a:t>Ack</a:t>
            </a:r>
            <a:r>
              <a:rPr lang="en-US" altLang="ko-KR" sz="1800" dirty="0" smtClean="0"/>
              <a:t> can be sent  “one time”.</a:t>
            </a:r>
          </a:p>
          <a:p>
            <a:pPr marL="263525" indent="-206375">
              <a:spcBef>
                <a:spcPts val="0"/>
              </a:spcBef>
              <a:spcAft>
                <a:spcPts val="1200"/>
              </a:spcAft>
            </a:pPr>
            <a:r>
              <a:rPr lang="en-US" altLang="ko-KR" sz="1800" dirty="0" smtClean="0"/>
              <a:t>Recovery process  from ACK (MAC header) errors</a:t>
            </a:r>
          </a:p>
          <a:p>
            <a:pPr marL="1082675" lvl="2" indent="-206375">
              <a:spcBef>
                <a:spcPts val="0"/>
              </a:spcBef>
              <a:spcAft>
                <a:spcPts val="1200"/>
              </a:spcAft>
            </a:pPr>
            <a:r>
              <a:rPr lang="en-US" altLang="ko-KR" sz="1800" dirty="0" smtClean="0"/>
              <a:t>Use “Single” </a:t>
            </a:r>
            <a:r>
              <a:rPr lang="en-US" altLang="ko-KR" sz="1800" dirty="0" err="1" smtClean="0"/>
              <a:t>Ack</a:t>
            </a:r>
            <a:r>
              <a:rPr lang="en-US" altLang="ko-KR" sz="1800" dirty="0" smtClean="0"/>
              <a:t> frame (without data frame) for </a:t>
            </a:r>
            <a:r>
              <a:rPr lang="en-US" altLang="ko-KR" sz="1800" dirty="0" err="1" smtClean="0"/>
              <a:t>Ack</a:t>
            </a:r>
            <a:r>
              <a:rPr lang="en-US" altLang="ko-KR" sz="1800" dirty="0" smtClean="0"/>
              <a:t> Retry &amp; “Ping-Pong” synchronization recovery.</a:t>
            </a:r>
            <a:endParaRPr kumimoji="1" lang="ja-JP" altLang="en-US" sz="1800" dirty="0"/>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8</a:t>
            </a:fld>
            <a:endParaRPr lang="en-US" dirty="0"/>
          </a:p>
        </p:txBody>
      </p:sp>
      <p:sp>
        <p:nvSpPr>
          <p:cNvPr id="7" name="タイトル 1"/>
          <p:cNvSpPr>
            <a:spLocks noGrp="1"/>
          </p:cNvSpPr>
          <p:nvPr>
            <p:ph type="title"/>
          </p:nvPr>
        </p:nvSpPr>
        <p:spPr>
          <a:xfrm>
            <a:off x="647704" y="762000"/>
            <a:ext cx="7848601" cy="685800"/>
          </a:xfrm>
        </p:spPr>
        <p:txBody>
          <a:bodyPr/>
          <a:lstStyle/>
          <a:p>
            <a:pPr algn="l"/>
            <a:r>
              <a:rPr lang="en-US" altLang="ko-KR" dirty="0" smtClean="0">
                <a:latin typeface="Arial" panose="020B0604020202020204" pitchFamily="34" charset="0"/>
                <a:cs typeface="Arial" panose="020B0604020202020204" pitchFamily="34" charset="0"/>
              </a:rPr>
              <a:t>“Ping-Pong” Multiple Access</a:t>
            </a:r>
            <a:br>
              <a:rPr lang="en-US" altLang="ko-KR" dirty="0" smtClean="0">
                <a:latin typeface="Arial" panose="020B0604020202020204" pitchFamily="34" charset="0"/>
                <a:cs typeface="Arial" panose="020B0604020202020204" pitchFamily="34" charset="0"/>
              </a:rPr>
            </a:br>
            <a:r>
              <a:rPr lang="en-US" altLang="ko-KR" dirty="0" smtClean="0">
                <a:latin typeface="Arial" panose="020B0604020202020204" pitchFamily="34" charset="0"/>
                <a:cs typeface="Arial" panose="020B0604020202020204" pitchFamily="34" charset="0"/>
              </a:rPr>
              <a:t>	</a:t>
            </a:r>
            <a:r>
              <a:rPr lang="en-US" altLang="ko-KR" sz="2000" i="1" dirty="0" smtClean="0">
                <a:solidFill>
                  <a:schemeClr val="accent3">
                    <a:lumMod val="75000"/>
                  </a:schemeClr>
                </a:solidFill>
                <a:latin typeface="Arial" panose="020B0604020202020204" pitchFamily="34" charset="0"/>
                <a:cs typeface="Arial" panose="020B0604020202020204" pitchFamily="34" charset="0"/>
              </a:rPr>
              <a:t> - Key Concept of HRCP MAC - #3 - </a:t>
            </a:r>
            <a:endParaRPr kumimoji="1" lang="ja-JP" altLang="en-US" sz="2400" dirty="0">
              <a:solidFill>
                <a:schemeClr val="accent3">
                  <a:lumMod val="75000"/>
                </a:schemeClr>
              </a:solidFill>
            </a:endParaRP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タイトル 85"/>
          <p:cNvSpPr>
            <a:spLocks noGrp="1"/>
          </p:cNvSpPr>
          <p:nvPr>
            <p:ph type="title"/>
          </p:nvPr>
        </p:nvSpPr>
        <p:spPr>
          <a:xfrm>
            <a:off x="647704" y="533400"/>
            <a:ext cx="7848601" cy="685800"/>
          </a:xfrm>
        </p:spPr>
        <p:txBody>
          <a:bodyPr/>
          <a:lstStyle/>
          <a:p>
            <a:pPr algn="l"/>
            <a:r>
              <a:rPr kumimoji="1" lang="en-US" altLang="ja-JP" dirty="0" smtClean="0">
                <a:latin typeface="Arial Unicode MS" pitchFamily="50" charset="-128"/>
                <a:ea typeface="Arial Unicode MS" pitchFamily="50" charset="-128"/>
                <a:cs typeface="Arial Unicode MS" pitchFamily="50" charset="-128"/>
              </a:rPr>
              <a:t>Frame Fragmentation &amp; Aggregation</a:t>
            </a:r>
            <a:endParaRPr kumimoji="1" lang="ja-JP" altLang="en-US" dirty="0">
              <a:latin typeface="Arial Unicode MS" pitchFamily="50" charset="-128"/>
              <a:ea typeface="Arial Unicode MS" pitchFamily="50" charset="-128"/>
              <a:cs typeface="Arial Unicode MS" pitchFamily="50" charset="-128"/>
            </a:endParaRPr>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9</a:t>
            </a:fld>
            <a:endParaRPr lang="en-US" dirty="0"/>
          </a:p>
        </p:txBody>
      </p:sp>
      <p:sp>
        <p:nvSpPr>
          <p:cNvPr id="5" name="正方形/長方形 4"/>
          <p:cNvSpPr/>
          <p:nvPr/>
        </p:nvSpPr>
        <p:spPr>
          <a:xfrm>
            <a:off x="7798166" y="6028147"/>
            <a:ext cx="648072"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800" dirty="0" smtClean="0">
                <a:solidFill>
                  <a:schemeClr val="tx1"/>
                </a:solidFill>
                <a:latin typeface="Arial" pitchFamily="34" charset="0"/>
                <a:cs typeface="Arial" pitchFamily="34" charset="0"/>
              </a:rPr>
              <a:t>PHY Header </a:t>
            </a:r>
            <a:endParaRPr kumimoji="1" lang="ja-JP" altLang="en-US" sz="800" dirty="0">
              <a:solidFill>
                <a:schemeClr val="tx1"/>
              </a:solidFill>
              <a:latin typeface="Arial" pitchFamily="34" charset="0"/>
              <a:cs typeface="Arial" pitchFamily="34" charset="0"/>
            </a:endParaRPr>
          </a:p>
        </p:txBody>
      </p:sp>
      <p:sp>
        <p:nvSpPr>
          <p:cNvPr id="9" name="正方形/長方形 8"/>
          <p:cNvSpPr/>
          <p:nvPr/>
        </p:nvSpPr>
        <p:spPr>
          <a:xfrm>
            <a:off x="6434336" y="6028147"/>
            <a:ext cx="57606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Subframe#1</a:t>
            </a:r>
            <a:endParaRPr kumimoji="1" lang="ja-JP" altLang="en-US" sz="800" dirty="0">
              <a:solidFill>
                <a:schemeClr val="tx1"/>
              </a:solidFill>
              <a:latin typeface="Arial" pitchFamily="34" charset="0"/>
              <a:cs typeface="Arial" pitchFamily="34" charset="0"/>
            </a:endParaRPr>
          </a:p>
        </p:txBody>
      </p:sp>
      <p:sp>
        <p:nvSpPr>
          <p:cNvPr id="10" name="正方形/長方形 9"/>
          <p:cNvSpPr/>
          <p:nvPr/>
        </p:nvSpPr>
        <p:spPr>
          <a:xfrm>
            <a:off x="4610686" y="1221514"/>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MSDU#1</a:t>
            </a:r>
            <a:endParaRPr kumimoji="1" lang="ja-JP" altLang="en-US" sz="900" dirty="0">
              <a:solidFill>
                <a:schemeClr val="tx1"/>
              </a:solidFill>
              <a:latin typeface="Arial" pitchFamily="34" charset="0"/>
              <a:cs typeface="Arial" pitchFamily="34" charset="0"/>
            </a:endParaRPr>
          </a:p>
        </p:txBody>
      </p:sp>
      <p:sp>
        <p:nvSpPr>
          <p:cNvPr id="11" name="正方形/長方形 10"/>
          <p:cNvSpPr/>
          <p:nvPr/>
        </p:nvSpPr>
        <p:spPr>
          <a:xfrm>
            <a:off x="3222926" y="121920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MSDU#2</a:t>
            </a:r>
            <a:endParaRPr kumimoji="1" lang="ja-JP" altLang="en-US" sz="900" dirty="0">
              <a:solidFill>
                <a:schemeClr val="tx1"/>
              </a:solidFill>
              <a:latin typeface="Arial" pitchFamily="34" charset="0"/>
              <a:cs typeface="Arial" pitchFamily="34" charset="0"/>
            </a:endParaRPr>
          </a:p>
        </p:txBody>
      </p:sp>
      <p:sp>
        <p:nvSpPr>
          <p:cNvPr id="12" name="正方形/長方形 11"/>
          <p:cNvSpPr/>
          <p:nvPr/>
        </p:nvSpPr>
        <p:spPr>
          <a:xfrm>
            <a:off x="1374074" y="1227604"/>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MSDU#3</a:t>
            </a:r>
            <a:endParaRPr kumimoji="1" lang="ja-JP" altLang="en-US" sz="900" dirty="0">
              <a:solidFill>
                <a:schemeClr val="tx1"/>
              </a:solidFill>
              <a:latin typeface="Arial" pitchFamily="34" charset="0"/>
              <a:cs typeface="Arial" pitchFamily="34" charset="0"/>
            </a:endParaRPr>
          </a:p>
        </p:txBody>
      </p:sp>
      <p:sp>
        <p:nvSpPr>
          <p:cNvPr id="13" name="正方形/長方形 12"/>
          <p:cNvSpPr/>
          <p:nvPr/>
        </p:nvSpPr>
        <p:spPr>
          <a:xfrm>
            <a:off x="3674582" y="2229626"/>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MPDU#2</a:t>
            </a:r>
          </a:p>
          <a:p>
            <a:pPr algn="ctr"/>
            <a:r>
              <a:rPr kumimoji="1" lang="en-US" altLang="ja-JP" sz="900" dirty="0" smtClean="0">
                <a:solidFill>
                  <a:schemeClr val="tx1"/>
                </a:solidFill>
                <a:latin typeface="Arial" pitchFamily="34" charset="0"/>
                <a:cs typeface="Arial" pitchFamily="34" charset="0"/>
              </a:rPr>
              <a:t>Fragment #1</a:t>
            </a:r>
            <a:endParaRPr kumimoji="1" lang="ja-JP" altLang="en-US" sz="900" dirty="0">
              <a:solidFill>
                <a:schemeClr val="tx1"/>
              </a:solidFill>
              <a:latin typeface="Arial" pitchFamily="34" charset="0"/>
              <a:cs typeface="Arial" pitchFamily="34" charset="0"/>
            </a:endParaRPr>
          </a:p>
        </p:txBody>
      </p:sp>
      <p:sp>
        <p:nvSpPr>
          <p:cNvPr id="14" name="正方形/長方形 13"/>
          <p:cNvSpPr/>
          <p:nvPr/>
        </p:nvSpPr>
        <p:spPr>
          <a:xfrm>
            <a:off x="4610686" y="2229626"/>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MPDU#1</a:t>
            </a:r>
            <a:endParaRPr kumimoji="1" lang="ja-JP" altLang="en-US" sz="900" dirty="0">
              <a:solidFill>
                <a:schemeClr val="tx1"/>
              </a:solidFill>
              <a:latin typeface="Arial" pitchFamily="34" charset="0"/>
              <a:cs typeface="Arial" pitchFamily="34" charset="0"/>
            </a:endParaRPr>
          </a:p>
        </p:txBody>
      </p:sp>
      <p:sp>
        <p:nvSpPr>
          <p:cNvPr id="15" name="正方形/長方形 14"/>
          <p:cNvSpPr/>
          <p:nvPr/>
        </p:nvSpPr>
        <p:spPr>
          <a:xfrm>
            <a:off x="2767822" y="2229626"/>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MPDU#3</a:t>
            </a:r>
          </a:p>
          <a:p>
            <a:pPr algn="ctr"/>
            <a:r>
              <a:rPr lang="en-US" altLang="ja-JP" sz="900" dirty="0">
                <a:solidFill>
                  <a:schemeClr val="tx1"/>
                </a:solidFill>
                <a:latin typeface="Arial" pitchFamily="34" charset="0"/>
                <a:cs typeface="Arial" pitchFamily="34" charset="0"/>
              </a:rPr>
              <a:t>Fragment </a:t>
            </a:r>
            <a:r>
              <a:rPr lang="en-US" altLang="ja-JP" sz="900" dirty="0" smtClean="0">
                <a:solidFill>
                  <a:schemeClr val="tx1"/>
                </a:solidFill>
                <a:latin typeface="Arial" pitchFamily="34" charset="0"/>
                <a:cs typeface="Arial" pitchFamily="34" charset="0"/>
              </a:rPr>
              <a:t>#2</a:t>
            </a:r>
            <a:endParaRPr kumimoji="1" lang="ja-JP" altLang="en-US" sz="900" dirty="0">
              <a:solidFill>
                <a:schemeClr val="tx1"/>
              </a:solidFill>
              <a:latin typeface="Arial" pitchFamily="34" charset="0"/>
              <a:cs typeface="Arial" pitchFamily="34" charset="0"/>
            </a:endParaRPr>
          </a:p>
        </p:txBody>
      </p:sp>
      <p:cxnSp>
        <p:nvCxnSpPr>
          <p:cNvPr id="16" name="直線矢印コネクタ 15"/>
          <p:cNvCxnSpPr>
            <a:stCxn id="10" idx="2"/>
            <a:endCxn id="14" idx="0"/>
          </p:cNvCxnSpPr>
          <p:nvPr/>
        </p:nvCxnSpPr>
        <p:spPr>
          <a:xfrm>
            <a:off x="4970726" y="1509546"/>
            <a:ext cx="0" cy="7200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3582966" y="1509546"/>
            <a:ext cx="0" cy="34984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左中かっこ 17"/>
          <p:cNvSpPr/>
          <p:nvPr/>
        </p:nvSpPr>
        <p:spPr>
          <a:xfrm rot="5400000">
            <a:off x="3443674" y="1221863"/>
            <a:ext cx="278584" cy="1630289"/>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Arial" pitchFamily="34" charset="0"/>
              <a:cs typeface="Arial" pitchFamily="34" charset="0"/>
            </a:endParaRPr>
          </a:p>
        </p:txBody>
      </p:sp>
      <p:sp>
        <p:nvSpPr>
          <p:cNvPr id="19" name="テキスト ボックス 18"/>
          <p:cNvSpPr txBox="1"/>
          <p:nvPr/>
        </p:nvSpPr>
        <p:spPr>
          <a:xfrm>
            <a:off x="2591177" y="1786551"/>
            <a:ext cx="1142623" cy="261610"/>
          </a:xfrm>
          <a:prstGeom prst="rect">
            <a:avLst/>
          </a:prstGeom>
          <a:noFill/>
        </p:spPr>
        <p:txBody>
          <a:bodyPr wrap="square" rtlCol="0">
            <a:spAutoFit/>
          </a:bodyPr>
          <a:lstStyle/>
          <a:p>
            <a:r>
              <a:rPr kumimoji="1" lang="en-US" altLang="ja-JP" sz="1100" dirty="0" smtClean="0">
                <a:latin typeface="Arial" pitchFamily="34" charset="0"/>
                <a:cs typeface="Arial" pitchFamily="34" charset="0"/>
              </a:rPr>
              <a:t>Fragmentation</a:t>
            </a:r>
            <a:endParaRPr kumimoji="1" lang="ja-JP" altLang="en-US" sz="1100" dirty="0">
              <a:latin typeface="Arial" pitchFamily="34" charset="0"/>
              <a:cs typeface="Arial" pitchFamily="34" charset="0"/>
            </a:endParaRPr>
          </a:p>
        </p:txBody>
      </p:sp>
      <p:cxnSp>
        <p:nvCxnSpPr>
          <p:cNvPr id="20" name="直線矢印コネクタ 19"/>
          <p:cNvCxnSpPr>
            <a:stCxn id="36" idx="2"/>
            <a:endCxn id="23" idx="0"/>
          </p:cNvCxnSpPr>
          <p:nvPr/>
        </p:nvCxnSpPr>
        <p:spPr>
          <a:xfrm flipH="1">
            <a:off x="7474130" y="2517658"/>
            <a:ext cx="52880" cy="3510489"/>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2" name="グループ化 22"/>
          <p:cNvGrpSpPr/>
          <p:nvPr/>
        </p:nvGrpSpPr>
        <p:grpSpPr>
          <a:xfrm>
            <a:off x="7010400" y="6028147"/>
            <a:ext cx="787766" cy="288032"/>
            <a:chOff x="7384634" y="5887497"/>
            <a:chExt cx="787766" cy="288032"/>
          </a:xfrm>
          <a:solidFill>
            <a:schemeClr val="bg1">
              <a:lumMod val="85000"/>
            </a:schemeClr>
          </a:solidFill>
        </p:grpSpPr>
        <p:sp>
          <p:nvSpPr>
            <p:cNvPr id="22" name="正方形/長方形 21"/>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Arial" pitchFamily="34" charset="0"/>
                  <a:cs typeface="Arial" pitchFamily="34" charset="0"/>
                </a:rPr>
                <a:t>HCS</a:t>
              </a:r>
              <a:endParaRPr kumimoji="1" lang="ja-JP" altLang="en-US" sz="700" dirty="0">
                <a:solidFill>
                  <a:schemeClr val="tx1"/>
                </a:solidFill>
                <a:latin typeface="Arial" pitchFamily="34" charset="0"/>
                <a:cs typeface="Arial" pitchFamily="34" charset="0"/>
              </a:endParaRPr>
            </a:p>
          </p:txBody>
        </p:sp>
        <p:sp>
          <p:nvSpPr>
            <p:cNvPr id="23" name="正方形/長方形 22"/>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MAC</a:t>
              </a:r>
              <a:r>
                <a:rPr kumimoji="1" lang="en-US" altLang="ja-JP" sz="800" dirty="0" smtClean="0">
                  <a:solidFill>
                    <a:schemeClr val="tx1"/>
                  </a:solidFill>
                  <a:latin typeface="Arial" pitchFamily="34" charset="0"/>
                  <a:cs typeface="Arial" pitchFamily="34" charset="0"/>
                </a:rPr>
                <a:t> Header </a:t>
              </a:r>
              <a:endParaRPr kumimoji="1" lang="ja-JP" altLang="en-US" sz="800" dirty="0">
                <a:solidFill>
                  <a:schemeClr val="tx1"/>
                </a:solidFill>
                <a:latin typeface="Arial" pitchFamily="34" charset="0"/>
                <a:cs typeface="Arial" pitchFamily="34" charset="0"/>
              </a:endParaRPr>
            </a:p>
          </p:txBody>
        </p:sp>
      </p:grpSp>
      <p:sp>
        <p:nvSpPr>
          <p:cNvPr id="27" name="正方形/長方形 26"/>
          <p:cNvSpPr/>
          <p:nvPr/>
        </p:nvSpPr>
        <p:spPr>
          <a:xfrm>
            <a:off x="5867400" y="6028147"/>
            <a:ext cx="57606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Subframe#2</a:t>
            </a:r>
            <a:endParaRPr kumimoji="1" lang="ja-JP" altLang="en-US" sz="800" dirty="0">
              <a:solidFill>
                <a:schemeClr val="tx1"/>
              </a:solidFill>
              <a:latin typeface="Arial" pitchFamily="34" charset="0"/>
              <a:cs typeface="Arial" pitchFamily="34" charset="0"/>
            </a:endParaRPr>
          </a:p>
        </p:txBody>
      </p:sp>
      <p:sp>
        <p:nvSpPr>
          <p:cNvPr id="31" name="正方形/長方形 30"/>
          <p:cNvSpPr/>
          <p:nvPr/>
        </p:nvSpPr>
        <p:spPr>
          <a:xfrm>
            <a:off x="5302680" y="6028147"/>
            <a:ext cx="57606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Subframe#3</a:t>
            </a:r>
            <a:endParaRPr kumimoji="1" lang="ja-JP" altLang="en-US" sz="800" dirty="0">
              <a:solidFill>
                <a:schemeClr val="tx1"/>
              </a:solidFill>
              <a:latin typeface="Arial" pitchFamily="34" charset="0"/>
              <a:cs typeface="Arial" pitchFamily="34" charset="0"/>
            </a:endParaRPr>
          </a:p>
        </p:txBody>
      </p:sp>
      <p:sp>
        <p:nvSpPr>
          <p:cNvPr id="35" name="正方形/長方形 34"/>
          <p:cNvSpPr/>
          <p:nvPr/>
        </p:nvSpPr>
        <p:spPr>
          <a:xfrm>
            <a:off x="4724400" y="6028147"/>
            <a:ext cx="57606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Subframe#4</a:t>
            </a:r>
            <a:endParaRPr kumimoji="1" lang="ja-JP" altLang="en-US" sz="800" dirty="0">
              <a:solidFill>
                <a:schemeClr val="tx1"/>
              </a:solidFill>
              <a:latin typeface="Arial" pitchFamily="34" charset="0"/>
              <a:cs typeface="Arial" pitchFamily="34" charset="0"/>
            </a:endParaRPr>
          </a:p>
        </p:txBody>
      </p:sp>
      <p:sp>
        <p:nvSpPr>
          <p:cNvPr id="36" name="正方形/長方形 35"/>
          <p:cNvSpPr/>
          <p:nvPr/>
        </p:nvSpPr>
        <p:spPr>
          <a:xfrm>
            <a:off x="7202974" y="2229626"/>
            <a:ext cx="648072"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MAC</a:t>
            </a:r>
            <a:r>
              <a:rPr kumimoji="1" lang="en-US" altLang="ja-JP" sz="800" dirty="0" smtClean="0">
                <a:solidFill>
                  <a:schemeClr val="tx1"/>
                </a:solidFill>
                <a:latin typeface="Arial" pitchFamily="34" charset="0"/>
                <a:cs typeface="Arial" pitchFamily="34" charset="0"/>
              </a:rPr>
              <a:t> Header </a:t>
            </a:r>
            <a:endParaRPr kumimoji="1" lang="ja-JP" altLang="en-US" sz="800" dirty="0">
              <a:solidFill>
                <a:schemeClr val="tx1"/>
              </a:solidFill>
              <a:latin typeface="Arial" pitchFamily="34" charset="0"/>
              <a:cs typeface="Arial" pitchFamily="34" charset="0"/>
            </a:endParaRPr>
          </a:p>
        </p:txBody>
      </p:sp>
      <p:sp>
        <p:nvSpPr>
          <p:cNvPr id="37" name="正方形/長方形 36"/>
          <p:cNvSpPr/>
          <p:nvPr/>
        </p:nvSpPr>
        <p:spPr>
          <a:xfrm>
            <a:off x="1861110" y="2225171"/>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MPDU#4</a:t>
            </a:r>
          </a:p>
          <a:p>
            <a:pPr algn="ctr"/>
            <a:r>
              <a:rPr kumimoji="1" lang="en-US" altLang="ja-JP" sz="900" dirty="0" smtClean="0">
                <a:solidFill>
                  <a:schemeClr val="tx1"/>
                </a:solidFill>
                <a:latin typeface="Arial" pitchFamily="34" charset="0"/>
                <a:cs typeface="Arial" pitchFamily="34" charset="0"/>
              </a:rPr>
              <a:t>Fragment #1</a:t>
            </a:r>
            <a:endParaRPr kumimoji="1" lang="ja-JP" altLang="en-US" sz="900" dirty="0">
              <a:solidFill>
                <a:schemeClr val="tx1"/>
              </a:solidFill>
              <a:latin typeface="Arial" pitchFamily="34" charset="0"/>
              <a:cs typeface="Arial" pitchFamily="34" charset="0"/>
            </a:endParaRPr>
          </a:p>
        </p:txBody>
      </p:sp>
      <p:sp>
        <p:nvSpPr>
          <p:cNvPr id="38" name="正方形/長方形 37"/>
          <p:cNvSpPr/>
          <p:nvPr/>
        </p:nvSpPr>
        <p:spPr>
          <a:xfrm>
            <a:off x="889681" y="2233319"/>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MPDU#5</a:t>
            </a:r>
          </a:p>
          <a:p>
            <a:pPr algn="ctr"/>
            <a:r>
              <a:rPr kumimoji="1" lang="en-US" altLang="ja-JP" sz="900" dirty="0" smtClean="0">
                <a:solidFill>
                  <a:schemeClr val="tx1"/>
                </a:solidFill>
                <a:latin typeface="Arial" pitchFamily="34" charset="0"/>
                <a:cs typeface="Arial" pitchFamily="34" charset="0"/>
              </a:rPr>
              <a:t>Fragment #2</a:t>
            </a:r>
            <a:endParaRPr kumimoji="1" lang="ja-JP" altLang="en-US" sz="900" dirty="0">
              <a:solidFill>
                <a:schemeClr val="tx1"/>
              </a:solidFill>
              <a:latin typeface="Arial" pitchFamily="34" charset="0"/>
              <a:cs typeface="Arial" pitchFamily="34" charset="0"/>
            </a:endParaRPr>
          </a:p>
        </p:txBody>
      </p:sp>
      <p:sp>
        <p:nvSpPr>
          <p:cNvPr id="39" name="左中かっこ 38"/>
          <p:cNvSpPr/>
          <p:nvPr/>
        </p:nvSpPr>
        <p:spPr>
          <a:xfrm rot="5400000">
            <a:off x="1594822" y="1170207"/>
            <a:ext cx="278584" cy="1694151"/>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Arial" pitchFamily="34" charset="0"/>
              <a:cs typeface="Arial" pitchFamily="34" charset="0"/>
            </a:endParaRPr>
          </a:p>
        </p:txBody>
      </p:sp>
      <p:cxnSp>
        <p:nvCxnSpPr>
          <p:cNvPr id="40" name="直線矢印コネクタ 39"/>
          <p:cNvCxnSpPr>
            <a:stCxn id="12" idx="2"/>
          </p:cNvCxnSpPr>
          <p:nvPr/>
        </p:nvCxnSpPr>
        <p:spPr>
          <a:xfrm>
            <a:off x="1734114" y="1515636"/>
            <a:ext cx="0" cy="327321"/>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794262" y="1766910"/>
            <a:ext cx="1142623" cy="261610"/>
          </a:xfrm>
          <a:prstGeom prst="rect">
            <a:avLst/>
          </a:prstGeom>
          <a:noFill/>
        </p:spPr>
        <p:txBody>
          <a:bodyPr wrap="square" rtlCol="0">
            <a:spAutoFit/>
          </a:bodyPr>
          <a:lstStyle/>
          <a:p>
            <a:r>
              <a:rPr kumimoji="1" lang="en-US" altLang="ja-JP" sz="1100" dirty="0" smtClean="0">
                <a:latin typeface="Arial" pitchFamily="34" charset="0"/>
                <a:cs typeface="Arial" pitchFamily="34" charset="0"/>
              </a:rPr>
              <a:t>Fragmentation</a:t>
            </a:r>
            <a:endParaRPr kumimoji="1" lang="ja-JP" altLang="en-US" sz="1100" dirty="0">
              <a:latin typeface="Arial" pitchFamily="34" charset="0"/>
              <a:cs typeface="Arial" pitchFamily="34" charset="0"/>
            </a:endParaRPr>
          </a:p>
        </p:txBody>
      </p:sp>
      <p:cxnSp>
        <p:nvCxnSpPr>
          <p:cNvPr id="64" name="直線矢印コネクタ 63"/>
          <p:cNvCxnSpPr>
            <a:endCxn id="9" idx="0"/>
          </p:cNvCxnSpPr>
          <p:nvPr/>
        </p:nvCxnSpPr>
        <p:spPr>
          <a:xfrm>
            <a:off x="6205737" y="3396680"/>
            <a:ext cx="516631" cy="2631467"/>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a:stCxn id="113" idx="1"/>
            <a:endCxn id="27" idx="0"/>
          </p:cNvCxnSpPr>
          <p:nvPr/>
        </p:nvCxnSpPr>
        <p:spPr>
          <a:xfrm>
            <a:off x="4851320" y="3962400"/>
            <a:ext cx="1304112" cy="2065747"/>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直線矢印コネクタ 67"/>
          <p:cNvCxnSpPr>
            <a:stCxn id="101" idx="1"/>
            <a:endCxn id="31" idx="0"/>
          </p:cNvCxnSpPr>
          <p:nvPr/>
        </p:nvCxnSpPr>
        <p:spPr>
          <a:xfrm>
            <a:off x="3506656" y="4593405"/>
            <a:ext cx="2084056" cy="1434742"/>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p:nvPr/>
        </p:nvCxnSpPr>
        <p:spPr>
          <a:xfrm>
            <a:off x="2209800" y="5257800"/>
            <a:ext cx="2819400" cy="685800"/>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a:stCxn id="14" idx="2"/>
          </p:cNvCxnSpPr>
          <p:nvPr/>
        </p:nvCxnSpPr>
        <p:spPr>
          <a:xfrm>
            <a:off x="4970726" y="2517658"/>
            <a:ext cx="974924" cy="288032"/>
          </a:xfrm>
          <a:prstGeom prst="straightConnector1">
            <a:avLst/>
          </a:prstGeom>
          <a:ln w="63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a:stCxn id="13" idx="2"/>
          </p:cNvCxnSpPr>
          <p:nvPr/>
        </p:nvCxnSpPr>
        <p:spPr>
          <a:xfrm>
            <a:off x="4034622" y="2517658"/>
            <a:ext cx="538554" cy="920189"/>
          </a:xfrm>
          <a:prstGeom prst="straightConnector1">
            <a:avLst/>
          </a:prstGeom>
          <a:ln w="63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a:stCxn id="15" idx="2"/>
          </p:cNvCxnSpPr>
          <p:nvPr/>
        </p:nvCxnSpPr>
        <p:spPr>
          <a:xfrm>
            <a:off x="3127862" y="2517658"/>
            <a:ext cx="72008" cy="1563271"/>
          </a:xfrm>
          <a:prstGeom prst="straightConnector1">
            <a:avLst/>
          </a:prstGeom>
          <a:ln w="63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a:stCxn id="37" idx="2"/>
            <a:endCxn id="56" idx="0"/>
          </p:cNvCxnSpPr>
          <p:nvPr/>
        </p:nvCxnSpPr>
        <p:spPr>
          <a:xfrm flipH="1">
            <a:off x="1827623" y="2513203"/>
            <a:ext cx="393527" cy="2236703"/>
          </a:xfrm>
          <a:prstGeom prst="straightConnector1">
            <a:avLst/>
          </a:prstGeom>
          <a:ln w="63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9" name="正方形/長方形 78"/>
          <p:cNvSpPr/>
          <p:nvPr/>
        </p:nvSpPr>
        <p:spPr>
          <a:xfrm>
            <a:off x="7189070" y="4876800"/>
            <a:ext cx="1814392" cy="830997"/>
          </a:xfrm>
          <a:prstGeom prst="rect">
            <a:avLst/>
          </a:prstGeom>
          <a:solidFill>
            <a:schemeClr val="bg1"/>
          </a:solidFill>
          <a:ln>
            <a:solidFill>
              <a:srgbClr val="FF0000"/>
            </a:solidFill>
          </a:ln>
        </p:spPr>
        <p:txBody>
          <a:bodyPr wrap="square">
            <a:spAutoFit/>
          </a:bodyPr>
          <a:lstStyle/>
          <a:p>
            <a:r>
              <a:rPr lang="en-US" altLang="ja-JP" dirty="0" smtClean="0">
                <a:latin typeface="Arial" pitchFamily="34" charset="0"/>
                <a:cs typeface="Arial" pitchFamily="34" charset="0"/>
              </a:rPr>
              <a:t>Number of </a:t>
            </a:r>
            <a:r>
              <a:rPr lang="en-US" altLang="ja-JP" dirty="0" err="1" smtClean="0">
                <a:latin typeface="Arial" pitchFamily="34" charset="0"/>
                <a:cs typeface="Arial" pitchFamily="34" charset="0"/>
              </a:rPr>
              <a:t>subframes</a:t>
            </a:r>
            <a:r>
              <a:rPr lang="en-US" altLang="ja-JP" dirty="0" smtClean="0">
                <a:latin typeface="Arial" pitchFamily="34" charset="0"/>
                <a:cs typeface="Arial" pitchFamily="34" charset="0"/>
              </a:rPr>
              <a:t> and </a:t>
            </a:r>
            <a:r>
              <a:rPr lang="en-US" altLang="ja-JP" dirty="0" err="1" smtClean="0">
                <a:latin typeface="Arial" pitchFamily="34" charset="0"/>
                <a:cs typeface="Arial" pitchFamily="34" charset="0"/>
              </a:rPr>
              <a:t>Ack</a:t>
            </a:r>
            <a:r>
              <a:rPr lang="en-US" altLang="ja-JP" dirty="0" smtClean="0">
                <a:latin typeface="Arial" pitchFamily="34" charset="0"/>
                <a:cs typeface="Arial" pitchFamily="34" charset="0"/>
              </a:rPr>
              <a:t> Information  are  shown in MAC Header</a:t>
            </a:r>
            <a:endParaRPr lang="ja-JP" altLang="en-US" dirty="0">
              <a:latin typeface="Arial" pitchFamily="34" charset="0"/>
              <a:cs typeface="Arial" pitchFamily="34" charset="0"/>
            </a:endParaRPr>
          </a:p>
        </p:txBody>
      </p:sp>
      <p:cxnSp>
        <p:nvCxnSpPr>
          <p:cNvPr id="80" name="直線コネクタ 79"/>
          <p:cNvCxnSpPr/>
          <p:nvPr/>
        </p:nvCxnSpPr>
        <p:spPr>
          <a:xfrm>
            <a:off x="323528" y="1679296"/>
            <a:ext cx="6015350" cy="0"/>
          </a:xfrm>
          <a:prstGeom prst="line">
            <a:avLst/>
          </a:prstGeom>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bwMode="auto">
          <a:xfrm>
            <a:off x="7111408" y="5943600"/>
            <a:ext cx="720080" cy="432048"/>
          </a:xfrm>
          <a:prstGeom prst="rect">
            <a:avLst/>
          </a:prstGeom>
          <a:noFill/>
          <a:ln w="127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Arial" pitchFamily="34" charset="0"/>
              <a:cs typeface="Arial" pitchFamily="34" charset="0"/>
            </a:endParaRPr>
          </a:p>
        </p:txBody>
      </p:sp>
      <p:sp>
        <p:nvSpPr>
          <p:cNvPr id="83" name="正方形/長方形 82"/>
          <p:cNvSpPr/>
          <p:nvPr/>
        </p:nvSpPr>
        <p:spPr bwMode="auto">
          <a:xfrm>
            <a:off x="3542712" y="3962400"/>
            <a:ext cx="1143000" cy="459062"/>
          </a:xfrm>
          <a:prstGeom prst="rect">
            <a:avLst/>
          </a:prstGeom>
          <a:noFill/>
          <a:ln w="127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Arial" pitchFamily="34" charset="0"/>
              <a:cs typeface="Arial" pitchFamily="34" charset="0"/>
            </a:endParaRPr>
          </a:p>
        </p:txBody>
      </p:sp>
      <p:sp>
        <p:nvSpPr>
          <p:cNvPr id="84" name="正方形/長方形 83"/>
          <p:cNvSpPr/>
          <p:nvPr/>
        </p:nvSpPr>
        <p:spPr>
          <a:xfrm>
            <a:off x="5486400" y="1219200"/>
            <a:ext cx="1752600" cy="553998"/>
          </a:xfrm>
          <a:prstGeom prst="rect">
            <a:avLst/>
          </a:prstGeom>
          <a:solidFill>
            <a:schemeClr val="bg1"/>
          </a:solidFill>
          <a:ln>
            <a:solidFill>
              <a:srgbClr val="FF0000"/>
            </a:solidFill>
          </a:ln>
        </p:spPr>
        <p:txBody>
          <a:bodyPr wrap="square">
            <a:spAutoFit/>
          </a:bodyPr>
          <a:lstStyle/>
          <a:p>
            <a:r>
              <a:rPr lang="en-US" altLang="ja-JP" sz="1000" dirty="0" smtClean="0">
                <a:latin typeface="Arial" pitchFamily="34" charset="0"/>
                <a:cs typeface="Arial" pitchFamily="34" charset="0"/>
              </a:rPr>
              <a:t>MSDU </a:t>
            </a:r>
            <a:r>
              <a:rPr lang="en-US" altLang="ja-JP" sz="1000" dirty="0" err="1" smtClean="0">
                <a:latin typeface="Arial" pitchFamily="34" charset="0"/>
                <a:cs typeface="Arial" pitchFamily="34" charset="0"/>
              </a:rPr>
              <a:t>Typ.length</a:t>
            </a:r>
            <a:endParaRPr lang="en-US" altLang="ja-JP" sz="1000" dirty="0" smtClean="0">
              <a:latin typeface="Arial" pitchFamily="34" charset="0"/>
              <a:cs typeface="Arial" pitchFamily="34" charset="0"/>
            </a:endParaRPr>
          </a:p>
          <a:p>
            <a:r>
              <a:rPr lang="en-US" altLang="ja-JP" sz="1000" dirty="0" smtClean="0">
                <a:latin typeface="Arial" pitchFamily="34" charset="0"/>
                <a:cs typeface="Arial" pitchFamily="34" charset="0"/>
              </a:rPr>
              <a:t>Ether Frame :46</a:t>
            </a:r>
            <a:r>
              <a:rPr lang="ja-JP" altLang="en-US" sz="1000" dirty="0" smtClean="0">
                <a:latin typeface="Arial" pitchFamily="34" charset="0"/>
                <a:cs typeface="Arial" pitchFamily="34" charset="0"/>
              </a:rPr>
              <a:t>～</a:t>
            </a:r>
            <a:r>
              <a:rPr lang="en-US" altLang="ja-JP" sz="1000" dirty="0" smtClean="0">
                <a:latin typeface="Arial" pitchFamily="34" charset="0"/>
                <a:cs typeface="Arial" pitchFamily="34" charset="0"/>
              </a:rPr>
              <a:t>1518B</a:t>
            </a:r>
          </a:p>
          <a:p>
            <a:r>
              <a:rPr lang="en-US" altLang="ja-JP" sz="1000" dirty="0" smtClean="0">
                <a:latin typeface="Arial" pitchFamily="34" charset="0"/>
                <a:cs typeface="Arial" pitchFamily="34" charset="0"/>
              </a:rPr>
              <a:t>MTP/OBEX:64kB</a:t>
            </a:r>
          </a:p>
        </p:txBody>
      </p:sp>
      <p:sp>
        <p:nvSpPr>
          <p:cNvPr id="87" name="正方形/長方形 86"/>
          <p:cNvSpPr/>
          <p:nvPr/>
        </p:nvSpPr>
        <p:spPr>
          <a:xfrm>
            <a:off x="5410200" y="1828800"/>
            <a:ext cx="1981200" cy="707886"/>
          </a:xfrm>
          <a:prstGeom prst="rect">
            <a:avLst/>
          </a:prstGeom>
          <a:ln>
            <a:solidFill>
              <a:srgbClr val="FF0000"/>
            </a:solidFill>
          </a:ln>
        </p:spPr>
        <p:txBody>
          <a:bodyPr wrap="square">
            <a:spAutoFit/>
          </a:bodyPr>
          <a:lstStyle/>
          <a:p>
            <a:r>
              <a:rPr lang="en-US" altLang="ja-JP" sz="1000" dirty="0" smtClean="0">
                <a:latin typeface="Arial" pitchFamily="34" charset="0"/>
                <a:cs typeface="Arial" pitchFamily="34" charset="0"/>
              </a:rPr>
              <a:t>MPDU:MAC Protocol Data Unit</a:t>
            </a:r>
          </a:p>
          <a:p>
            <a:r>
              <a:rPr lang="en-US" altLang="ja-JP" sz="1000" dirty="0" smtClean="0">
                <a:latin typeface="Arial" pitchFamily="34" charset="0"/>
                <a:cs typeface="Arial" pitchFamily="34" charset="0"/>
              </a:rPr>
              <a:t>MPDU Max length=  single </a:t>
            </a:r>
            <a:r>
              <a:rPr lang="en-US" altLang="ja-JP" sz="1000" dirty="0" smtClean="0">
                <a:solidFill>
                  <a:srgbClr val="FF0000"/>
                </a:solidFill>
                <a:latin typeface="Arial" pitchFamily="34" charset="0"/>
                <a:cs typeface="Arial" pitchFamily="34" charset="0"/>
              </a:rPr>
              <a:t>block</a:t>
            </a:r>
            <a:r>
              <a:rPr lang="en-US" altLang="ja-JP" sz="1000" dirty="0" smtClean="0">
                <a:latin typeface="Arial" pitchFamily="34" charset="0"/>
                <a:cs typeface="Arial" pitchFamily="34" charset="0"/>
              </a:rPr>
              <a:t> size of TX Buffer</a:t>
            </a:r>
          </a:p>
          <a:p>
            <a:r>
              <a:rPr lang="en-US" altLang="ja-JP" sz="1000" dirty="0" smtClean="0">
                <a:latin typeface="Arial" pitchFamily="34" charset="0"/>
                <a:cs typeface="Arial" pitchFamily="34" charset="0"/>
              </a:rPr>
              <a:t>4kB (fixed value)</a:t>
            </a:r>
          </a:p>
        </p:txBody>
      </p:sp>
      <p:grpSp>
        <p:nvGrpSpPr>
          <p:cNvPr id="6" name="グループ化 109"/>
          <p:cNvGrpSpPr/>
          <p:nvPr/>
        </p:nvGrpSpPr>
        <p:grpSpPr>
          <a:xfrm>
            <a:off x="1323567" y="4749906"/>
            <a:ext cx="864096" cy="288032"/>
            <a:chOff x="4822522" y="2708920"/>
            <a:chExt cx="864096" cy="288032"/>
          </a:xfrm>
        </p:grpSpPr>
        <p:sp>
          <p:nvSpPr>
            <p:cNvPr id="56" name="正方形/長方形 55"/>
            <p:cNvSpPr/>
            <p:nvPr/>
          </p:nvSpPr>
          <p:spPr>
            <a:xfrm>
              <a:off x="4966538" y="270892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MPDU#4</a:t>
              </a:r>
              <a:endParaRPr kumimoji="1" lang="ja-JP" altLang="en-US" sz="900" dirty="0">
                <a:solidFill>
                  <a:schemeClr val="tx1"/>
                </a:solidFill>
                <a:latin typeface="Arial" pitchFamily="34" charset="0"/>
                <a:cs typeface="Arial" pitchFamily="34" charset="0"/>
              </a:endParaRPr>
            </a:p>
          </p:txBody>
        </p:sp>
        <p:sp>
          <p:nvSpPr>
            <p:cNvPr id="57" name="正方形/長方形 56"/>
            <p:cNvSpPr/>
            <p:nvPr/>
          </p:nvSpPr>
          <p:spPr>
            <a:xfrm>
              <a:off x="4822522" y="2708920"/>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a:solidFill>
                    <a:schemeClr val="tx1"/>
                  </a:solidFill>
                  <a:latin typeface="Arial" pitchFamily="34" charset="0"/>
                  <a:cs typeface="Arial" pitchFamily="34" charset="0"/>
                </a:rPr>
                <a:t>F</a:t>
              </a:r>
              <a:r>
                <a:rPr lang="en-US" altLang="ja-JP" sz="700" dirty="0" smtClean="0">
                  <a:solidFill>
                    <a:schemeClr val="tx1"/>
                  </a:solidFill>
                  <a:latin typeface="Arial" pitchFamily="34" charset="0"/>
                  <a:cs typeface="Arial" pitchFamily="34" charset="0"/>
                </a:rPr>
                <a:t>CS</a:t>
              </a:r>
              <a:endParaRPr kumimoji="1" lang="ja-JP" altLang="en-US" sz="700" dirty="0">
                <a:solidFill>
                  <a:schemeClr val="tx1"/>
                </a:solidFill>
                <a:latin typeface="Arial" pitchFamily="34" charset="0"/>
                <a:cs typeface="Arial" pitchFamily="34" charset="0"/>
              </a:endParaRPr>
            </a:p>
          </p:txBody>
        </p:sp>
      </p:grpSp>
      <p:sp>
        <p:nvSpPr>
          <p:cNvPr id="62" name="正方形/長方形 61"/>
          <p:cNvSpPr/>
          <p:nvPr/>
        </p:nvSpPr>
        <p:spPr>
          <a:xfrm>
            <a:off x="2221456" y="4626795"/>
            <a:ext cx="1220206" cy="123111"/>
          </a:xfrm>
          <a:prstGeom prst="rect">
            <a:avLst/>
          </a:prstGeom>
        </p:spPr>
        <p:txBody>
          <a:bodyPr wrap="none" tIns="0" bIns="0">
            <a:spAutoFit/>
          </a:bodyPr>
          <a:lstStyle/>
          <a:p>
            <a:r>
              <a:rPr lang="en-US" altLang="ja-JP" sz="800" dirty="0">
                <a:latin typeface="Arial" pitchFamily="34" charset="0"/>
                <a:cs typeface="Arial" pitchFamily="34" charset="0"/>
              </a:rPr>
              <a:t>Fragmentation </a:t>
            </a:r>
            <a:r>
              <a:rPr lang="en-US" altLang="ja-JP" sz="800" dirty="0" smtClean="0">
                <a:latin typeface="Arial" pitchFamily="34" charset="0"/>
                <a:cs typeface="Arial" pitchFamily="34" charset="0"/>
              </a:rPr>
              <a:t>flag = 1</a:t>
            </a:r>
            <a:endParaRPr lang="ja-JP" altLang="en-US" sz="800" dirty="0">
              <a:latin typeface="Arial" pitchFamily="34" charset="0"/>
              <a:cs typeface="Arial" pitchFamily="34" charset="0"/>
            </a:endParaRPr>
          </a:p>
        </p:txBody>
      </p:sp>
      <p:sp>
        <p:nvSpPr>
          <p:cNvPr id="69" name="左中かっこ 68"/>
          <p:cNvSpPr/>
          <p:nvPr/>
        </p:nvSpPr>
        <p:spPr>
          <a:xfrm rot="16200000" flipV="1">
            <a:off x="2200615" y="4181815"/>
            <a:ext cx="193594" cy="1958375"/>
          </a:xfrm>
          <a:prstGeom prst="leftBrace">
            <a:avLst>
              <a:gd name="adj1" fmla="val 8333"/>
              <a:gd name="adj2" fmla="val 507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Arial" pitchFamily="34" charset="0"/>
              <a:cs typeface="Arial" pitchFamily="34" charset="0"/>
            </a:endParaRPr>
          </a:p>
        </p:txBody>
      </p:sp>
      <p:sp>
        <p:nvSpPr>
          <p:cNvPr id="74" name="正方形/長方形 73"/>
          <p:cNvSpPr/>
          <p:nvPr/>
        </p:nvSpPr>
        <p:spPr>
          <a:xfrm>
            <a:off x="1419020" y="5037938"/>
            <a:ext cx="747320" cy="123111"/>
          </a:xfrm>
          <a:prstGeom prst="rect">
            <a:avLst/>
          </a:prstGeom>
        </p:spPr>
        <p:txBody>
          <a:bodyPr wrap="none" tIns="0" bIns="0">
            <a:spAutoFit/>
          </a:bodyPr>
          <a:lstStyle/>
          <a:p>
            <a:r>
              <a:rPr lang="en-US" altLang="ja-JP" sz="800" dirty="0" smtClean="0">
                <a:latin typeface="Arial" pitchFamily="34" charset="0"/>
                <a:cs typeface="Arial" pitchFamily="34" charset="0"/>
              </a:rPr>
              <a:t>Subframe#4</a:t>
            </a:r>
            <a:endParaRPr lang="ja-JP" altLang="en-US" sz="800" dirty="0">
              <a:latin typeface="Arial" pitchFamily="34" charset="0"/>
              <a:cs typeface="Arial" pitchFamily="34" charset="0"/>
            </a:endParaRPr>
          </a:p>
        </p:txBody>
      </p:sp>
      <p:grpSp>
        <p:nvGrpSpPr>
          <p:cNvPr id="7" name="グループ化 77"/>
          <p:cNvGrpSpPr/>
          <p:nvPr/>
        </p:nvGrpSpPr>
        <p:grpSpPr>
          <a:xfrm>
            <a:off x="2286000" y="4741168"/>
            <a:ext cx="990600" cy="288032"/>
            <a:chOff x="6588224" y="5887497"/>
            <a:chExt cx="796410" cy="288032"/>
          </a:xfrm>
        </p:grpSpPr>
        <p:sp>
          <p:nvSpPr>
            <p:cNvPr id="89" name="正方形/長方形 88"/>
            <p:cNvSpPr/>
            <p:nvPr/>
          </p:nvSpPr>
          <p:spPr>
            <a:xfrm>
              <a:off x="6732240" y="5887497"/>
              <a:ext cx="652394"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MAC</a:t>
              </a:r>
              <a:r>
                <a:rPr kumimoji="1" lang="en-US" altLang="ja-JP" sz="800" dirty="0" smtClean="0">
                  <a:solidFill>
                    <a:schemeClr val="tx1"/>
                  </a:solidFill>
                  <a:latin typeface="Arial" pitchFamily="34" charset="0"/>
                  <a:cs typeface="Arial" pitchFamily="34" charset="0"/>
                </a:rPr>
                <a:t> </a:t>
              </a:r>
            </a:p>
            <a:p>
              <a:pPr algn="ctr"/>
              <a:r>
                <a:rPr lang="en-US" altLang="ja-JP" sz="800" dirty="0" smtClean="0">
                  <a:solidFill>
                    <a:schemeClr val="tx1"/>
                  </a:solidFill>
                  <a:latin typeface="Arial" pitchFamily="34" charset="0"/>
                  <a:cs typeface="Arial" pitchFamily="34" charset="0"/>
                </a:rPr>
                <a:t>Subh</a:t>
              </a:r>
              <a:r>
                <a:rPr kumimoji="1" lang="en-US" altLang="ja-JP" sz="800" dirty="0" smtClean="0">
                  <a:solidFill>
                    <a:schemeClr val="tx1"/>
                  </a:solidFill>
                  <a:latin typeface="Arial" pitchFamily="34" charset="0"/>
                  <a:cs typeface="Arial" pitchFamily="34" charset="0"/>
                </a:rPr>
                <a:t>eader#4</a:t>
              </a:r>
              <a:endParaRPr kumimoji="1" lang="ja-JP" altLang="en-US" sz="800" dirty="0">
                <a:solidFill>
                  <a:schemeClr val="tx1"/>
                </a:solidFill>
                <a:latin typeface="Arial" pitchFamily="34" charset="0"/>
                <a:cs typeface="Arial" pitchFamily="34" charset="0"/>
              </a:endParaRPr>
            </a:p>
          </p:txBody>
        </p:sp>
        <p:sp>
          <p:nvSpPr>
            <p:cNvPr id="90" name="正方形/長方形 89"/>
            <p:cNvSpPr/>
            <p:nvPr/>
          </p:nvSpPr>
          <p:spPr>
            <a:xfrm>
              <a:off x="6588224" y="5887497"/>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Arial" pitchFamily="34" charset="0"/>
                  <a:cs typeface="Arial" pitchFamily="34" charset="0"/>
                </a:rPr>
                <a:t>HCS</a:t>
              </a:r>
              <a:endParaRPr kumimoji="1" lang="ja-JP" altLang="en-US" sz="700" dirty="0">
                <a:solidFill>
                  <a:schemeClr val="tx1"/>
                </a:solidFill>
                <a:latin typeface="Arial" pitchFamily="34" charset="0"/>
                <a:cs typeface="Arial" pitchFamily="34" charset="0"/>
              </a:endParaRPr>
            </a:p>
          </p:txBody>
        </p:sp>
      </p:grpSp>
      <p:grpSp>
        <p:nvGrpSpPr>
          <p:cNvPr id="21" name="グループ化 109"/>
          <p:cNvGrpSpPr/>
          <p:nvPr/>
        </p:nvGrpSpPr>
        <p:grpSpPr>
          <a:xfrm>
            <a:off x="2623079" y="4085511"/>
            <a:ext cx="864096" cy="288032"/>
            <a:chOff x="4822522" y="2708920"/>
            <a:chExt cx="864096" cy="288032"/>
          </a:xfrm>
        </p:grpSpPr>
        <p:sp>
          <p:nvSpPr>
            <p:cNvPr id="106" name="正方形/長方形 105"/>
            <p:cNvSpPr/>
            <p:nvPr/>
          </p:nvSpPr>
          <p:spPr>
            <a:xfrm>
              <a:off x="4966538" y="270892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MPDU#3</a:t>
              </a:r>
              <a:endParaRPr kumimoji="1" lang="ja-JP" altLang="en-US" sz="900" dirty="0">
                <a:solidFill>
                  <a:schemeClr val="tx1"/>
                </a:solidFill>
                <a:latin typeface="Arial" pitchFamily="34" charset="0"/>
                <a:cs typeface="Arial" pitchFamily="34" charset="0"/>
              </a:endParaRPr>
            </a:p>
          </p:txBody>
        </p:sp>
        <p:sp>
          <p:nvSpPr>
            <p:cNvPr id="107" name="正方形/長方形 106"/>
            <p:cNvSpPr/>
            <p:nvPr/>
          </p:nvSpPr>
          <p:spPr>
            <a:xfrm>
              <a:off x="4822522" y="2708920"/>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a:solidFill>
                    <a:schemeClr val="tx1"/>
                  </a:solidFill>
                  <a:latin typeface="Arial" pitchFamily="34" charset="0"/>
                  <a:cs typeface="Arial" pitchFamily="34" charset="0"/>
                </a:rPr>
                <a:t>F</a:t>
              </a:r>
              <a:r>
                <a:rPr lang="en-US" altLang="ja-JP" sz="700" dirty="0" smtClean="0">
                  <a:solidFill>
                    <a:schemeClr val="tx1"/>
                  </a:solidFill>
                  <a:latin typeface="Arial" pitchFamily="34" charset="0"/>
                  <a:cs typeface="Arial" pitchFamily="34" charset="0"/>
                </a:rPr>
                <a:t>CS</a:t>
              </a:r>
              <a:endParaRPr kumimoji="1" lang="ja-JP" altLang="en-US" sz="700" dirty="0">
                <a:solidFill>
                  <a:schemeClr val="tx1"/>
                </a:solidFill>
                <a:latin typeface="Arial" pitchFamily="34" charset="0"/>
                <a:cs typeface="Arial" pitchFamily="34" charset="0"/>
              </a:endParaRPr>
            </a:p>
          </p:txBody>
        </p:sp>
      </p:grpSp>
      <p:sp>
        <p:nvSpPr>
          <p:cNvPr id="100" name="正方形/長方形 99"/>
          <p:cNvSpPr/>
          <p:nvPr/>
        </p:nvSpPr>
        <p:spPr>
          <a:xfrm>
            <a:off x="3520968" y="3962400"/>
            <a:ext cx="1220206" cy="123111"/>
          </a:xfrm>
          <a:prstGeom prst="rect">
            <a:avLst/>
          </a:prstGeom>
        </p:spPr>
        <p:txBody>
          <a:bodyPr wrap="none" tIns="0" bIns="0">
            <a:spAutoFit/>
          </a:bodyPr>
          <a:lstStyle/>
          <a:p>
            <a:r>
              <a:rPr lang="en-US" altLang="ja-JP" sz="800" dirty="0">
                <a:latin typeface="Arial" pitchFamily="34" charset="0"/>
                <a:cs typeface="Arial" pitchFamily="34" charset="0"/>
              </a:rPr>
              <a:t>Fragmentation </a:t>
            </a:r>
            <a:r>
              <a:rPr lang="en-US" altLang="ja-JP" sz="800" dirty="0" smtClean="0">
                <a:latin typeface="Arial" pitchFamily="34" charset="0"/>
                <a:cs typeface="Arial" pitchFamily="34" charset="0"/>
              </a:rPr>
              <a:t>flag = 0</a:t>
            </a:r>
            <a:endParaRPr lang="ja-JP" altLang="en-US" sz="800" dirty="0">
              <a:latin typeface="Arial" pitchFamily="34" charset="0"/>
              <a:cs typeface="Arial" pitchFamily="34" charset="0"/>
            </a:endParaRPr>
          </a:p>
        </p:txBody>
      </p:sp>
      <p:sp>
        <p:nvSpPr>
          <p:cNvPr id="101" name="左中かっこ 100"/>
          <p:cNvSpPr/>
          <p:nvPr/>
        </p:nvSpPr>
        <p:spPr>
          <a:xfrm rot="16200000" flipV="1">
            <a:off x="3423927" y="3593620"/>
            <a:ext cx="193594" cy="1805975"/>
          </a:xfrm>
          <a:prstGeom prst="leftBrace">
            <a:avLst>
              <a:gd name="adj1" fmla="val 8333"/>
              <a:gd name="adj2" fmla="val 507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Arial" pitchFamily="34" charset="0"/>
              <a:cs typeface="Arial" pitchFamily="34" charset="0"/>
            </a:endParaRPr>
          </a:p>
        </p:txBody>
      </p:sp>
      <p:sp>
        <p:nvSpPr>
          <p:cNvPr id="102" name="正方形/長方形 101"/>
          <p:cNvSpPr/>
          <p:nvPr/>
        </p:nvSpPr>
        <p:spPr>
          <a:xfrm>
            <a:off x="2718532" y="4373543"/>
            <a:ext cx="747320" cy="123111"/>
          </a:xfrm>
          <a:prstGeom prst="rect">
            <a:avLst/>
          </a:prstGeom>
        </p:spPr>
        <p:txBody>
          <a:bodyPr wrap="none" tIns="0" bIns="0">
            <a:spAutoFit/>
          </a:bodyPr>
          <a:lstStyle/>
          <a:p>
            <a:r>
              <a:rPr lang="en-US" altLang="ja-JP" sz="800" dirty="0" smtClean="0">
                <a:latin typeface="Arial" pitchFamily="34" charset="0"/>
                <a:cs typeface="Arial" pitchFamily="34" charset="0"/>
              </a:rPr>
              <a:t>Subframe#3</a:t>
            </a:r>
            <a:endParaRPr lang="ja-JP" altLang="en-US" sz="800" dirty="0">
              <a:latin typeface="Arial" pitchFamily="34" charset="0"/>
              <a:cs typeface="Arial" pitchFamily="34" charset="0"/>
            </a:endParaRPr>
          </a:p>
        </p:txBody>
      </p:sp>
      <p:grpSp>
        <p:nvGrpSpPr>
          <p:cNvPr id="24" name="グループ化 77"/>
          <p:cNvGrpSpPr/>
          <p:nvPr/>
        </p:nvGrpSpPr>
        <p:grpSpPr>
          <a:xfrm>
            <a:off x="3585512" y="4076773"/>
            <a:ext cx="986488" cy="288032"/>
            <a:chOff x="6588224" y="5887497"/>
            <a:chExt cx="796410" cy="288032"/>
          </a:xfrm>
        </p:grpSpPr>
        <p:sp>
          <p:nvSpPr>
            <p:cNvPr id="104" name="正方形/長方形 103"/>
            <p:cNvSpPr/>
            <p:nvPr/>
          </p:nvSpPr>
          <p:spPr>
            <a:xfrm>
              <a:off x="6732240" y="5887497"/>
              <a:ext cx="652394"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MAC</a:t>
              </a:r>
              <a:r>
                <a:rPr kumimoji="1" lang="en-US" altLang="ja-JP" sz="800" dirty="0" smtClean="0">
                  <a:solidFill>
                    <a:schemeClr val="tx1"/>
                  </a:solidFill>
                  <a:latin typeface="Arial" pitchFamily="34" charset="0"/>
                  <a:cs typeface="Arial" pitchFamily="34" charset="0"/>
                </a:rPr>
                <a:t> </a:t>
              </a:r>
            </a:p>
            <a:p>
              <a:pPr algn="ctr"/>
              <a:r>
                <a:rPr lang="en-US" altLang="ja-JP" sz="800" dirty="0" smtClean="0">
                  <a:solidFill>
                    <a:schemeClr val="tx1"/>
                  </a:solidFill>
                  <a:latin typeface="Arial" pitchFamily="34" charset="0"/>
                  <a:cs typeface="Arial" pitchFamily="34" charset="0"/>
                </a:rPr>
                <a:t>Subh</a:t>
              </a:r>
              <a:r>
                <a:rPr kumimoji="1" lang="en-US" altLang="ja-JP" sz="800" dirty="0" smtClean="0">
                  <a:solidFill>
                    <a:schemeClr val="tx1"/>
                  </a:solidFill>
                  <a:latin typeface="Arial" pitchFamily="34" charset="0"/>
                  <a:cs typeface="Arial" pitchFamily="34" charset="0"/>
                </a:rPr>
                <a:t>eader#3</a:t>
              </a:r>
              <a:endParaRPr kumimoji="1" lang="ja-JP" altLang="en-US" sz="800" dirty="0">
                <a:solidFill>
                  <a:schemeClr val="tx1"/>
                </a:solidFill>
                <a:latin typeface="Arial" pitchFamily="34" charset="0"/>
                <a:cs typeface="Arial" pitchFamily="34" charset="0"/>
              </a:endParaRPr>
            </a:p>
          </p:txBody>
        </p:sp>
        <p:sp>
          <p:nvSpPr>
            <p:cNvPr id="105" name="正方形/長方形 104"/>
            <p:cNvSpPr/>
            <p:nvPr/>
          </p:nvSpPr>
          <p:spPr>
            <a:xfrm>
              <a:off x="6588224" y="5887497"/>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Arial" pitchFamily="34" charset="0"/>
                  <a:cs typeface="Arial" pitchFamily="34" charset="0"/>
                </a:rPr>
                <a:t>HCS</a:t>
              </a:r>
              <a:endParaRPr kumimoji="1" lang="ja-JP" altLang="en-US" sz="700" dirty="0">
                <a:solidFill>
                  <a:schemeClr val="tx1"/>
                </a:solidFill>
                <a:latin typeface="Arial" pitchFamily="34" charset="0"/>
                <a:cs typeface="Arial" pitchFamily="34" charset="0"/>
              </a:endParaRPr>
            </a:p>
          </p:txBody>
        </p:sp>
      </p:grpSp>
      <p:grpSp>
        <p:nvGrpSpPr>
          <p:cNvPr id="26" name="グループ化 109"/>
          <p:cNvGrpSpPr/>
          <p:nvPr/>
        </p:nvGrpSpPr>
        <p:grpSpPr>
          <a:xfrm>
            <a:off x="3967743" y="3454506"/>
            <a:ext cx="864096" cy="288032"/>
            <a:chOff x="4822522" y="2708920"/>
            <a:chExt cx="864096" cy="288032"/>
          </a:xfrm>
        </p:grpSpPr>
        <p:sp>
          <p:nvSpPr>
            <p:cNvPr id="118" name="正方形/長方形 117"/>
            <p:cNvSpPr/>
            <p:nvPr/>
          </p:nvSpPr>
          <p:spPr>
            <a:xfrm>
              <a:off x="4966538" y="270892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MPDU#2</a:t>
              </a:r>
              <a:endParaRPr kumimoji="1" lang="ja-JP" altLang="en-US" sz="900" dirty="0">
                <a:solidFill>
                  <a:schemeClr val="tx1"/>
                </a:solidFill>
                <a:latin typeface="Arial" pitchFamily="34" charset="0"/>
                <a:cs typeface="Arial" pitchFamily="34" charset="0"/>
              </a:endParaRPr>
            </a:p>
          </p:txBody>
        </p:sp>
        <p:sp>
          <p:nvSpPr>
            <p:cNvPr id="119" name="正方形/長方形 118"/>
            <p:cNvSpPr/>
            <p:nvPr/>
          </p:nvSpPr>
          <p:spPr>
            <a:xfrm>
              <a:off x="4822522" y="2708920"/>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a:solidFill>
                    <a:schemeClr val="tx1"/>
                  </a:solidFill>
                  <a:latin typeface="Arial" pitchFamily="34" charset="0"/>
                  <a:cs typeface="Arial" pitchFamily="34" charset="0"/>
                </a:rPr>
                <a:t>F</a:t>
              </a:r>
              <a:r>
                <a:rPr lang="en-US" altLang="ja-JP" sz="700" dirty="0" smtClean="0">
                  <a:solidFill>
                    <a:schemeClr val="tx1"/>
                  </a:solidFill>
                  <a:latin typeface="Arial" pitchFamily="34" charset="0"/>
                  <a:cs typeface="Arial" pitchFamily="34" charset="0"/>
                </a:rPr>
                <a:t>CS</a:t>
              </a:r>
              <a:endParaRPr kumimoji="1" lang="ja-JP" altLang="en-US" sz="700" dirty="0">
                <a:solidFill>
                  <a:schemeClr val="tx1"/>
                </a:solidFill>
                <a:latin typeface="Arial" pitchFamily="34" charset="0"/>
                <a:cs typeface="Arial" pitchFamily="34" charset="0"/>
              </a:endParaRPr>
            </a:p>
          </p:txBody>
        </p:sp>
      </p:grpSp>
      <p:sp>
        <p:nvSpPr>
          <p:cNvPr id="112" name="正方形/長方形 111"/>
          <p:cNvSpPr/>
          <p:nvPr/>
        </p:nvSpPr>
        <p:spPr>
          <a:xfrm>
            <a:off x="4865632" y="3331395"/>
            <a:ext cx="1220206" cy="123111"/>
          </a:xfrm>
          <a:prstGeom prst="rect">
            <a:avLst/>
          </a:prstGeom>
        </p:spPr>
        <p:txBody>
          <a:bodyPr wrap="none" tIns="0" bIns="0">
            <a:spAutoFit/>
          </a:bodyPr>
          <a:lstStyle/>
          <a:p>
            <a:r>
              <a:rPr lang="en-US" altLang="ja-JP" sz="800" dirty="0">
                <a:latin typeface="Arial" pitchFamily="34" charset="0"/>
                <a:cs typeface="Arial" pitchFamily="34" charset="0"/>
              </a:rPr>
              <a:t>Fragmentation </a:t>
            </a:r>
            <a:r>
              <a:rPr lang="en-US" altLang="ja-JP" sz="800" dirty="0" smtClean="0">
                <a:latin typeface="Arial" pitchFamily="34" charset="0"/>
                <a:cs typeface="Arial" pitchFamily="34" charset="0"/>
              </a:rPr>
              <a:t>flag = 1</a:t>
            </a:r>
            <a:endParaRPr lang="ja-JP" altLang="en-US" sz="800" dirty="0">
              <a:latin typeface="Arial" pitchFamily="34" charset="0"/>
              <a:cs typeface="Arial" pitchFamily="34" charset="0"/>
            </a:endParaRPr>
          </a:p>
        </p:txBody>
      </p:sp>
      <p:sp>
        <p:nvSpPr>
          <p:cNvPr id="113" name="左中かっこ 112"/>
          <p:cNvSpPr/>
          <p:nvPr/>
        </p:nvSpPr>
        <p:spPr>
          <a:xfrm rot="16200000" flipV="1">
            <a:off x="4768591" y="2962615"/>
            <a:ext cx="193594" cy="1805975"/>
          </a:xfrm>
          <a:prstGeom prst="leftBrace">
            <a:avLst>
              <a:gd name="adj1" fmla="val 8333"/>
              <a:gd name="adj2" fmla="val 507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Arial" pitchFamily="34" charset="0"/>
              <a:cs typeface="Arial" pitchFamily="34" charset="0"/>
            </a:endParaRPr>
          </a:p>
        </p:txBody>
      </p:sp>
      <p:sp>
        <p:nvSpPr>
          <p:cNvPr id="114" name="正方形/長方形 113"/>
          <p:cNvSpPr/>
          <p:nvPr/>
        </p:nvSpPr>
        <p:spPr>
          <a:xfrm>
            <a:off x="4063196" y="3742538"/>
            <a:ext cx="747320" cy="123111"/>
          </a:xfrm>
          <a:prstGeom prst="rect">
            <a:avLst/>
          </a:prstGeom>
        </p:spPr>
        <p:txBody>
          <a:bodyPr wrap="none" tIns="0" bIns="0">
            <a:spAutoFit/>
          </a:bodyPr>
          <a:lstStyle/>
          <a:p>
            <a:r>
              <a:rPr lang="en-US" altLang="ja-JP" sz="800" dirty="0" smtClean="0">
                <a:latin typeface="Arial" pitchFamily="34" charset="0"/>
                <a:cs typeface="Arial" pitchFamily="34" charset="0"/>
              </a:rPr>
              <a:t>Subframe#2</a:t>
            </a:r>
            <a:endParaRPr lang="ja-JP" altLang="en-US" sz="800" dirty="0">
              <a:latin typeface="Arial" pitchFamily="34" charset="0"/>
              <a:cs typeface="Arial" pitchFamily="34" charset="0"/>
            </a:endParaRPr>
          </a:p>
        </p:txBody>
      </p:sp>
      <p:grpSp>
        <p:nvGrpSpPr>
          <p:cNvPr id="28" name="グループ化 77"/>
          <p:cNvGrpSpPr/>
          <p:nvPr/>
        </p:nvGrpSpPr>
        <p:grpSpPr>
          <a:xfrm>
            <a:off x="4930176" y="3445768"/>
            <a:ext cx="937224" cy="288032"/>
            <a:chOff x="6588224" y="5887497"/>
            <a:chExt cx="796410" cy="288032"/>
          </a:xfrm>
        </p:grpSpPr>
        <p:sp>
          <p:nvSpPr>
            <p:cNvPr id="116" name="正方形/長方形 115"/>
            <p:cNvSpPr/>
            <p:nvPr/>
          </p:nvSpPr>
          <p:spPr>
            <a:xfrm>
              <a:off x="6732240" y="5887497"/>
              <a:ext cx="652394"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MAC</a:t>
              </a:r>
              <a:r>
                <a:rPr kumimoji="1" lang="en-US" altLang="ja-JP" sz="800" dirty="0" smtClean="0">
                  <a:solidFill>
                    <a:schemeClr val="tx1"/>
                  </a:solidFill>
                  <a:latin typeface="Arial" pitchFamily="34" charset="0"/>
                  <a:cs typeface="Arial" pitchFamily="34" charset="0"/>
                </a:rPr>
                <a:t> </a:t>
              </a:r>
            </a:p>
            <a:p>
              <a:pPr algn="ctr"/>
              <a:r>
                <a:rPr lang="en-US" altLang="ja-JP" sz="800" dirty="0" smtClean="0">
                  <a:solidFill>
                    <a:schemeClr val="tx1"/>
                  </a:solidFill>
                  <a:latin typeface="Arial" pitchFamily="34" charset="0"/>
                  <a:cs typeface="Arial" pitchFamily="34" charset="0"/>
                </a:rPr>
                <a:t>Subh</a:t>
              </a:r>
              <a:r>
                <a:rPr kumimoji="1" lang="en-US" altLang="ja-JP" sz="800" dirty="0" smtClean="0">
                  <a:solidFill>
                    <a:schemeClr val="tx1"/>
                  </a:solidFill>
                  <a:latin typeface="Arial" pitchFamily="34" charset="0"/>
                  <a:cs typeface="Arial" pitchFamily="34" charset="0"/>
                </a:rPr>
                <a:t>eader#2</a:t>
              </a:r>
              <a:endParaRPr kumimoji="1" lang="ja-JP" altLang="en-US" sz="800" dirty="0">
                <a:solidFill>
                  <a:schemeClr val="tx1"/>
                </a:solidFill>
                <a:latin typeface="Arial" pitchFamily="34" charset="0"/>
                <a:cs typeface="Arial" pitchFamily="34" charset="0"/>
              </a:endParaRPr>
            </a:p>
          </p:txBody>
        </p:sp>
        <p:sp>
          <p:nvSpPr>
            <p:cNvPr id="117" name="正方形/長方形 116"/>
            <p:cNvSpPr/>
            <p:nvPr/>
          </p:nvSpPr>
          <p:spPr>
            <a:xfrm>
              <a:off x="6588224" y="5887497"/>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Arial" pitchFamily="34" charset="0"/>
                  <a:cs typeface="Arial" pitchFamily="34" charset="0"/>
                </a:rPr>
                <a:t>HCS</a:t>
              </a:r>
              <a:endParaRPr kumimoji="1" lang="ja-JP" altLang="en-US" sz="700" dirty="0">
                <a:solidFill>
                  <a:schemeClr val="tx1"/>
                </a:solidFill>
                <a:latin typeface="Arial" pitchFamily="34" charset="0"/>
                <a:cs typeface="Arial" pitchFamily="34" charset="0"/>
              </a:endParaRPr>
            </a:p>
          </p:txBody>
        </p:sp>
      </p:grpSp>
      <p:grpSp>
        <p:nvGrpSpPr>
          <p:cNvPr id="30" name="グループ化 109"/>
          <p:cNvGrpSpPr/>
          <p:nvPr/>
        </p:nvGrpSpPr>
        <p:grpSpPr>
          <a:xfrm>
            <a:off x="5366279" y="2844906"/>
            <a:ext cx="864096" cy="288032"/>
            <a:chOff x="4822522" y="2708920"/>
            <a:chExt cx="864096" cy="288032"/>
          </a:xfrm>
        </p:grpSpPr>
        <p:sp>
          <p:nvSpPr>
            <p:cNvPr id="129" name="正方形/長方形 128"/>
            <p:cNvSpPr/>
            <p:nvPr/>
          </p:nvSpPr>
          <p:spPr>
            <a:xfrm>
              <a:off x="4966538" y="270892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MPDU#1</a:t>
              </a:r>
              <a:endParaRPr kumimoji="1" lang="ja-JP" altLang="en-US" sz="900" dirty="0">
                <a:solidFill>
                  <a:schemeClr val="tx1"/>
                </a:solidFill>
                <a:latin typeface="Arial" pitchFamily="34" charset="0"/>
                <a:cs typeface="Arial" pitchFamily="34" charset="0"/>
              </a:endParaRPr>
            </a:p>
          </p:txBody>
        </p:sp>
        <p:sp>
          <p:nvSpPr>
            <p:cNvPr id="130" name="正方形/長方形 129"/>
            <p:cNvSpPr/>
            <p:nvPr/>
          </p:nvSpPr>
          <p:spPr>
            <a:xfrm>
              <a:off x="4822522" y="2708920"/>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a:solidFill>
                    <a:schemeClr val="tx1"/>
                  </a:solidFill>
                  <a:latin typeface="Arial" pitchFamily="34" charset="0"/>
                  <a:cs typeface="Arial" pitchFamily="34" charset="0"/>
                </a:rPr>
                <a:t>F</a:t>
              </a:r>
              <a:r>
                <a:rPr lang="en-US" altLang="ja-JP" sz="700" dirty="0" smtClean="0">
                  <a:solidFill>
                    <a:schemeClr val="tx1"/>
                  </a:solidFill>
                  <a:latin typeface="Arial" pitchFamily="34" charset="0"/>
                  <a:cs typeface="Arial" pitchFamily="34" charset="0"/>
                </a:rPr>
                <a:t>CS</a:t>
              </a:r>
              <a:endParaRPr kumimoji="1" lang="ja-JP" altLang="en-US" sz="700" dirty="0">
                <a:solidFill>
                  <a:schemeClr val="tx1"/>
                </a:solidFill>
                <a:latin typeface="Arial" pitchFamily="34" charset="0"/>
                <a:cs typeface="Arial" pitchFamily="34" charset="0"/>
              </a:endParaRPr>
            </a:p>
          </p:txBody>
        </p:sp>
      </p:grpSp>
      <p:sp>
        <p:nvSpPr>
          <p:cNvPr id="123" name="正方形/長方形 122"/>
          <p:cNvSpPr/>
          <p:nvPr/>
        </p:nvSpPr>
        <p:spPr>
          <a:xfrm>
            <a:off x="6264168" y="2721795"/>
            <a:ext cx="1220206" cy="123111"/>
          </a:xfrm>
          <a:prstGeom prst="rect">
            <a:avLst/>
          </a:prstGeom>
        </p:spPr>
        <p:txBody>
          <a:bodyPr wrap="none" tIns="0" bIns="0">
            <a:spAutoFit/>
          </a:bodyPr>
          <a:lstStyle/>
          <a:p>
            <a:r>
              <a:rPr lang="en-US" altLang="ja-JP" sz="800" dirty="0">
                <a:latin typeface="Arial" pitchFamily="34" charset="0"/>
                <a:cs typeface="Arial" pitchFamily="34" charset="0"/>
              </a:rPr>
              <a:t>Fragmentation </a:t>
            </a:r>
            <a:r>
              <a:rPr lang="en-US" altLang="ja-JP" sz="800" dirty="0" smtClean="0">
                <a:latin typeface="Arial" pitchFamily="34" charset="0"/>
                <a:cs typeface="Arial" pitchFamily="34" charset="0"/>
              </a:rPr>
              <a:t>flag = 0</a:t>
            </a:r>
            <a:endParaRPr lang="ja-JP" altLang="en-US" sz="800" dirty="0">
              <a:latin typeface="Arial" pitchFamily="34" charset="0"/>
              <a:cs typeface="Arial" pitchFamily="34" charset="0"/>
            </a:endParaRPr>
          </a:p>
        </p:txBody>
      </p:sp>
      <p:sp>
        <p:nvSpPr>
          <p:cNvPr id="124" name="左中かっこ 123"/>
          <p:cNvSpPr/>
          <p:nvPr/>
        </p:nvSpPr>
        <p:spPr>
          <a:xfrm rot="16200000" flipV="1">
            <a:off x="6167127" y="2353015"/>
            <a:ext cx="193594" cy="1805975"/>
          </a:xfrm>
          <a:prstGeom prst="leftBrace">
            <a:avLst>
              <a:gd name="adj1" fmla="val 8333"/>
              <a:gd name="adj2" fmla="val 507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Arial" pitchFamily="34" charset="0"/>
              <a:cs typeface="Arial" pitchFamily="34" charset="0"/>
            </a:endParaRPr>
          </a:p>
        </p:txBody>
      </p:sp>
      <p:sp>
        <p:nvSpPr>
          <p:cNvPr id="125" name="正方形/長方形 124"/>
          <p:cNvSpPr/>
          <p:nvPr/>
        </p:nvSpPr>
        <p:spPr>
          <a:xfrm>
            <a:off x="5461732" y="3132938"/>
            <a:ext cx="747320" cy="123111"/>
          </a:xfrm>
          <a:prstGeom prst="rect">
            <a:avLst/>
          </a:prstGeom>
        </p:spPr>
        <p:txBody>
          <a:bodyPr wrap="none" tIns="0" bIns="0">
            <a:spAutoFit/>
          </a:bodyPr>
          <a:lstStyle/>
          <a:p>
            <a:r>
              <a:rPr lang="en-US" altLang="ja-JP" sz="800" dirty="0" smtClean="0">
                <a:latin typeface="Arial" pitchFamily="34" charset="0"/>
                <a:cs typeface="Arial" pitchFamily="34" charset="0"/>
              </a:rPr>
              <a:t>Subframe#1</a:t>
            </a:r>
            <a:endParaRPr lang="ja-JP" altLang="en-US" sz="800" dirty="0">
              <a:latin typeface="Arial" pitchFamily="34" charset="0"/>
              <a:cs typeface="Arial" pitchFamily="34" charset="0"/>
            </a:endParaRPr>
          </a:p>
        </p:txBody>
      </p:sp>
      <p:grpSp>
        <p:nvGrpSpPr>
          <p:cNvPr id="32" name="グループ化 77"/>
          <p:cNvGrpSpPr/>
          <p:nvPr/>
        </p:nvGrpSpPr>
        <p:grpSpPr>
          <a:xfrm>
            <a:off x="6328712" y="2836168"/>
            <a:ext cx="910288" cy="288032"/>
            <a:chOff x="6588224" y="5887497"/>
            <a:chExt cx="796410" cy="288032"/>
          </a:xfrm>
        </p:grpSpPr>
        <p:sp>
          <p:nvSpPr>
            <p:cNvPr id="127" name="正方形/長方形 126"/>
            <p:cNvSpPr/>
            <p:nvPr/>
          </p:nvSpPr>
          <p:spPr>
            <a:xfrm>
              <a:off x="6732240" y="5887497"/>
              <a:ext cx="652394"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MAC</a:t>
              </a:r>
              <a:r>
                <a:rPr kumimoji="1" lang="en-US" altLang="ja-JP" sz="800" dirty="0" smtClean="0">
                  <a:solidFill>
                    <a:schemeClr val="tx1"/>
                  </a:solidFill>
                  <a:latin typeface="Arial" pitchFamily="34" charset="0"/>
                  <a:cs typeface="Arial" pitchFamily="34" charset="0"/>
                </a:rPr>
                <a:t> </a:t>
              </a:r>
            </a:p>
            <a:p>
              <a:pPr algn="ctr"/>
              <a:r>
                <a:rPr lang="en-US" altLang="ja-JP" sz="800" dirty="0" smtClean="0">
                  <a:solidFill>
                    <a:schemeClr val="tx1"/>
                  </a:solidFill>
                  <a:latin typeface="Arial" pitchFamily="34" charset="0"/>
                  <a:cs typeface="Arial" pitchFamily="34" charset="0"/>
                </a:rPr>
                <a:t>Subh</a:t>
              </a:r>
              <a:r>
                <a:rPr kumimoji="1" lang="en-US" altLang="ja-JP" sz="800" dirty="0" smtClean="0">
                  <a:solidFill>
                    <a:schemeClr val="tx1"/>
                  </a:solidFill>
                  <a:latin typeface="Arial" pitchFamily="34" charset="0"/>
                  <a:cs typeface="Arial" pitchFamily="34" charset="0"/>
                </a:rPr>
                <a:t>eader#1</a:t>
              </a:r>
              <a:endParaRPr kumimoji="1" lang="ja-JP" altLang="en-US" sz="800" dirty="0">
                <a:solidFill>
                  <a:schemeClr val="tx1"/>
                </a:solidFill>
                <a:latin typeface="Arial" pitchFamily="34" charset="0"/>
                <a:cs typeface="Arial" pitchFamily="34" charset="0"/>
              </a:endParaRPr>
            </a:p>
          </p:txBody>
        </p:sp>
        <p:sp>
          <p:nvSpPr>
            <p:cNvPr id="128" name="正方形/長方形 127"/>
            <p:cNvSpPr/>
            <p:nvPr/>
          </p:nvSpPr>
          <p:spPr>
            <a:xfrm>
              <a:off x="6588224" y="5887497"/>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Arial" pitchFamily="34" charset="0"/>
                  <a:cs typeface="Arial" pitchFamily="34" charset="0"/>
                </a:rPr>
                <a:t>HCS</a:t>
              </a:r>
              <a:endParaRPr kumimoji="1" lang="ja-JP" altLang="en-US" sz="700" dirty="0">
                <a:solidFill>
                  <a:schemeClr val="tx1"/>
                </a:solidFill>
                <a:latin typeface="Arial" pitchFamily="34" charset="0"/>
                <a:cs typeface="Arial" pitchFamily="34" charset="0"/>
              </a:endParaRPr>
            </a:p>
          </p:txBody>
        </p:sp>
      </p:grpSp>
      <p:sp>
        <p:nvSpPr>
          <p:cNvPr id="146" name="正方形/長方形 145"/>
          <p:cNvSpPr/>
          <p:nvPr/>
        </p:nvSpPr>
        <p:spPr>
          <a:xfrm>
            <a:off x="1828800" y="6019800"/>
            <a:ext cx="65226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err="1" smtClean="0">
                <a:solidFill>
                  <a:schemeClr val="tx1"/>
                </a:solidFill>
                <a:latin typeface="Arial" pitchFamily="34" charset="0"/>
                <a:cs typeface="Arial" pitchFamily="34" charset="0"/>
              </a:rPr>
              <a:t>Subframe#N</a:t>
            </a:r>
            <a:endParaRPr kumimoji="1" lang="ja-JP" altLang="en-US" sz="800" dirty="0">
              <a:solidFill>
                <a:schemeClr val="tx1"/>
              </a:solidFill>
              <a:latin typeface="Arial" pitchFamily="34" charset="0"/>
              <a:cs typeface="Arial" pitchFamily="34" charset="0"/>
            </a:endParaRPr>
          </a:p>
        </p:txBody>
      </p:sp>
      <p:cxnSp>
        <p:nvCxnSpPr>
          <p:cNvPr id="148" name="直線コネクタ 147"/>
          <p:cNvCxnSpPr/>
          <p:nvPr/>
        </p:nvCxnSpPr>
        <p:spPr>
          <a:xfrm>
            <a:off x="2590800" y="6172200"/>
            <a:ext cx="2057400" cy="0"/>
          </a:xfrm>
          <a:prstGeom prst="line">
            <a:avLst/>
          </a:prstGeom>
          <a:noFill/>
          <a:ln w="25400" cap="flat">
            <a:solidFill>
              <a:schemeClr val="tx1"/>
            </a:solidFill>
            <a:prstDash val="sysDot"/>
            <a:bevel/>
          </a:ln>
          <a:effectLst/>
        </p:spPr>
        <p:style>
          <a:lnRef idx="0">
            <a:scrgbClr r="0" g="0" b="0"/>
          </a:lnRef>
          <a:fillRef idx="0">
            <a:scrgbClr r="0" g="0" b="0"/>
          </a:fillRef>
          <a:effectRef idx="0">
            <a:scrgbClr r="0" g="0" b="0"/>
          </a:effectRef>
          <a:fontRef idx="none"/>
        </p:style>
      </p:cxnSp>
      <p:sp>
        <p:nvSpPr>
          <p:cNvPr id="149" name="正方形/長方形 148"/>
          <p:cNvSpPr/>
          <p:nvPr/>
        </p:nvSpPr>
        <p:spPr>
          <a:xfrm>
            <a:off x="1371600" y="5791200"/>
            <a:ext cx="1143000" cy="584775"/>
          </a:xfrm>
          <a:prstGeom prst="rect">
            <a:avLst/>
          </a:prstGeom>
          <a:ln>
            <a:solidFill>
              <a:srgbClr val="FF0000"/>
            </a:solidFill>
          </a:ln>
        </p:spPr>
        <p:txBody>
          <a:bodyPr wrap="square">
            <a:spAutoFit/>
          </a:bodyPr>
          <a:lstStyle/>
          <a:p>
            <a:r>
              <a:rPr lang="en-US" altLang="ja-JP" sz="800" dirty="0" smtClean="0">
                <a:latin typeface="Arial" pitchFamily="34" charset="0"/>
                <a:cs typeface="Arial" pitchFamily="34" charset="0"/>
              </a:rPr>
              <a:t>N:255 maximum</a:t>
            </a:r>
          </a:p>
          <a:p>
            <a:endParaRPr lang="en-US" altLang="ja-JP" sz="800" dirty="0" smtClean="0">
              <a:latin typeface="Arial" pitchFamily="34" charset="0"/>
              <a:cs typeface="Arial" pitchFamily="34" charset="0"/>
            </a:endParaRPr>
          </a:p>
          <a:p>
            <a:endParaRPr lang="en-US" altLang="ja-JP" sz="800" dirty="0" smtClean="0">
              <a:latin typeface="Arial" pitchFamily="34" charset="0"/>
              <a:cs typeface="Arial" pitchFamily="34" charset="0"/>
            </a:endParaRPr>
          </a:p>
          <a:p>
            <a:endParaRPr lang="ja-JP" altLang="en-US" sz="800" dirty="0">
              <a:latin typeface="Arial" pitchFamily="34" charset="0"/>
              <a:cs typeface="Arial" pitchFamily="34" charset="0"/>
            </a:endParaRPr>
          </a:p>
        </p:txBody>
      </p:sp>
      <p:pic>
        <p:nvPicPr>
          <p:cNvPr id="92" name="Picture 2" descr="http://i.istockimg.com/file_thumbview_approve/21053787/3/stock-photo-21053787-one-pound-coin-stack.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068971" y="1671745"/>
            <a:ext cx="875787" cy="1320632"/>
          </a:xfrm>
          <a:prstGeom prst="rect">
            <a:avLst/>
          </a:prstGeom>
          <a:noFill/>
          <a:extLst>
            <a:ext uri="{909E8E84-426E-40DD-AFC4-6F175D3DCCD1}">
              <a14:hiddenFill xmlns:a14="http://schemas.microsoft.com/office/drawing/2010/main" xmlns="">
                <a:solidFill>
                  <a:srgbClr val="FFFFFF"/>
                </a:solidFill>
              </a14:hiddenFill>
            </a:ext>
          </a:extLst>
        </p:spPr>
      </p:pic>
      <p:sp>
        <p:nvSpPr>
          <p:cNvPr id="93" name="正方形/長方形 92"/>
          <p:cNvSpPr/>
          <p:nvPr/>
        </p:nvSpPr>
        <p:spPr>
          <a:xfrm>
            <a:off x="7821946" y="2819400"/>
            <a:ext cx="1245854" cy="461665"/>
          </a:xfrm>
          <a:prstGeom prst="rect">
            <a:avLst/>
          </a:prstGeom>
          <a:solidFill>
            <a:schemeClr val="bg1"/>
          </a:solidFill>
        </p:spPr>
        <p:txBody>
          <a:bodyPr wrap="none">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altLang="ja-JP" dirty="0" smtClean="0">
                <a:solidFill>
                  <a:srgbClr val="000000"/>
                </a:solidFill>
                <a:latin typeface="Arial" pitchFamily="34" charset="0"/>
                <a:cs typeface="Arial" pitchFamily="34" charset="0"/>
              </a:rPr>
              <a:t>“Stacked Coin” </a:t>
            </a:r>
          </a:p>
          <a:p>
            <a:pPr marL="0" marR="0" indent="0" algn="ctr" defTabSz="914400" rtl="0" fontAlgn="auto" latinLnBrk="1" hangingPunct="0">
              <a:lnSpc>
                <a:spcPct val="100000"/>
              </a:lnSpc>
              <a:spcBef>
                <a:spcPts val="0"/>
              </a:spcBef>
              <a:spcAft>
                <a:spcPts val="0"/>
              </a:spcAft>
              <a:buClrTx/>
              <a:buSzTx/>
              <a:buFontTx/>
              <a:buNone/>
              <a:tabLst/>
            </a:pPr>
            <a:r>
              <a:rPr lang="en-US" altLang="ja-JP" dirty="0" smtClean="0">
                <a:solidFill>
                  <a:srgbClr val="000000"/>
                </a:solidFill>
                <a:latin typeface="Arial" pitchFamily="34" charset="0"/>
                <a:cs typeface="Arial" pitchFamily="34" charset="0"/>
              </a:rPr>
              <a:t>FIFO Buffer</a:t>
            </a:r>
            <a:endParaRPr lang="en-US" altLang="ja-JP" dirty="0">
              <a:solidFill>
                <a:srgbClr val="000000"/>
              </a:solidFill>
              <a:latin typeface="Arial" pitchFamily="34" charset="0"/>
              <a:cs typeface="Arial" pitchFamily="34" charset="0"/>
            </a:endParaRPr>
          </a:p>
        </p:txBody>
      </p:sp>
      <p:sp>
        <p:nvSpPr>
          <p:cNvPr id="94" name="正方形/長方形 93"/>
          <p:cNvSpPr/>
          <p:nvPr/>
        </p:nvSpPr>
        <p:spPr>
          <a:xfrm>
            <a:off x="4552750" y="4535269"/>
            <a:ext cx="1814392" cy="646331"/>
          </a:xfrm>
          <a:prstGeom prst="rect">
            <a:avLst/>
          </a:prstGeom>
          <a:solidFill>
            <a:schemeClr val="bg1"/>
          </a:solidFill>
          <a:ln>
            <a:solidFill>
              <a:srgbClr val="FF0000"/>
            </a:solidFill>
          </a:ln>
        </p:spPr>
        <p:txBody>
          <a:bodyPr wrap="square">
            <a:spAutoFit/>
          </a:bodyPr>
          <a:lstStyle/>
          <a:p>
            <a:r>
              <a:rPr lang="en-US" altLang="ja-JP" dirty="0" err="1" smtClean="0">
                <a:latin typeface="Arial" pitchFamily="34" charset="0"/>
                <a:cs typeface="Arial" pitchFamily="34" charset="0"/>
              </a:rPr>
              <a:t>Subframe</a:t>
            </a:r>
            <a:r>
              <a:rPr lang="en-US" altLang="ja-JP" dirty="0" smtClean="0">
                <a:latin typeface="Arial" pitchFamily="34" charset="0"/>
                <a:cs typeface="Arial" pitchFamily="34" charset="0"/>
              </a:rPr>
              <a:t># and MPDU length are  shown in Sub Header</a:t>
            </a:r>
            <a:endParaRPr lang="ja-JP" altLang="en-US" dirty="0">
              <a:latin typeface="Arial" pitchFamily="34" charset="0"/>
              <a:cs typeface="Arial" pitchFamily="34" charset="0"/>
            </a:endParaRPr>
          </a:p>
        </p:txBody>
      </p:sp>
      <p:sp>
        <p:nvSpPr>
          <p:cNvPr id="58" name="正方形/長方形 57"/>
          <p:cNvSpPr/>
          <p:nvPr/>
        </p:nvSpPr>
        <p:spPr>
          <a:xfrm>
            <a:off x="1828800" y="2971800"/>
            <a:ext cx="1753656" cy="861774"/>
          </a:xfrm>
          <a:prstGeom prst="rect">
            <a:avLst/>
          </a:prstGeom>
          <a:solidFill>
            <a:schemeClr val="bg1"/>
          </a:solidFill>
          <a:ln>
            <a:solidFill>
              <a:srgbClr val="FF0000"/>
            </a:solidFill>
          </a:ln>
        </p:spPr>
        <p:txBody>
          <a:bodyPr wrap="square">
            <a:spAutoFit/>
          </a:bodyPr>
          <a:lstStyle/>
          <a:p>
            <a:r>
              <a:rPr lang="en-US" altLang="ja-JP" sz="1000" dirty="0" smtClean="0">
                <a:latin typeface="Arial" pitchFamily="34" charset="0"/>
                <a:cs typeface="Arial" pitchFamily="34" charset="0"/>
              </a:rPr>
              <a:t>Fragmentation flag is set to 1 to indicate the corresponding </a:t>
            </a:r>
            <a:r>
              <a:rPr lang="en-US" altLang="ja-JP" sz="1000" dirty="0" err="1" smtClean="0">
                <a:latin typeface="Arial" pitchFamily="34" charset="0"/>
                <a:cs typeface="Arial" pitchFamily="34" charset="0"/>
              </a:rPr>
              <a:t>subframe</a:t>
            </a:r>
            <a:r>
              <a:rPr lang="en-US" altLang="ja-JP" sz="1000" dirty="0" smtClean="0">
                <a:latin typeface="Arial" pitchFamily="34" charset="0"/>
                <a:cs typeface="Arial" pitchFamily="34" charset="0"/>
              </a:rPr>
              <a:t> is not a final frame of fragmentation</a:t>
            </a:r>
            <a:r>
              <a:rPr lang="en-US" altLang="ja-JP" sz="800" dirty="0" smtClean="0">
                <a:latin typeface="Arial" pitchFamily="34" charset="0"/>
                <a:cs typeface="Arial" pitchFamily="34" charset="0"/>
              </a:rPr>
              <a:t>.</a:t>
            </a:r>
            <a:endParaRPr lang="ja-JP" altLang="en-US" sz="800" dirty="0">
              <a:latin typeface="Arial" pitchFamily="34" charset="0"/>
              <a:cs typeface="Arial" pitchFamily="34" charset="0"/>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10981</TotalTime>
  <Words>1147</Words>
  <Application>Microsoft Office PowerPoint</Application>
  <PresentationFormat>画面に合わせる (4:3)</PresentationFormat>
  <Paragraphs>408</Paragraphs>
  <Slides>15</Slides>
  <Notes>1</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Default</vt:lpstr>
      <vt:lpstr>スライド 1</vt:lpstr>
      <vt:lpstr>802.15.3e PHY &amp; MAC</vt:lpstr>
      <vt:lpstr>Contents</vt:lpstr>
      <vt:lpstr>Key features of mm-wave HRCP</vt:lpstr>
      <vt:lpstr>Key concept of HRCP PHY</vt:lpstr>
      <vt:lpstr>MAC level data integrity   - Key Concept of HRCP MAC - #1 -</vt:lpstr>
      <vt:lpstr>スライド 7</vt:lpstr>
      <vt:lpstr>“Ping-Pong” Multiple Access   - Key Concept of HRCP MAC - #3 - </vt:lpstr>
      <vt:lpstr>Frame Fragmentation &amp; Aggregation</vt:lpstr>
      <vt:lpstr>スライド 10</vt:lpstr>
      <vt:lpstr>MAC Header  </vt:lpstr>
      <vt:lpstr>Sub Header  - Required Information on Sub Header -</vt:lpstr>
      <vt:lpstr>MAC Performance Estimation</vt:lpstr>
      <vt:lpstr>Appendix</vt:lpstr>
      <vt:lpstr>Considerations for “SIFS” of Proposed MAC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USER</cp:lastModifiedBy>
  <cp:revision>427</cp:revision>
  <dcterms:modified xsi:type="dcterms:W3CDTF">2015-07-10T03:12:42Z</dcterms:modified>
</cp:coreProperties>
</file>