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67" r:id="rId3"/>
    <p:sldId id="271" r:id="rId4"/>
    <p:sldId id="281" r:id="rId5"/>
    <p:sldId id="282" r:id="rId6"/>
    <p:sldId id="293" r:id="rId7"/>
    <p:sldId id="294" r:id="rId8"/>
    <p:sldId id="287" r:id="rId9"/>
    <p:sldId id="288" r:id="rId10"/>
    <p:sldId id="297" r:id="rId11"/>
    <p:sldId id="298" r:id="rId12"/>
    <p:sldId id="300" r:id="rId13"/>
    <p:sldId id="291" r:id="rId14"/>
    <p:sldId id="292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69" autoAdjust="0"/>
    <p:restoredTop sz="94676" autoAdjust="0"/>
  </p:normalViewPr>
  <p:slideViewPr>
    <p:cSldViewPr>
      <p:cViewPr varScale="1">
        <p:scale>
          <a:sx n="88" d="100"/>
          <a:sy n="88" d="100"/>
        </p:scale>
        <p:origin x="-306" y="-10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51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605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0639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85C81B4-2E42-4BE6-A27A-A124F41F5A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89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6C81055-1A83-4075-A675-A568E451B1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974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284D7586-B74A-4CF7-8FC0-B06F8E9D3A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09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CA3EE2A6-6E22-4096-B1DA-4F07284DCB3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79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09600"/>
            <a:ext cx="8229600" cy="8461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8A40EFA5-83AE-4B89-BD36-1745402096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87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7A0460C-600D-4A5D-A691-47404830D9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18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2ED0222-FB5C-4EDC-8038-65F6907E08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26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CF200ADC-84F1-4FCA-974B-7BAF05FA04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5725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BD165CD-70AD-44BC-AD4C-A0FE8AA476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30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6D0FB87-BFFB-477E-BE6E-C64BAC3915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0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AAADBF2-D11B-4289-9386-655A951AED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39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Wi-SUN Alliance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64E424D-D615-4D95-94EE-DDBD794298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1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15-15-0458-00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smtClean="0">
                <a:solidFill>
                  <a:srgbClr val="000000"/>
                </a:solidFill>
              </a:rPr>
              <a:t>Bob Heile, Wi-SUN Alliance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Slide </a:t>
            </a:r>
            <a:fld id="{B2758BA8-3B98-40EB-A9A7-EAEE83DA45D2}" type="slidenum"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810000" y="393700"/>
            <a:ext cx="4648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marL="1828800" lvl="4" indent="0" algn="r"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802.15-15-0xxx-00-0000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-1562100" y="355600"/>
            <a:ext cx="3124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marL="1828800" lvl="4" indent="0" algn="r" defTabSz="914400">
              <a:buClrTx/>
              <a:buSzTx/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June  2015</a:t>
            </a:r>
          </a:p>
        </p:txBody>
      </p:sp>
    </p:spTree>
    <p:extLst>
      <p:ext uri="{BB962C8B-B14F-4D97-AF65-F5344CB8AC3E}">
        <p14:creationId xmlns:p14="http://schemas.microsoft.com/office/powerpoint/2010/main" val="90209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mentor.ieee.org/802.15/dcn/15/15-15-0457-01-004q-p802-15-4q-remaining-no-voters-unsatisifed-comments-upto-lb107.xlsx" TargetMode="External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5/15-15-0455-00-004q-p802-15-4q-aggregated-comment-resolution-up-to-lb107.xlsx" TargetMode="External"/><Relationship Id="rId2" Type="http://schemas.openxmlformats.org/officeDocument/2006/relationships/hyperlink" Target="https://mentor.ieee.org/802.15/dcn/15/15-15-0457-01-004q-p802-15-4q-remaining-no-voters-unsatisifed-comments-upto-lb107.xlsx" TargetMode="Externa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153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IEEE 802.15.4q </a:t>
            </a:r>
            <a:r>
              <a:rPr lang="en-US" dirty="0">
                <a:solidFill>
                  <a:schemeClr val="tx1"/>
                </a:solidFill>
              </a:rPr>
              <a:t>-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Conditional </a:t>
            </a:r>
            <a:r>
              <a:rPr lang="en-US" dirty="0">
                <a:solidFill>
                  <a:schemeClr val="tx1"/>
                </a:solidFill>
              </a:rPr>
              <a:t>Approval to Start Sponsor </a:t>
            </a:r>
            <a:r>
              <a:rPr lang="en-US" dirty="0" smtClean="0">
                <a:solidFill>
                  <a:schemeClr val="tx1"/>
                </a:solidFill>
              </a:rPr>
              <a:t>Ballot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10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98488"/>
            <a:ext cx="8850313" cy="1077912"/>
          </a:xfrm>
        </p:spPr>
        <p:txBody>
          <a:bodyPr/>
          <a:lstStyle/>
          <a:p>
            <a:r>
              <a:rPr lang="en-US" sz="3200" dirty="0" smtClean="0"/>
              <a:t>Unsatisfied Comment Summary by Category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Bob Heile, Wi-SUN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0CB8EEC-985B-4773-AA9C-AB645A1057A6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5562600"/>
            <a:ext cx="8001000" cy="104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sz="1400" dirty="0" smtClean="0">
                <a:solidFill>
                  <a:schemeClr val="tx1"/>
                </a:solidFill>
                <a:cs typeface="Calibri" pitchFamily="34" charset="0"/>
              </a:rPr>
              <a:t>The138 </a:t>
            </a:r>
            <a:r>
              <a:rPr lang="en-US" altLang="ja-JP" sz="1400" dirty="0">
                <a:solidFill>
                  <a:schemeClr val="tx1"/>
                </a:solidFill>
                <a:cs typeface="Calibri" pitchFamily="34" charset="0"/>
              </a:rPr>
              <a:t>unsatisfied comments and resolutions (including repeats, dups, and invalids) have been copied to doc (</a:t>
            </a:r>
            <a:r>
              <a:rPr lang="en-US" altLang="ja-JP" sz="1400" dirty="0" smtClean="0">
                <a:solidFill>
                  <a:schemeClr val="tx1"/>
                </a:solidFill>
                <a:cs typeface="Calibri" pitchFamily="34" charset="0"/>
                <a:hlinkClick r:id="rId2"/>
              </a:rPr>
              <a:t>15-15-0457-01-004q-p802-15-4q-remaining-no-voters-unsatisifed-comments-upto-lb107.xlsx</a:t>
            </a:r>
            <a:r>
              <a:rPr lang="en-US" altLang="ja-JP" sz="1400" dirty="0">
                <a:solidFill>
                  <a:schemeClr val="tx1"/>
                </a:solidFill>
                <a:cs typeface="Calibri" pitchFamily="34" charset="0"/>
              </a:rPr>
              <a:t>) for easy reference with filters</a:t>
            </a:r>
          </a:p>
          <a:p>
            <a:r>
              <a:rPr lang="en-US" altLang="ja-JP" sz="1400" dirty="0" smtClean="0">
                <a:solidFill>
                  <a:schemeClr val="tx1"/>
                </a:solidFill>
                <a:cs typeface="Calibri" pitchFamily="34" charset="0"/>
              </a:rPr>
              <a:t>.</a:t>
            </a:r>
            <a:endParaRPr lang="en-US" altLang="ja-JP" sz="1400" dirty="0">
              <a:solidFill>
                <a:schemeClr val="tx1"/>
              </a:solidFill>
              <a:cs typeface="Calibri" pitchFamily="34" charset="0"/>
            </a:endParaRP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04" y="1774825"/>
            <a:ext cx="8273596" cy="340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4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8850313" cy="1077912"/>
          </a:xfrm>
        </p:spPr>
        <p:txBody>
          <a:bodyPr/>
          <a:lstStyle/>
          <a:p>
            <a:r>
              <a:rPr lang="en-US" sz="3200" dirty="0" err="1" smtClean="0"/>
              <a:t>Recirc</a:t>
            </a:r>
            <a:r>
              <a:rPr lang="en-US" sz="3200" dirty="0" smtClean="0"/>
              <a:t> 4 (LB107) Drill Down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263650"/>
            <a:ext cx="7620000" cy="4984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Currently </a:t>
            </a:r>
            <a:r>
              <a:rPr lang="en-US" altLang="ja-JP" sz="2200" dirty="0" smtClean="0">
                <a:cs typeface="Calibri" pitchFamily="34" charset="0"/>
              </a:rPr>
              <a:t>there are </a:t>
            </a:r>
            <a:r>
              <a:rPr lang="en-US" altLang="ja-JP" sz="2200" dirty="0" smtClean="0">
                <a:cs typeface="Calibri" pitchFamily="34" charset="0"/>
              </a:rPr>
              <a:t>8 outstanding NO Voters</a:t>
            </a:r>
            <a:endParaRPr lang="en-US" altLang="ja-JP" sz="2200" dirty="0">
              <a:cs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5 of the outstanding 8 NO Voters did not respond to Recirc</a:t>
            </a:r>
            <a:r>
              <a:rPr lang="en-US" altLang="ja-JP" sz="2200" dirty="0">
                <a:cs typeface="Calibri" pitchFamily="34" charset="0"/>
              </a:rPr>
              <a:t>4</a:t>
            </a:r>
            <a:endParaRPr lang="en-US" altLang="ja-JP" sz="2200" dirty="0" smtClean="0">
              <a:cs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Of those 5,  4 have not responded since Recirc2.</a:t>
            </a:r>
          </a:p>
          <a:p>
            <a:pPr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On Recirc4, there were 37 valid comments received and of those:</a:t>
            </a:r>
          </a:p>
          <a:p>
            <a:pPr lvl="1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29 were editorial with the proposed resolution being to defer action until Sponsor Ballot</a:t>
            </a:r>
          </a:p>
          <a:p>
            <a:pPr lvl="1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8 were in the more technical categories and of those”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7 were repeat comments from earlier rounds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1 was new where the </a:t>
            </a:r>
            <a:r>
              <a:rPr lang="en-US" altLang="ja-JP" sz="2000" dirty="0" err="1" smtClean="0">
                <a:cs typeface="Calibri" pitchFamily="34" charset="0"/>
              </a:rPr>
              <a:t>commentor</a:t>
            </a:r>
            <a:r>
              <a:rPr lang="en-US" altLang="ja-JP" sz="2000" dirty="0">
                <a:cs typeface="Calibri" pitchFamily="34" charset="0"/>
              </a:rPr>
              <a:t> </a:t>
            </a:r>
            <a:r>
              <a:rPr lang="en-US" altLang="ja-JP" sz="2000" dirty="0" smtClean="0">
                <a:cs typeface="Calibri" pitchFamily="34" charset="0"/>
              </a:rPr>
              <a:t>had changed his mind on what he had asked for on the last </a:t>
            </a:r>
            <a:r>
              <a:rPr lang="en-US" altLang="ja-JP" sz="2000" dirty="0" err="1" smtClean="0">
                <a:cs typeface="Calibri" pitchFamily="34" charset="0"/>
              </a:rPr>
              <a:t>recirc</a:t>
            </a:r>
            <a:r>
              <a:rPr lang="en-US" altLang="ja-JP" sz="2000" dirty="0" smtClean="0">
                <a:cs typeface="Calibri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Bottom line: we are not seeing substantive new comments and need to move this along.</a:t>
            </a:r>
          </a:p>
          <a:p>
            <a:pPr>
              <a:lnSpc>
                <a:spcPct val="80000"/>
              </a:lnSpc>
            </a:pPr>
            <a:r>
              <a:rPr lang="en-US" altLang="ja-JP" sz="2200" dirty="0" smtClean="0">
                <a:cs typeface="Calibri" pitchFamily="34" charset="0"/>
              </a:rPr>
              <a:t>Next Steps– Make no further changes to the draft, ensure all unsatisfied comments/resolutions have been </a:t>
            </a:r>
            <a:r>
              <a:rPr lang="en-US" altLang="ja-JP" sz="2200" dirty="0" err="1" smtClean="0">
                <a:cs typeface="Calibri" pitchFamily="34" charset="0"/>
              </a:rPr>
              <a:t>recirculated</a:t>
            </a:r>
            <a:r>
              <a:rPr lang="en-US" altLang="ja-JP" sz="2200" dirty="0" smtClean="0">
                <a:cs typeface="Calibri" pitchFamily="34" charset="0"/>
              </a:rPr>
              <a:t> and move to Sponsor Ballot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Bob Heile, Wi-SUN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0CB8EEC-985B-4773-AA9C-AB645A1057A6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0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802.15.4q Balloting &amp; Meeting Schedule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6</a:t>
            </a:r>
            <a:r>
              <a:rPr lang="en-US" sz="2800" dirty="0" smtClean="0"/>
              <a:t>th recirculation</a:t>
            </a:r>
          </a:p>
          <a:p>
            <a:pPr lvl="1"/>
            <a:r>
              <a:rPr lang="en-US" sz="2400" dirty="0" smtClean="0"/>
              <a:t>17 June 2015 to 2 July 2015</a:t>
            </a:r>
          </a:p>
          <a:p>
            <a:r>
              <a:rPr lang="en-US" sz="2800" dirty="0" smtClean="0"/>
              <a:t>BRC comment resolution teleconference</a:t>
            </a:r>
          </a:p>
          <a:p>
            <a:pPr lvl="1"/>
            <a:r>
              <a:rPr lang="en-US" sz="2400" dirty="0" smtClean="0"/>
              <a:t>3 July 2015</a:t>
            </a:r>
          </a:p>
        </p:txBody>
      </p:sp>
      <p:sp>
        <p:nvSpPr>
          <p:cNvPr id="26627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F27FAAA-1B45-4941-B78A-F609E241ECCC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Wi-SUN Alliance</a:t>
            </a:r>
          </a:p>
        </p:txBody>
      </p:sp>
    </p:spTree>
    <p:extLst>
      <p:ext uri="{BB962C8B-B14F-4D97-AF65-F5344CB8AC3E}">
        <p14:creationId xmlns:p14="http://schemas.microsoft.com/office/powerpoint/2010/main" val="424071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748588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802.15.4q EC motion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696200" cy="4884738"/>
          </a:xfrm>
        </p:spPr>
        <p:txBody>
          <a:bodyPr/>
          <a:lstStyle/>
          <a:p>
            <a:pPr marL="0" lvl="1" indent="0">
              <a:buFontTx/>
              <a:buNone/>
              <a:defRPr/>
            </a:pPr>
            <a:r>
              <a:rPr lang="en-US" sz="3200" i="1" dirty="0" smtClean="0"/>
              <a:t>802.15 requests the EC to authorize conditional approval to submit 802.15.4q draft D5.0 or current revision to Sponsor Ballot. </a:t>
            </a:r>
          </a:p>
          <a:p>
            <a:pPr marL="0" lvl="1" indent="0">
              <a:buFontTx/>
              <a:buNone/>
              <a:defRPr/>
            </a:pPr>
            <a:r>
              <a:rPr lang="en-US" sz="1800" i="1" dirty="0" smtClean="0"/>
              <a:t>(WG </a:t>
            </a:r>
            <a:r>
              <a:rPr lang="en-US" sz="1800" dirty="0" smtClean="0"/>
              <a:t>29/7/2)</a:t>
            </a:r>
            <a:endParaRPr lang="en-US" sz="1800" i="1" dirty="0" smtClean="0"/>
          </a:p>
          <a:p>
            <a:pPr>
              <a:buFontTx/>
              <a:buNone/>
              <a:defRPr/>
            </a:pPr>
            <a:endParaRPr lang="en-US" sz="2000" dirty="0" smtClean="0">
              <a:ea typeface="MS PGothic" charset="0"/>
            </a:endParaRPr>
          </a:p>
          <a:p>
            <a:pPr lvl="1">
              <a:defRPr/>
            </a:pPr>
            <a:r>
              <a:rPr lang="en-US" dirty="0" smtClean="0">
                <a:ea typeface="MS PGothic" charset="0"/>
              </a:rPr>
              <a:t>Moved: </a:t>
            </a:r>
            <a:r>
              <a:rPr lang="en-US" dirty="0" err="1" smtClean="0">
                <a:ea typeface="MS PGothic" charset="0"/>
              </a:rPr>
              <a:t>Heile</a:t>
            </a:r>
            <a:endParaRPr lang="en-US" dirty="0" smtClean="0">
              <a:ea typeface="MS PGothic" charset="0"/>
            </a:endParaRPr>
          </a:p>
          <a:p>
            <a:pPr lvl="1">
              <a:defRPr/>
            </a:pPr>
            <a:r>
              <a:rPr lang="en-US" dirty="0" smtClean="0">
                <a:ea typeface="MS PGothic" charset="0"/>
              </a:rPr>
              <a:t>Seconded</a:t>
            </a:r>
            <a:r>
              <a:rPr lang="en-US" dirty="0">
                <a:ea typeface="MS PGothic" charset="0"/>
              </a:rPr>
              <a:t>: </a:t>
            </a:r>
            <a:r>
              <a:rPr lang="en-US" dirty="0" err="1" smtClean="0">
                <a:ea typeface="MS PGothic" charset="0"/>
              </a:rPr>
              <a:t>Mody</a:t>
            </a:r>
            <a:endParaRPr lang="en-US" dirty="0">
              <a:ea typeface="MS PGothic" charset="0"/>
            </a:endParaRPr>
          </a:p>
          <a:p>
            <a:pPr lvl="1">
              <a:defRPr/>
            </a:pPr>
            <a:r>
              <a:rPr lang="en-US" dirty="0">
                <a:ea typeface="MS PGothic" charset="0"/>
              </a:rPr>
              <a:t>Yes: , No</a:t>
            </a:r>
            <a:r>
              <a:rPr lang="en-US" dirty="0" smtClean="0">
                <a:ea typeface="MS PGothic" charset="0"/>
              </a:rPr>
              <a:t>: , </a:t>
            </a:r>
            <a:r>
              <a:rPr lang="en-US" dirty="0">
                <a:ea typeface="MS PGothic" charset="0"/>
              </a:rPr>
              <a:t>Abstain: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49D908-9797-4B00-B527-4ED848F20497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802.15.4q </a:t>
            </a:r>
            <a:r>
              <a:rPr lang="en-US" dirty="0"/>
              <a:t>Letter Ballot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solidFill>
                  <a:schemeClr val="tx1"/>
                </a:solidFill>
              </a:rPr>
              <a:t>Initial Ballot closed </a:t>
            </a:r>
            <a:r>
              <a:rPr lang="en-US" sz="2800" dirty="0" smtClean="0">
                <a:solidFill>
                  <a:schemeClr val="tx1"/>
                </a:solidFill>
              </a:rPr>
              <a:t>on 17 </a:t>
            </a:r>
            <a:r>
              <a:rPr lang="en-US" sz="2800" dirty="0">
                <a:solidFill>
                  <a:schemeClr val="tx1"/>
                </a:solidFill>
              </a:rPr>
              <a:t>October 2014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86 responses (84.3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75 yes, 12 no (85.31 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6 abstain (6.98% abstain ratio)</a:t>
            </a:r>
          </a:p>
          <a:p>
            <a:pPr>
              <a:lnSpc>
                <a:spcPct val="80000"/>
              </a:lnSpc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sz="2800" b="0" dirty="0" smtClean="0">
                <a:solidFill>
                  <a:schemeClr val="tx1"/>
                </a:solidFill>
              </a:rPr>
              <a:t>301 </a:t>
            </a:r>
            <a:r>
              <a:rPr lang="en-US" sz="2800" b="0" dirty="0">
                <a:solidFill>
                  <a:schemeClr val="tx1"/>
                </a:solidFill>
              </a:rPr>
              <a:t>total comments received, </a:t>
            </a:r>
            <a:r>
              <a:rPr lang="en-US" sz="2800" b="0" dirty="0" smtClean="0">
                <a:solidFill>
                  <a:schemeClr val="tx1"/>
                </a:solidFill>
              </a:rPr>
              <a:t>124 </a:t>
            </a:r>
            <a:r>
              <a:rPr lang="en-US" sz="2800" b="0" dirty="0">
                <a:solidFill>
                  <a:schemeClr val="tx1"/>
                </a:solidFill>
              </a:rPr>
              <a:t>“Must Be Satisfied” </a:t>
            </a:r>
            <a:r>
              <a:rPr lang="en-US" sz="2800" b="0" dirty="0" smtClean="0">
                <a:solidFill>
                  <a:schemeClr val="tx1"/>
                </a:solidFill>
              </a:rPr>
              <a:t>(35 </a:t>
            </a:r>
            <a:r>
              <a:rPr lang="en-US" sz="2800" b="0" dirty="0">
                <a:solidFill>
                  <a:schemeClr val="tx1"/>
                </a:solidFill>
              </a:rPr>
              <a:t>accepted, </a:t>
            </a:r>
            <a:r>
              <a:rPr lang="en-US" sz="2800" b="0" dirty="0" smtClean="0">
                <a:solidFill>
                  <a:schemeClr val="tx1"/>
                </a:solidFill>
              </a:rPr>
              <a:t>51 </a:t>
            </a:r>
            <a:r>
              <a:rPr lang="en-US" sz="2800" b="0" dirty="0">
                <a:solidFill>
                  <a:schemeClr val="tx1"/>
                </a:solidFill>
              </a:rPr>
              <a:t>rejected, </a:t>
            </a:r>
            <a:r>
              <a:rPr lang="en-US" sz="2800" b="0" dirty="0" smtClean="0">
                <a:solidFill>
                  <a:schemeClr val="tx1"/>
                </a:solidFill>
              </a:rPr>
              <a:t>38 </a:t>
            </a:r>
            <a:r>
              <a:rPr lang="en-US" sz="2800" b="0" dirty="0">
                <a:solidFill>
                  <a:schemeClr val="tx1"/>
                </a:solidFill>
              </a:rPr>
              <a:t>revised</a:t>
            </a:r>
            <a:r>
              <a:rPr lang="en-US" sz="3400" dirty="0" smtClean="0">
                <a:solidFill>
                  <a:schemeClr val="tx1"/>
                </a:solidFill>
              </a:rPr>
              <a:t>)</a:t>
            </a: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85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dirty="0" smtClean="0"/>
              <a:t>802.15.4q </a:t>
            </a:r>
            <a:r>
              <a:rPr lang="en-US" dirty="0"/>
              <a:t>Ballot History (cont</a:t>
            </a:r>
            <a:r>
              <a:rPr lang="en-US" altLang="en-US" dirty="0"/>
              <a:t>’</a:t>
            </a:r>
            <a:r>
              <a:rPr lang="en-US" dirty="0"/>
              <a:t>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 marL="55563" lvl="2" indent="0">
              <a:lnSpc>
                <a:spcPct val="800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Recirculation </a:t>
            </a:r>
            <a:r>
              <a:rPr lang="en-US" sz="2800" b="1" dirty="0">
                <a:solidFill>
                  <a:schemeClr val="tx1"/>
                </a:solidFill>
              </a:rPr>
              <a:t>Ballot 1 </a:t>
            </a:r>
            <a:r>
              <a:rPr lang="en-US" sz="2800" b="1" dirty="0" smtClean="0">
                <a:solidFill>
                  <a:schemeClr val="tx1"/>
                </a:solidFill>
              </a:rPr>
              <a:t>-closed on 10 </a:t>
            </a:r>
            <a:r>
              <a:rPr lang="en-US" sz="2800" b="1" dirty="0">
                <a:solidFill>
                  <a:schemeClr val="tx1"/>
                </a:solidFill>
              </a:rPr>
              <a:t>January, 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Vote results (pool of 102 voters)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91 responses (89.22% response ratio)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72 yes, 13 no (84.71% approval ratio)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6 abstain (6.59% abstain ratio</a:t>
            </a:r>
            <a:r>
              <a:rPr lang="en-US" sz="2600" dirty="0" smtClean="0">
                <a:solidFill>
                  <a:schemeClr val="tx1"/>
                </a:solidFill>
              </a:rPr>
              <a:t>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endParaRPr lang="en-US" sz="2600" dirty="0">
              <a:solidFill>
                <a:schemeClr val="tx1"/>
              </a:solidFill>
            </a:endParaRPr>
          </a:p>
          <a:p>
            <a:pPr marL="114300" indent="0">
              <a:lnSpc>
                <a:spcPct val="80000"/>
              </a:lnSpc>
            </a:pPr>
            <a:r>
              <a:rPr lang="en-US" sz="2800" b="0" dirty="0">
                <a:solidFill>
                  <a:schemeClr val="tx1"/>
                </a:solidFill>
              </a:rPr>
              <a:t>120 total comments received, </a:t>
            </a:r>
            <a:r>
              <a:rPr lang="en-US" sz="2800" b="0" dirty="0" smtClean="0">
                <a:solidFill>
                  <a:schemeClr val="tx1"/>
                </a:solidFill>
              </a:rPr>
              <a:t>63 </a:t>
            </a:r>
            <a:r>
              <a:rPr lang="en-US" sz="2800" b="0" dirty="0">
                <a:solidFill>
                  <a:schemeClr val="tx1"/>
                </a:solidFill>
              </a:rPr>
              <a:t>“Must Be Satisfied” </a:t>
            </a:r>
            <a:r>
              <a:rPr lang="en-US" sz="2800" b="0" dirty="0" smtClean="0">
                <a:solidFill>
                  <a:schemeClr val="tx1"/>
                </a:solidFill>
              </a:rPr>
              <a:t>(20 </a:t>
            </a:r>
            <a:r>
              <a:rPr lang="en-US" sz="2800" b="0" dirty="0">
                <a:solidFill>
                  <a:schemeClr val="tx1"/>
                </a:solidFill>
              </a:rPr>
              <a:t>accepted, </a:t>
            </a:r>
            <a:r>
              <a:rPr lang="en-US" sz="2800" b="0" dirty="0" smtClean="0">
                <a:solidFill>
                  <a:schemeClr val="tx1"/>
                </a:solidFill>
              </a:rPr>
              <a:t>33 </a:t>
            </a:r>
            <a:r>
              <a:rPr lang="en-US" sz="2800" b="0" dirty="0">
                <a:solidFill>
                  <a:schemeClr val="tx1"/>
                </a:solidFill>
              </a:rPr>
              <a:t>rejected, </a:t>
            </a:r>
            <a:r>
              <a:rPr lang="en-US" sz="2800" b="0" dirty="0" smtClean="0">
                <a:solidFill>
                  <a:schemeClr val="tx1"/>
                </a:solidFill>
              </a:rPr>
              <a:t>10 </a:t>
            </a:r>
            <a:r>
              <a:rPr lang="en-US" sz="2800" b="0" dirty="0">
                <a:solidFill>
                  <a:schemeClr val="tx1"/>
                </a:solidFill>
              </a:rPr>
              <a:t>revised</a:t>
            </a:r>
            <a:r>
              <a:rPr lang="en-US" sz="2800" b="0" dirty="0" smtClean="0">
                <a:solidFill>
                  <a:schemeClr val="tx1"/>
                </a:solidFill>
              </a:rPr>
              <a:t>)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95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802.15.4q Ballot History (cont</a:t>
            </a:r>
            <a:r>
              <a:rPr lang="en-US" altLang="en-US" dirty="0"/>
              <a:t>’</a:t>
            </a:r>
            <a:r>
              <a:rPr lang="en-US" dirty="0"/>
              <a:t>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8463" lvl="2" indent="-342900">
              <a:lnSpc>
                <a:spcPct val="80000"/>
              </a:lnSpc>
            </a:pPr>
            <a:r>
              <a:rPr lang="en-US" sz="2800" b="1" dirty="0">
                <a:solidFill>
                  <a:schemeClr val="tx1"/>
                </a:solidFill>
              </a:rPr>
              <a:t>Recirculation Ballot 2 closed </a:t>
            </a:r>
            <a:r>
              <a:rPr lang="en-US" sz="2800" b="1" dirty="0" smtClean="0">
                <a:solidFill>
                  <a:schemeClr val="tx1"/>
                </a:solidFill>
              </a:rPr>
              <a:t>on 5 </a:t>
            </a:r>
            <a:r>
              <a:rPr lang="en-US" sz="2800" b="1" dirty="0">
                <a:solidFill>
                  <a:schemeClr val="tx1"/>
                </a:solidFill>
              </a:rPr>
              <a:t>March, 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94 responses (92.16%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77 yes, 11 no (87.5% 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6 abstain (6.38% abstain ratio)</a:t>
            </a:r>
          </a:p>
          <a:p>
            <a:pPr marL="0" indent="0">
              <a:lnSpc>
                <a:spcPct val="80000"/>
              </a:lnSpc>
            </a:pPr>
            <a:r>
              <a:rPr lang="en-US" sz="2800" b="0" dirty="0" smtClean="0">
                <a:solidFill>
                  <a:schemeClr val="tx1"/>
                </a:solidFill>
              </a:rPr>
              <a:t>217 </a:t>
            </a:r>
            <a:r>
              <a:rPr lang="en-US" sz="2800" b="0" dirty="0">
                <a:solidFill>
                  <a:schemeClr val="tx1"/>
                </a:solidFill>
              </a:rPr>
              <a:t>total comments received, </a:t>
            </a:r>
            <a:r>
              <a:rPr lang="en-US" sz="2800" b="0" dirty="0" smtClean="0">
                <a:solidFill>
                  <a:schemeClr val="tx1"/>
                </a:solidFill>
              </a:rPr>
              <a:t>158 </a:t>
            </a:r>
            <a:r>
              <a:rPr lang="en-US" sz="2800" b="0" dirty="0">
                <a:solidFill>
                  <a:schemeClr val="tx1"/>
                </a:solidFill>
              </a:rPr>
              <a:t>“Must Be Satisfied” </a:t>
            </a:r>
            <a:r>
              <a:rPr lang="en-US" sz="2800" b="0" dirty="0" smtClean="0">
                <a:solidFill>
                  <a:schemeClr val="tx1"/>
                </a:solidFill>
              </a:rPr>
              <a:t>(23 </a:t>
            </a:r>
            <a:r>
              <a:rPr lang="en-US" sz="2800" b="0" dirty="0">
                <a:solidFill>
                  <a:schemeClr val="tx1"/>
                </a:solidFill>
              </a:rPr>
              <a:t>accepted, </a:t>
            </a:r>
            <a:r>
              <a:rPr lang="en-US" sz="2800" b="0" dirty="0" smtClean="0">
                <a:solidFill>
                  <a:schemeClr val="tx1"/>
                </a:solidFill>
              </a:rPr>
              <a:t>11 </a:t>
            </a:r>
            <a:r>
              <a:rPr lang="en-US" sz="2800" b="0" dirty="0">
                <a:solidFill>
                  <a:schemeClr val="tx1"/>
                </a:solidFill>
              </a:rPr>
              <a:t>rejected, </a:t>
            </a:r>
            <a:r>
              <a:rPr lang="en-US" sz="2800" b="0" dirty="0" smtClean="0">
                <a:solidFill>
                  <a:schemeClr val="tx1"/>
                </a:solidFill>
              </a:rPr>
              <a:t>124 revised)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58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802.15.4q Ballot History (cont</a:t>
            </a:r>
            <a:r>
              <a:rPr lang="en-US" altLang="en-US" dirty="0"/>
              <a:t>’</a:t>
            </a:r>
            <a:r>
              <a:rPr lang="en-US" dirty="0"/>
              <a:t>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8463" lvl="2" indent="-342900">
              <a:lnSpc>
                <a:spcPct val="80000"/>
              </a:lnSpc>
            </a:pPr>
            <a:r>
              <a:rPr lang="en-US" sz="2800" b="1" dirty="0">
                <a:solidFill>
                  <a:schemeClr val="tx1"/>
                </a:solidFill>
              </a:rPr>
              <a:t>Recirculation Ballot </a:t>
            </a:r>
            <a:r>
              <a:rPr lang="en-US" sz="2800" b="1" dirty="0" smtClean="0">
                <a:solidFill>
                  <a:schemeClr val="tx1"/>
                </a:solidFill>
              </a:rPr>
              <a:t>3 </a:t>
            </a:r>
            <a:r>
              <a:rPr lang="en-US" sz="2800" b="1" dirty="0">
                <a:solidFill>
                  <a:schemeClr val="tx1"/>
                </a:solidFill>
              </a:rPr>
              <a:t>closed </a:t>
            </a:r>
            <a:r>
              <a:rPr lang="en-US" sz="2800" b="1" dirty="0" smtClean="0">
                <a:solidFill>
                  <a:schemeClr val="tx1"/>
                </a:solidFill>
              </a:rPr>
              <a:t>on 25 April, </a:t>
            </a:r>
            <a:r>
              <a:rPr lang="en-US" sz="2800" b="1" dirty="0">
                <a:solidFill>
                  <a:schemeClr val="tx1"/>
                </a:solidFill>
              </a:rPr>
              <a:t>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94 responses (92.16%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80 </a:t>
            </a:r>
            <a:r>
              <a:rPr lang="en-US" sz="2800" dirty="0">
                <a:solidFill>
                  <a:schemeClr val="tx1"/>
                </a:solidFill>
              </a:rPr>
              <a:t>yes, </a:t>
            </a:r>
            <a:r>
              <a:rPr lang="en-US" sz="2800" dirty="0" smtClean="0">
                <a:solidFill>
                  <a:schemeClr val="tx1"/>
                </a:solidFill>
              </a:rPr>
              <a:t>9 </a:t>
            </a:r>
            <a:r>
              <a:rPr lang="en-US" sz="2800" dirty="0">
                <a:solidFill>
                  <a:schemeClr val="tx1"/>
                </a:solidFill>
              </a:rPr>
              <a:t>no </a:t>
            </a:r>
            <a:r>
              <a:rPr lang="en-US" sz="2800" dirty="0" smtClean="0">
                <a:solidFill>
                  <a:schemeClr val="tx1"/>
                </a:solidFill>
              </a:rPr>
              <a:t>(89.89% </a:t>
            </a:r>
            <a:r>
              <a:rPr lang="en-US" sz="2800" dirty="0">
                <a:solidFill>
                  <a:schemeClr val="tx1"/>
                </a:solidFill>
              </a:rPr>
              <a:t>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5 </a:t>
            </a:r>
            <a:r>
              <a:rPr lang="en-US" sz="2800" dirty="0">
                <a:solidFill>
                  <a:schemeClr val="tx1"/>
                </a:solidFill>
              </a:rPr>
              <a:t>abstain </a:t>
            </a:r>
            <a:r>
              <a:rPr lang="en-US" sz="2800" dirty="0" smtClean="0">
                <a:solidFill>
                  <a:schemeClr val="tx1"/>
                </a:solidFill>
              </a:rPr>
              <a:t>(5.32% </a:t>
            </a:r>
            <a:r>
              <a:rPr lang="en-US" sz="2800" dirty="0">
                <a:solidFill>
                  <a:schemeClr val="tx1"/>
                </a:solidFill>
              </a:rPr>
              <a:t>abstain ratio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sz="2800" b="0" dirty="0" smtClean="0">
                <a:solidFill>
                  <a:schemeClr val="tx1"/>
                </a:solidFill>
              </a:rPr>
              <a:t>93 </a:t>
            </a:r>
            <a:r>
              <a:rPr lang="en-US" sz="2800" b="0" dirty="0">
                <a:solidFill>
                  <a:schemeClr val="tx1"/>
                </a:solidFill>
              </a:rPr>
              <a:t>total comments received, </a:t>
            </a:r>
            <a:r>
              <a:rPr lang="en-US" sz="2800" b="0" dirty="0" smtClean="0">
                <a:solidFill>
                  <a:schemeClr val="tx1"/>
                </a:solidFill>
              </a:rPr>
              <a:t>59 </a:t>
            </a:r>
            <a:r>
              <a:rPr lang="en-US" sz="2800" b="0" dirty="0">
                <a:solidFill>
                  <a:schemeClr val="tx1"/>
                </a:solidFill>
              </a:rPr>
              <a:t>“Must Be Satisfied” </a:t>
            </a:r>
            <a:r>
              <a:rPr lang="en-US" sz="2800" b="0" dirty="0" smtClean="0">
                <a:solidFill>
                  <a:schemeClr val="tx1"/>
                </a:solidFill>
              </a:rPr>
              <a:t>(17 </a:t>
            </a:r>
            <a:r>
              <a:rPr lang="en-US" sz="2800" b="0" dirty="0">
                <a:solidFill>
                  <a:schemeClr val="tx1"/>
                </a:solidFill>
              </a:rPr>
              <a:t>accepted, </a:t>
            </a:r>
            <a:r>
              <a:rPr lang="en-US" sz="2800" b="0" dirty="0" smtClean="0">
                <a:solidFill>
                  <a:schemeClr val="tx1"/>
                </a:solidFill>
              </a:rPr>
              <a:t>26 </a:t>
            </a:r>
            <a:r>
              <a:rPr lang="en-US" sz="2800" b="0" dirty="0">
                <a:solidFill>
                  <a:schemeClr val="tx1"/>
                </a:solidFill>
              </a:rPr>
              <a:t>rejected, </a:t>
            </a:r>
            <a:r>
              <a:rPr lang="en-US" sz="2800" b="0" dirty="0" smtClean="0">
                <a:solidFill>
                  <a:schemeClr val="tx1"/>
                </a:solidFill>
              </a:rPr>
              <a:t>16 revised)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Wi-SUN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35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802.15.4q Ballot History (cont</a:t>
            </a:r>
            <a:r>
              <a:rPr lang="en-US" altLang="en-US" dirty="0">
                <a:solidFill>
                  <a:schemeClr val="tx1"/>
                </a:solidFill>
              </a:rPr>
              <a:t>’</a:t>
            </a:r>
            <a:r>
              <a:rPr lang="en-US" dirty="0">
                <a:solidFill>
                  <a:schemeClr val="tx1"/>
                </a:solidFill>
              </a:rPr>
              <a:t>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8463" lvl="2" indent="-342900">
              <a:lnSpc>
                <a:spcPct val="80000"/>
              </a:lnSpc>
            </a:pPr>
            <a:r>
              <a:rPr lang="en-US" sz="2800" b="1" dirty="0">
                <a:solidFill>
                  <a:schemeClr val="tx1"/>
                </a:solidFill>
              </a:rPr>
              <a:t>Recirculation Ballot </a:t>
            </a:r>
            <a:r>
              <a:rPr lang="en-US" sz="2800" b="1" dirty="0" smtClean="0">
                <a:solidFill>
                  <a:schemeClr val="tx1"/>
                </a:solidFill>
              </a:rPr>
              <a:t>4 </a:t>
            </a:r>
            <a:r>
              <a:rPr lang="en-US" sz="2800" b="1" dirty="0">
                <a:solidFill>
                  <a:schemeClr val="tx1"/>
                </a:solidFill>
              </a:rPr>
              <a:t>closed </a:t>
            </a:r>
            <a:r>
              <a:rPr lang="en-US" sz="2800" b="1" dirty="0" smtClean="0">
                <a:solidFill>
                  <a:schemeClr val="tx1"/>
                </a:solidFill>
              </a:rPr>
              <a:t>on 26 May, </a:t>
            </a:r>
            <a:r>
              <a:rPr lang="en-US" sz="2800" b="1" dirty="0">
                <a:solidFill>
                  <a:schemeClr val="tx1"/>
                </a:solidFill>
              </a:rPr>
              <a:t>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94 responses (92.16 </a:t>
            </a:r>
            <a:r>
              <a:rPr lang="en-US" sz="2800" dirty="0">
                <a:solidFill>
                  <a:schemeClr val="tx1"/>
                </a:solidFill>
              </a:rPr>
              <a:t>% </a:t>
            </a:r>
            <a:r>
              <a:rPr lang="en-US" sz="2800" dirty="0" smtClean="0">
                <a:solidFill>
                  <a:schemeClr val="tx1"/>
                </a:solidFill>
              </a:rPr>
              <a:t>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80 yes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smtClean="0">
                <a:solidFill>
                  <a:schemeClr val="tx1"/>
                </a:solidFill>
              </a:rPr>
              <a:t>8 </a:t>
            </a:r>
            <a:r>
              <a:rPr lang="en-US" sz="2800" dirty="0">
                <a:solidFill>
                  <a:schemeClr val="tx1"/>
                </a:solidFill>
              </a:rPr>
              <a:t>no </a:t>
            </a:r>
            <a:r>
              <a:rPr lang="en-US" sz="2800" dirty="0" smtClean="0">
                <a:solidFill>
                  <a:schemeClr val="tx1"/>
                </a:solidFill>
              </a:rPr>
              <a:t>(90.91 </a:t>
            </a:r>
            <a:r>
              <a:rPr lang="en-US" sz="2800" dirty="0">
                <a:solidFill>
                  <a:schemeClr val="tx1"/>
                </a:solidFill>
              </a:rPr>
              <a:t>% </a:t>
            </a:r>
            <a:r>
              <a:rPr lang="en-US" sz="2800" dirty="0" smtClean="0">
                <a:solidFill>
                  <a:schemeClr val="tx1"/>
                </a:solidFill>
              </a:rPr>
              <a:t>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6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abstain </a:t>
            </a:r>
            <a:r>
              <a:rPr lang="en-US" sz="2800" dirty="0" smtClean="0">
                <a:solidFill>
                  <a:schemeClr val="tx1"/>
                </a:solidFill>
              </a:rPr>
              <a:t>(6.38 </a:t>
            </a:r>
            <a:r>
              <a:rPr lang="en-US" sz="2800" dirty="0">
                <a:solidFill>
                  <a:schemeClr val="tx1"/>
                </a:solidFill>
              </a:rPr>
              <a:t>% </a:t>
            </a:r>
            <a:r>
              <a:rPr lang="en-US" sz="2800" dirty="0" smtClean="0">
                <a:solidFill>
                  <a:schemeClr val="tx1"/>
                </a:solidFill>
              </a:rPr>
              <a:t>abstain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67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total comments received, </a:t>
            </a:r>
            <a:r>
              <a:rPr lang="en-US" sz="2800" dirty="0" smtClean="0">
                <a:solidFill>
                  <a:schemeClr val="tx1"/>
                </a:solidFill>
              </a:rPr>
              <a:t>58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“Must Be Satisfied” </a:t>
            </a:r>
            <a:r>
              <a:rPr lang="en-US" sz="2800" b="0" dirty="0" smtClean="0">
                <a:solidFill>
                  <a:schemeClr val="tx1"/>
                </a:solidFill>
              </a:rPr>
              <a:t>(</a:t>
            </a:r>
            <a:r>
              <a:rPr lang="en-US" sz="2800" dirty="0">
                <a:solidFill>
                  <a:schemeClr val="tx1"/>
                </a:solidFill>
              </a:rPr>
              <a:t>0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accepted</a:t>
            </a:r>
            <a:r>
              <a:rPr lang="en-US" sz="2800" b="0" dirty="0" smtClean="0">
                <a:solidFill>
                  <a:schemeClr val="tx1"/>
                </a:solidFill>
              </a:rPr>
              <a:t>, 58 rejected and/or invalid, </a:t>
            </a:r>
            <a:r>
              <a:rPr lang="en-US" sz="2800" dirty="0">
                <a:solidFill>
                  <a:schemeClr val="tx1"/>
                </a:solidFill>
              </a:rPr>
              <a:t>0</a:t>
            </a:r>
            <a:r>
              <a:rPr lang="en-US" sz="2800" b="0" dirty="0" smtClean="0">
                <a:solidFill>
                  <a:schemeClr val="tx1"/>
                </a:solidFill>
              </a:rPr>
              <a:t> revised)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Bob Heile, Wi-SUN Alliance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June 2015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Wi-SUN Alliance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066800"/>
          </a:xfrm>
        </p:spPr>
        <p:txBody>
          <a:bodyPr/>
          <a:lstStyle/>
          <a:p>
            <a:r>
              <a:rPr lang="en-US" sz="3200" b="1" dirty="0" smtClean="0"/>
              <a:t>802.15.4q Comment from </a:t>
            </a:r>
            <a:br>
              <a:rPr lang="en-US" sz="3200" b="1" dirty="0" smtClean="0"/>
            </a:br>
            <a:r>
              <a:rPr lang="en-US" sz="3200" b="1" dirty="0" smtClean="0"/>
              <a:t>Editorial Coordination Staff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820862"/>
            <a:ext cx="8686800" cy="44624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ja-JP" dirty="0" smtClean="0"/>
          </a:p>
          <a:p>
            <a:pPr marL="1773238" indent="-341313">
              <a:lnSpc>
                <a:spcPct val="80000"/>
              </a:lnSpc>
            </a:pPr>
            <a:r>
              <a:rPr lang="en-US" altLang="ja-JP" sz="2800" dirty="0">
                <a:solidFill>
                  <a:srgbClr val="000000"/>
                </a:solidFill>
                <a:ea typeface="+mn-ea"/>
                <a:cs typeface="+mn-cs"/>
              </a:rPr>
              <a:t>MEC requested</a:t>
            </a:r>
          </a:p>
          <a:p>
            <a:pPr marL="1828800" indent="-396875">
              <a:lnSpc>
                <a:spcPct val="80000"/>
              </a:lnSpc>
            </a:pPr>
            <a:r>
              <a:rPr lang="en-US" altLang="ja-JP" sz="2800" dirty="0">
                <a:solidFill>
                  <a:srgbClr val="000000"/>
                </a:solidFill>
                <a:ea typeface="+mn-ea"/>
                <a:cs typeface="+mn-cs"/>
              </a:rPr>
              <a:t>Approved on April 12, 2015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4464050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BAFDF910-124C-4039-B780-6DFD8193E08A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83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8850313" cy="1077912"/>
          </a:xfrm>
        </p:spPr>
        <p:txBody>
          <a:bodyPr/>
          <a:lstStyle/>
          <a:p>
            <a:r>
              <a:rPr lang="en-US" sz="3200" dirty="0" smtClean="0"/>
              <a:t>Remaining NO Voter Comment Summary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9538" y="1339850"/>
            <a:ext cx="8885237" cy="4984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200" dirty="0" smtClean="0"/>
              <a:t>288 total </a:t>
            </a:r>
            <a:r>
              <a:rPr lang="ja-JP" altLang="en-US" sz="2200" dirty="0" smtClean="0"/>
              <a:t>“</a:t>
            </a:r>
            <a:r>
              <a:rPr lang="en-US" altLang="ja-JP" sz="2200" dirty="0" smtClean="0"/>
              <a:t>Must Be Satisfied</a:t>
            </a:r>
            <a:r>
              <a:rPr lang="ja-JP" altLang="en-US" sz="2200" dirty="0" smtClean="0"/>
              <a:t>”</a:t>
            </a:r>
            <a:r>
              <a:rPr lang="en-US" altLang="ja-JP" sz="2200" dirty="0" smtClean="0"/>
              <a:t>comments received from the 8 remaining NO voters (includes repeat, duplicate, and invalid votes)</a:t>
            </a:r>
          </a:p>
          <a:p>
            <a:pPr lvl="1">
              <a:lnSpc>
                <a:spcPct val="80000"/>
              </a:lnSpc>
            </a:pPr>
            <a:r>
              <a:rPr lang="en-US" altLang="ja-JP" sz="2000" dirty="0" smtClean="0"/>
              <a:t>150 </a:t>
            </a:r>
            <a:r>
              <a:rPr lang="en-US" altLang="ja-JP" sz="2000" dirty="0" smtClean="0"/>
              <a:t>were accepted or revised</a:t>
            </a:r>
          </a:p>
          <a:p>
            <a:pPr lvl="1">
              <a:lnSpc>
                <a:spcPct val="80000"/>
              </a:lnSpc>
            </a:pPr>
            <a:r>
              <a:rPr lang="en-US" altLang="ja-JP" sz="2000" dirty="0" smtClean="0"/>
              <a:t>138 </a:t>
            </a:r>
            <a:r>
              <a:rPr lang="en-US" altLang="ja-JP" sz="2000" dirty="0" smtClean="0"/>
              <a:t>were rejected (including repeats and dups)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>
                <a:cs typeface="Calibri" pitchFamily="34" charset="0"/>
              </a:rPr>
              <a:t>E</a:t>
            </a:r>
            <a:r>
              <a:rPr lang="en-US" altLang="ja-JP" sz="2000" dirty="0" smtClean="0">
                <a:cs typeface="Calibri" pitchFamily="34" charset="0"/>
              </a:rPr>
              <a:t>xcluding repeats (same comment from the same voter), there are </a:t>
            </a:r>
            <a:r>
              <a:rPr lang="en-US" altLang="ja-JP" sz="2000" dirty="0" smtClean="0">
                <a:cs typeface="Calibri" pitchFamily="34" charset="0"/>
              </a:rPr>
              <a:t>106 </a:t>
            </a:r>
            <a:r>
              <a:rPr lang="en-US" altLang="ja-JP" sz="2000" dirty="0" smtClean="0">
                <a:cs typeface="Calibri" pitchFamily="34" charset="0"/>
              </a:rPr>
              <a:t>unsatisfied comments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Excluding duplicates (same comment from more than on voter), there are </a:t>
            </a:r>
            <a:r>
              <a:rPr lang="en-US" altLang="ja-JP" sz="2000" dirty="0" smtClean="0">
                <a:cs typeface="Calibri" pitchFamily="34" charset="0"/>
              </a:rPr>
              <a:t>94 </a:t>
            </a:r>
            <a:r>
              <a:rPr lang="en-US" altLang="ja-JP" sz="2000" dirty="0" smtClean="0">
                <a:cs typeface="Calibri" pitchFamily="34" charset="0"/>
              </a:rPr>
              <a:t>unique unsatisfied comments</a:t>
            </a:r>
          </a:p>
          <a:p>
            <a:pPr lvl="2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Of the </a:t>
            </a:r>
            <a:r>
              <a:rPr lang="en-US" altLang="ja-JP" sz="2000" dirty="0" smtClean="0">
                <a:cs typeface="Calibri" pitchFamily="34" charset="0"/>
              </a:rPr>
              <a:t>94 </a:t>
            </a:r>
            <a:r>
              <a:rPr lang="en-US" altLang="ja-JP" sz="2000" dirty="0" smtClean="0">
                <a:cs typeface="Calibri" pitchFamily="34" charset="0"/>
              </a:rPr>
              <a:t>comments, 10 comments (received on the first 3 ballots), relate to a section (ALN) that was removed on the 4</a:t>
            </a:r>
            <a:r>
              <a:rPr lang="en-US" altLang="ja-JP" sz="2000" baseline="30000" dirty="0" smtClean="0">
                <a:cs typeface="Calibri" pitchFamily="34" charset="0"/>
              </a:rPr>
              <a:t>th</a:t>
            </a:r>
            <a:r>
              <a:rPr lang="en-US" altLang="ja-JP" sz="2000" dirty="0" smtClean="0">
                <a:cs typeface="Calibri" pitchFamily="34" charset="0"/>
              </a:rPr>
              <a:t> ballot, reducing the number </a:t>
            </a:r>
            <a:r>
              <a:rPr lang="en-US" altLang="ja-JP" sz="2000" dirty="0">
                <a:cs typeface="Calibri" pitchFamily="34" charset="0"/>
              </a:rPr>
              <a:t>of active unsatisfied unique comments to </a:t>
            </a:r>
            <a:r>
              <a:rPr lang="en-US" altLang="ja-JP" sz="2000" dirty="0" smtClean="0">
                <a:cs typeface="Calibri" pitchFamily="34" charset="0"/>
              </a:rPr>
              <a:t>84</a:t>
            </a:r>
            <a:endParaRPr lang="en-US" altLang="ja-JP" sz="2000" dirty="0" smtClean="0">
              <a:cs typeface="Calibri" pitchFamily="34" charset="0"/>
            </a:endParaRPr>
          </a:p>
          <a:p>
            <a:pPr lvl="2">
              <a:lnSpc>
                <a:spcPct val="80000"/>
              </a:lnSpc>
            </a:pPr>
            <a:r>
              <a:rPr lang="en-US" altLang="ja-JP" sz="2000" dirty="0" smtClean="0">
                <a:cs typeface="Calibri" pitchFamily="34" charset="0"/>
              </a:rPr>
              <a:t>Of the </a:t>
            </a:r>
            <a:r>
              <a:rPr lang="en-US" altLang="ja-JP" sz="2000" dirty="0" smtClean="0">
                <a:cs typeface="Calibri" pitchFamily="34" charset="0"/>
              </a:rPr>
              <a:t>84 </a:t>
            </a:r>
            <a:r>
              <a:rPr lang="en-US" altLang="ja-JP" sz="2000" dirty="0" smtClean="0">
                <a:cs typeface="Calibri" pitchFamily="34" charset="0"/>
              </a:rPr>
              <a:t>comments, 20 comments received on the last recirculation were invalid (comments on text that had not been changed or been affected by a change) reducing the total number of valid active unsatisfied unique comments to </a:t>
            </a:r>
            <a:r>
              <a:rPr lang="en-US" altLang="ja-JP" sz="2000" dirty="0" smtClean="0">
                <a:cs typeface="Calibri" pitchFamily="34" charset="0"/>
              </a:rPr>
              <a:t>64</a:t>
            </a:r>
            <a:endParaRPr lang="en-US" altLang="ja-JP" sz="2000" dirty="0" smtClean="0">
              <a:cs typeface="Calibri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200" dirty="0" smtClean="0">
              <a:cs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ja-JP" sz="1200" dirty="0" smtClean="0">
                <a:cs typeface="Calibri" pitchFamily="34" charset="0"/>
              </a:rPr>
              <a:t>The138 </a:t>
            </a:r>
            <a:r>
              <a:rPr lang="en-US" altLang="ja-JP" sz="1200" dirty="0" smtClean="0">
                <a:cs typeface="Calibri" pitchFamily="34" charset="0"/>
              </a:rPr>
              <a:t>unsatisfied comments and resolutions (including repeats, dups, and invalids) have been copied to </a:t>
            </a:r>
            <a:r>
              <a:rPr lang="en-US" altLang="ja-JP" sz="1200" dirty="0">
                <a:cs typeface="Calibri" pitchFamily="34" charset="0"/>
              </a:rPr>
              <a:t>doc </a:t>
            </a:r>
            <a:r>
              <a:rPr lang="en-US" altLang="ja-JP" sz="1200" dirty="0" smtClean="0">
                <a:cs typeface="Calibri" pitchFamily="34" charset="0"/>
              </a:rPr>
              <a:t>(</a:t>
            </a:r>
            <a:r>
              <a:rPr lang="en-US" altLang="ja-JP" sz="1200" dirty="0" smtClean="0">
                <a:cs typeface="Calibri" pitchFamily="34" charset="0"/>
                <a:hlinkClick r:id="rId2"/>
              </a:rPr>
              <a:t>15-15-0457-01-004q-p802-15-4q-remaining-no-voters-unsatisifed-comments-upto-lb107.xlsx</a:t>
            </a:r>
            <a:r>
              <a:rPr lang="en-US" altLang="ja-JP" sz="1200" dirty="0" smtClean="0">
                <a:cs typeface="Calibri" pitchFamily="34" charset="0"/>
              </a:rPr>
              <a:t>) for easy reference with filters</a:t>
            </a:r>
          </a:p>
          <a:p>
            <a:pPr>
              <a:lnSpc>
                <a:spcPct val="80000"/>
              </a:lnSpc>
            </a:pPr>
            <a:r>
              <a:rPr lang="en-US" sz="1200" dirty="0" smtClean="0"/>
              <a:t>The full Consolidated Comment Resolution Spreadsheet for all ballots can be found at:</a:t>
            </a:r>
          </a:p>
          <a:p>
            <a:pPr lvl="1">
              <a:lnSpc>
                <a:spcPct val="80000"/>
              </a:lnSpc>
            </a:pPr>
            <a:r>
              <a:rPr lang="en-US" sz="1200" dirty="0" smtClean="0">
                <a:hlinkClick r:id="rId3"/>
              </a:rPr>
              <a:t>15-15-0455-00-004q-p802-15-4q-aggregated-comment-resolution-up-to-lb107.xlsx</a:t>
            </a:r>
            <a:endParaRPr lang="en-US" sz="12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Bob Heile, Wi-SUN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0CB8EEC-985B-4773-AA9C-AB645A1057A6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0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69888"/>
            <a:ext cx="8850313" cy="1077912"/>
          </a:xfrm>
        </p:spPr>
        <p:txBody>
          <a:bodyPr/>
          <a:lstStyle/>
          <a:p>
            <a:r>
              <a:rPr lang="en-US" sz="2800" dirty="0" smtClean="0"/>
              <a:t>Comment Summary by Ballot by No Voter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>
                <a:solidFill>
                  <a:srgbClr val="000000"/>
                </a:solidFill>
              </a:rPr>
              <a:t>Bob Heile, Wi-SUN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0CB8EEC-985B-4773-AA9C-AB645A1057A6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157300"/>
            <a:ext cx="4800600" cy="5211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792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EEE-P802_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6553</TotalTime>
  <Words>920</Words>
  <Application>Microsoft Office PowerPoint</Application>
  <PresentationFormat>On-screen Show (4:3)</PresentationFormat>
  <Paragraphs>115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IEEE-P802_15</vt:lpstr>
      <vt:lpstr>IEEE 802.15.4q - Conditional Approval to Start Sponsor Ballot</vt:lpstr>
      <vt:lpstr>802.15.4q Letter Ballot History</vt:lpstr>
      <vt:lpstr>802.15.4q Ballot History (cont’d)</vt:lpstr>
      <vt:lpstr>802.15.4q Ballot History (cont’d)</vt:lpstr>
      <vt:lpstr>802.15.4q Ballot History (cont’d)</vt:lpstr>
      <vt:lpstr>802.15.4q Ballot History (cont’d)</vt:lpstr>
      <vt:lpstr>802.15.4q Comment from  Editorial Coordination Staff </vt:lpstr>
      <vt:lpstr>Remaining NO Voter Comment Summary</vt:lpstr>
      <vt:lpstr>Comment Summary by Ballot by No Voter</vt:lpstr>
      <vt:lpstr>Unsatisfied Comment Summary by Category</vt:lpstr>
      <vt:lpstr>Recirc 4 (LB107) Drill Down</vt:lpstr>
      <vt:lpstr>802.15.4q Balloting &amp; Meeting Schedule</vt:lpstr>
      <vt:lpstr>802.15.4q EC motion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July 2014</dc:title>
  <dc:subject>July 2014</dc:subject>
  <dc:creator>Jon Rosdahl</dc:creator>
  <cp:lastModifiedBy>bheile</cp:lastModifiedBy>
  <cp:revision>160</cp:revision>
  <cp:lastPrinted>1601-01-01T00:00:00Z</cp:lastPrinted>
  <dcterms:created xsi:type="dcterms:W3CDTF">2014-07-14T22:59:53Z</dcterms:created>
  <dcterms:modified xsi:type="dcterms:W3CDTF">2015-06-01T23:13:55Z</dcterms:modified>
</cp:coreProperties>
</file>