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419" r:id="rId2"/>
    <p:sldId id="417" r:id="rId3"/>
    <p:sldId id="423" r:id="rId4"/>
    <p:sldId id="424" r:id="rId5"/>
    <p:sldId id="42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May 2015</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802.15-15-0446-00-0010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a:t>
            </a:r>
            <a:r>
              <a:rPr lang="en-US" altLang="ko-KR" dirty="0" smtClean="0">
                <a:ea typeface="Gulim" pitchFamily="34" charset="-127"/>
              </a:rPr>
              <a:t> </a:t>
            </a:r>
            <a:r>
              <a:rPr lang="en-US" altLang="ko-KR" dirty="0" smtClean="0">
                <a:ea typeface="Gulim" pitchFamily="34" charset="-127"/>
              </a:rPr>
              <a:t>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i="1" dirty="0" smtClean="0"/>
              <a:t>Discovery of a device in a PAN by a device in another PAN in TMCTP: </a:t>
            </a:r>
            <a:r>
              <a:rPr kumimoji="0" lang="en-US" altLang="ko-KR" sz="1600" b="1" i="1" dirty="0" smtClean="0"/>
              <a:t>	Supplementary </a:t>
            </a:r>
            <a:r>
              <a:rPr kumimoji="0" lang="en-US" altLang="ko-KR" sz="1600" b="1" i="1" dirty="0" smtClean="0"/>
              <a:t>information for Comments CID 53 and 54 </a:t>
            </a:r>
            <a:r>
              <a:rPr lang="en-US" altLang="ko-KR" sz="1600" b="1" i="1" dirty="0" smtClean="0"/>
              <a:t>of</a:t>
            </a:r>
            <a:r>
              <a:rPr kumimoji="0" lang="en-US" altLang="ko-KR" sz="1600" b="1" i="1" dirty="0" smtClean="0"/>
              <a:t> </a:t>
            </a:r>
            <a:r>
              <a:rPr kumimoji="0" lang="en-US" altLang="ko-KR" sz="1600" b="1" i="1" dirty="0" smtClean="0"/>
              <a:t>Letter Ballot #104</a:t>
            </a:r>
            <a:endParaRPr kumimoji="0" lang="en-US" altLang="ko-KR" sz="1700" b="1" i="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22</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SYCA, </a:t>
            </a:r>
            <a:r>
              <a:rPr lang="en-US" altLang="ko-KR" sz="1600" dirty="0" err="1" smtClean="0"/>
              <a:t>Ajou</a:t>
            </a:r>
            <a:r>
              <a:rPr lang="en-US" altLang="ko-KR" sz="1600" dirty="0" smtClean="0"/>
              <a:t> Univ. 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To provide supplementary </a:t>
            </a:r>
            <a:r>
              <a:rPr lang="en-US" altLang="ko-KR" sz="1600" dirty="0" smtClean="0"/>
              <a:t>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a:t>
            </a:r>
            <a:r>
              <a:rPr kumimoji="0" lang="en-US" altLang="ko-KR" sz="1600" dirty="0" smtClean="0"/>
              <a:t>suggest</a:t>
            </a:r>
            <a:r>
              <a:rPr lang="en-US" altLang="ko-KR" sz="1600" dirty="0" smtClean="0"/>
              <a:t> comment resolution</a:t>
            </a:r>
            <a:r>
              <a:rPr kumimoji="0" lang="en-US" altLang="ko-KR" sz="1600" dirty="0" smtClean="0"/>
              <a:t> </a:t>
            </a:r>
            <a:r>
              <a:rPr kumimoji="0" lang="en-US" altLang="ko-KR" sz="1600" dirty="0" smtClean="0"/>
              <a:t>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a:t>
            </a:r>
            <a:r>
              <a:rPr lang="en-US" altLang="ko-KR" dirty="0" smtClean="0">
                <a:ea typeface="Gulim" pitchFamily="34" charset="-127"/>
              </a:rPr>
              <a:t>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Introduction</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One </a:t>
            </a:r>
            <a:r>
              <a:rPr lang="en-US" altLang="ko-KR" sz="2000" dirty="0" smtClean="0">
                <a:ea typeface="굴림" charset="-127"/>
              </a:rPr>
              <a:t>question was raised from the floor regarding discovery issue for TMCTP when proposed resolutions for Comment CIDs 53 and </a:t>
            </a:r>
            <a:r>
              <a:rPr lang="en-US" altLang="ko-KR" sz="2000" dirty="0" smtClean="0">
                <a:ea typeface="굴림" charset="-127"/>
              </a:rPr>
              <a:t>54 </a:t>
            </a:r>
            <a:r>
              <a:rPr lang="en-US" altLang="ko-KR" sz="2000" dirty="0" smtClean="0">
                <a:ea typeface="굴림" charset="-127"/>
              </a:rPr>
              <a:t>of Letter </a:t>
            </a:r>
            <a:r>
              <a:rPr lang="en-US" altLang="ko-KR" sz="2000" dirty="0" smtClean="0">
                <a:ea typeface="굴림" charset="-127"/>
              </a:rPr>
              <a:t>Ballot #104 wer</a:t>
            </a:r>
            <a:r>
              <a:rPr lang="en-US" altLang="ko-KR" sz="2000" dirty="0" smtClean="0">
                <a:ea typeface="굴림" charset="-127"/>
              </a:rPr>
              <a:t>e presented during Vancouver meeting in May 2015</a:t>
            </a:r>
            <a:endParaRPr lang="en-US" altLang="ko-KR" sz="2000" dirty="0" smtClean="0">
              <a:ea typeface="굴림" charset="-127"/>
            </a:endParaRPr>
          </a:p>
          <a:p>
            <a:endParaRPr lang="en-US" altLang="ko-KR" sz="2000" dirty="0" smtClean="0">
              <a:ea typeface="굴림" charset="-127"/>
            </a:endParaRPr>
          </a:p>
          <a:p>
            <a:r>
              <a:rPr lang="en-US" altLang="ko-KR" sz="2000" dirty="0" smtClean="0">
                <a:ea typeface="굴림" charset="-127"/>
              </a:rPr>
              <a:t>The question is</a:t>
            </a:r>
          </a:p>
          <a:p>
            <a:pPr lvl="1"/>
            <a:r>
              <a:rPr lang="en-US" altLang="ko-KR" sz="1800" dirty="0" smtClean="0">
                <a:ea typeface="굴림" charset="-127"/>
              </a:rPr>
              <a:t>How a device in a PAN can be discovered by a device in another PAN?</a:t>
            </a:r>
          </a:p>
          <a:p>
            <a:pPr lvl="1"/>
            <a:endParaRPr lang="en-US" altLang="ko-KR" sz="1800" dirty="0" smtClean="0">
              <a:ea typeface="굴림" charset="-127"/>
            </a:endParaRPr>
          </a:p>
          <a:p>
            <a:r>
              <a:rPr lang="en-US" altLang="ko-KR" sz="2000" dirty="0" smtClean="0">
                <a:ea typeface="굴림" charset="-127"/>
              </a:rPr>
              <a:t>In this document, this issue is addressed.</a:t>
            </a:r>
            <a:endParaRPr lang="en-US" altLang="ko-KR" sz="20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a:t>
            </a:r>
            <a:r>
              <a:rPr lang="en-US" altLang="ko-KR" dirty="0" smtClean="0">
                <a:ea typeface="Gulim" pitchFamily="34" charset="-127"/>
              </a:rPr>
              <a:t>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In TMCTP</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pPr fontAlgn="t"/>
            <a:r>
              <a:rPr lang="en-US" altLang="ko-KR" sz="2000" dirty="0" smtClean="0"/>
              <a:t>A PAN coordinator uses two channels for scheduling with another PAN</a:t>
            </a:r>
          </a:p>
          <a:p>
            <a:pPr lvl="1" fontAlgn="t"/>
            <a:r>
              <a:rPr lang="en-US" altLang="ko-KR" sz="1600" dirty="0" smtClean="0"/>
              <a:t>As shown in Figure 34z of 802.15.4m.</a:t>
            </a:r>
          </a:p>
          <a:p>
            <a:pPr lvl="1" fontAlgn="t"/>
            <a:r>
              <a:rPr lang="en-US" altLang="ko-KR" sz="1600" dirty="0" smtClean="0"/>
              <a:t>In this figure, as an example, the PAN 2 coordinator uses Channels 1 and 2.</a:t>
            </a:r>
            <a:endParaRPr lang="ko-KR" altLang="en-US" sz="1600" dirty="0" smtClean="0"/>
          </a:p>
          <a:p>
            <a:r>
              <a:rPr lang="en-US" sz="2000" dirty="0" smtClean="0"/>
              <a:t>Each TMCTP-parent </a:t>
            </a:r>
            <a:r>
              <a:rPr lang="en-US" sz="2000" dirty="0" smtClean="0"/>
              <a:t>PAN coordinator, including the </a:t>
            </a:r>
            <a:r>
              <a:rPr lang="en-US" sz="2000" dirty="0" smtClean="0"/>
              <a:t>SPC,</a:t>
            </a:r>
          </a:p>
          <a:p>
            <a:pPr lvl="1"/>
            <a:r>
              <a:rPr lang="en-US" sz="1600" dirty="0" smtClean="0"/>
              <a:t>communicates </a:t>
            </a:r>
            <a:r>
              <a:rPr lang="en-US" sz="1600" dirty="0" smtClean="0"/>
              <a:t>with its TMCTP-child </a:t>
            </a:r>
            <a:r>
              <a:rPr lang="en-US" sz="1600" dirty="0" smtClean="0"/>
              <a:t>PAN coordinators </a:t>
            </a:r>
            <a:r>
              <a:rPr lang="en-US" sz="1600" dirty="0" smtClean="0"/>
              <a:t>during the CAP or CFP of the TMCTP-parent PAN coordinator </a:t>
            </a:r>
            <a:r>
              <a:rPr lang="en-US" sz="1600" dirty="0" err="1" smtClean="0"/>
              <a:t>superframe</a:t>
            </a:r>
            <a:r>
              <a:rPr lang="en-US" sz="1600" dirty="0" smtClean="0"/>
              <a:t> and </a:t>
            </a:r>
            <a:endParaRPr lang="en-US" sz="1600" dirty="0" smtClean="0"/>
          </a:p>
          <a:p>
            <a:pPr lvl="1"/>
            <a:r>
              <a:rPr lang="en-US" sz="1600" dirty="0" smtClean="0"/>
              <a:t>receives beacon </a:t>
            </a:r>
            <a:r>
              <a:rPr lang="en-US" sz="1600" dirty="0" smtClean="0"/>
              <a:t>frames of its TMCTP-child PAN coordinators on a dedicated channel during the dedicated </a:t>
            </a:r>
            <a:r>
              <a:rPr lang="en-US" sz="1600" dirty="0" smtClean="0"/>
              <a:t>beacon slots </a:t>
            </a:r>
            <a:r>
              <a:rPr lang="en-US" sz="1600" dirty="0" smtClean="0"/>
              <a:t>(DBS) assigned to them in the BOP, as shown with an asterisk (*) in Figure 2a.</a:t>
            </a:r>
            <a:endParaRPr lang="en-US" sz="1600" dirty="0" smtClean="0"/>
          </a:p>
          <a:p>
            <a:pPr fontAlgn="t"/>
            <a:r>
              <a:rPr lang="en-US" sz="2000" dirty="0" smtClean="0"/>
              <a:t>For L2R</a:t>
            </a:r>
            <a:r>
              <a:rPr lang="en-US" sz="2000" dirty="0" smtClean="0"/>
              <a:t>, information </a:t>
            </a:r>
            <a:r>
              <a:rPr lang="en-US" sz="2000" dirty="0" smtClean="0"/>
              <a:t>on the </a:t>
            </a:r>
            <a:r>
              <a:rPr lang="en-US" sz="2000" dirty="0" smtClean="0"/>
              <a:t>above two </a:t>
            </a:r>
            <a:r>
              <a:rPr lang="en-US" sz="2000" dirty="0" smtClean="0"/>
              <a:t>channels </a:t>
            </a:r>
            <a:r>
              <a:rPr lang="en-US" sz="2000" dirty="0" smtClean="0"/>
              <a:t>is exchanged in beacon slots so that each device can establish routes with other devices.</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ct val="75000"/>
              </a:lnSpc>
            </a:pPr>
            <a:r>
              <a:rPr lang="en-US" sz="3200" b="1" dirty="0" smtClean="0"/>
              <a:t>Figure 34z in 802.15.4m </a:t>
            </a:r>
            <a:r>
              <a:rPr lang="en-US" sz="3200" b="1" dirty="0" smtClean="0"/>
              <a:t> </a:t>
            </a:r>
            <a:br>
              <a:rPr lang="en-US" sz="3200" b="1" dirty="0" smtClean="0"/>
            </a:br>
            <a:r>
              <a:rPr lang="en-US" sz="3200" b="1" dirty="0" smtClean="0"/>
              <a:t>Example </a:t>
            </a:r>
            <a:r>
              <a:rPr lang="en-US" sz="3200" b="1" dirty="0" smtClean="0"/>
              <a:t>TMCTP BOP </a:t>
            </a:r>
            <a:r>
              <a:rPr lang="en-US" sz="3200" b="1" dirty="0" smtClean="0"/>
              <a:t>allocation</a:t>
            </a:r>
            <a:endParaRPr lang="en-US" dirty="0"/>
          </a:p>
        </p:txBody>
      </p:sp>
      <p:sp>
        <p:nvSpPr>
          <p:cNvPr id="3" name="내용 개체 틀 2"/>
          <p:cNvSpPr>
            <a:spLocks noGrp="1"/>
          </p:cNvSpPr>
          <p:nvPr>
            <p:ph idx="1"/>
          </p:nvPr>
        </p:nvSpPr>
        <p:spPr>
          <a:xfrm>
            <a:off x="685800" y="1772816"/>
            <a:ext cx="7772400" cy="4392488"/>
          </a:xfrm>
        </p:spPr>
        <p:txBody>
          <a:bodyPr/>
          <a:lstStyle/>
          <a:p>
            <a:endParaRPr lang="en-US" dirty="0"/>
          </a:p>
        </p:txBody>
      </p:sp>
      <p:sp>
        <p:nvSpPr>
          <p:cNvPr id="5" name="바닥글 개체 틀 4"/>
          <p:cNvSpPr>
            <a:spLocks noGrp="1"/>
          </p:cNvSpPr>
          <p:nvPr>
            <p:ph type="ftr" sz="quarter" idx="11"/>
          </p:nvPr>
        </p:nvSpPr>
        <p:spPr/>
        <p:txBody>
          <a:bodyPr/>
          <a:lstStyle/>
          <a:p>
            <a:pPr>
              <a:defRPr/>
            </a:pPr>
            <a:r>
              <a:rPr lang="de-DE" altLang="ko-KR" dirty="0" smtClean="0"/>
              <a:t>Soo-Young </a:t>
            </a:r>
            <a:r>
              <a:rPr lang="de-DE" altLang="ko-KR" dirty="0" smtClean="0"/>
              <a:t>Chang (SYCA) et al</a:t>
            </a:r>
            <a:endParaRPr lang="en-US" altLang="ko-KR" dirty="0"/>
          </a:p>
        </p:txBody>
      </p:sp>
      <p:sp>
        <p:nvSpPr>
          <p:cNvPr id="1026" name="AutoShape 2" descr="Displaying image002.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isplaying image002.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isplaying image002.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isplaying image002.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 name="날짜 개체 틀 3"/>
          <p:cNvSpPr>
            <a:spLocks noGrp="1"/>
          </p:cNvSpPr>
          <p:nvPr>
            <p:ph type="dt" sz="quarter" idx="10"/>
          </p:nvPr>
        </p:nvSpPr>
        <p:spPr>
          <a:xfrm>
            <a:off x="685800" y="381000"/>
            <a:ext cx="1600200" cy="215900"/>
          </a:xfrm>
          <a:noFill/>
        </p:spPr>
        <p:txBody>
          <a:bodyPr/>
          <a:lstStyle/>
          <a:p>
            <a:r>
              <a:rPr lang="en-US" altLang="ko-KR" dirty="0" smtClean="0">
                <a:ea typeface="Gulim" pitchFamily="34" charset="-127"/>
              </a:rPr>
              <a:t>May </a:t>
            </a:r>
            <a:r>
              <a:rPr lang="en-US" altLang="ko-KR" dirty="0" smtClean="0">
                <a:ea typeface="Gulim" pitchFamily="34" charset="-127"/>
              </a:rPr>
              <a:t>2015</a:t>
            </a:r>
          </a:p>
        </p:txBody>
      </p:sp>
      <p:pic>
        <p:nvPicPr>
          <p:cNvPr id="15" name="Picture 3"/>
          <p:cNvPicPr>
            <a:picLocks noChangeAspect="1" noChangeArrowheads="1"/>
          </p:cNvPicPr>
          <p:nvPr/>
        </p:nvPicPr>
        <p:blipFill>
          <a:blip r:embed="rId2" cstate="print"/>
          <a:srcRect/>
          <a:stretch>
            <a:fillRect/>
          </a:stretch>
        </p:blipFill>
        <p:spPr bwMode="auto">
          <a:xfrm>
            <a:off x="516353" y="1772816"/>
            <a:ext cx="8160103" cy="446449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a:t>
            </a:r>
            <a:r>
              <a:rPr lang="en-US" altLang="ko-KR" dirty="0" smtClean="0">
                <a:ea typeface="Gulim" pitchFamily="34" charset="-127"/>
              </a:rPr>
              <a:t> </a:t>
            </a:r>
            <a:r>
              <a:rPr lang="en-US" altLang="ko-KR" dirty="0" smtClean="0">
                <a:ea typeface="Gulim" pitchFamily="34" charset="-127"/>
              </a:rPr>
              <a:t>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Discovery of a Device</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pPr fontAlgn="t"/>
            <a:r>
              <a:rPr lang="en-US" sz="2000" dirty="0" smtClean="0"/>
              <a:t>Channel establishment </a:t>
            </a:r>
            <a:r>
              <a:rPr lang="en-US" sz="2000" dirty="0" smtClean="0"/>
              <a:t>p</a:t>
            </a:r>
            <a:r>
              <a:rPr lang="en-US" altLang="ko-KR" sz="2000" dirty="0" smtClean="0"/>
              <a:t>rocedure for discovery</a:t>
            </a:r>
            <a:endParaRPr lang="ko-KR" altLang="en-US" sz="2000" dirty="0" smtClean="0"/>
          </a:p>
          <a:p>
            <a:pPr marL="857250" lvl="1" indent="-457200" fontAlgn="t">
              <a:buFont typeface="+mj-lt"/>
              <a:buAutoNum type="arabicPeriod"/>
            </a:pPr>
            <a:r>
              <a:rPr lang="en-US" sz="1800" dirty="0" smtClean="0"/>
              <a:t>Orphan </a:t>
            </a:r>
            <a:r>
              <a:rPr lang="en-US" sz="1800" dirty="0" smtClean="0"/>
              <a:t>channel scanning</a:t>
            </a:r>
            <a:endParaRPr lang="ko-KR" altLang="en-US" sz="1800" dirty="0" smtClean="0"/>
          </a:p>
          <a:p>
            <a:pPr marL="857250" lvl="1" indent="-457200" fontAlgn="t">
              <a:buFont typeface="+mj-lt"/>
              <a:buAutoNum type="arabicPeriod"/>
            </a:pPr>
            <a:r>
              <a:rPr lang="en-US" sz="1800" dirty="0" smtClean="0"/>
              <a:t>Join (</a:t>
            </a:r>
            <a:r>
              <a:rPr lang="en-US" sz="1800" dirty="0" smtClean="0"/>
              <a:t>parent </a:t>
            </a:r>
            <a:r>
              <a:rPr lang="en-US" sz="1800" dirty="0" smtClean="0"/>
              <a:t>PAN</a:t>
            </a:r>
            <a:r>
              <a:rPr lang="en-US" sz="1800" dirty="0" smtClean="0"/>
              <a:t>)</a:t>
            </a:r>
            <a:endParaRPr lang="ko-KR" altLang="en-US" sz="1800" dirty="0" smtClean="0"/>
          </a:p>
          <a:p>
            <a:pPr marL="857250" lvl="1" indent="-457200" fontAlgn="t">
              <a:buFont typeface="+mj-lt"/>
              <a:buAutoNum type="arabicPeriod"/>
            </a:pPr>
            <a:r>
              <a:rPr lang="en-US" sz="1800" dirty="0" smtClean="0"/>
              <a:t>Own </a:t>
            </a:r>
            <a:r>
              <a:rPr lang="en-US" sz="1800" dirty="0" smtClean="0"/>
              <a:t>PAN</a:t>
            </a:r>
            <a:r>
              <a:rPr lang="en-US" sz="1800" dirty="0" smtClean="0"/>
              <a:t> </a:t>
            </a:r>
            <a:r>
              <a:rPr lang="en-US" sz="1800" dirty="0" smtClean="0"/>
              <a:t>channel assignment (received from geological DB) and operation</a:t>
            </a:r>
            <a:endParaRPr lang="ko-KR" altLang="en-US" sz="18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49897</TotalTime>
  <Words>329</Words>
  <Application>Microsoft Office PowerPoint</Application>
  <PresentationFormat>화면 슬라이드 쇼(4:3)</PresentationFormat>
  <Paragraphs>53</Paragraphs>
  <Slides>5</Slides>
  <Notes>1</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Office 테마</vt:lpstr>
      <vt:lpstr>슬라이드 1</vt:lpstr>
      <vt:lpstr>Introduction</vt:lpstr>
      <vt:lpstr>In TMCTP</vt:lpstr>
      <vt:lpstr>Figure 34z in 802.15.4m   Example TMCTP BOP allocation</vt:lpstr>
      <vt:lpstr>Discovery of a Device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804</cp:revision>
  <cp:lastPrinted>1998-02-10T13:28:06Z</cp:lastPrinted>
  <dcterms:created xsi:type="dcterms:W3CDTF">1999-11-08T18:59:45Z</dcterms:created>
  <dcterms:modified xsi:type="dcterms:W3CDTF">2015-05-23T02:32:28Z</dcterms:modified>
</cp:coreProperties>
</file>