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0" r:id="rId3"/>
    <p:sldId id="261" r:id="rId4"/>
    <p:sldId id="262" r:id="rId5"/>
    <p:sldId id="263" r:id="rId6"/>
    <p:sldId id="264" r:id="rId7"/>
    <p:sldId id="265"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smtClean="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miter lim="800000"/>
            <a:headEnd/>
            <a:tailEnd/>
          </a:ln>
        </p:spPr>
        <p:txBody>
          <a:bodyPr/>
          <a:lstStyle/>
          <a:p>
            <a:r>
              <a:rPr lang="en-US" altLang="ja-JP" dirty="0"/>
              <a:t>doc.: IEEE 802.15-&lt;doc#&gt;</a:t>
            </a:r>
          </a:p>
        </p:txBody>
      </p:sp>
      <p:sp>
        <p:nvSpPr>
          <p:cNvPr id="6147" name="Rectangle 3"/>
          <p:cNvSpPr>
            <a:spLocks noGrp="1" noChangeArrowheads="1"/>
          </p:cNvSpPr>
          <p:nvPr>
            <p:ph type="dt" sz="quarter" idx="1"/>
          </p:nvPr>
        </p:nvSpPr>
        <p:spPr>
          <a:noFill/>
          <a:ln>
            <a:miter lim="800000"/>
            <a:headEnd/>
            <a:tailEnd/>
          </a:ln>
        </p:spPr>
        <p:txBody>
          <a:bodyPr/>
          <a:lstStyle/>
          <a:p>
            <a:r>
              <a:rPr lang="en-US" altLang="ja-JP" dirty="0"/>
              <a:t>&lt;month year&gt;</a:t>
            </a:r>
          </a:p>
        </p:txBody>
      </p:sp>
      <p:sp>
        <p:nvSpPr>
          <p:cNvPr id="6148" name="Rectangle 6"/>
          <p:cNvSpPr>
            <a:spLocks noGrp="1" noChangeArrowheads="1"/>
          </p:cNvSpPr>
          <p:nvPr>
            <p:ph type="ftr" sz="quarter" idx="4"/>
          </p:nvPr>
        </p:nvSpPr>
        <p:spPr>
          <a:noFill/>
          <a:ln>
            <a:miter lim="800000"/>
            <a:headEnd/>
            <a:tailEnd/>
          </a:ln>
        </p:spPr>
        <p:txBody>
          <a:bodyPr/>
          <a:lstStyle/>
          <a:p>
            <a:pPr lvl="4"/>
            <a:r>
              <a:rPr lang="en-US" altLang="ja-JP" dirty="0"/>
              <a:t>&lt;author&gt;, &lt;company&gt;</a:t>
            </a:r>
          </a:p>
        </p:txBody>
      </p:sp>
      <p:sp>
        <p:nvSpPr>
          <p:cNvPr id="6149" name="Rectangle 7"/>
          <p:cNvSpPr>
            <a:spLocks noGrp="1" noChangeArrowheads="1"/>
          </p:cNvSpPr>
          <p:nvPr>
            <p:ph type="sldNum" sz="quarter" idx="5"/>
          </p:nvPr>
        </p:nvSpPr>
        <p:spPr>
          <a:noFill/>
          <a:ln>
            <a:miter lim="800000"/>
            <a:headEnd/>
            <a:tailEnd/>
          </a:ln>
        </p:spPr>
        <p:txBody>
          <a:bodyPr/>
          <a:lstStyle/>
          <a:p>
            <a:r>
              <a:rPr lang="en-US" altLang="ja-JP" dirty="0"/>
              <a:t>Page </a:t>
            </a:r>
            <a:fld id="{032098A4-65E9-488D-8479-2100CCEEE1A0}" type="slidenum">
              <a:rPr lang="en-US" altLang="ja-JP"/>
              <a:pPr/>
              <a:t>3</a:t>
            </a:fld>
            <a:endParaRPr lang="en-US" altLang="ja-JP" dirty="0"/>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p:spPr>
        <p:txBody>
          <a:bodyPr/>
          <a:lstStyle/>
          <a:p>
            <a:endParaRPr lang="ja-JP" altLang="ja-JP"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May 2015</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smtClean="0"/>
              <a:t>May 2015</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smtClean="0"/>
              <a:t>May 2015</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dirty="0" smtClean="0"/>
              <a:t>May 2015</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dirty="0" smtClean="0"/>
              <a:t>May 2015</a:t>
            </a:r>
            <a:endParaRPr lang="en-US" altLang="ja-JP" dirty="0"/>
          </a:p>
        </p:txBody>
      </p:sp>
    </p:spTree>
    <p:extLst>
      <p:ext uri="{BB962C8B-B14F-4D97-AF65-F5344CB8AC3E}">
        <p14:creationId xmlns="" xmlns:p14="http://schemas.microsoft.com/office/powerpoint/2010/main" val="163722690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dirty="0" smtClean="0"/>
              <a:t>May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802.15-15-0438-00-004s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dirty="0" smtClean="0"/>
              <a:t>May 2015</a:t>
            </a:r>
            <a:endParaRPr lang="en-US" altLang="ja-JP" dirty="0"/>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en-US" altLang="ja-JP" sz="1800" b="1" u="sng" dirty="0" smtClean="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smtClean="0">
              <a:solidFill>
                <a:schemeClr val="tx2"/>
              </a:solidFill>
              <a:ea typeface="ＭＳ Ｐゴシック" charset="-128"/>
            </a:endParaRPr>
          </a:p>
          <a:p>
            <a:pPr>
              <a:defRPr/>
            </a:pPr>
            <a:endParaRPr lang="en-US" altLang="ja-JP" sz="1600" dirty="0" smtClean="0">
              <a:solidFill>
                <a:schemeClr val="tx2"/>
              </a:solidFill>
              <a:ea typeface="ＭＳ Ｐゴシック" charset="-128"/>
            </a:endParaRPr>
          </a:p>
          <a:p>
            <a:pPr>
              <a:defRPr/>
            </a:pPr>
            <a:r>
              <a:rPr lang="en-US" altLang="ja-JP" sz="1600" b="1" dirty="0" smtClean="0">
                <a:solidFill>
                  <a:schemeClr val="tx2"/>
                </a:solidFill>
                <a:ea typeface="ＭＳ Ｐゴシック" charset="-128"/>
              </a:rPr>
              <a:t>Submission Title:</a:t>
            </a:r>
            <a:r>
              <a:rPr lang="en-US" altLang="ja-JP" sz="1600" dirty="0" smtClean="0">
                <a:solidFill>
                  <a:schemeClr val="tx2"/>
                </a:solidFill>
                <a:ea typeface="ＭＳ Ｐゴシック" charset="-128"/>
              </a:rPr>
              <a:t> [</a:t>
            </a:r>
            <a:r>
              <a:rPr lang="en-US" altLang="ja-JP" sz="1600" dirty="0" smtClean="0"/>
              <a:t>TG4s Closing Report for May 2015</a:t>
            </a:r>
            <a:r>
              <a:rPr lang="en-US" altLang="ja-JP" sz="1600" dirty="0" smtClean="0">
                <a:solidFill>
                  <a:schemeClr val="tx2"/>
                </a:solidFill>
                <a:ea typeface="ＭＳ Ｐゴシック" charset="-128"/>
              </a:rPr>
              <a:t>]	</a:t>
            </a:r>
          </a:p>
          <a:p>
            <a:pPr>
              <a:defRPr/>
            </a:pPr>
            <a:r>
              <a:rPr lang="en-US" altLang="ja-JP" sz="1600" b="1" dirty="0" smtClean="0">
                <a:solidFill>
                  <a:schemeClr val="tx2"/>
                </a:solidFill>
                <a:ea typeface="ＭＳ Ｐゴシック" charset="-128"/>
              </a:rPr>
              <a:t>Date Submitted: </a:t>
            </a:r>
            <a:r>
              <a:rPr lang="en-US" altLang="ja-JP" sz="1600" dirty="0" smtClean="0">
                <a:solidFill>
                  <a:schemeClr val="tx2"/>
                </a:solidFill>
                <a:ea typeface="ＭＳ Ｐゴシック" charset="-128"/>
              </a:rPr>
              <a:t>[</a:t>
            </a:r>
            <a:r>
              <a:rPr lang="en-US" altLang="ja-JP" sz="1600" dirty="0" smtClean="0">
                <a:ea typeface="ＭＳ Ｐゴシック" charset="-128"/>
              </a:rPr>
              <a:t>14 May, 2015</a:t>
            </a:r>
            <a:r>
              <a:rPr lang="en-US" altLang="ja-JP" sz="1600" dirty="0" smtClean="0">
                <a:solidFill>
                  <a:schemeClr val="tx2"/>
                </a:solidFill>
                <a:ea typeface="ＭＳ Ｐゴシック" charset="-128"/>
              </a:rPr>
              <a:t>]	</a:t>
            </a:r>
          </a:p>
          <a:p>
            <a:pPr>
              <a:defRPr/>
            </a:pPr>
            <a:r>
              <a:rPr lang="en-US" altLang="ja-JP" sz="1600" b="1" dirty="0" smtClean="0">
                <a:solidFill>
                  <a:schemeClr val="tx2"/>
                </a:solidFill>
                <a:ea typeface="ＭＳ Ｐゴシック" charset="-128"/>
              </a:rPr>
              <a:t>Source:</a:t>
            </a:r>
            <a:r>
              <a:rPr lang="en-US" altLang="ja-JP" sz="1600" dirty="0" smtClean="0">
                <a:solidFill>
                  <a:schemeClr val="tx2"/>
                </a:solidFill>
                <a:ea typeface="ＭＳ Ｐゴシック" charset="-128"/>
              </a:rPr>
              <a:t> [Shoichi Kitazawa] Company [ATR]</a:t>
            </a:r>
          </a:p>
          <a:p>
            <a:pPr>
              <a:defRPr/>
            </a:pPr>
            <a:r>
              <a:rPr lang="en-US" altLang="ja-JP" sz="1600" dirty="0" smtClean="0">
                <a:solidFill>
                  <a:schemeClr val="tx2"/>
                </a:solidFill>
                <a:ea typeface="ＭＳ Ｐゴシック" charset="-128"/>
              </a:rPr>
              <a:t>Address [Hikaridai, Seika, Kyoto JAPAN]</a:t>
            </a:r>
          </a:p>
          <a:p>
            <a:pPr>
              <a:defRPr/>
            </a:pPr>
            <a:r>
              <a:rPr lang="en-US" altLang="ja-JP" sz="1600" dirty="0" smtClean="0">
                <a:solidFill>
                  <a:schemeClr val="tx2"/>
                </a:solidFill>
                <a:ea typeface="ＭＳ Ｐゴシック" charset="-128"/>
              </a:rPr>
              <a:t>Voice</a:t>
            </a:r>
            <a:r>
              <a:rPr lang="en-US" altLang="ja-JP" sz="1600" dirty="0" smtClean="0">
                <a:ea typeface="ＭＳ Ｐゴシック" charset="-128"/>
              </a:rPr>
              <a:t>:[+81-774-95-1565</a:t>
            </a:r>
            <a:r>
              <a:rPr lang="en-US" altLang="ja-JP" sz="1600" dirty="0" smtClean="0">
                <a:solidFill>
                  <a:schemeClr val="tx2"/>
                </a:solidFill>
                <a:ea typeface="ＭＳ Ｐゴシック" charset="-128"/>
              </a:rPr>
              <a:t>], FAX: [], E-Mail:[kitazawa@atr.jp]	</a:t>
            </a:r>
          </a:p>
          <a:p>
            <a:pPr>
              <a:spcBef>
                <a:spcPts val="600"/>
              </a:spcBef>
              <a:spcAft>
                <a:spcPts val="600"/>
              </a:spcAft>
              <a:defRPr/>
            </a:pPr>
            <a:r>
              <a:rPr lang="en-US" altLang="ja-JP" sz="1600" b="1" dirty="0" smtClean="0">
                <a:solidFill>
                  <a:schemeClr val="tx2"/>
                </a:solidFill>
                <a:ea typeface="ＭＳ Ｐゴシック" charset="-128"/>
              </a:rPr>
              <a:t>Re:</a:t>
            </a:r>
            <a:r>
              <a:rPr lang="en-US" altLang="ja-JP" sz="1600" dirty="0" smtClean="0">
                <a:solidFill>
                  <a:schemeClr val="tx2"/>
                </a:solidFill>
                <a:ea typeface="ＭＳ Ｐゴシック" charset="-128"/>
              </a:rPr>
              <a:t> []</a:t>
            </a:r>
          </a:p>
          <a:p>
            <a:pPr>
              <a:spcBef>
                <a:spcPts val="100"/>
              </a:spcBef>
              <a:spcAft>
                <a:spcPts val="100"/>
              </a:spcAft>
              <a:defRPr/>
            </a:pPr>
            <a:r>
              <a:rPr lang="en-US" altLang="ja-JP" dirty="0" smtClean="0">
                <a:solidFill>
                  <a:schemeClr val="accent2"/>
                </a:solidFill>
                <a:ea typeface="ＭＳ Ｐゴシック" charset="-128"/>
              </a:rPr>
              <a:t>	</a:t>
            </a:r>
            <a:endParaRPr lang="en-US" altLang="ja-JP" dirty="0" smtClean="0">
              <a:solidFill>
                <a:schemeClr val="tx2"/>
              </a:solidFill>
              <a:ea typeface="ＭＳ Ｐゴシック" charset="-128"/>
            </a:endParaRPr>
          </a:p>
          <a:p>
            <a:pPr>
              <a:spcBef>
                <a:spcPts val="600"/>
              </a:spcBef>
              <a:spcAft>
                <a:spcPts val="600"/>
              </a:spcAft>
              <a:defRPr/>
            </a:pPr>
            <a:r>
              <a:rPr lang="en-US" altLang="ja-JP" sz="1600" b="1" dirty="0" smtClean="0">
                <a:solidFill>
                  <a:schemeClr val="tx2"/>
                </a:solidFill>
                <a:ea typeface="ＭＳ Ｐゴシック" charset="-128"/>
              </a:rPr>
              <a:t>Abstract:</a:t>
            </a:r>
            <a:r>
              <a:rPr lang="en-US" altLang="ja-JP" sz="1600" dirty="0" smtClean="0">
                <a:solidFill>
                  <a:schemeClr val="tx2"/>
                </a:solidFill>
                <a:ea typeface="ＭＳ Ｐゴシック" charset="-128"/>
              </a:rPr>
              <a:t>	[TG4s</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 May 2015 at Vancouver</a:t>
            </a:r>
            <a:r>
              <a:rPr lang="en-US" altLang="ja-JP" sz="1600" dirty="0" smtClean="0">
                <a:solidFill>
                  <a:schemeClr val="tx2"/>
                </a:solidFill>
                <a:ea typeface="ＭＳ Ｐゴシック" charset="-128"/>
              </a:rPr>
              <a:t>]</a:t>
            </a:r>
          </a:p>
          <a:p>
            <a:pPr>
              <a:spcBef>
                <a:spcPts val="600"/>
              </a:spcBef>
              <a:spcAft>
                <a:spcPts val="600"/>
              </a:spcAft>
              <a:defRPr/>
            </a:pPr>
            <a:r>
              <a:rPr lang="en-US" altLang="ja-JP" sz="1600" b="1" dirty="0" smtClean="0">
                <a:solidFill>
                  <a:schemeClr val="tx2"/>
                </a:solidFill>
                <a:ea typeface="ＭＳ Ｐゴシック" charset="-128"/>
              </a:rPr>
              <a:t>Purpose:</a:t>
            </a:r>
            <a:r>
              <a:rPr lang="en-US" altLang="ja-JP" sz="1600" dirty="0" smtClean="0">
                <a:solidFill>
                  <a:schemeClr val="tx2"/>
                </a:solidFill>
                <a:ea typeface="ＭＳ Ｐゴシック" charset="-128"/>
              </a:rPr>
              <a:t>	[Report progress to WG]</a:t>
            </a:r>
          </a:p>
          <a:p>
            <a:pPr>
              <a:defRPr/>
            </a:pPr>
            <a:r>
              <a:rPr lang="en-US" altLang="ja-JP" sz="1600" b="1" dirty="0" smtClean="0">
                <a:solidFill>
                  <a:schemeClr val="tx2"/>
                </a:solidFill>
                <a:ea typeface="ＭＳ Ｐゴシック" charset="-128"/>
              </a:rPr>
              <a:t>Notice:</a:t>
            </a:r>
            <a:r>
              <a:rPr lang="en-US" altLang="ja-JP" sz="1600" dirty="0" smtClean="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smtClean="0">
                <a:solidFill>
                  <a:schemeClr val="tx2"/>
                </a:solidFill>
                <a:ea typeface="ＭＳ Ｐゴシック" charset="-128"/>
              </a:rPr>
              <a:t>Release:</a:t>
            </a:r>
            <a:r>
              <a:rPr lang="en-US" altLang="ja-JP" sz="1600" dirty="0" smtClean="0">
                <a:solidFill>
                  <a:schemeClr val="tx2"/>
                </a:solidFill>
                <a:ea typeface="ＭＳ Ｐゴシック" charset="-128"/>
              </a:rPr>
              <a:t>	The contributor acknowledges and accepts that this contribution becomes the property of IEEE and may be made publicly available by P802.15.	</a:t>
            </a:r>
            <a:endParaRPr lang="en-US" altLang="ja-JP" sz="1600" dirty="0">
              <a:solidFill>
                <a:schemeClr val="tx2"/>
              </a:solidFill>
              <a:ea typeface="ＭＳ Ｐゴシック"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dirty="0" smtClean="0"/>
              <a:t>May 2015</a:t>
            </a:r>
            <a:endParaRPr lang="en-US" altLang="ja-JP" dirty="0"/>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685800" y="2286000"/>
            <a:ext cx="7772400" cy="3447256"/>
          </a:xfrm>
        </p:spPr>
        <p:txBody>
          <a:bodyPr/>
          <a:lstStyle/>
          <a:p>
            <a:r>
              <a:rPr lang="en-US" altLang="ja-JP" b="1" dirty="0" smtClean="0">
                <a:ea typeface="ＭＳ Ｐゴシック" pitchFamily="50" charset="-128"/>
              </a:rPr>
              <a:t>IEEE 802.15 TG4s</a:t>
            </a:r>
            <a:br>
              <a:rPr lang="en-US" altLang="ja-JP" b="1" dirty="0" smtClean="0">
                <a:ea typeface="ＭＳ Ｐゴシック" pitchFamily="50" charset="-128"/>
              </a:rPr>
            </a:br>
            <a:r>
              <a:rPr lang="en-US" altLang="ja-JP" dirty="0" smtClean="0">
                <a:ea typeface="ＭＳ Ｐゴシック" pitchFamily="50" charset="-128"/>
              </a:rPr>
              <a:t>Closing report</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t>
            </a:r>
            <a:r>
              <a:rPr lang="en-US" altLang="ja-JP" dirty="0" smtClean="0"/>
              <a:t>Vancouver, BC Canada </a:t>
            </a: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May 14, 2015</a:t>
            </a:r>
            <a:endParaRPr lang="ja-JP"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ー 3"/>
          <p:cNvSpPr>
            <a:spLocks noGrp="1"/>
          </p:cNvSpPr>
          <p:nvPr>
            <p:ph type="dt" sz="quarter" idx="10"/>
          </p:nvPr>
        </p:nvSpPr>
        <p:spPr>
          <a:noFill/>
          <a:ln>
            <a:miter lim="800000"/>
            <a:headEnd/>
            <a:tailEnd/>
          </a:ln>
        </p:spPr>
        <p:txBody>
          <a:bodyPr/>
          <a:lstStyle/>
          <a:p>
            <a:r>
              <a:rPr lang="en-US" altLang="ja-JP" dirty="0" smtClean="0"/>
              <a:t>May 2015</a:t>
            </a:r>
            <a:endParaRPr lang="en-US" altLang="ja-JP" dirty="0"/>
          </a:p>
        </p:txBody>
      </p:sp>
      <p:sp>
        <p:nvSpPr>
          <p:cNvPr id="4099" name="フッター プレースホルダー 4"/>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4100"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706A6CBF-2122-4B1A-A832-61121D78B413}" type="slidenum">
              <a:rPr lang="en-US" altLang="ja-JP"/>
              <a:pPr/>
              <a:t>3</a:t>
            </a:fld>
            <a:endParaRPr lang="en-US" altLang="ja-JP" dirty="0"/>
          </a:p>
        </p:txBody>
      </p:sp>
      <p:sp>
        <p:nvSpPr>
          <p:cNvPr id="4101" name="Rectangle 2"/>
          <p:cNvSpPr>
            <a:spLocks noGrp="1" noChangeArrowheads="1"/>
          </p:cNvSpPr>
          <p:nvPr>
            <p:ph type="title"/>
          </p:nvPr>
        </p:nvSpPr>
        <p:spPr/>
        <p:txBody>
          <a:bodyPr/>
          <a:lstStyle/>
          <a:p>
            <a:r>
              <a:rPr lang="en-US" altLang="ja-JP" sz="3200" dirty="0" smtClean="0">
                <a:ea typeface="ＭＳ Ｐゴシック" charset="-128"/>
              </a:rPr>
              <a:t>Agenda items for the week</a:t>
            </a:r>
            <a:endParaRPr lang="ja-JP" altLang="ja-JP" sz="3200" dirty="0" smtClean="0">
              <a:ea typeface="ＭＳ Ｐゴシック" charset="-128"/>
            </a:endParaRPr>
          </a:p>
        </p:txBody>
      </p:sp>
      <p:sp>
        <p:nvSpPr>
          <p:cNvPr id="4102" name="Rectangle 3"/>
          <p:cNvSpPr>
            <a:spLocks noGrp="1" noChangeArrowheads="1"/>
          </p:cNvSpPr>
          <p:nvPr>
            <p:ph type="body" idx="1"/>
          </p:nvPr>
        </p:nvSpPr>
        <p:spPr>
          <a:xfrm>
            <a:off x="323528" y="1700808"/>
            <a:ext cx="8496944" cy="4395192"/>
          </a:xfrm>
        </p:spPr>
        <p:txBody>
          <a:bodyPr/>
          <a:lstStyle/>
          <a:p>
            <a:r>
              <a:rPr lang="en-US" altLang="ja-JP" sz="2800" dirty="0" smtClean="0"/>
              <a:t>TG4s meeting call to order</a:t>
            </a:r>
          </a:p>
          <a:p>
            <a:r>
              <a:rPr lang="en-US" altLang="ja-JP" sz="2800" dirty="0" smtClean="0"/>
              <a:t>Approve Berlin meeting and Teleconference minutes</a:t>
            </a:r>
          </a:p>
          <a:p>
            <a:r>
              <a:rPr lang="en-US" altLang="ja-JP" sz="2800" dirty="0" smtClean="0"/>
              <a:t>Hearing Presentations</a:t>
            </a:r>
          </a:p>
          <a:p>
            <a:pPr>
              <a:lnSpc>
                <a:spcPct val="80000"/>
              </a:lnSpc>
            </a:pPr>
            <a:r>
              <a:rPr lang="en-US" altLang="ja-JP" sz="2800" dirty="0" smtClean="0"/>
              <a:t>Work on Technical Guidance Document</a:t>
            </a:r>
          </a:p>
          <a:p>
            <a:pPr>
              <a:lnSpc>
                <a:spcPct val="80000"/>
              </a:lnSpc>
            </a:pPr>
            <a:r>
              <a:rPr lang="en-US" altLang="ja-JP" sz="2800" dirty="0" smtClean="0"/>
              <a:t>Plan for Teleconference and July meeting</a:t>
            </a:r>
          </a:p>
          <a:p>
            <a:r>
              <a:rPr lang="en-US" altLang="ja-JP" sz="2800" dirty="0" smtClean="0">
                <a:ea typeface="ＭＳ Ｐゴシック" pitchFamily="50" charset="-128"/>
              </a:rPr>
              <a:t>Report on progress to WG</a:t>
            </a:r>
          </a:p>
          <a:p>
            <a:endParaRPr lang="ja-JP" altLang="ja-JP" sz="2800" dirty="0" smtClean="0">
              <a:ea typeface="ＭＳ Ｐゴシック"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3" name="コンテンツ プレースホルダ 2"/>
          <p:cNvSpPr>
            <a:spLocks noGrp="1"/>
          </p:cNvSpPr>
          <p:nvPr>
            <p:ph idx="1"/>
          </p:nvPr>
        </p:nvSpPr>
        <p:spPr>
          <a:xfrm>
            <a:off x="251520" y="1700808"/>
            <a:ext cx="8640960" cy="4608512"/>
          </a:xfrm>
        </p:spPr>
        <p:txBody>
          <a:bodyPr/>
          <a:lstStyle/>
          <a:p>
            <a:pPr>
              <a:lnSpc>
                <a:spcPct val="80000"/>
              </a:lnSpc>
            </a:pPr>
            <a:r>
              <a:rPr lang="en-US" altLang="ja-JP" sz="2800" dirty="0" smtClean="0">
                <a:ea typeface="ＭＳ Ｐゴシック" pitchFamily="50" charset="-128"/>
              </a:rPr>
              <a:t>Three meetings were held on Monday, Tuesday and  </a:t>
            </a:r>
            <a:r>
              <a:rPr lang="en-US" altLang="ja-JP" sz="2800" dirty="0" smtClean="0">
                <a:ea typeface="굴림" pitchFamily="34" charset="-127"/>
              </a:rPr>
              <a:t>Thursday PM2.</a:t>
            </a:r>
            <a:endParaRPr lang="en-US" altLang="ko-KR" sz="2800" dirty="0" smtClean="0">
              <a:ea typeface="굴림" pitchFamily="34" charset="-127"/>
            </a:endParaRPr>
          </a:p>
          <a:p>
            <a:pPr>
              <a:lnSpc>
                <a:spcPct val="80000"/>
              </a:lnSpc>
            </a:pPr>
            <a:r>
              <a:rPr lang="en-US" altLang="ja-JP" sz="2800" dirty="0" smtClean="0">
                <a:ea typeface="ＭＳ Ｐゴシック" pitchFamily="50" charset="-128"/>
              </a:rPr>
              <a:t>Approved March </a:t>
            </a:r>
            <a:r>
              <a:rPr lang="en-US" altLang="ja-JP" sz="2800" dirty="0" smtClean="0">
                <a:ea typeface="ＭＳ Ｐゴシック" pitchFamily="50" charset="-128"/>
              </a:rPr>
              <a:t>meeting and </a:t>
            </a:r>
            <a:r>
              <a:rPr lang="en-US" altLang="ja-JP" sz="2800" dirty="0" smtClean="0">
                <a:ea typeface="ＭＳ Ｐゴシック" pitchFamily="50" charset="-128"/>
              </a:rPr>
              <a:t>April-May Teleconference meeting minutes.</a:t>
            </a:r>
          </a:p>
          <a:p>
            <a:r>
              <a:rPr lang="en-US" altLang="ja-JP" sz="2800" dirty="0" smtClean="0"/>
              <a:t>Heard 2 presentations.</a:t>
            </a:r>
            <a:endParaRPr lang="en-US" altLang="ja-JP" sz="2400" dirty="0" smtClean="0"/>
          </a:p>
          <a:p>
            <a:r>
              <a:rPr lang="en-US" altLang="ja-JP" sz="2800" dirty="0" smtClean="0"/>
              <a:t>Discussed about Technical Guidance Document (15-14-555) and Spectrum Resource Measurement and Management requirement table (15-15-89)</a:t>
            </a:r>
          </a:p>
          <a:p>
            <a:pPr>
              <a:lnSpc>
                <a:spcPct val="80000"/>
              </a:lnSpc>
            </a:pPr>
            <a:r>
              <a:rPr lang="en-US" altLang="ja-JP" sz="2800" dirty="0" smtClean="0"/>
              <a:t>Confirm of plan for Teleconference and July meeting.</a:t>
            </a:r>
            <a:endParaRPr lang="en-US" altLang="ja-JP" sz="2000" dirty="0" smtClean="0">
              <a:ea typeface="ＭＳ Ｐゴシック" pitchFamily="50" charset="-128"/>
            </a:endParaRPr>
          </a:p>
          <a:p>
            <a:endParaRPr kumimoji="1" lang="ja-JP" altLang="en-US" sz="3600" dirty="0"/>
          </a:p>
        </p:txBody>
      </p:sp>
      <p:sp>
        <p:nvSpPr>
          <p:cNvPr id="4" name="日付プレースホルダ 3"/>
          <p:cNvSpPr>
            <a:spLocks noGrp="1"/>
          </p:cNvSpPr>
          <p:nvPr>
            <p:ph type="dt" sz="half" idx="10"/>
          </p:nvPr>
        </p:nvSpPr>
        <p:spPr/>
        <p:txBody>
          <a:bodyPr/>
          <a:lstStyle/>
          <a:p>
            <a:pPr>
              <a:defRPr/>
            </a:pPr>
            <a:r>
              <a:rPr lang="en-US" altLang="ja-JP" dirty="0" smtClean="0"/>
              <a:t>May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5B276CEC-641A-426A-A4CF-567A72D18702}" type="slidenum">
              <a:rPr lang="en-US" altLang="ja-JP" smtClean="0"/>
              <a:pPr>
                <a:defRPr/>
              </a:pPr>
              <a:t>4</a:t>
            </a:fld>
            <a:endParaRPr lang="en-US" altLang="ja-JP"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556792"/>
            <a:ext cx="8640960" cy="4896544"/>
          </a:xfrm>
        </p:spPr>
        <p:txBody>
          <a:bodyPr/>
          <a:lstStyle/>
          <a:p>
            <a:r>
              <a:rPr lang="en-US" altLang="ja-JP" sz="2000" dirty="0" smtClean="0"/>
              <a:t>TG4s May 2015 Agenda</a:t>
            </a:r>
            <a:r>
              <a:rPr lang="ja-JP" altLang="en-US" sz="2000" dirty="0" smtClean="0"/>
              <a:t> </a:t>
            </a:r>
            <a:r>
              <a:rPr lang="en-US" altLang="ja-JP" sz="2000" dirty="0" smtClean="0"/>
              <a:t>(15-15-310r1)</a:t>
            </a:r>
          </a:p>
          <a:p>
            <a:r>
              <a:rPr lang="en-US" altLang="ja-JP" sz="2000" dirty="0" smtClean="0">
                <a:ea typeface="ＭＳ Ｐゴシック" charset="-128"/>
              </a:rPr>
              <a:t>TG4s Opening Information for May 2015</a:t>
            </a:r>
            <a:r>
              <a:rPr lang="en-US" altLang="ja-JP" sz="2000" dirty="0" smtClean="0"/>
              <a:t> (15-15-348)</a:t>
            </a:r>
          </a:p>
          <a:p>
            <a:r>
              <a:rPr lang="en-US" altLang="ja-JP" sz="2000" dirty="0" smtClean="0"/>
              <a:t>TG4s March 2015 Meeting Minutes (15-15-282r1)</a:t>
            </a:r>
          </a:p>
          <a:p>
            <a:r>
              <a:rPr lang="en-US" altLang="ja-JP" sz="2000" dirty="0" smtClean="0"/>
              <a:t>TG4s Teleconference Minutes for April and May 2015 (15-15-314)</a:t>
            </a:r>
          </a:p>
          <a:p>
            <a:r>
              <a:rPr lang="en-US" altLang="ja-JP" sz="2000" dirty="0" smtClean="0"/>
              <a:t>Proposal for SRMM General Requirements in Technical Guidance Document (15-15-327)</a:t>
            </a:r>
          </a:p>
          <a:p>
            <a:r>
              <a:rPr lang="en-US" altLang="ja-JP" sz="2000" dirty="0" smtClean="0">
                <a:ea typeface="ＭＳ Ｐゴシック" charset="-128"/>
              </a:rPr>
              <a:t>Proposal for SRMM Functional Requirements in Technical Guidance Document (15-15-333)</a:t>
            </a:r>
          </a:p>
          <a:p>
            <a:r>
              <a:rPr lang="en-US" altLang="ja-JP" sz="2000" dirty="0" smtClean="0"/>
              <a:t>TG4s Technical Guidance Document (15-14-555r4)</a:t>
            </a:r>
          </a:p>
          <a:p>
            <a:r>
              <a:rPr lang="en-US" altLang="ja-JP" sz="2000" dirty="0" smtClean="0"/>
              <a:t>Spectrum Resource Measurement and Management requirement table (15-15-089r1)</a:t>
            </a:r>
          </a:p>
          <a:p>
            <a:endParaRPr lang="en-US" altLang="ja-JP" sz="1800" dirty="0"/>
          </a:p>
          <a:p>
            <a:endParaRPr kumimoji="1" lang="ja-JP" altLang="en-US" sz="1800" dirty="0"/>
          </a:p>
        </p:txBody>
      </p:sp>
      <p:sp>
        <p:nvSpPr>
          <p:cNvPr id="3" name="タイトル 2"/>
          <p:cNvSpPr>
            <a:spLocks noGrp="1"/>
          </p:cNvSpPr>
          <p:nvPr>
            <p:ph type="title"/>
          </p:nvPr>
        </p:nvSpPr>
        <p:spPr>
          <a:xfrm>
            <a:off x="685800" y="685800"/>
            <a:ext cx="7772400" cy="870992"/>
          </a:xfrm>
        </p:spPr>
        <p:txBody>
          <a:bodyPr/>
          <a:lstStyle/>
          <a:p>
            <a:r>
              <a:rPr kumimoji="1" lang="en-US" altLang="ja-JP" dirty="0" smtClean="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5</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May 2015</a:t>
            </a:r>
            <a:endParaRPr lang="en-US" altLang="ja-JP" dirty="0"/>
          </a:p>
        </p:txBody>
      </p:sp>
    </p:spTree>
    <p:extLst>
      <p:ext uri="{BB962C8B-B14F-4D97-AF65-F5344CB8AC3E}">
        <p14:creationId xmlns:p14="http://schemas.microsoft.com/office/powerpoint/2010/main" xmlns="" val="4222466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dirty="0" smtClean="0"/>
              <a:t>May 2015</a:t>
            </a:r>
            <a:endParaRPr lang="en-US" altLang="ja-JP"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6</a:t>
            </a:fld>
            <a:endParaRPr lang="en-US" altLang="ja-JP" dirty="0"/>
          </a:p>
        </p:txBody>
      </p:sp>
      <p:graphicFrame>
        <p:nvGraphicFramePr>
          <p:cNvPr id="9" name="Table 5"/>
          <p:cNvGraphicFramePr>
            <a:graphicFrameLocks noGrp="1" noChangeAspect="1"/>
          </p:cNvGraphicFramePr>
          <p:nvPr>
            <p:extLst>
              <p:ext uri="{D42A27DB-BD31-4B8C-83A1-F6EECF244321}">
                <p14:modId xmlns:p14="http://schemas.microsoft.com/office/powerpoint/2010/main" xmlns="" val="2274331448"/>
              </p:ext>
            </p:extLst>
          </p:nvPr>
        </p:nvGraphicFramePr>
        <p:xfrm>
          <a:off x="276988" y="1677462"/>
          <a:ext cx="8550216" cy="427181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bl>
          </a:graphicData>
        </a:graphic>
      </p:graphicFrame>
      <p:sp>
        <p:nvSpPr>
          <p:cNvPr id="10" name="テキスト ボックス 9"/>
          <p:cNvSpPr txBox="1"/>
          <p:nvPr/>
        </p:nvSpPr>
        <p:spPr>
          <a:xfrm>
            <a:off x="6516216" y="6114782"/>
            <a:ext cx="2304256" cy="338554"/>
          </a:xfrm>
          <a:prstGeom prst="rect">
            <a:avLst/>
          </a:prstGeom>
          <a:noFill/>
        </p:spPr>
        <p:txBody>
          <a:bodyPr wrap="square" rtlCol="0">
            <a:spAutoFit/>
          </a:bodyPr>
          <a:lstStyle/>
          <a:p>
            <a:r>
              <a:rPr kumimoji="1" lang="en-US" altLang="ja-JP" sz="1600" dirty="0" smtClean="0"/>
              <a:t>15-14-0559-00-004s</a:t>
            </a:r>
            <a:endParaRPr kumimoji="1" lang="ja-JP" altLang="en-US"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772816"/>
            <a:ext cx="8640960" cy="4680520"/>
          </a:xfrm>
        </p:spPr>
        <p:txBody>
          <a:bodyPr>
            <a:normAutofit lnSpcReduction="10000"/>
          </a:bodyPr>
          <a:lstStyle/>
          <a:p>
            <a:pPr>
              <a:buNone/>
            </a:pPr>
            <a:r>
              <a:rPr lang="en-US" altLang="ja-JP" sz="2800" dirty="0" smtClean="0"/>
              <a:t>Teleconference</a:t>
            </a:r>
          </a:p>
          <a:p>
            <a:r>
              <a:rPr lang="en-US" altLang="ja-JP" sz="2800" dirty="0" smtClean="0"/>
              <a:t>one teleconference will be held before July meeting.</a:t>
            </a:r>
          </a:p>
          <a:p>
            <a:pPr lvl="1"/>
            <a:r>
              <a:rPr lang="en-US" altLang="ja-JP" sz="2600" dirty="0" smtClean="0"/>
              <a:t>Date will be notify by the reflector</a:t>
            </a:r>
          </a:p>
          <a:p>
            <a:pPr lvl="1"/>
            <a:r>
              <a:rPr lang="en-US" altLang="ja-JP" sz="2600" dirty="0" smtClean="0"/>
              <a:t>Discussing TGD</a:t>
            </a:r>
            <a:endParaRPr lang="en-US" altLang="ja-JP" sz="2600" dirty="0" smtClean="0"/>
          </a:p>
          <a:p>
            <a:pPr>
              <a:buNone/>
            </a:pPr>
            <a:endParaRPr lang="en-US" altLang="ja-JP" sz="2800" dirty="0" smtClean="0"/>
          </a:p>
          <a:p>
            <a:pPr>
              <a:buNone/>
            </a:pPr>
            <a:r>
              <a:rPr lang="en-US" altLang="ja-JP" sz="2800" dirty="0" smtClean="0"/>
              <a:t>July Meeting</a:t>
            </a:r>
          </a:p>
          <a:p>
            <a:r>
              <a:rPr lang="en-US" altLang="ja-JP" sz="2800" dirty="0" smtClean="0"/>
              <a:t>3 meeting slot</a:t>
            </a:r>
          </a:p>
          <a:p>
            <a:pPr lvl="1"/>
            <a:r>
              <a:rPr lang="en-US" altLang="ja-JP" sz="2600" dirty="0" smtClean="0"/>
              <a:t>Hearing presentations</a:t>
            </a:r>
          </a:p>
          <a:p>
            <a:pPr lvl="1"/>
            <a:r>
              <a:rPr lang="en-US" altLang="ja-JP" sz="2600" dirty="0" smtClean="0"/>
              <a:t>Work on Technical Guidance Document</a:t>
            </a:r>
          </a:p>
          <a:p>
            <a:pPr lvl="1"/>
            <a:r>
              <a:rPr lang="en-US" altLang="ja-JP" sz="2600" dirty="0" smtClean="0"/>
              <a:t>Drafting draft document</a:t>
            </a:r>
            <a:r>
              <a:rPr lang="en-US" altLang="ja-JP" sz="2600" dirty="0" smtClean="0"/>
              <a:t>.</a:t>
            </a:r>
          </a:p>
        </p:txBody>
      </p:sp>
      <p:sp>
        <p:nvSpPr>
          <p:cNvPr id="2" name="タイトル 1"/>
          <p:cNvSpPr>
            <a:spLocks noGrp="1"/>
          </p:cNvSpPr>
          <p:nvPr>
            <p:ph type="title"/>
          </p:nvPr>
        </p:nvSpPr>
        <p:spPr/>
        <p:txBody>
          <a:bodyPr/>
          <a:lstStyle/>
          <a:p>
            <a:r>
              <a:rPr lang="en-US" altLang="ja-JP" dirty="0" smtClean="0"/>
              <a:t>Plan for Teleconference and May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7</a:t>
            </a:fld>
            <a:endParaRPr lang="en-US" altLang="ja-JP" dirty="0"/>
          </a:p>
        </p:txBody>
      </p:sp>
      <p:sp>
        <p:nvSpPr>
          <p:cNvPr id="4" name="日付プレースホルダ 3"/>
          <p:cNvSpPr>
            <a:spLocks noGrp="1"/>
          </p:cNvSpPr>
          <p:nvPr>
            <p:ph type="dt" sz="half" idx="10"/>
          </p:nvPr>
        </p:nvSpPr>
        <p:spPr/>
        <p:txBody>
          <a:bodyPr/>
          <a:lstStyle/>
          <a:p>
            <a:r>
              <a:rPr lang="en-US" altLang="ja-JP" dirty="0" smtClean="0"/>
              <a:t>May 2015</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104</TotalTime>
  <Words>374</Words>
  <Application>Microsoft Office PowerPoint</Application>
  <PresentationFormat>画面に合わせる (4:3)</PresentationFormat>
  <Paragraphs>117</Paragraphs>
  <Slides>7</Slides>
  <Notes>1</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IEEE-P802_15</vt:lpstr>
      <vt:lpstr>スライド 1</vt:lpstr>
      <vt:lpstr>IEEE 802.15 TG4s Closing report   Vancouver, BC Canada  May 14, 2015</vt:lpstr>
      <vt:lpstr>Agenda items for the week</vt:lpstr>
      <vt:lpstr>Accomplishment for the meeting</vt:lpstr>
      <vt:lpstr>Contributions</vt:lpstr>
      <vt:lpstr>Timeline</vt:lpstr>
      <vt:lpstr>Plan for Teleconference and May Meeting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subject>IEEE 802.15 &lt;subject&gt;</dc:subject>
  <dc:creator>kitazawa</dc:creator>
  <dc:description>&lt;doc#&gt;</dc:description>
  <cp:lastModifiedBy>kitazawa</cp:lastModifiedBy>
  <cp:revision>4</cp:revision>
  <cp:lastPrinted>1998-02-10T13:28:06Z</cp:lastPrinted>
  <dcterms:created xsi:type="dcterms:W3CDTF">2015-05-14T21:07:58Z</dcterms:created>
  <dcterms:modified xsi:type="dcterms:W3CDTF">2015-05-15T00:26:26Z</dcterms:modified>
</cp:coreProperties>
</file>