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9" r:id="rId2"/>
    <p:sldId id="278" r:id="rId3"/>
    <p:sldId id="321" r:id="rId4"/>
    <p:sldId id="307" r:id="rId5"/>
    <p:sldId id="322" r:id="rId6"/>
    <p:sldId id="330" r:id="rId7"/>
    <p:sldId id="324" r:id="rId8"/>
    <p:sldId id="325" r:id="rId9"/>
    <p:sldId id="331" r:id="rId10"/>
    <p:sldId id="32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6</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7</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8</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10</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802.15-15-0437-00-004q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450"/>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Closing Report for TG4q (ULP) Task Group, May 2015 Meeting	</a:t>
            </a:r>
          </a:p>
          <a:p>
            <a:pPr>
              <a:defRPr/>
            </a:pPr>
            <a:r>
              <a:rPr lang="en-US" altLang="en-US" sz="1800" b="1" dirty="0" smtClean="0">
                <a:solidFill>
                  <a:schemeClr val="tx2"/>
                </a:solidFill>
              </a:rPr>
              <a:t>Date Submitted:	</a:t>
            </a:r>
            <a:r>
              <a:rPr lang="en-US" altLang="en-US" sz="1800" dirty="0">
                <a:solidFill>
                  <a:schemeClr val="tx2"/>
                </a:solidFill>
              </a:rPr>
              <a:t>May </a:t>
            </a:r>
            <a:r>
              <a:rPr lang="en-US" altLang="en-US" sz="1800" dirty="0" smtClean="0">
                <a:solidFill>
                  <a:schemeClr val="tx2"/>
                </a:solidFill>
              </a:rPr>
              <a:t>14, </a:t>
            </a:r>
            <a:r>
              <a:rPr lang="en-US" altLang="en-US" sz="1800" dirty="0">
                <a:solidFill>
                  <a:schemeClr val="tx2"/>
                </a:solidFill>
              </a:rPr>
              <a:t>2015</a:t>
            </a:r>
          </a:p>
          <a:p>
            <a:pPr>
              <a:defRPr/>
            </a:pPr>
            <a:r>
              <a:rPr lang="en-US" altLang="en-US" sz="1800" b="1" dirty="0">
                <a:solidFill>
                  <a:schemeClr val="tx2"/>
                </a:solidFill>
              </a:rPr>
              <a:t>Source:</a:t>
            </a:r>
            <a:r>
              <a:rPr lang="en-US" altLang="en-US" sz="1800" dirty="0">
                <a:solidFill>
                  <a:schemeClr val="tx2"/>
                </a:solidFill>
              </a:rPr>
              <a:t> 		Chiu Ngo</a:t>
            </a:r>
            <a:r>
              <a:rPr lang="en-US" altLang="en-US" sz="1800" dirty="0">
                <a:solidFill>
                  <a:srgbClr val="000000"/>
                </a:solidFill>
                <a:ea typeface="DejaVu Sans" charset="0"/>
                <a:cs typeface="DejaVu Sans" charset="0"/>
              </a:rPr>
              <a:t>, Samsung</a:t>
            </a:r>
          </a:p>
          <a:p>
            <a:pPr eaLnBrk="1">
              <a:defRPr/>
            </a:pPr>
            <a:r>
              <a:rPr lang="en-US" altLang="en-US" sz="1800" dirty="0">
                <a:solidFill>
                  <a:srgbClr val="000000"/>
                </a:solidFill>
                <a:ea typeface="DejaVu Sans" charset="0"/>
                <a:cs typeface="DejaVu Sans" charset="0"/>
              </a:rPr>
              <a:t>                                665 Clyde Ave, Mountain View, CA 94043, USA</a:t>
            </a:r>
            <a:endParaRPr lang="en-US" altLang="en-US" sz="1400" dirty="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Closing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Summary </a:t>
            </a:r>
            <a:r>
              <a:rPr lang="en-US" altLang="en-US" sz="1800" dirty="0" smtClean="0">
                <a:solidFill>
                  <a:srgbClr val="000000"/>
                </a:solidFill>
              </a:rPr>
              <a:t>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May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Thank you!</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79889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b="1" dirty="0" smtClean="0"/>
              <a:t>IEEE 802.15.4q Task Group</a:t>
            </a:r>
          </a:p>
        </p:txBody>
      </p:sp>
      <p:sp>
        <p:nvSpPr>
          <p:cNvPr id="14341" name="Rectangle 3"/>
          <p:cNvSpPr>
            <a:spLocks noGrp="1" noChangeArrowheads="1"/>
          </p:cNvSpPr>
          <p:nvPr>
            <p:ph type="subTitle" idx="1"/>
          </p:nvPr>
        </p:nvSpPr>
        <p:spPr/>
        <p:txBody>
          <a:bodyPr/>
          <a:lstStyle/>
          <a:p>
            <a:r>
              <a:rPr lang="en-US" altLang="en-US" b="1" dirty="0" smtClean="0">
                <a:latin typeface="+mj-lt"/>
              </a:rPr>
              <a:t>Closing Report</a:t>
            </a:r>
          </a:p>
          <a:p>
            <a:r>
              <a:rPr lang="en-US" altLang="en-US" sz="2400" dirty="0"/>
              <a:t>16</a:t>
            </a:r>
            <a:r>
              <a:rPr lang="en-US" altLang="en-US" sz="2400" baseline="30000" dirty="0"/>
              <a:t>th</a:t>
            </a:r>
            <a:r>
              <a:rPr lang="en-US" altLang="en-US" sz="2400" dirty="0"/>
              <a:t> Meeting of the ULP Task Group</a:t>
            </a:r>
          </a:p>
          <a:p>
            <a:r>
              <a:rPr lang="en-US" altLang="en-US" sz="2400" dirty="0"/>
              <a:t>Vancouver, Canada</a:t>
            </a:r>
          </a:p>
          <a:p>
            <a:r>
              <a:rPr lang="en-US" altLang="en-US" sz="2400" dirty="0"/>
              <a:t>May 10-14,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May </a:t>
            </a:r>
            <a:r>
              <a:rPr lang="en-US" altLang="en-US" sz="1400" dirty="0">
                <a:latin typeface="Times New Roman" pitchFamily="18" charset="0"/>
              </a:rPr>
              <a:t>2015</a:t>
            </a:r>
            <a:endParaRPr lang="en-US" altLang="en-US" sz="1400"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May </a:t>
            </a:r>
            <a:r>
              <a:rPr lang="en-US" altLang="en-US" b="1" dirty="0" smtClean="0"/>
              <a:t>2015 Session</a:t>
            </a:r>
          </a:p>
        </p:txBody>
      </p:sp>
      <p:sp>
        <p:nvSpPr>
          <p:cNvPr id="15363" name="Content Placeholder 2"/>
          <p:cNvSpPr>
            <a:spLocks noGrp="1"/>
          </p:cNvSpPr>
          <p:nvPr>
            <p:ph idx="1"/>
          </p:nvPr>
        </p:nvSpPr>
        <p:spPr>
          <a:xfrm>
            <a:off x="685800" y="1219200"/>
            <a:ext cx="7772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a:t>
            </a:r>
            <a:r>
              <a:rPr lang="en-US" altLang="en-US" sz="2800" dirty="0" smtClean="0">
                <a:latin typeface="Times New Roman" pitchFamily="18" charset="0"/>
              </a:rPr>
              <a:t>PS</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a:t>
            </a:r>
            <a:r>
              <a:rPr lang="en-US" altLang="en-US" sz="2800" dirty="0" smtClean="0">
                <a:latin typeface="Times New Roman" pitchFamily="18" charset="0"/>
              </a:rPr>
              <a:t>5 </a:t>
            </a:r>
            <a:r>
              <a:rPr lang="en-US" altLang="en-US" sz="2800" dirty="0" smtClean="0">
                <a:latin typeface="Times New Roman" pitchFamily="18" charset="0"/>
              </a:rPr>
              <a:t>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endParaRPr lang="en-US" altLang="en-US" sz="1400" dirty="0">
              <a:latin typeface="Times New Roman" pitchFamily="18" charset="0"/>
            </a:endParaRPr>
          </a:p>
        </p:txBody>
      </p:sp>
      <p:graphicFrame>
        <p:nvGraphicFramePr>
          <p:cNvPr id="8" name="コンテンツ プレースホルダー 8"/>
          <p:cNvGraphicFramePr>
            <a:graphicFrameLocks noGrp="1"/>
          </p:cNvGraphicFramePr>
          <p:nvPr>
            <p:extLst>
              <p:ext uri="{D42A27DB-BD31-4B8C-83A1-F6EECF244321}">
                <p14:modId xmlns:p14="http://schemas.microsoft.com/office/powerpoint/2010/main" val="1079573815"/>
              </p:ext>
            </p:extLst>
          </p:nvPr>
        </p:nvGraphicFramePr>
        <p:xfrm>
          <a:off x="1676400" y="2438400"/>
          <a:ext cx="6248400" cy="253047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Tree>
    <p:extLst>
      <p:ext uri="{BB962C8B-B14F-4D97-AF65-F5344CB8AC3E}">
        <p14:creationId xmlns:p14="http://schemas.microsoft.com/office/powerpoint/2010/main" val="86000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Achievement this week</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Consolidated and analyzed comments from past LBs</a:t>
            </a:r>
          </a:p>
          <a:p>
            <a:pPr eaLnBrk="1" hangingPunct="1">
              <a:spcBef>
                <a:spcPts val="300"/>
              </a:spcBef>
            </a:pPr>
            <a:r>
              <a:rPr lang="en-US" altLang="en-US" sz="2400" dirty="0" smtClean="0"/>
              <a:t>Prepared info for starting sponsor ballot</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endParaRPr lang="en-US" altLang="en-US" sz="1400" dirty="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a:t>
            </a:r>
            <a:r>
              <a:rPr lang="en-US" altLang="en-US" b="1" dirty="0" smtClean="0"/>
              <a:t>July’15 </a:t>
            </a:r>
            <a:r>
              <a:rPr lang="en-US" altLang="en-US" b="1" dirty="0" smtClean="0"/>
              <a:t>Meeting</a:t>
            </a:r>
          </a:p>
        </p:txBody>
      </p:sp>
      <p:sp>
        <p:nvSpPr>
          <p:cNvPr id="31747" name="Content Placeholder 2"/>
          <p:cNvSpPr>
            <a:spLocks noGrp="1"/>
          </p:cNvSpPr>
          <p:nvPr>
            <p:ph idx="1"/>
          </p:nvPr>
        </p:nvSpPr>
        <p:spPr>
          <a:xfrm>
            <a:off x="457200" y="1981200"/>
            <a:ext cx="8305800" cy="4114800"/>
          </a:xfrm>
        </p:spPr>
        <p:txBody>
          <a:bodyPr/>
          <a:lstStyle/>
          <a:p>
            <a:r>
              <a:rPr lang="en-US" altLang="en-US" dirty="0">
                <a:latin typeface="Times New Roman" pitchFamily="18" charset="0"/>
                <a:cs typeface="Times New Roman" pitchFamily="18" charset="0"/>
              </a:rPr>
              <a:t>Prepare </a:t>
            </a:r>
            <a:r>
              <a:rPr lang="en-US" altLang="en-US" dirty="0" smtClean="0">
                <a:latin typeface="Times New Roman" pitchFamily="18" charset="0"/>
                <a:cs typeface="Times New Roman" pitchFamily="18" charset="0"/>
              </a:rPr>
              <a:t>for the </a:t>
            </a:r>
            <a:r>
              <a:rPr lang="en-US" altLang="en-US" dirty="0">
                <a:latin typeface="Times New Roman" pitchFamily="18" charset="0"/>
                <a:cs typeface="Times New Roman" pitchFamily="18" charset="0"/>
              </a:rPr>
              <a:t>process of handling comments from sponsor ballots</a:t>
            </a:r>
          </a:p>
          <a:p>
            <a:r>
              <a:rPr lang="en-US" altLang="en-US" dirty="0" smtClean="0">
                <a:latin typeface="Times New Roman" pitchFamily="18" charset="0"/>
                <a:cs typeface="Times New Roman" pitchFamily="18" charset="0"/>
              </a:rPr>
              <a:t>If needed,</a:t>
            </a:r>
          </a:p>
          <a:p>
            <a:pPr lvl="1"/>
            <a:r>
              <a:rPr lang="en-US" altLang="en-US" dirty="0" smtClean="0">
                <a:latin typeface="Times New Roman" pitchFamily="18" charset="0"/>
                <a:cs typeface="Times New Roman" pitchFamily="18" charset="0"/>
              </a:rPr>
              <a:t>Comment </a:t>
            </a:r>
            <a:r>
              <a:rPr lang="en-US" altLang="en-US" dirty="0">
                <a:latin typeface="Times New Roman" pitchFamily="18" charset="0"/>
                <a:cs typeface="Times New Roman" pitchFamily="18" charset="0"/>
              </a:rPr>
              <a:t>resolution on </a:t>
            </a:r>
            <a:r>
              <a:rPr lang="en-US" altLang="en-US" dirty="0" smtClean="0">
                <a:latin typeface="Times New Roman" pitchFamily="18" charset="0"/>
                <a:cs typeface="Times New Roman" pitchFamily="18" charset="0"/>
              </a:rPr>
              <a:t>balloting</a:t>
            </a:r>
            <a:endParaRPr lang="en-US" altLang="en-US" dirty="0">
              <a:latin typeface="Times New Roman" pitchFamily="18" charset="0"/>
              <a:cs typeface="Times New Roman" pitchFamily="18" charset="0"/>
            </a:endParaRPr>
          </a:p>
          <a:p>
            <a:pPr lvl="1"/>
            <a:r>
              <a:rPr lang="en-US" altLang="en-US" dirty="0">
                <a:latin typeface="Times New Roman" pitchFamily="18" charset="0"/>
                <a:cs typeface="Times New Roman" pitchFamily="18" charset="0"/>
              </a:rPr>
              <a:t>Prepare for starting sponsor </a:t>
            </a:r>
            <a:r>
              <a:rPr lang="en-US" altLang="en-US" dirty="0" smtClean="0">
                <a:latin typeface="Times New Roman" pitchFamily="18" charset="0"/>
                <a:cs typeface="Times New Roman" pitchFamily="18" charset="0"/>
              </a:rPr>
              <a:t>ballot</a:t>
            </a:r>
            <a:endParaRPr lang="en-US" altLang="en-US" dirty="0">
              <a:latin typeface="Times New Roman" pitchFamily="18" charset="0"/>
              <a:cs typeface="Times New Roman" pitchFamily="18" charset="0"/>
            </a:endParaRP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endParaRPr lang="en-US" altLang="en-US" sz="1400" dirty="0">
              <a:latin typeface="Times New Roman" pitchFamily="18" charset="0"/>
            </a:endParaRPr>
          </a:p>
        </p:txBody>
      </p:sp>
    </p:spTree>
    <p:extLst>
      <p:ext uri="{BB962C8B-B14F-4D97-AF65-F5344CB8AC3E}">
        <p14:creationId xmlns:p14="http://schemas.microsoft.com/office/powerpoint/2010/main" val="3090384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6</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685801" y="1484313"/>
            <a:ext cx="7620000" cy="4840287"/>
          </a:xfrm>
        </p:spPr>
        <p:txBody>
          <a:bodyPr/>
          <a:lstStyle/>
          <a:p>
            <a:pPr marL="457200" indent="-457200">
              <a:buFont typeface="Arial" charset="0"/>
              <a:buChar char="•"/>
              <a:defRPr/>
            </a:pPr>
            <a:r>
              <a:rPr lang="de-DE" altLang="en-US" dirty="0" smtClean="0">
                <a:latin typeface="Times New Roman" pitchFamily="18" charset="0"/>
              </a:rPr>
              <a:t>From May 14, </a:t>
            </a:r>
            <a:r>
              <a:rPr lang="de-DE" altLang="en-US" dirty="0">
                <a:latin typeface="Times New Roman" pitchFamily="18" charset="0"/>
              </a:rPr>
              <a:t>2015 to </a:t>
            </a:r>
            <a:r>
              <a:rPr lang="de-DE" altLang="en-US" dirty="0" smtClean="0">
                <a:latin typeface="Times New Roman" pitchFamily="18" charset="0"/>
              </a:rPr>
              <a:t>June 14,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a:t>
            </a:r>
            <a:r>
              <a:rPr lang="de-DE" altLang="en-US" dirty="0" smtClean="0">
                <a:latin typeface="Times New Roman" pitchFamily="18" charset="0"/>
              </a:rPr>
              <a:t>7:00AM PT</a:t>
            </a:r>
            <a:endParaRPr lang="de-DE" altLang="en-US" dirty="0">
              <a:latin typeface="Times New Roman" pitchFamily="18" charset="0"/>
            </a:endParaRPr>
          </a:p>
          <a:p>
            <a:pPr marL="457200" indent="-457200">
              <a:buFont typeface="Arial" charset="0"/>
              <a:buChar char="•"/>
              <a:defRPr/>
            </a:pPr>
            <a:r>
              <a:rPr lang="de-DE" altLang="en-US" dirty="0" smtClean="0">
                <a:latin typeface="Times New Roman" pitchFamily="18" charset="0"/>
              </a:rPr>
              <a:t>From June 15, 2015 to Nov. 4, </a:t>
            </a:r>
            <a:r>
              <a:rPr lang="de-DE" altLang="en-US" dirty="0">
                <a:latin typeface="Times New Roman" pitchFamily="18" charset="0"/>
              </a:rPr>
              <a:t>2015</a:t>
            </a: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8:00PM PT</a:t>
            </a:r>
            <a:endParaRPr lang="de-DE" altLang="en-US" dirty="0">
              <a:latin typeface="Times New Roman" pitchFamily="18" charset="0"/>
            </a:endParaRPr>
          </a:p>
          <a:p>
            <a:pPr marL="0" indent="0">
              <a:buNone/>
              <a:defRPr/>
            </a:pPr>
            <a:endParaRPr lang="en-US" altLang="en-US" sz="2400" dirty="0" smtClean="0">
              <a:latin typeface="Times New Roman" pitchFamily="18" charset="0"/>
              <a:cs typeface="Times New Roman" pitchFamily="18" charset="0"/>
            </a:endParaRPr>
          </a:p>
          <a:p>
            <a:pPr marL="457200" indent="-457200">
              <a:buFont typeface="Arial" charset="0"/>
              <a:buChar char="•"/>
              <a:defRPr/>
            </a:pPr>
            <a:r>
              <a:rPr lang="de-DE" altLang="en-US" sz="2800" dirty="0" smtClean="0">
                <a:latin typeface="Times New Roman" pitchFamily="18" charset="0"/>
              </a:rPr>
              <a:t>June 22~26, 29~30, 2015 </a:t>
            </a:r>
            <a:r>
              <a:rPr lang="de-DE" altLang="en-US" sz="2800" dirty="0">
                <a:latin typeface="Times New Roman" pitchFamily="18" charset="0"/>
              </a:rPr>
              <a:t>8</a:t>
            </a:r>
            <a:r>
              <a:rPr lang="de-DE" altLang="en-US" sz="2800" dirty="0" smtClean="0">
                <a:latin typeface="Times New Roman" pitchFamily="18" charset="0"/>
              </a:rPr>
              <a:t>:00PM PT</a:t>
            </a:r>
            <a:endParaRPr lang="de-DE" altLang="en-US" sz="2800" dirty="0">
              <a:latin typeface="Times New Roman" pitchFamily="18" charset="0"/>
            </a:endParaRPr>
          </a:p>
          <a:p>
            <a:pPr marL="457200" indent="-457200">
              <a:buFont typeface="Arial" charset="0"/>
              <a:buChar char="•"/>
              <a:defRPr/>
            </a:pPr>
            <a:r>
              <a:rPr lang="de-DE" altLang="en-US" sz="2800" dirty="0" smtClean="0">
                <a:latin typeface="Times New Roman" pitchFamily="18" charset="0"/>
              </a:rPr>
              <a:t>July 2~3, 6~9, 2015 8:00PM PT</a:t>
            </a:r>
          </a:p>
          <a:p>
            <a:pPr marL="457200" indent="-457200">
              <a:buFont typeface="Arial" charset="0"/>
              <a:buChar char="•"/>
              <a:defRPr/>
            </a:pPr>
            <a:endParaRPr lang="de-DE" altLang="en-US" sz="2800" dirty="0" smtClean="0">
              <a:latin typeface="Times New Roman" pitchFamily="18" charset="0"/>
            </a:endParaRPr>
          </a:p>
          <a:p>
            <a:pPr marL="0" indent="0">
              <a:buNone/>
              <a:defRPr/>
            </a:pPr>
            <a:r>
              <a:rPr lang="de-DE" altLang="en-US" sz="1600" dirty="0" smtClean="0">
                <a:latin typeface="Times New Roman" pitchFamily="18" charset="0"/>
              </a:rPr>
              <a:t>Remark: </a:t>
            </a:r>
            <a:r>
              <a:rPr lang="de-DE" altLang="en-US" sz="1400" dirty="0" smtClean="0">
                <a:latin typeface="+mj-lt"/>
              </a:rPr>
              <a:t>On April 27, we had already scheduled additional BRC calls on </a:t>
            </a:r>
            <a:r>
              <a:rPr lang="en-US" sz="1400" dirty="0">
                <a:latin typeface="+mj-lt"/>
              </a:rPr>
              <a:t>on </a:t>
            </a:r>
            <a:r>
              <a:rPr lang="en-US" sz="1400" dirty="0" smtClean="0">
                <a:latin typeface="+mj-lt"/>
              </a:rPr>
              <a:t>May 28~29, June 1~2 </a:t>
            </a:r>
          </a:p>
          <a:p>
            <a:pPr marL="0" indent="0">
              <a:buNone/>
              <a:defRPr/>
            </a:pPr>
            <a:r>
              <a:rPr lang="en-US" sz="1400" dirty="0" smtClean="0">
                <a:latin typeface="+mj-lt"/>
              </a:rPr>
              <a:t>	(</a:t>
            </a:r>
            <a:r>
              <a:rPr lang="en-US" sz="1400" dirty="0">
                <a:latin typeface="+mj-lt"/>
              </a:rPr>
              <a:t>all at 7:00am </a:t>
            </a:r>
            <a:r>
              <a:rPr lang="en-US" sz="1400" dirty="0" smtClean="0">
                <a:latin typeface="+mj-lt"/>
              </a:rPr>
              <a:t>PT</a:t>
            </a:r>
            <a:r>
              <a:rPr lang="en-US" sz="1400" dirty="0">
                <a:latin typeface="+mj-lt"/>
              </a:rPr>
              <a:t>)</a:t>
            </a:r>
            <a:endParaRPr lang="de-DE" altLang="en-US" sz="1400" dirty="0">
              <a:latin typeface="+mj-lt"/>
            </a:endParaRP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extLst>
      <p:ext uri="{BB962C8B-B14F-4D97-AF65-F5344CB8AC3E}">
        <p14:creationId xmlns:p14="http://schemas.microsoft.com/office/powerpoint/2010/main" val="870187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7</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endParaRPr lang="en-US" altLang="en-US" sz="1400" dirty="0">
              <a:latin typeface="Times New Roman" pitchFamily="18" charset="0"/>
            </a:endParaRPr>
          </a:p>
        </p:txBody>
      </p:sp>
    </p:spTree>
    <p:extLst>
      <p:ext uri="{BB962C8B-B14F-4D97-AF65-F5344CB8AC3E}">
        <p14:creationId xmlns:p14="http://schemas.microsoft.com/office/powerpoint/2010/main" val="2283596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8</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a:solidFill>
                  <a:schemeClr val="accent2"/>
                </a:solidFill>
                <a:latin typeface="Times New Roman" pitchFamily="18" charset="0"/>
                <a:cs typeface="Times New Roman" pitchFamily="18" charset="0"/>
              </a:rPr>
              <a:t>WG letter ballot (#95)				Oct 2014</a:t>
            </a:r>
          </a:p>
          <a:p>
            <a:pPr lvl="1">
              <a:defRPr/>
            </a:pPr>
            <a:r>
              <a:rPr lang="en-US" altLang="en-US" sz="1800" dirty="0">
                <a:solidFill>
                  <a:schemeClr val="accent2"/>
                </a:solidFill>
                <a:latin typeface="Times New Roman" pitchFamily="18" charset="0"/>
                <a:cs typeface="Times New Roman" pitchFamily="18" charset="0"/>
              </a:rPr>
              <a:t>First WG LB recirculation (#100)			Dec 2014</a:t>
            </a:r>
          </a:p>
          <a:p>
            <a:pPr lvl="1">
              <a:defRPr/>
            </a:pPr>
            <a:r>
              <a:rPr lang="en-US" altLang="en-US" sz="1800" dirty="0">
                <a:solidFill>
                  <a:schemeClr val="accent2"/>
                </a:solidFill>
                <a:latin typeface="Times New Roman" pitchFamily="18" charset="0"/>
                <a:cs typeface="Times New Roman" pitchFamily="18" charset="0"/>
              </a:rPr>
              <a:t>Second WG LB recirculation (#101)			Feb 2015</a:t>
            </a:r>
          </a:p>
          <a:p>
            <a:pPr lvl="1">
              <a:defRPr/>
            </a:pPr>
            <a:r>
              <a:rPr lang="en-US" altLang="en-US" sz="1800" dirty="0">
                <a:solidFill>
                  <a:schemeClr val="accent2"/>
                </a:solidFill>
                <a:latin typeface="Times New Roman" pitchFamily="18" charset="0"/>
                <a:cs typeface="Times New Roman" pitchFamily="18" charset="0"/>
              </a:rPr>
              <a:t>Third WG LB recirculation (#105)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latin typeface="Times New Roman" pitchFamily="18" charset="0"/>
                <a:cs typeface="Times New Roman" pitchFamily="18" charset="0"/>
              </a:rPr>
              <a:t>Fourth WG LB recirculation (#107)			May 2015</a:t>
            </a:r>
          </a:p>
          <a:p>
            <a:pPr lvl="1">
              <a:defRPr/>
            </a:pPr>
            <a:r>
              <a:rPr lang="en-US" altLang="en-US" sz="1800" dirty="0">
                <a:latin typeface="Times New Roman" pitchFamily="18" charset="0"/>
                <a:cs typeface="Times New Roman" pitchFamily="18" charset="0"/>
              </a:rPr>
              <a:t>Conditional approval of sponsor ballot			Jun 2015</a:t>
            </a:r>
          </a:p>
          <a:p>
            <a:pPr lvl="1">
              <a:defRPr/>
            </a:pPr>
            <a:r>
              <a:rPr lang="en-US" altLang="en-US" sz="1800" dirty="0">
                <a:latin typeface="Times New Roman" pitchFamily="18" charset="0"/>
                <a:cs typeface="Times New Roman" pitchFamily="18" charset="0"/>
              </a:rPr>
              <a:t>Sponsor ballot					</a:t>
            </a:r>
            <a:r>
              <a:rPr lang="en-US" altLang="en-US" sz="1800" dirty="0" smtClean="0">
                <a:latin typeface="Times New Roman" pitchFamily="18" charset="0"/>
                <a:cs typeface="Times New Roman" pitchFamily="18" charset="0"/>
              </a:rPr>
              <a:t>Jun </a:t>
            </a:r>
            <a:r>
              <a:rPr lang="en-US" altLang="en-US" sz="1800" dirty="0">
                <a:latin typeface="Times New Roman" pitchFamily="18" charset="0"/>
                <a:cs typeface="Times New Roman" pitchFamily="18" charset="0"/>
              </a:rPr>
              <a:t>2015 </a:t>
            </a:r>
          </a:p>
          <a:p>
            <a:pPr lvl="1">
              <a:defRPr/>
            </a:pPr>
            <a:r>
              <a:rPr lang="en-US" altLang="en-US" sz="1800" dirty="0">
                <a:latin typeface="Times New Roman" pitchFamily="18" charset="0"/>
                <a:cs typeface="Times New Roman" pitchFamily="18" charset="0"/>
              </a:rPr>
              <a:t>First SB recirculation					</a:t>
            </a:r>
            <a:r>
              <a:rPr lang="en-US" altLang="en-US" sz="1800" dirty="0" smtClean="0">
                <a:latin typeface="Times New Roman" pitchFamily="18" charset="0"/>
                <a:cs typeface="Times New Roman" pitchFamily="18" charset="0"/>
              </a:rPr>
              <a:t>July </a:t>
            </a:r>
            <a:r>
              <a:rPr lang="en-US" altLang="en-US" sz="1800" dirty="0">
                <a:latin typeface="Times New Roman" pitchFamily="18" charset="0"/>
                <a:cs typeface="Times New Roman" pitchFamily="18" charset="0"/>
              </a:rPr>
              <a:t>2015</a:t>
            </a:r>
          </a:p>
          <a:p>
            <a:pPr lvl="1">
              <a:defRPr/>
            </a:pPr>
            <a:r>
              <a:rPr lang="en-US" altLang="en-US" sz="1800" dirty="0">
                <a:latin typeface="Times New Roman" pitchFamily="18" charset="0"/>
                <a:cs typeface="Times New Roman" pitchFamily="18" charset="0"/>
              </a:rPr>
              <a:t>Conditional approval to submit to </a:t>
            </a:r>
            <a:r>
              <a:rPr lang="en-US" altLang="en-US" sz="1800" dirty="0" err="1">
                <a:latin typeface="Times New Roman" pitchFamily="18" charset="0"/>
                <a:cs typeface="Times New Roman" pitchFamily="18" charset="0"/>
              </a:rPr>
              <a:t>Revcom</a:t>
            </a:r>
            <a:r>
              <a:rPr lang="en-US" altLang="en-US" sz="1800" dirty="0">
                <a:latin typeface="Times New Roman" pitchFamily="18" charset="0"/>
                <a:cs typeface="Times New Roman" pitchFamily="18" charset="0"/>
              </a:rPr>
              <a:t>		Sept 2015</a:t>
            </a:r>
          </a:p>
          <a:p>
            <a:pPr marL="0" indent="0">
              <a:buFontTx/>
              <a:buNone/>
              <a:defRPr/>
            </a:pPr>
            <a:endParaRPr lang="en-US" altLang="en-US" sz="1800" dirty="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endParaRPr lang="en-US" altLang="en-US" sz="1400" dirty="0">
              <a:latin typeface="Times New Roman" pitchFamily="18" charset="0"/>
            </a:endParaRPr>
          </a:p>
        </p:txBody>
      </p:sp>
    </p:spTree>
    <p:extLst>
      <p:ext uri="{BB962C8B-B14F-4D97-AF65-F5344CB8AC3E}">
        <p14:creationId xmlns:p14="http://schemas.microsoft.com/office/powerpoint/2010/main" val="1576233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9</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sz="3200" b="1" dirty="0" smtClean="0"/>
              <a:t>WG </a:t>
            </a:r>
            <a:r>
              <a:rPr lang="en-US" altLang="en-US" sz="3200" b="1" dirty="0" smtClean="0"/>
              <a:t>Motion: BRC Formation</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400" dirty="0">
                <a:latin typeface="Times New Roman" pitchFamily="18" charset="0"/>
                <a:cs typeface="Times New Roman" pitchFamily="18" charset="0"/>
              </a:rPr>
              <a:t>Move that 802.15 WG to approve the formation of a Ballot Resolution Committee (BRC) for the WG balloting of the 802.15.4q draft standard with the following membership</a:t>
            </a:r>
            <a:r>
              <a:rPr lang="en-US" altLang="en-US" sz="2000" dirty="0" smtClean="0">
                <a:latin typeface="Times New Roman" pitchFamily="18" charset="0"/>
                <a:cs typeface="Times New Roman" pitchFamily="18" charset="0"/>
              </a:rPr>
              <a:t>:</a:t>
            </a:r>
            <a:r>
              <a:rPr lang="en-US" altLang="en-US" sz="2000" dirty="0" smtClean="0">
                <a:latin typeface="Times New Roman" pitchFamily="18" charset="0"/>
                <a:cs typeface="Times New Roman" pitchFamily="18" charset="0"/>
              </a:rPr>
              <a:t>  </a:t>
            </a:r>
            <a:endParaRPr lang="en-US" altLang="en-US" sz="2000" dirty="0" smtClean="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Times New Roman" pitchFamily="18" charset="0"/>
              </a:rPr>
              <a:t>March 2015</a:t>
            </a:r>
            <a:endParaRPr lang="en-US" altLang="en-US" sz="1400" dirty="0">
              <a:latin typeface="Times New Roman" pitchFamily="18" charset="0"/>
            </a:endParaRPr>
          </a:p>
        </p:txBody>
      </p:sp>
      <p:sp>
        <p:nvSpPr>
          <p:cNvPr id="7" name="Rectangle 3"/>
          <p:cNvSpPr txBox="1">
            <a:spLocks noChangeArrowheads="1"/>
          </p:cNvSpPr>
          <p:nvPr/>
        </p:nvSpPr>
        <p:spPr bwMode="auto">
          <a:xfrm>
            <a:off x="888609" y="39227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400" kern="0" dirty="0">
                <a:latin typeface="Times New Roman" pitchFamily="18" charset="0"/>
                <a:cs typeface="Times New Roman" pitchFamily="18" charset="0"/>
              </a:rPr>
              <a:t>The 802.15.4q BRC is authorized to approve comment resolutions on behalf of the 802.15 WG. Comment resolution between sessions will be conducted via reflector email and via teleconferences announced to the reflector at least 30 days in advance.</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kern="0" dirty="0">
                <a:latin typeface="Times New Roman" pitchFamily="18" charset="0"/>
                <a:cs typeface="Times New Roman" pitchFamily="18" charset="0"/>
              </a:rPr>
              <a:t>Moved by: Chiu Ngo			Seconded by: </a:t>
            </a:r>
          </a:p>
          <a:p>
            <a:pPr marL="0" indent="0">
              <a:buFontTx/>
              <a:buNone/>
            </a:pPr>
            <a:endParaRPr lang="en-US" altLang="en-US" sz="2800" kern="0" dirty="0" smtClean="0">
              <a:latin typeface="Times New Roman" pitchFamily="18" charset="0"/>
              <a:cs typeface="Times New Roman" pitchFamily="18" charset="0"/>
            </a:endParaRP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661988" y="2398713"/>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Lab</a:t>
            </a:r>
            <a:r>
              <a:rPr lang="en-US" sz="1800" kern="0" dirty="0" smtClean="0">
                <a:latin typeface="Times New Roman" pitchFamily="18" charset="0"/>
                <a:cs typeface="Times New Roman" pitchFamily="18" charset="0"/>
              </a:rPr>
              <a:t>)</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419600" y="2398713"/>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1615558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515</Words>
  <Application>Microsoft Office PowerPoint</Application>
  <PresentationFormat>On-screen Show (4:3)</PresentationFormat>
  <Paragraphs>143</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IEEE 802.15.4q Task Group</vt:lpstr>
      <vt:lpstr>May 2015 Session</vt:lpstr>
      <vt:lpstr>Achievement this week</vt:lpstr>
      <vt:lpstr>Plan for July’15 Meeting</vt:lpstr>
      <vt:lpstr>Teleconferences</vt:lpstr>
      <vt:lpstr>TG4q Timeline</vt:lpstr>
      <vt:lpstr>TG4q Timeline (cont’)</vt:lpstr>
      <vt:lpstr>WG Motion: BRC Formation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2015-05-14T23:05:02Z</dcterms:modified>
</cp:coreProperties>
</file>