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2"/>
  </p:notesMasterIdLst>
  <p:handoutMasterIdLst>
    <p:handoutMasterId r:id="rId13"/>
  </p:handoutMasterIdLst>
  <p:sldIdLst>
    <p:sldId id="259" r:id="rId2"/>
    <p:sldId id="278" r:id="rId3"/>
    <p:sldId id="321" r:id="rId4"/>
    <p:sldId id="307" r:id="rId5"/>
    <p:sldId id="322" r:id="rId6"/>
    <p:sldId id="330" r:id="rId7"/>
    <p:sldId id="324" r:id="rId8"/>
    <p:sldId id="325" r:id="rId9"/>
    <p:sldId id="331" r:id="rId10"/>
    <p:sldId id="320"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584" y="-1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3264"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167BE102-D15C-423D-8798-C82DCDE59A0A}" type="slidenum">
              <a:rPr lang="en-US" altLang="en-US"/>
              <a:pPr>
                <a:defRPr/>
              </a:pPr>
              <a:t>‹#›</a:t>
            </a:fld>
            <a:endParaRPr lang="en-US" altLang="en-US"/>
          </a:p>
        </p:txBody>
      </p:sp>
      <p:sp>
        <p:nvSpPr>
          <p:cNvPr id="4096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8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096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6537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C1818882-6DDB-4B29-89ED-9F159D21597C}" type="slidenum">
              <a:rPr lang="en-US" altLang="en-US"/>
              <a:pPr>
                <a:defRPr/>
              </a:pPr>
              <a:t>‹#›</a:t>
            </a:fld>
            <a:endParaRPr lang="en-US" altLang="en-US"/>
          </a:p>
        </p:txBody>
      </p:sp>
      <p:sp>
        <p:nvSpPr>
          <p:cNvPr id="2253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327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373993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5843"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5844"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5845"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12BCBE3-A6F7-4996-8754-51997200FF62}" type="slidenum">
              <a:rPr lang="en-GB" altLang="en-US"/>
              <a:pPr>
                <a:spcBef>
                  <a:spcPct val="0"/>
                </a:spcBef>
              </a:pPr>
              <a:t>4</a:t>
            </a:fld>
            <a:endParaRPr lang="en-GB" altLang="en-US"/>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9939"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9940"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9941"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89F50AA1-ED6C-4AE5-94B1-1CE2DA8E5CB2}" type="slidenum">
              <a:rPr lang="en-GB" altLang="en-US"/>
              <a:pPr>
                <a:spcBef>
                  <a:spcPct val="0"/>
                </a:spcBef>
              </a:pPr>
              <a:t>6</a:t>
            </a:fld>
            <a:endParaRPr lang="en-GB"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6867"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6868"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6869"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4B8E017A-8B38-45E0-B891-F8142661552D}" type="slidenum">
              <a:rPr lang="en-GB" altLang="en-US"/>
              <a:pPr>
                <a:spcBef>
                  <a:spcPct val="0"/>
                </a:spcBef>
              </a:pPr>
              <a:t>7</a:t>
            </a:fld>
            <a:endParaRPr lang="en-GB" altLang="en-US"/>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7891"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7892"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7893"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9DA8521-D5E1-43C3-A4FF-72222853D5B7}" type="slidenum">
              <a:rPr lang="en-GB" altLang="en-US"/>
              <a:pPr>
                <a:spcBef>
                  <a:spcPct val="0"/>
                </a:spcBef>
              </a:pPr>
              <a:t>8</a:t>
            </a:fld>
            <a:endParaRPr lang="en-GB" altLang="en-US"/>
          </a:p>
        </p:txBody>
      </p:sp>
      <p:sp>
        <p:nvSpPr>
          <p:cNvPr id="37894" name="Rectangle 2"/>
          <p:cNvSpPr>
            <a:spLocks noGrp="1" noRot="1" noChangeAspect="1" noChangeArrowheads="1" noTextEdit="1"/>
          </p:cNvSpPr>
          <p:nvPr>
            <p:ph type="sldImg"/>
          </p:nvPr>
        </p:nvSpPr>
        <p:spPr>
          <a:xfrm>
            <a:off x="1154113" y="701675"/>
            <a:ext cx="4625975" cy="3468688"/>
          </a:xfrm>
          <a:ln/>
        </p:spPr>
      </p:sp>
      <p:sp>
        <p:nvSpPr>
          <p:cNvPr id="378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9</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10</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06020398-4D02-4062-B123-C1AB726417ED}" type="slidenum">
              <a:rPr lang="en-US" altLang="en-US"/>
              <a:pPr>
                <a:defRPr/>
              </a:pPr>
              <a:t>‹#›</a:t>
            </a:fld>
            <a:endParaRPr lang="en-US" altLang="en-US"/>
          </a:p>
        </p:txBody>
      </p:sp>
    </p:spTree>
    <p:extLst>
      <p:ext uri="{BB962C8B-B14F-4D97-AF65-F5344CB8AC3E}">
        <p14:creationId xmlns:p14="http://schemas.microsoft.com/office/powerpoint/2010/main" val="3063050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E00A4CA-E8FD-4944-9FE6-66E9851D3CED}" type="slidenum">
              <a:rPr lang="en-US" altLang="en-US"/>
              <a:pPr>
                <a:defRPr/>
              </a:pPr>
              <a:t>‹#›</a:t>
            </a:fld>
            <a:endParaRPr lang="en-US" altLang="en-US"/>
          </a:p>
        </p:txBody>
      </p:sp>
    </p:spTree>
    <p:extLst>
      <p:ext uri="{BB962C8B-B14F-4D97-AF65-F5344CB8AC3E}">
        <p14:creationId xmlns:p14="http://schemas.microsoft.com/office/powerpoint/2010/main" val="1468769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F292EEB3-D5DB-4BDB-B415-3233D4FF4017}" type="slidenum">
              <a:rPr lang="en-US" altLang="en-US"/>
              <a:pPr>
                <a:defRPr/>
              </a:pPr>
              <a:t>‹#›</a:t>
            </a:fld>
            <a:endParaRPr lang="en-US" altLang="en-US"/>
          </a:p>
        </p:txBody>
      </p:sp>
    </p:spTree>
    <p:extLst>
      <p:ext uri="{BB962C8B-B14F-4D97-AF65-F5344CB8AC3E}">
        <p14:creationId xmlns:p14="http://schemas.microsoft.com/office/powerpoint/2010/main" val="3865041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8E43AA95-E6C9-40F7-8E67-1E60DD291A83}" type="slidenum">
              <a:rPr lang="en-US" altLang="en-US"/>
              <a:pPr>
                <a:defRPr/>
              </a:pPr>
              <a:t>‹#›</a:t>
            </a:fld>
            <a:endParaRPr lang="en-US" altLang="en-US"/>
          </a:p>
        </p:txBody>
      </p:sp>
    </p:spTree>
    <p:extLst>
      <p:ext uri="{BB962C8B-B14F-4D97-AF65-F5344CB8AC3E}">
        <p14:creationId xmlns:p14="http://schemas.microsoft.com/office/powerpoint/2010/main" val="2746679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6D5E91C-0010-43BC-94A1-3FAA2EB00E7E}" type="slidenum">
              <a:rPr lang="en-US" altLang="en-US"/>
              <a:pPr>
                <a:defRPr/>
              </a:pPr>
              <a:t>‹#›</a:t>
            </a:fld>
            <a:endParaRPr lang="en-US" altLang="en-US"/>
          </a:p>
        </p:txBody>
      </p:sp>
    </p:spTree>
    <p:extLst>
      <p:ext uri="{BB962C8B-B14F-4D97-AF65-F5344CB8AC3E}">
        <p14:creationId xmlns:p14="http://schemas.microsoft.com/office/powerpoint/2010/main" val="400630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A424DC8-ABCC-457C-B8D5-237122FB08D4}" type="slidenum">
              <a:rPr lang="en-US" altLang="en-US"/>
              <a:pPr>
                <a:defRPr/>
              </a:pPr>
              <a:t>‹#›</a:t>
            </a:fld>
            <a:endParaRPr lang="en-US" altLang="en-US"/>
          </a:p>
        </p:txBody>
      </p:sp>
    </p:spTree>
    <p:extLst>
      <p:ext uri="{BB962C8B-B14F-4D97-AF65-F5344CB8AC3E}">
        <p14:creationId xmlns:p14="http://schemas.microsoft.com/office/powerpoint/2010/main" val="293573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&lt;month year&gt;</a:t>
            </a:r>
          </a:p>
        </p:txBody>
      </p:sp>
      <p:sp>
        <p:nvSpPr>
          <p:cNvPr id="8"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9" name="Rectangle 6"/>
          <p:cNvSpPr>
            <a:spLocks noGrp="1" noChangeArrowheads="1"/>
          </p:cNvSpPr>
          <p:nvPr>
            <p:ph type="sldNum" sz="quarter" idx="12"/>
          </p:nvPr>
        </p:nvSpPr>
        <p:spPr/>
        <p:txBody>
          <a:bodyPr/>
          <a:lstStyle>
            <a:lvl1pPr>
              <a:defRPr smtClean="0"/>
            </a:lvl1pPr>
          </a:lstStyle>
          <a:p>
            <a:pPr>
              <a:defRPr/>
            </a:pPr>
            <a:r>
              <a:rPr lang="en-US" altLang="en-US"/>
              <a:t>Slide </a:t>
            </a:r>
            <a:fld id="{CF4E5199-8EE2-439A-BED7-B986DD9DC86B}" type="slidenum">
              <a:rPr lang="en-US" altLang="en-US"/>
              <a:pPr>
                <a:defRPr/>
              </a:pPr>
              <a:t>‹#›</a:t>
            </a:fld>
            <a:endParaRPr lang="en-US" altLang="en-US"/>
          </a:p>
        </p:txBody>
      </p:sp>
    </p:spTree>
    <p:extLst>
      <p:ext uri="{BB962C8B-B14F-4D97-AF65-F5344CB8AC3E}">
        <p14:creationId xmlns:p14="http://schemas.microsoft.com/office/powerpoint/2010/main" val="501456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&lt;month year&gt;</a:t>
            </a:r>
          </a:p>
        </p:txBody>
      </p:sp>
      <p:sp>
        <p:nvSpPr>
          <p:cNvPr id="4"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5" name="Rectangle 6"/>
          <p:cNvSpPr>
            <a:spLocks noGrp="1" noChangeArrowheads="1"/>
          </p:cNvSpPr>
          <p:nvPr>
            <p:ph type="sldNum" sz="quarter" idx="12"/>
          </p:nvPr>
        </p:nvSpPr>
        <p:spPr/>
        <p:txBody>
          <a:bodyPr/>
          <a:lstStyle>
            <a:lvl1pPr>
              <a:defRPr smtClean="0"/>
            </a:lvl1pPr>
          </a:lstStyle>
          <a:p>
            <a:pPr>
              <a:defRPr/>
            </a:pPr>
            <a:r>
              <a:rPr lang="en-US" altLang="en-US"/>
              <a:t>Slide </a:t>
            </a:r>
            <a:fld id="{07B6E98C-C02D-450E-8063-BB2FD0043599}" type="slidenum">
              <a:rPr lang="en-US" altLang="en-US"/>
              <a:pPr>
                <a:defRPr/>
              </a:pPr>
              <a:t>‹#›</a:t>
            </a:fld>
            <a:endParaRPr lang="en-US" altLang="en-US"/>
          </a:p>
        </p:txBody>
      </p:sp>
    </p:spTree>
    <p:extLst>
      <p:ext uri="{BB962C8B-B14F-4D97-AF65-F5344CB8AC3E}">
        <p14:creationId xmlns:p14="http://schemas.microsoft.com/office/powerpoint/2010/main" val="3213948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&lt;month year&gt;</a:t>
            </a:r>
          </a:p>
        </p:txBody>
      </p:sp>
      <p:sp>
        <p:nvSpPr>
          <p:cNvPr id="3"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4" name="Rectangle 6"/>
          <p:cNvSpPr>
            <a:spLocks noGrp="1" noChangeArrowheads="1"/>
          </p:cNvSpPr>
          <p:nvPr>
            <p:ph type="sldNum" sz="quarter" idx="12"/>
          </p:nvPr>
        </p:nvSpPr>
        <p:spPr/>
        <p:txBody>
          <a:bodyPr/>
          <a:lstStyle>
            <a:lvl1pPr>
              <a:defRPr smtClean="0"/>
            </a:lvl1pPr>
          </a:lstStyle>
          <a:p>
            <a:pPr>
              <a:defRPr/>
            </a:pPr>
            <a:r>
              <a:rPr lang="en-US" altLang="en-US"/>
              <a:t>Slide </a:t>
            </a:r>
            <a:fld id="{12510D55-5ED4-4CD9-BC48-C4F8022EA81B}" type="slidenum">
              <a:rPr lang="en-US" altLang="en-US"/>
              <a:pPr>
                <a:defRPr/>
              </a:pPr>
              <a:t>‹#›</a:t>
            </a:fld>
            <a:endParaRPr lang="en-US" altLang="en-US"/>
          </a:p>
        </p:txBody>
      </p:sp>
    </p:spTree>
    <p:extLst>
      <p:ext uri="{BB962C8B-B14F-4D97-AF65-F5344CB8AC3E}">
        <p14:creationId xmlns:p14="http://schemas.microsoft.com/office/powerpoint/2010/main" val="2298817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288973B3-37B5-4580-858F-FF9ED6973716}" type="slidenum">
              <a:rPr lang="en-US" altLang="en-US"/>
              <a:pPr>
                <a:defRPr/>
              </a:pPr>
              <a:t>‹#›</a:t>
            </a:fld>
            <a:endParaRPr lang="en-US" altLang="en-US"/>
          </a:p>
        </p:txBody>
      </p:sp>
    </p:spTree>
    <p:extLst>
      <p:ext uri="{BB962C8B-B14F-4D97-AF65-F5344CB8AC3E}">
        <p14:creationId xmlns:p14="http://schemas.microsoft.com/office/powerpoint/2010/main" val="3865926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2D15A72-4CF4-49DE-9AE8-F8E3266B0A15}" type="slidenum">
              <a:rPr lang="en-US" altLang="en-US"/>
              <a:pPr>
                <a:defRPr/>
              </a:pPr>
              <a:t>‹#›</a:t>
            </a:fld>
            <a:endParaRPr lang="en-US" altLang="en-US"/>
          </a:p>
        </p:txBody>
      </p:sp>
    </p:spTree>
    <p:extLst>
      <p:ext uri="{BB962C8B-B14F-4D97-AF65-F5344CB8AC3E}">
        <p14:creationId xmlns:p14="http://schemas.microsoft.com/office/powerpoint/2010/main" val="4230108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dirty="0" smtClean="0"/>
              <a:t>May 2015</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69618129-9043-4B92-BD13-43BDF1ABD228}" type="slidenum">
              <a:rPr lang="en-US" altLang="en-US"/>
              <a:pPr>
                <a:defRPr/>
              </a:pPr>
              <a:t>‹#›</a:t>
            </a:fld>
            <a:endParaRPr lang="en-US" altLang="en-US"/>
          </a:p>
        </p:txBody>
      </p:sp>
      <p:sp>
        <p:nvSpPr>
          <p:cNvPr id="1031" name="Rectangle 7"/>
          <p:cNvSpPr>
            <a:spLocks noChangeArrowheads="1"/>
          </p:cNvSpPr>
          <p:nvPr/>
        </p:nvSpPr>
        <p:spPr bwMode="auto">
          <a:xfrm>
            <a:off x="4267200" y="393700"/>
            <a:ext cx="4191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IEEE </a:t>
            </a:r>
            <a:r>
              <a:rPr lang="en-US" altLang="en-US" sz="1400" b="1" dirty="0" smtClean="0"/>
              <a:t>802.15-15-0437-00-004q</a:t>
            </a:r>
            <a:endParaRPr lang="en-US" alt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529" r:id="rId1"/>
    <p:sldLayoutId id="2147484530" r:id="rId2"/>
    <p:sldLayoutId id="2147484531" r:id="rId3"/>
    <p:sldLayoutId id="2147484532" r:id="rId4"/>
    <p:sldLayoutId id="2147484533" r:id="rId5"/>
    <p:sldLayoutId id="2147484534" r:id="rId6"/>
    <p:sldLayoutId id="2147484535" r:id="rId7"/>
    <p:sldLayoutId id="2147484536" r:id="rId8"/>
    <p:sldLayoutId id="2147484537" r:id="rId9"/>
    <p:sldLayoutId id="2147484538" r:id="rId10"/>
    <p:sldLayoutId id="2147484539"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smtClean="0">
                <a:latin typeface="Times New Roman" pitchFamily="18" charset="0"/>
              </a:rPr>
              <a:t>Chiu Ngo (Samsung)</a:t>
            </a:r>
          </a:p>
        </p:txBody>
      </p:sp>
      <p:sp>
        <p:nvSpPr>
          <p:cNvPr id="1331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3089E93B-7258-4CC0-854C-EFEEBF5C865F}"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616450"/>
          </a:xfrm>
          <a:prstGeom prst="rect">
            <a:avLst/>
          </a:prstGeom>
          <a:noFill/>
          <a:ln w="12700">
            <a:noFill/>
            <a:miter lim="800000"/>
            <a:headEnd type="none" w="sm" len="sm"/>
            <a:tailEnd type="none" w="sm" len="sm"/>
          </a:ln>
          <a:effec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defRPr/>
            </a:pPr>
            <a:r>
              <a:rPr lang="en-US" altLang="en-US" sz="2000" b="1" u="sng" dirty="0" smtClean="0">
                <a:solidFill>
                  <a:schemeClr val="tx2"/>
                </a:solidFill>
                <a:effectLst>
                  <a:outerShdw blurRad="38100" dist="38100" dir="2700000" algn="tl">
                    <a:srgbClr val="C0C0C0"/>
                  </a:outerShdw>
                </a:effectLst>
              </a:rPr>
              <a:t>Project: IEEE P802.15 Working Group for Wireless Personal Area Networks (WPANs)</a:t>
            </a:r>
            <a:endParaRPr lang="en-US" altLang="en-US" sz="1800" b="1" dirty="0" smtClean="0">
              <a:solidFill>
                <a:schemeClr val="tx2"/>
              </a:solidFill>
            </a:endParaRPr>
          </a:p>
          <a:p>
            <a:pPr>
              <a:defRPr/>
            </a:pPr>
            <a:endParaRPr lang="en-US" altLang="en-US" sz="1800" dirty="0" smtClean="0">
              <a:solidFill>
                <a:schemeClr val="tx2"/>
              </a:solidFill>
            </a:endParaRPr>
          </a:p>
          <a:p>
            <a:pPr>
              <a:defRPr/>
            </a:pPr>
            <a:r>
              <a:rPr lang="en-US" altLang="en-US" sz="1800" b="1" dirty="0" smtClean="0">
                <a:solidFill>
                  <a:schemeClr val="tx2"/>
                </a:solidFill>
              </a:rPr>
              <a:t>Submission Title:</a:t>
            </a:r>
            <a:r>
              <a:rPr lang="en-US" altLang="en-US" sz="1800" dirty="0" smtClean="0">
                <a:solidFill>
                  <a:schemeClr val="tx2"/>
                </a:solidFill>
              </a:rPr>
              <a:t>	Closing Report for TG4q (ULP) Task Group, May 2015 Meeting	</a:t>
            </a:r>
          </a:p>
          <a:p>
            <a:pPr>
              <a:defRPr/>
            </a:pPr>
            <a:r>
              <a:rPr lang="en-US" altLang="en-US" sz="1800" b="1" dirty="0" smtClean="0">
                <a:solidFill>
                  <a:schemeClr val="tx2"/>
                </a:solidFill>
              </a:rPr>
              <a:t>Date Submitted:	</a:t>
            </a:r>
            <a:r>
              <a:rPr lang="en-US" altLang="en-US" sz="1800" dirty="0">
                <a:solidFill>
                  <a:schemeClr val="tx2"/>
                </a:solidFill>
              </a:rPr>
              <a:t>May </a:t>
            </a:r>
            <a:r>
              <a:rPr lang="en-US" altLang="en-US" sz="1800" dirty="0" smtClean="0">
                <a:solidFill>
                  <a:schemeClr val="tx2"/>
                </a:solidFill>
              </a:rPr>
              <a:t>14, </a:t>
            </a:r>
            <a:r>
              <a:rPr lang="en-US" altLang="en-US" sz="1800" dirty="0">
                <a:solidFill>
                  <a:schemeClr val="tx2"/>
                </a:solidFill>
              </a:rPr>
              <a:t>2015</a:t>
            </a:r>
          </a:p>
          <a:p>
            <a:pPr>
              <a:defRPr/>
            </a:pPr>
            <a:r>
              <a:rPr lang="en-US" altLang="en-US" sz="1800" b="1" dirty="0">
                <a:solidFill>
                  <a:schemeClr val="tx2"/>
                </a:solidFill>
              </a:rPr>
              <a:t>Source:</a:t>
            </a:r>
            <a:r>
              <a:rPr lang="en-US" altLang="en-US" sz="1800" dirty="0">
                <a:solidFill>
                  <a:schemeClr val="tx2"/>
                </a:solidFill>
              </a:rPr>
              <a:t> 		Chiu Ngo</a:t>
            </a:r>
            <a:r>
              <a:rPr lang="en-US" altLang="en-US" sz="1800" dirty="0">
                <a:solidFill>
                  <a:srgbClr val="000000"/>
                </a:solidFill>
                <a:ea typeface="DejaVu Sans" charset="0"/>
                <a:cs typeface="DejaVu Sans" charset="0"/>
              </a:rPr>
              <a:t>, Samsung</a:t>
            </a:r>
          </a:p>
          <a:p>
            <a:pPr eaLnBrk="1">
              <a:defRPr/>
            </a:pPr>
            <a:r>
              <a:rPr lang="en-US" altLang="en-US" sz="1800" dirty="0">
                <a:solidFill>
                  <a:srgbClr val="000000"/>
                </a:solidFill>
                <a:ea typeface="DejaVu Sans" charset="0"/>
                <a:cs typeface="DejaVu Sans" charset="0"/>
              </a:rPr>
              <a:t>                                665 Clyde Ave, Mountain View, CA 94043, USA</a:t>
            </a:r>
            <a:endParaRPr lang="en-US" altLang="en-US" sz="1400" dirty="0">
              <a:solidFill>
                <a:schemeClr val="tx2"/>
              </a:solidFill>
            </a:endParaRPr>
          </a:p>
          <a:p>
            <a:pPr>
              <a:spcBef>
                <a:spcPts val="600"/>
              </a:spcBef>
              <a:spcAft>
                <a:spcPts val="600"/>
              </a:spcAft>
              <a:defRPr/>
            </a:pPr>
            <a:r>
              <a:rPr lang="en-US" altLang="en-US" sz="1800" b="1" dirty="0" smtClean="0">
                <a:solidFill>
                  <a:schemeClr val="tx2"/>
                </a:solidFill>
              </a:rPr>
              <a:t>Abstract:</a:t>
            </a:r>
            <a:r>
              <a:rPr lang="en-US" altLang="en-US" sz="1800" dirty="0" smtClean="0">
                <a:solidFill>
                  <a:schemeClr val="tx2"/>
                </a:solidFill>
              </a:rPr>
              <a:t> Meeting Closing Report for TG4q (ULP) Task Group</a:t>
            </a:r>
          </a:p>
          <a:p>
            <a:pPr>
              <a:spcBef>
                <a:spcPts val="600"/>
              </a:spcBef>
              <a:spcAft>
                <a:spcPts val="600"/>
              </a:spcAft>
              <a:defRPr/>
            </a:pPr>
            <a:r>
              <a:rPr lang="en-US" altLang="en-US" sz="1800" b="1" dirty="0" smtClean="0">
                <a:solidFill>
                  <a:schemeClr val="tx2"/>
                </a:solidFill>
              </a:rPr>
              <a:t>Purpose:</a:t>
            </a:r>
            <a:r>
              <a:rPr lang="en-US" altLang="en-US" sz="1800" dirty="0" smtClean="0">
                <a:solidFill>
                  <a:schemeClr val="tx2"/>
                </a:solidFill>
              </a:rPr>
              <a:t>	 Summary </a:t>
            </a:r>
            <a:r>
              <a:rPr lang="en-US" altLang="en-US" sz="1800" dirty="0" smtClean="0">
                <a:solidFill>
                  <a:srgbClr val="000000"/>
                </a:solidFill>
              </a:rPr>
              <a:t>on a</a:t>
            </a:r>
            <a:r>
              <a:rPr lang="en-US" altLang="en-US" sz="1800" dirty="0" smtClean="0">
                <a:solidFill>
                  <a:srgbClr val="000000"/>
                </a:solidFill>
                <a:ea typeface="DejaVu Sans" charset="0"/>
                <a:cs typeface="DejaVu Sans" charset="0"/>
              </a:rPr>
              <a:t>ctivities during </a:t>
            </a:r>
            <a:r>
              <a:rPr lang="en-US" altLang="en-US" sz="1800" dirty="0" smtClean="0">
                <a:solidFill>
                  <a:schemeClr val="tx2"/>
                </a:solidFill>
              </a:rPr>
              <a:t>the May meeting.</a:t>
            </a:r>
          </a:p>
          <a:p>
            <a:pPr>
              <a:defRPr/>
            </a:pPr>
            <a:r>
              <a:rPr lang="en-US" altLang="en-US" sz="1800" b="1" dirty="0" smtClean="0">
                <a:solidFill>
                  <a:schemeClr val="tx2"/>
                </a:solidFill>
              </a:rPr>
              <a:t>Notice:</a:t>
            </a:r>
            <a:r>
              <a:rPr lang="en-US" altLang="en-US" sz="1800" dirty="0" smtClean="0">
                <a:solidFill>
                  <a:schemeClr val="tx2"/>
                </a:solidFill>
              </a:rPr>
              <a:t>	</a:t>
            </a:r>
            <a:r>
              <a:rPr lang="en-US" altLang="en-US" sz="1800" dirty="0" smtClean="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800" b="1" dirty="0" smtClean="0">
                <a:solidFill>
                  <a:srgbClr val="000000"/>
                </a:solidFill>
              </a:rPr>
              <a:t>Release:</a:t>
            </a:r>
            <a:r>
              <a:rPr lang="en-US" altLang="en-US" sz="1800" dirty="0" smtClean="0">
                <a:solidFill>
                  <a:srgbClr val="000000"/>
                </a:solidFill>
              </a:rPr>
              <a:t>	 The contributor acknowledges and accepts that this contribution becomes the property of IEEE and may be made publicly available by P802.15. </a:t>
            </a:r>
            <a:r>
              <a:rPr lang="en-US" altLang="en-US" sz="1800" dirty="0" smtClean="0">
                <a:solidFill>
                  <a:schemeClr val="tx2"/>
                </a:solidFill>
              </a:rPr>
              <a:t>	</a:t>
            </a:r>
          </a:p>
        </p:txBody>
      </p:sp>
      <p:sp>
        <p:nvSpPr>
          <p:cNvPr id="1331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May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10</a:t>
            </a:fld>
            <a:endParaRPr lang="en-GB" altLang="en-US" sz="1200">
              <a:latin typeface="Times New Roman" pitchFamily="18" charset="0"/>
            </a:endParaRPr>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May 2015</a:t>
            </a:r>
            <a:endParaRPr lang="en-US" altLang="en-US" sz="1400" dirty="0">
              <a:latin typeface="Times New Roman" pitchFamily="18" charset="0"/>
            </a:endParaRPr>
          </a:p>
        </p:txBody>
      </p:sp>
      <p:sp>
        <p:nvSpPr>
          <p:cNvPr id="7" name="Title 1"/>
          <p:cNvSpPr>
            <a:spLocks noGrp="1"/>
          </p:cNvSpPr>
          <p:nvPr/>
        </p:nvSpPr>
        <p:spPr bwMode="auto">
          <a:xfrm>
            <a:off x="685800" y="2286000"/>
            <a:ext cx="7772400" cy="1470025"/>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5400" b="0" dirty="0" smtClean="0">
                <a:ln w="11430"/>
                <a:solidFill>
                  <a:schemeClr val="tx1"/>
                </a:solidFill>
                <a:effectLst>
                  <a:outerShdw blurRad="50800" dist="39000" dir="5460000" algn="tl">
                    <a:srgbClr val="000000">
                      <a:alpha val="38000"/>
                    </a:srgbClr>
                  </a:outerShdw>
                </a:effectLst>
              </a:rPr>
              <a:t>Thank you!</a:t>
            </a:r>
            <a:endParaRPr lang="en-US" sz="5400" b="0" dirty="0">
              <a:ln w="11430"/>
              <a:solidFill>
                <a:schemeClr val="tx1"/>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7798890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39D4C85E-DC5C-47CD-BCAC-1C664FD44C89}" type="slidenum">
              <a:rPr lang="en-US" altLang="en-US" sz="1200">
                <a:latin typeface="Times New Roman" pitchFamily="18" charset="0"/>
              </a:rPr>
              <a:pPr>
                <a:spcBef>
                  <a:spcPct val="0"/>
                </a:spcBef>
                <a:buFontTx/>
                <a:buNone/>
              </a:pPr>
              <a:t>2</a:t>
            </a:fld>
            <a:endParaRPr lang="en-US" altLang="en-US" sz="1200">
              <a:latin typeface="Times New Roman" pitchFamily="18" charset="0"/>
            </a:endParaRPr>
          </a:p>
        </p:txBody>
      </p:sp>
      <p:sp>
        <p:nvSpPr>
          <p:cNvPr id="14340" name="Rectangle 2"/>
          <p:cNvSpPr>
            <a:spLocks noGrp="1" noChangeArrowheads="1"/>
          </p:cNvSpPr>
          <p:nvPr>
            <p:ph type="ctrTitle"/>
          </p:nvPr>
        </p:nvSpPr>
        <p:spPr>
          <a:xfrm>
            <a:off x="685800" y="2286000"/>
            <a:ext cx="7772400" cy="1143000"/>
          </a:xfrm>
        </p:spPr>
        <p:txBody>
          <a:bodyPr/>
          <a:lstStyle/>
          <a:p>
            <a:r>
              <a:rPr lang="en-US" altLang="en-US" b="1" dirty="0" smtClean="0"/>
              <a:t>IEEE 802.15.4q Task Group</a:t>
            </a:r>
          </a:p>
        </p:txBody>
      </p:sp>
      <p:sp>
        <p:nvSpPr>
          <p:cNvPr id="14341" name="Rectangle 3"/>
          <p:cNvSpPr>
            <a:spLocks noGrp="1" noChangeArrowheads="1"/>
          </p:cNvSpPr>
          <p:nvPr>
            <p:ph type="subTitle" idx="1"/>
          </p:nvPr>
        </p:nvSpPr>
        <p:spPr/>
        <p:txBody>
          <a:bodyPr/>
          <a:lstStyle/>
          <a:p>
            <a:r>
              <a:rPr lang="en-US" altLang="en-US" b="1" dirty="0" smtClean="0">
                <a:latin typeface="+mj-lt"/>
              </a:rPr>
              <a:t>Closing Report</a:t>
            </a:r>
          </a:p>
          <a:p>
            <a:r>
              <a:rPr lang="en-US" altLang="en-US" sz="2400" dirty="0"/>
              <a:t>16</a:t>
            </a:r>
            <a:r>
              <a:rPr lang="en-US" altLang="en-US" sz="2400" baseline="30000" dirty="0"/>
              <a:t>th</a:t>
            </a:r>
            <a:r>
              <a:rPr lang="en-US" altLang="en-US" sz="2400" dirty="0"/>
              <a:t> Meeting of the ULP Task Group</a:t>
            </a:r>
          </a:p>
          <a:p>
            <a:r>
              <a:rPr lang="en-US" altLang="en-US" sz="2400" dirty="0"/>
              <a:t>Vancouver, Canada</a:t>
            </a:r>
          </a:p>
          <a:p>
            <a:r>
              <a:rPr lang="en-US" altLang="en-US" sz="2400" dirty="0"/>
              <a:t>May 10-14, 2015</a:t>
            </a:r>
          </a:p>
        </p:txBody>
      </p:sp>
      <p:sp>
        <p:nvSpPr>
          <p:cNvPr id="143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May </a:t>
            </a:r>
            <a:r>
              <a:rPr lang="en-US" altLang="en-US" sz="1400" dirty="0">
                <a:latin typeface="Times New Roman" pitchFamily="18" charset="0"/>
              </a:rPr>
              <a:t>2015</a:t>
            </a:r>
            <a:endParaRPr lang="en-US" altLang="en-US" sz="1400" dirty="0">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685800"/>
            <a:ext cx="7772400" cy="685800"/>
          </a:xfrm>
        </p:spPr>
        <p:txBody>
          <a:bodyPr/>
          <a:lstStyle/>
          <a:p>
            <a:r>
              <a:rPr lang="en-US" altLang="en-US" b="1" dirty="0" smtClean="0"/>
              <a:t>May </a:t>
            </a:r>
            <a:r>
              <a:rPr lang="en-US" altLang="en-US" b="1" dirty="0" smtClean="0"/>
              <a:t>2015 Session</a:t>
            </a:r>
          </a:p>
        </p:txBody>
      </p:sp>
      <p:sp>
        <p:nvSpPr>
          <p:cNvPr id="15363" name="Content Placeholder 2"/>
          <p:cNvSpPr>
            <a:spLocks noGrp="1"/>
          </p:cNvSpPr>
          <p:nvPr>
            <p:ph idx="1"/>
          </p:nvPr>
        </p:nvSpPr>
        <p:spPr>
          <a:xfrm>
            <a:off x="685800" y="1219200"/>
            <a:ext cx="7772400" cy="609600"/>
          </a:xfrm>
        </p:spPr>
        <p:txBody>
          <a:bodyPr/>
          <a:lstStyle/>
          <a:p>
            <a:pPr>
              <a:buFont typeface="Arial" pitchFamily="34" charset="0"/>
              <a:buChar char="•"/>
              <a:defRPr/>
            </a:pPr>
            <a:r>
              <a:rPr lang="en-US" altLang="en-US" sz="2800" dirty="0" smtClean="0">
                <a:latin typeface="Times New Roman" pitchFamily="18" charset="0"/>
              </a:rPr>
              <a:t>Secretary: </a:t>
            </a:r>
            <a:r>
              <a:rPr lang="en-US" altLang="en-US" sz="2800" dirty="0" err="1">
                <a:latin typeface="Times New Roman" pitchFamily="18" charset="0"/>
              </a:rPr>
              <a:t>Chandrashekhar</a:t>
            </a:r>
            <a:r>
              <a:rPr lang="en-US" altLang="en-US" sz="2800" dirty="0">
                <a:latin typeface="Times New Roman" pitchFamily="18" charset="0"/>
              </a:rPr>
              <a:t> </a:t>
            </a:r>
            <a:r>
              <a:rPr lang="en-US" altLang="en-US" sz="2800" dirty="0" err="1">
                <a:latin typeface="Times New Roman" pitchFamily="18" charset="0"/>
              </a:rPr>
              <a:t>Thejaswi</a:t>
            </a:r>
            <a:r>
              <a:rPr lang="en-US" altLang="en-US" sz="2800" dirty="0">
                <a:latin typeface="Times New Roman" pitchFamily="18" charset="0"/>
              </a:rPr>
              <a:t> </a:t>
            </a:r>
            <a:r>
              <a:rPr lang="en-US" altLang="en-US" sz="2800" dirty="0" smtClean="0">
                <a:latin typeface="Times New Roman" pitchFamily="18" charset="0"/>
              </a:rPr>
              <a:t>PS</a:t>
            </a:r>
            <a:endParaRPr lang="en-US" altLang="en-US" sz="2800" dirty="0">
              <a:latin typeface="Times New Roman" pitchFamily="18" charset="0"/>
            </a:endParaRPr>
          </a:p>
          <a:p>
            <a:pPr>
              <a:buFont typeface="Arial" pitchFamily="34" charset="0"/>
              <a:buChar char="•"/>
              <a:defRPr/>
            </a:pPr>
            <a:r>
              <a:rPr lang="en-US" altLang="en-US" sz="2800" dirty="0" smtClean="0">
                <a:latin typeface="Times New Roman" pitchFamily="18" charset="0"/>
              </a:rPr>
              <a:t>Total of </a:t>
            </a:r>
            <a:r>
              <a:rPr lang="en-US" altLang="en-US" sz="2800" dirty="0" smtClean="0">
                <a:latin typeface="Times New Roman" pitchFamily="18" charset="0"/>
              </a:rPr>
              <a:t>5 </a:t>
            </a:r>
            <a:r>
              <a:rPr lang="en-US" altLang="en-US" sz="2800" dirty="0" smtClean="0">
                <a:latin typeface="Times New Roman" pitchFamily="18" charset="0"/>
              </a:rPr>
              <a:t>time slots</a:t>
            </a: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a:latin typeface="Times New Roman" pitchFamily="18" charset="0"/>
            </a:endParaRPr>
          </a:p>
          <a:p>
            <a:pPr marL="23812" indent="0">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endParaRPr lang="en-US" altLang="en-US" sz="2800" dirty="0" smtClean="0">
              <a:latin typeface="Times New Roman" pitchFamily="18" charset="0"/>
            </a:endParaRP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5F7EEF24-D59A-4484-A67E-ACED2AD24C81}" type="slidenum">
              <a:rPr lang="en-US" altLang="en-US" sz="1200">
                <a:latin typeface="Times New Roman" pitchFamily="18" charset="0"/>
              </a:rPr>
              <a:pPr>
                <a:spcBef>
                  <a:spcPct val="0"/>
                </a:spcBef>
                <a:buFontTx/>
                <a:buNone/>
              </a:pPr>
              <a:t>3</a:t>
            </a:fld>
            <a:endParaRPr lang="en-US" altLang="en-US" sz="1200">
              <a:latin typeface="Times New Roman" pitchFamily="18" charset="0"/>
            </a:endParaRPr>
          </a:p>
        </p:txBody>
      </p:sp>
      <p:sp>
        <p:nvSpPr>
          <p:cNvPr id="19461"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19462"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May 2015</a:t>
            </a:r>
            <a:endParaRPr lang="en-US" altLang="en-US" sz="1400" dirty="0">
              <a:latin typeface="Times New Roman" pitchFamily="18" charset="0"/>
            </a:endParaRPr>
          </a:p>
        </p:txBody>
      </p:sp>
      <p:graphicFrame>
        <p:nvGraphicFramePr>
          <p:cNvPr id="8" name="コンテンツ プレースホルダー 8"/>
          <p:cNvGraphicFramePr>
            <a:graphicFrameLocks noGrp="1"/>
          </p:cNvGraphicFramePr>
          <p:nvPr>
            <p:extLst>
              <p:ext uri="{D42A27DB-BD31-4B8C-83A1-F6EECF244321}">
                <p14:modId xmlns:p14="http://schemas.microsoft.com/office/powerpoint/2010/main" val="1079573815"/>
              </p:ext>
            </p:extLst>
          </p:nvPr>
        </p:nvGraphicFramePr>
        <p:xfrm>
          <a:off x="1676400" y="2438400"/>
          <a:ext cx="6248400" cy="2530475"/>
        </p:xfrm>
        <a:graphic>
          <a:graphicData uri="http://schemas.openxmlformats.org/drawingml/2006/table">
            <a:tbl>
              <a:tblPr/>
              <a:tblGrid>
                <a:gridCol w="850428"/>
                <a:gridCol w="1191850"/>
                <a:gridCol w="1191850"/>
                <a:gridCol w="1718872"/>
                <a:gridCol w="1295400"/>
              </a:tblGrid>
              <a:tr h="371475">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rgbClr val="FFFFFF"/>
                          </a:solidFill>
                          <a:effectLst/>
                          <a:latin typeface="Arial" pitchFamily="34" charset="0"/>
                          <a:ea typeface="MS PGothic" pitchFamily="34" charset="-128"/>
                        </a:rPr>
                        <a:t>Monday</a:t>
                      </a: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rgbClr val="FFFFFF"/>
                          </a:solidFill>
                          <a:effectLst/>
                          <a:latin typeface="Arial" pitchFamily="34" charset="0"/>
                          <a:ea typeface="MS PGothic" pitchFamily="34" charset="-128"/>
                        </a:rPr>
                        <a:t>Tuesday</a:t>
                      </a: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rgbClr val="FFFFFF"/>
                          </a:solidFill>
                          <a:effectLst/>
                          <a:latin typeface="Arial" pitchFamily="34" charset="0"/>
                          <a:ea typeface="MS PGothic" pitchFamily="34" charset="-128"/>
                        </a:rPr>
                        <a:t>Wednesday</a:t>
                      </a:r>
                      <a:endParaRPr kumimoji="1" lang="ja-JP" altLang="en-US" sz="1800" b="1" i="0" u="none" strike="noStrike" cap="none" normalizeH="0" baseline="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rgbClr val="FFFFFF"/>
                          </a:solidFill>
                          <a:effectLst/>
                          <a:latin typeface="Arial" pitchFamily="34" charset="0"/>
                          <a:ea typeface="MS PGothic" pitchFamily="34" charset="-128"/>
                        </a:rPr>
                        <a:t>Thursday</a:t>
                      </a:r>
                      <a:endParaRPr kumimoji="1" lang="ja-JP" altLang="en-US" sz="1800" b="1" i="0" u="none" strike="noStrike" cap="none" normalizeH="0" baseline="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AM1</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AM2</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TG4q</a:t>
                      </a: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PM1</a:t>
                      </a:r>
                      <a:endParaRPr kumimoji="1" lang="ja-JP" altLang="en-US" sz="1800" b="0" i="0" u="none" strike="noStrike" cap="none" normalizeH="0" baseline="0" dirty="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chemeClr val="tx1"/>
                          </a:solidFill>
                          <a:effectLst/>
                          <a:latin typeface="Arial" pitchFamily="34" charset="0"/>
                          <a:ea typeface="MS PGothic" pitchFamily="34" charset="-128"/>
                        </a:rPr>
                        <a:t>TG4q</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rgbClr val="000000"/>
                          </a:solidFill>
                          <a:effectLst/>
                          <a:latin typeface="Arial" pitchFamily="34" charset="0"/>
                          <a:ea typeface="MS PGothic" pitchFamily="34" charset="-128"/>
                        </a:rPr>
                        <a:t>TG4q</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r>
              <a:tr h="539750">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smtClean="0">
                          <a:ln>
                            <a:noFill/>
                          </a:ln>
                          <a:solidFill>
                            <a:srgbClr val="000000"/>
                          </a:solidFill>
                          <a:effectLst/>
                          <a:latin typeface="Arial" pitchFamily="34" charset="0"/>
                          <a:ea typeface="MS PGothic" pitchFamily="34" charset="-128"/>
                        </a:rPr>
                        <a:t>PM2</a:t>
                      </a:r>
                      <a:endParaRPr kumimoji="1" lang="ja-JP" altLang="en-US" sz="18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800" b="0" i="0" u="none" strike="noStrike" cap="none" normalizeH="0" baseline="0" dirty="0" smtClean="0">
                          <a:ln>
                            <a:noFill/>
                          </a:ln>
                          <a:solidFill>
                            <a:schemeClr val="tx1"/>
                          </a:solidFill>
                          <a:effectLst/>
                          <a:latin typeface="Arial" pitchFamily="34" charset="0"/>
                          <a:ea typeface="MS PGothic" pitchFamily="34" charset="-128"/>
                        </a:rPr>
                        <a:t>TG4q</a:t>
                      </a: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chemeClr val="tx1"/>
                          </a:solidFill>
                          <a:effectLst/>
                          <a:latin typeface="Arial" pitchFamily="34" charset="0"/>
                          <a:ea typeface="MS PGothic" pitchFamily="34" charset="-128"/>
                        </a:rPr>
                        <a:t>TG4q</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r>
            </a:tbl>
          </a:graphicData>
        </a:graphic>
      </p:graphicFrame>
    </p:spTree>
    <p:extLst>
      <p:ext uri="{BB962C8B-B14F-4D97-AF65-F5344CB8AC3E}">
        <p14:creationId xmlns:p14="http://schemas.microsoft.com/office/powerpoint/2010/main" val="860000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5F920B8-A0DF-4C09-B4A6-5A05BEA70A3D}" type="slidenum">
              <a:rPr lang="en-GB" altLang="en-US" sz="1200">
                <a:latin typeface="Times New Roman" pitchFamily="18" charset="0"/>
              </a:rPr>
              <a:pPr>
                <a:spcBef>
                  <a:spcPct val="0"/>
                </a:spcBef>
                <a:buFontTx/>
                <a:buNone/>
              </a:pPr>
              <a:t>4</a:t>
            </a:fld>
            <a:endParaRPr lang="en-GB" altLang="en-US" sz="1200">
              <a:latin typeface="Times New Roman" pitchFamily="18" charset="0"/>
            </a:endParaRPr>
          </a:p>
        </p:txBody>
      </p:sp>
      <p:sp>
        <p:nvSpPr>
          <p:cNvPr id="26627"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Achievement this week</a:t>
            </a:r>
          </a:p>
        </p:txBody>
      </p:sp>
      <p:sp>
        <p:nvSpPr>
          <p:cNvPr id="26628" name="Rectangle 3"/>
          <p:cNvSpPr>
            <a:spLocks noGrp="1" noChangeArrowheads="1"/>
          </p:cNvSpPr>
          <p:nvPr>
            <p:ph type="body" idx="1"/>
          </p:nvPr>
        </p:nvSpPr>
        <p:spPr>
          <a:xfrm>
            <a:off x="684213" y="1484313"/>
            <a:ext cx="8101012" cy="4840287"/>
          </a:xfrm>
        </p:spPr>
        <p:txBody>
          <a:bodyPr/>
          <a:lstStyle/>
          <a:p>
            <a:pPr eaLnBrk="1" hangingPunct="1">
              <a:spcBef>
                <a:spcPts val="300"/>
              </a:spcBef>
            </a:pPr>
            <a:r>
              <a:rPr lang="en-US" altLang="en-US" sz="2400" dirty="0" smtClean="0"/>
              <a:t>Consolidated and analyzed comments from past LBs</a:t>
            </a:r>
          </a:p>
          <a:p>
            <a:pPr eaLnBrk="1" hangingPunct="1">
              <a:spcBef>
                <a:spcPts val="300"/>
              </a:spcBef>
            </a:pPr>
            <a:r>
              <a:rPr lang="en-US" altLang="en-US" sz="2400" dirty="0" smtClean="0"/>
              <a:t>Prepared info for starting sponsor ballot</a:t>
            </a:r>
          </a:p>
        </p:txBody>
      </p:sp>
      <p:sp>
        <p:nvSpPr>
          <p:cNvPr id="2662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66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May 2015</a:t>
            </a:r>
            <a:endParaRPr lang="en-US" altLang="en-US" sz="1400" dirty="0">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b="1" dirty="0" smtClean="0"/>
              <a:t>Plan for </a:t>
            </a:r>
            <a:r>
              <a:rPr lang="en-US" altLang="en-US" b="1" dirty="0" smtClean="0"/>
              <a:t>July’15 </a:t>
            </a:r>
            <a:r>
              <a:rPr lang="en-US" altLang="en-US" b="1" dirty="0" smtClean="0"/>
              <a:t>Meeting</a:t>
            </a:r>
          </a:p>
        </p:txBody>
      </p:sp>
      <p:sp>
        <p:nvSpPr>
          <p:cNvPr id="31747" name="Content Placeholder 2"/>
          <p:cNvSpPr>
            <a:spLocks noGrp="1"/>
          </p:cNvSpPr>
          <p:nvPr>
            <p:ph idx="1"/>
          </p:nvPr>
        </p:nvSpPr>
        <p:spPr>
          <a:xfrm>
            <a:off x="457200" y="1981200"/>
            <a:ext cx="8305800" cy="4114800"/>
          </a:xfrm>
        </p:spPr>
        <p:txBody>
          <a:bodyPr/>
          <a:lstStyle/>
          <a:p>
            <a:r>
              <a:rPr lang="en-US" altLang="en-US" dirty="0">
                <a:latin typeface="Times New Roman" pitchFamily="18" charset="0"/>
                <a:cs typeface="Times New Roman" pitchFamily="18" charset="0"/>
              </a:rPr>
              <a:t>Prepare </a:t>
            </a:r>
            <a:r>
              <a:rPr lang="en-US" altLang="en-US" dirty="0" smtClean="0">
                <a:latin typeface="Times New Roman" pitchFamily="18" charset="0"/>
                <a:cs typeface="Times New Roman" pitchFamily="18" charset="0"/>
              </a:rPr>
              <a:t>for the </a:t>
            </a:r>
            <a:r>
              <a:rPr lang="en-US" altLang="en-US" dirty="0">
                <a:latin typeface="Times New Roman" pitchFamily="18" charset="0"/>
                <a:cs typeface="Times New Roman" pitchFamily="18" charset="0"/>
              </a:rPr>
              <a:t>process of handling comments from sponsor ballots</a:t>
            </a:r>
          </a:p>
          <a:p>
            <a:r>
              <a:rPr lang="en-US" altLang="en-US" dirty="0" smtClean="0">
                <a:latin typeface="Times New Roman" pitchFamily="18" charset="0"/>
                <a:cs typeface="Times New Roman" pitchFamily="18" charset="0"/>
              </a:rPr>
              <a:t>If needed,</a:t>
            </a:r>
          </a:p>
          <a:p>
            <a:pPr lvl="1"/>
            <a:r>
              <a:rPr lang="en-US" altLang="en-US" dirty="0" smtClean="0">
                <a:latin typeface="Times New Roman" pitchFamily="18" charset="0"/>
                <a:cs typeface="Times New Roman" pitchFamily="18" charset="0"/>
              </a:rPr>
              <a:t>Comment </a:t>
            </a:r>
            <a:r>
              <a:rPr lang="en-US" altLang="en-US" dirty="0">
                <a:latin typeface="Times New Roman" pitchFamily="18" charset="0"/>
                <a:cs typeface="Times New Roman" pitchFamily="18" charset="0"/>
              </a:rPr>
              <a:t>resolution on </a:t>
            </a:r>
            <a:r>
              <a:rPr lang="en-US" altLang="en-US" dirty="0" smtClean="0">
                <a:latin typeface="Times New Roman" pitchFamily="18" charset="0"/>
                <a:cs typeface="Times New Roman" pitchFamily="18" charset="0"/>
              </a:rPr>
              <a:t>balloting</a:t>
            </a:r>
            <a:endParaRPr lang="en-US" altLang="en-US" dirty="0">
              <a:latin typeface="Times New Roman" pitchFamily="18" charset="0"/>
              <a:cs typeface="Times New Roman" pitchFamily="18" charset="0"/>
            </a:endParaRPr>
          </a:p>
          <a:p>
            <a:pPr lvl="1"/>
            <a:r>
              <a:rPr lang="en-US" altLang="en-US" dirty="0">
                <a:latin typeface="Times New Roman" pitchFamily="18" charset="0"/>
                <a:cs typeface="Times New Roman" pitchFamily="18" charset="0"/>
              </a:rPr>
              <a:t>Prepare for starting sponsor </a:t>
            </a:r>
            <a:r>
              <a:rPr lang="en-US" altLang="en-US" dirty="0" smtClean="0">
                <a:latin typeface="Times New Roman" pitchFamily="18" charset="0"/>
                <a:cs typeface="Times New Roman" pitchFamily="18" charset="0"/>
              </a:rPr>
              <a:t>ballot</a:t>
            </a:r>
            <a:endParaRPr lang="en-US" altLang="en-US" dirty="0">
              <a:latin typeface="Times New Roman" pitchFamily="18" charset="0"/>
              <a:cs typeface="Times New Roman" pitchFamily="18" charset="0"/>
            </a:endParaRPr>
          </a:p>
        </p:txBody>
      </p:sp>
      <p:sp>
        <p:nvSpPr>
          <p:cNvPr id="317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ED67C1F8-5A7C-42A4-A676-37A5C13DDF7E}" type="slidenum">
              <a:rPr lang="en-US" altLang="en-US" sz="1200">
                <a:latin typeface="Times New Roman" pitchFamily="18" charset="0"/>
              </a:rPr>
              <a:pPr>
                <a:spcBef>
                  <a:spcPct val="0"/>
                </a:spcBef>
                <a:buFontTx/>
                <a:buNone/>
              </a:pPr>
              <a:t>5</a:t>
            </a:fld>
            <a:endParaRPr lang="en-US" altLang="en-US" sz="1200">
              <a:latin typeface="Times New Roman" pitchFamily="18" charset="0"/>
            </a:endParaRPr>
          </a:p>
        </p:txBody>
      </p:sp>
      <p:sp>
        <p:nvSpPr>
          <p:cNvPr id="3174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3175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May 2015</a:t>
            </a:r>
            <a:endParaRPr lang="en-US" altLang="en-US" sz="1400" dirty="0">
              <a:latin typeface="Times New Roman" pitchFamily="18" charset="0"/>
            </a:endParaRPr>
          </a:p>
        </p:txBody>
      </p:sp>
    </p:spTree>
    <p:extLst>
      <p:ext uri="{BB962C8B-B14F-4D97-AF65-F5344CB8AC3E}">
        <p14:creationId xmlns:p14="http://schemas.microsoft.com/office/powerpoint/2010/main" val="30903841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B824AB71-F423-460B-8D2D-9EDD730E4BA1}" type="slidenum">
              <a:rPr lang="en-GB" altLang="en-US" sz="1200">
                <a:latin typeface="Times New Roman" pitchFamily="18" charset="0"/>
              </a:rPr>
              <a:pPr>
                <a:spcBef>
                  <a:spcPct val="0"/>
                </a:spcBef>
                <a:buFontTx/>
                <a:buNone/>
              </a:pPr>
              <a:t>6</a:t>
            </a:fld>
            <a:endParaRPr lang="en-GB" altLang="en-US" sz="1200">
              <a:latin typeface="Times New Roman" pitchFamily="18" charset="0"/>
            </a:endParaRPr>
          </a:p>
        </p:txBody>
      </p:sp>
      <p:sp>
        <p:nvSpPr>
          <p:cNvPr id="30723"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Teleconferences</a:t>
            </a:r>
          </a:p>
        </p:txBody>
      </p:sp>
      <p:sp>
        <p:nvSpPr>
          <p:cNvPr id="17414" name="Rectangle 3"/>
          <p:cNvSpPr>
            <a:spLocks noGrp="1" noChangeArrowheads="1"/>
          </p:cNvSpPr>
          <p:nvPr>
            <p:ph type="body" idx="1"/>
          </p:nvPr>
        </p:nvSpPr>
        <p:spPr>
          <a:xfrm>
            <a:off x="685801" y="1484313"/>
            <a:ext cx="7620000" cy="4840287"/>
          </a:xfrm>
        </p:spPr>
        <p:txBody>
          <a:bodyPr/>
          <a:lstStyle/>
          <a:p>
            <a:pPr marL="457200" indent="-457200">
              <a:buFont typeface="Arial" charset="0"/>
              <a:buChar char="•"/>
              <a:defRPr/>
            </a:pPr>
            <a:r>
              <a:rPr lang="de-DE" altLang="en-US" dirty="0" smtClean="0">
                <a:latin typeface="Times New Roman" pitchFamily="18" charset="0"/>
              </a:rPr>
              <a:t>From May 14, </a:t>
            </a:r>
            <a:r>
              <a:rPr lang="de-DE" altLang="en-US" dirty="0">
                <a:latin typeface="Times New Roman" pitchFamily="18" charset="0"/>
              </a:rPr>
              <a:t>2015 to </a:t>
            </a:r>
            <a:r>
              <a:rPr lang="de-DE" altLang="en-US" dirty="0" smtClean="0">
                <a:latin typeface="Times New Roman" pitchFamily="18" charset="0"/>
              </a:rPr>
              <a:t>June 14, 2015</a:t>
            </a:r>
          </a:p>
          <a:p>
            <a:pPr marL="857250" lvl="1" indent="-457200">
              <a:defRPr/>
            </a:pPr>
            <a:r>
              <a:rPr lang="de-DE" altLang="en-US" dirty="0" smtClean="0">
                <a:latin typeface="Times New Roman" pitchFamily="18" charset="0"/>
              </a:rPr>
              <a:t>Every </a:t>
            </a:r>
            <a:r>
              <a:rPr lang="de-DE" altLang="en-US" dirty="0">
                <a:latin typeface="Times New Roman" pitchFamily="18" charset="0"/>
              </a:rPr>
              <a:t>Wednesday </a:t>
            </a:r>
            <a:r>
              <a:rPr lang="de-DE" altLang="en-US" dirty="0" smtClean="0">
                <a:latin typeface="Times New Roman" pitchFamily="18" charset="0"/>
              </a:rPr>
              <a:t>7:00AM PT</a:t>
            </a:r>
            <a:endParaRPr lang="de-DE" altLang="en-US" dirty="0">
              <a:latin typeface="Times New Roman" pitchFamily="18" charset="0"/>
            </a:endParaRPr>
          </a:p>
          <a:p>
            <a:pPr marL="457200" indent="-457200">
              <a:buFont typeface="Arial" charset="0"/>
              <a:buChar char="•"/>
              <a:defRPr/>
            </a:pPr>
            <a:r>
              <a:rPr lang="de-DE" altLang="en-US" dirty="0" smtClean="0">
                <a:latin typeface="Times New Roman" pitchFamily="18" charset="0"/>
              </a:rPr>
              <a:t>From June 15, 2015 to Nov. 4, </a:t>
            </a:r>
            <a:r>
              <a:rPr lang="de-DE" altLang="en-US" dirty="0">
                <a:latin typeface="Times New Roman" pitchFamily="18" charset="0"/>
              </a:rPr>
              <a:t>2015</a:t>
            </a:r>
          </a:p>
          <a:p>
            <a:pPr marL="857250" lvl="1" indent="-457200">
              <a:defRPr/>
            </a:pPr>
            <a:r>
              <a:rPr lang="de-DE" altLang="en-US" dirty="0">
                <a:latin typeface="Times New Roman" pitchFamily="18" charset="0"/>
              </a:rPr>
              <a:t>Every Wednesday </a:t>
            </a:r>
            <a:r>
              <a:rPr lang="de-DE" altLang="en-US" dirty="0" smtClean="0">
                <a:latin typeface="Times New Roman" pitchFamily="18" charset="0"/>
              </a:rPr>
              <a:t>8:00PM PT</a:t>
            </a:r>
            <a:endParaRPr lang="de-DE" altLang="en-US" dirty="0">
              <a:latin typeface="Times New Roman" pitchFamily="18" charset="0"/>
            </a:endParaRPr>
          </a:p>
          <a:p>
            <a:pPr marL="0" indent="0">
              <a:buNone/>
              <a:defRPr/>
            </a:pPr>
            <a:endParaRPr lang="en-US" altLang="en-US" sz="2400" dirty="0" smtClean="0">
              <a:latin typeface="Times New Roman" pitchFamily="18" charset="0"/>
              <a:cs typeface="Times New Roman" pitchFamily="18" charset="0"/>
            </a:endParaRPr>
          </a:p>
          <a:p>
            <a:pPr marL="457200" indent="-457200">
              <a:buFont typeface="Arial" charset="0"/>
              <a:buChar char="•"/>
              <a:defRPr/>
            </a:pPr>
            <a:r>
              <a:rPr lang="de-DE" altLang="en-US" sz="2800" dirty="0" smtClean="0">
                <a:latin typeface="Times New Roman" pitchFamily="18" charset="0"/>
              </a:rPr>
              <a:t>June 22~26, 29~30, 2015 </a:t>
            </a:r>
            <a:r>
              <a:rPr lang="de-DE" altLang="en-US" sz="2800" dirty="0">
                <a:latin typeface="Times New Roman" pitchFamily="18" charset="0"/>
              </a:rPr>
              <a:t>8</a:t>
            </a:r>
            <a:r>
              <a:rPr lang="de-DE" altLang="en-US" sz="2800" dirty="0" smtClean="0">
                <a:latin typeface="Times New Roman" pitchFamily="18" charset="0"/>
              </a:rPr>
              <a:t>:00PM PT</a:t>
            </a:r>
            <a:endParaRPr lang="de-DE" altLang="en-US" sz="2800" dirty="0">
              <a:latin typeface="Times New Roman" pitchFamily="18" charset="0"/>
            </a:endParaRPr>
          </a:p>
          <a:p>
            <a:pPr marL="457200" indent="-457200">
              <a:buFont typeface="Arial" charset="0"/>
              <a:buChar char="•"/>
              <a:defRPr/>
            </a:pPr>
            <a:r>
              <a:rPr lang="de-DE" altLang="en-US" sz="2800" dirty="0" smtClean="0">
                <a:latin typeface="Times New Roman" pitchFamily="18" charset="0"/>
              </a:rPr>
              <a:t>July 2~3, 6~9, 2015 8:00PM PT</a:t>
            </a:r>
          </a:p>
          <a:p>
            <a:pPr marL="457200" indent="-457200">
              <a:buFont typeface="Arial" charset="0"/>
              <a:buChar char="•"/>
              <a:defRPr/>
            </a:pPr>
            <a:endParaRPr lang="de-DE" altLang="en-US" sz="2800" dirty="0" smtClean="0">
              <a:latin typeface="Times New Roman" pitchFamily="18" charset="0"/>
            </a:endParaRPr>
          </a:p>
          <a:p>
            <a:pPr marL="0" indent="0">
              <a:buNone/>
              <a:defRPr/>
            </a:pPr>
            <a:r>
              <a:rPr lang="de-DE" altLang="en-US" sz="1600" dirty="0" smtClean="0">
                <a:latin typeface="Times New Roman" pitchFamily="18" charset="0"/>
              </a:rPr>
              <a:t>Remark: </a:t>
            </a:r>
            <a:r>
              <a:rPr lang="de-DE" altLang="en-US" sz="1400" dirty="0" smtClean="0">
                <a:latin typeface="+mj-lt"/>
              </a:rPr>
              <a:t>On April 27, we had already scheduled additional BRC calls on </a:t>
            </a:r>
            <a:r>
              <a:rPr lang="en-US" sz="1400" dirty="0">
                <a:latin typeface="+mj-lt"/>
              </a:rPr>
              <a:t>on </a:t>
            </a:r>
            <a:r>
              <a:rPr lang="en-US" sz="1400" dirty="0" smtClean="0">
                <a:latin typeface="+mj-lt"/>
              </a:rPr>
              <a:t>May 28~29, June 1~2 </a:t>
            </a:r>
          </a:p>
          <a:p>
            <a:pPr marL="0" indent="0">
              <a:buNone/>
              <a:defRPr/>
            </a:pPr>
            <a:r>
              <a:rPr lang="en-US" sz="1400" dirty="0" smtClean="0">
                <a:latin typeface="+mj-lt"/>
              </a:rPr>
              <a:t>	(</a:t>
            </a:r>
            <a:r>
              <a:rPr lang="en-US" sz="1400" dirty="0">
                <a:latin typeface="+mj-lt"/>
              </a:rPr>
              <a:t>all at 7:00am </a:t>
            </a:r>
            <a:r>
              <a:rPr lang="en-US" sz="1400" dirty="0" smtClean="0">
                <a:latin typeface="+mj-lt"/>
              </a:rPr>
              <a:t>PT</a:t>
            </a:r>
            <a:r>
              <a:rPr lang="en-US" sz="1400" dirty="0">
                <a:latin typeface="+mj-lt"/>
              </a:rPr>
              <a:t>)</a:t>
            </a:r>
            <a:endParaRPr lang="de-DE" altLang="en-US" sz="1400" dirty="0">
              <a:latin typeface="+mj-lt"/>
            </a:endParaRPr>
          </a:p>
        </p:txBody>
      </p:sp>
      <p:sp>
        <p:nvSpPr>
          <p:cNvPr id="30725"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3072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May 2015</a:t>
            </a:r>
          </a:p>
        </p:txBody>
      </p:sp>
    </p:spTree>
    <p:extLst>
      <p:ext uri="{BB962C8B-B14F-4D97-AF65-F5344CB8AC3E}">
        <p14:creationId xmlns:p14="http://schemas.microsoft.com/office/powerpoint/2010/main" val="8701879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D426B6AA-E2EA-40E1-B27D-517C99B0948E}" type="slidenum">
              <a:rPr lang="en-GB" altLang="en-US" sz="1200">
                <a:latin typeface="Times New Roman" pitchFamily="18" charset="0"/>
              </a:rPr>
              <a:pPr>
                <a:spcBef>
                  <a:spcPct val="0"/>
                </a:spcBef>
                <a:buFontTx/>
                <a:buNone/>
              </a:pPr>
              <a:t>7</a:t>
            </a:fld>
            <a:endParaRPr lang="en-GB" altLang="en-US" sz="1200">
              <a:latin typeface="Times New Roman" pitchFamily="18" charset="0"/>
            </a:endParaRPr>
          </a:p>
        </p:txBody>
      </p:sp>
      <p:sp>
        <p:nvSpPr>
          <p:cNvPr id="27651"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TG4q Timeline</a:t>
            </a:r>
          </a:p>
        </p:txBody>
      </p:sp>
      <p:sp>
        <p:nvSpPr>
          <p:cNvPr id="17414" name="Rectangle 3"/>
          <p:cNvSpPr>
            <a:spLocks noGrp="1" noChangeArrowheads="1"/>
          </p:cNvSpPr>
          <p:nvPr>
            <p:ph type="body" idx="1"/>
          </p:nvPr>
        </p:nvSpPr>
        <p:spPr>
          <a:xfrm>
            <a:off x="381000" y="1295400"/>
            <a:ext cx="8610600" cy="5029200"/>
          </a:xfrm>
        </p:spPr>
        <p:txBody>
          <a:bodyPr/>
          <a:lstStyle/>
          <a:p>
            <a:pPr>
              <a:defRPr/>
            </a:pPr>
            <a:r>
              <a:rPr lang="en-US" sz="2000" dirty="0">
                <a:solidFill>
                  <a:schemeClr val="accent6"/>
                </a:solidFill>
                <a:latin typeface="Times New Roman" pitchFamily="18" charset="0"/>
                <a:cs typeface="Times New Roman" pitchFamily="18" charset="0"/>
              </a:rPr>
              <a:t>Preliminary </a:t>
            </a:r>
            <a:r>
              <a:rPr lang="en-US" sz="2000" dirty="0" smtClean="0">
                <a:solidFill>
                  <a:schemeClr val="accent6"/>
                </a:solidFill>
                <a:latin typeface="Times New Roman" pitchFamily="18" charset="0"/>
                <a:cs typeface="Times New Roman" pitchFamily="18" charset="0"/>
              </a:rPr>
              <a:t>work</a:t>
            </a:r>
          </a:p>
          <a:p>
            <a:pPr lvl="1">
              <a:defRPr/>
            </a:pPr>
            <a:r>
              <a:rPr lang="en-US" sz="1800" dirty="0" smtClean="0">
                <a:solidFill>
                  <a:schemeClr val="accent6"/>
                </a:solidFill>
                <a:latin typeface="Times New Roman" pitchFamily="18" charset="0"/>
                <a:cs typeface="Times New Roman" pitchFamily="18" charset="0"/>
              </a:rPr>
              <a:t>Call </a:t>
            </a:r>
            <a:r>
              <a:rPr lang="en-US" sz="1800" dirty="0">
                <a:solidFill>
                  <a:schemeClr val="accent6"/>
                </a:solidFill>
                <a:latin typeface="Times New Roman" pitchFamily="18" charset="0"/>
                <a:cs typeface="Times New Roman" pitchFamily="18" charset="0"/>
              </a:rPr>
              <a:t>for </a:t>
            </a:r>
            <a:r>
              <a:rPr lang="en-US" sz="1800" dirty="0" smtClean="0">
                <a:solidFill>
                  <a:schemeClr val="accent6"/>
                </a:solidFill>
                <a:latin typeface="Times New Roman" pitchFamily="18" charset="0"/>
                <a:cs typeface="Times New Roman" pitchFamily="18" charset="0"/>
              </a:rPr>
              <a:t>applications					Dec 2012</a:t>
            </a:r>
          </a:p>
          <a:p>
            <a:pPr lvl="1">
              <a:defRPr/>
            </a:pPr>
            <a:r>
              <a:rPr lang="en-US" sz="1800" dirty="0" smtClean="0">
                <a:solidFill>
                  <a:schemeClr val="accent6"/>
                </a:solidFill>
                <a:latin typeface="Times New Roman" pitchFamily="18" charset="0"/>
                <a:cs typeface="Times New Roman" pitchFamily="18" charset="0"/>
              </a:rPr>
              <a:t>Applications presentations				Jan 2013</a:t>
            </a:r>
          </a:p>
          <a:p>
            <a:pPr lvl="1">
              <a:defRPr/>
            </a:pPr>
            <a:r>
              <a:rPr lang="en-US" sz="1800" dirty="0" smtClean="0">
                <a:solidFill>
                  <a:schemeClr val="accent6"/>
                </a:solidFill>
                <a:latin typeface="Times New Roman" pitchFamily="18" charset="0"/>
                <a:cs typeface="Times New Roman" pitchFamily="18" charset="0"/>
              </a:rPr>
              <a:t>TGD </a:t>
            </a:r>
            <a:r>
              <a:rPr lang="en-US" sz="1800" dirty="0">
                <a:solidFill>
                  <a:schemeClr val="accent6"/>
                </a:solidFill>
                <a:latin typeface="Times New Roman" pitchFamily="18" charset="0"/>
                <a:cs typeface="Times New Roman" pitchFamily="18" charset="0"/>
              </a:rPr>
              <a:t>outline </a:t>
            </a:r>
            <a:r>
              <a:rPr lang="en-US" sz="1800" dirty="0" smtClean="0">
                <a:solidFill>
                  <a:schemeClr val="accent6"/>
                </a:solidFill>
                <a:latin typeface="Times New Roman" pitchFamily="18" charset="0"/>
                <a:cs typeface="Times New Roman" pitchFamily="18" charset="0"/>
              </a:rPr>
              <a:t>					Mar 2013</a:t>
            </a:r>
          </a:p>
          <a:p>
            <a:pPr lvl="1">
              <a:defRPr/>
            </a:pPr>
            <a:r>
              <a:rPr lang="en-US" sz="1800" dirty="0" smtClean="0">
                <a:solidFill>
                  <a:schemeClr val="accent6"/>
                </a:solidFill>
                <a:latin typeface="Times New Roman" pitchFamily="18" charset="0"/>
                <a:cs typeface="Times New Roman" pitchFamily="18" charset="0"/>
              </a:rPr>
              <a:t>TGD</a:t>
            </a:r>
            <a:r>
              <a:rPr lang="en-US" sz="1800" dirty="0">
                <a:solidFill>
                  <a:schemeClr val="accent6"/>
                </a:solidFill>
                <a:latin typeface="Times New Roman" pitchFamily="18" charset="0"/>
                <a:cs typeface="Times New Roman" pitchFamily="18" charset="0"/>
              </a:rPr>
              <a:t>, applications and channel modeling contribution </a:t>
            </a:r>
            <a:r>
              <a:rPr lang="en-US" sz="1800" dirty="0" smtClean="0">
                <a:solidFill>
                  <a:schemeClr val="accent6"/>
                </a:solidFill>
                <a:latin typeface="Times New Roman" pitchFamily="18" charset="0"/>
                <a:cs typeface="Times New Roman" pitchFamily="18" charset="0"/>
              </a:rPr>
              <a:t>call	Mar 2013</a:t>
            </a:r>
          </a:p>
          <a:p>
            <a:pPr lvl="1">
              <a:defRPr/>
            </a:pPr>
            <a:r>
              <a:rPr lang="en-US" sz="1800" dirty="0" smtClean="0">
                <a:solidFill>
                  <a:schemeClr val="accent6"/>
                </a:solidFill>
                <a:latin typeface="Times New Roman" pitchFamily="18" charset="0"/>
                <a:cs typeface="Times New Roman" pitchFamily="18" charset="0"/>
              </a:rPr>
              <a:t>Review </a:t>
            </a:r>
            <a:r>
              <a:rPr lang="en-US" sz="1800" dirty="0">
                <a:solidFill>
                  <a:schemeClr val="accent6"/>
                </a:solidFill>
                <a:latin typeface="Times New Roman" pitchFamily="18" charset="0"/>
                <a:cs typeface="Times New Roman" pitchFamily="18" charset="0"/>
              </a:rPr>
              <a:t>TGD </a:t>
            </a:r>
            <a:r>
              <a:rPr lang="en-US" sz="1800" dirty="0" smtClean="0">
                <a:solidFill>
                  <a:schemeClr val="accent6"/>
                </a:solidFill>
                <a:latin typeface="Times New Roman" pitchFamily="18" charset="0"/>
                <a:cs typeface="Times New Roman" pitchFamily="18" charset="0"/>
              </a:rPr>
              <a:t>contributions 				May 2013</a:t>
            </a:r>
          </a:p>
          <a:p>
            <a:pPr lvl="1">
              <a:defRPr/>
            </a:pPr>
            <a:r>
              <a:rPr lang="en-US" sz="1800" dirty="0" smtClean="0">
                <a:solidFill>
                  <a:schemeClr val="accent2"/>
                </a:solidFill>
                <a:latin typeface="Times New Roman" pitchFamily="18" charset="0"/>
                <a:cs typeface="Times New Roman" pitchFamily="18" charset="0"/>
              </a:rPr>
              <a:t>TGD  </a:t>
            </a:r>
            <a:r>
              <a:rPr lang="en-US" sz="1800" dirty="0">
                <a:solidFill>
                  <a:schemeClr val="accent2"/>
                </a:solidFill>
                <a:latin typeface="Times New Roman" pitchFamily="18" charset="0"/>
                <a:cs typeface="Times New Roman" pitchFamily="18" charset="0"/>
              </a:rPr>
              <a:t>Ongoing &amp; review application </a:t>
            </a:r>
            <a:r>
              <a:rPr lang="en-US" sz="1800" dirty="0" smtClean="0">
                <a:solidFill>
                  <a:schemeClr val="accent2"/>
                </a:solidFill>
                <a:latin typeface="Times New Roman" pitchFamily="18" charset="0"/>
                <a:cs typeface="Times New Roman" pitchFamily="18" charset="0"/>
              </a:rPr>
              <a:t>contributions		Jul </a:t>
            </a:r>
            <a:r>
              <a:rPr lang="en-US" sz="1800" dirty="0">
                <a:solidFill>
                  <a:schemeClr val="accent2"/>
                </a:solidFill>
                <a:latin typeface="Times New Roman" pitchFamily="18" charset="0"/>
                <a:cs typeface="Times New Roman" pitchFamily="18" charset="0"/>
              </a:rPr>
              <a:t>2013</a:t>
            </a:r>
          </a:p>
          <a:p>
            <a:pPr>
              <a:buFont typeface="Arial" pitchFamily="34" charset="0"/>
              <a:buChar char="•"/>
              <a:defRPr/>
            </a:pPr>
            <a:r>
              <a:rPr lang="en-US" sz="2000" dirty="0">
                <a:solidFill>
                  <a:schemeClr val="accent6"/>
                </a:solidFill>
                <a:latin typeface="Times New Roman" pitchFamily="18" charset="0"/>
                <a:cs typeface="Times New Roman" pitchFamily="18" charset="0"/>
              </a:rPr>
              <a:t>Proposal effort</a:t>
            </a:r>
          </a:p>
          <a:p>
            <a:pPr lvl="1">
              <a:defRPr/>
            </a:pPr>
            <a:r>
              <a:rPr lang="en-US" sz="1800" dirty="0" smtClean="0">
                <a:solidFill>
                  <a:schemeClr val="accent6"/>
                </a:solidFill>
                <a:latin typeface="Times New Roman" pitchFamily="18" charset="0"/>
                <a:cs typeface="Times New Roman" pitchFamily="18" charset="0"/>
              </a:rPr>
              <a:t>Call for intent					Jul 2013</a:t>
            </a:r>
          </a:p>
          <a:p>
            <a:pPr lvl="1">
              <a:defRPr/>
            </a:pPr>
            <a:r>
              <a:rPr lang="en-US" sz="1800" dirty="0" smtClean="0">
                <a:solidFill>
                  <a:schemeClr val="accent6"/>
                </a:solidFill>
                <a:latin typeface="Times New Roman" pitchFamily="18" charset="0"/>
                <a:cs typeface="Times New Roman" pitchFamily="18" charset="0"/>
              </a:rPr>
              <a:t>TGD completed					Sep 2013</a:t>
            </a:r>
          </a:p>
          <a:p>
            <a:pPr lvl="1">
              <a:buFont typeface="Times New Roman" pitchFamily="16" charset="0"/>
              <a:buChar char="–"/>
              <a:defRPr/>
            </a:pPr>
            <a:r>
              <a:rPr lang="en-US" sz="1800" dirty="0" smtClean="0">
                <a:solidFill>
                  <a:schemeClr val="accent6"/>
                </a:solidFill>
                <a:latin typeface="Times New Roman" pitchFamily="18" charset="0"/>
                <a:cs typeface="Times New Roman" pitchFamily="18" charset="0"/>
              </a:rPr>
              <a:t>Call for proposals 					Sep 2013</a:t>
            </a:r>
          </a:p>
          <a:p>
            <a:pPr lvl="1">
              <a:buFont typeface="Times New Roman" pitchFamily="16" charset="0"/>
              <a:buChar char="–"/>
              <a:defRPr/>
            </a:pPr>
            <a:r>
              <a:rPr lang="en-US" sz="1800" dirty="0" smtClean="0">
                <a:solidFill>
                  <a:schemeClr val="accent6"/>
                </a:solidFill>
                <a:latin typeface="Times New Roman" pitchFamily="18" charset="0"/>
                <a:cs typeface="Times New Roman" pitchFamily="18" charset="0"/>
              </a:rPr>
              <a:t>Proposal presentations				Nov 2013</a:t>
            </a:r>
          </a:p>
          <a:p>
            <a:pPr>
              <a:buFont typeface="Arial" pitchFamily="34" charset="0"/>
              <a:buChar char="•"/>
              <a:defRPr/>
            </a:pPr>
            <a:r>
              <a:rPr lang="en-US" sz="2000" dirty="0" smtClean="0">
                <a:solidFill>
                  <a:schemeClr val="accent6"/>
                </a:solidFill>
                <a:latin typeface="Times New Roman" pitchFamily="18" charset="0"/>
                <a:cs typeface="Times New Roman" pitchFamily="18" charset="0"/>
              </a:rPr>
              <a:t>Drafting </a:t>
            </a:r>
          </a:p>
          <a:p>
            <a:pPr lvl="1">
              <a:defRPr/>
            </a:pPr>
            <a:r>
              <a:rPr lang="en-US" sz="1800" dirty="0" smtClean="0">
                <a:solidFill>
                  <a:schemeClr val="accent6"/>
                </a:solidFill>
                <a:latin typeface="Times New Roman" pitchFamily="18" charset="0"/>
                <a:cs typeface="Times New Roman" pitchFamily="18" charset="0"/>
              </a:rPr>
              <a:t>First draft						May 2014</a:t>
            </a:r>
          </a:p>
          <a:p>
            <a:pPr lvl="1">
              <a:defRPr/>
            </a:pPr>
            <a:r>
              <a:rPr lang="en-US" altLang="en-US" sz="1800" dirty="0" err="1">
                <a:solidFill>
                  <a:schemeClr val="accent2"/>
                </a:solidFill>
                <a:latin typeface="Times New Roman" pitchFamily="18" charset="0"/>
                <a:cs typeface="Times New Roman" pitchFamily="18" charset="0"/>
              </a:rPr>
              <a:t>Ballotable</a:t>
            </a:r>
            <a:r>
              <a:rPr lang="en-US" altLang="en-US" sz="1800" dirty="0">
                <a:solidFill>
                  <a:schemeClr val="accent2"/>
                </a:solidFill>
                <a:latin typeface="Times New Roman" pitchFamily="18" charset="0"/>
                <a:cs typeface="Times New Roman" pitchFamily="18" charset="0"/>
              </a:rPr>
              <a:t> </a:t>
            </a:r>
            <a:r>
              <a:rPr lang="en-US" altLang="en-US" sz="1800" dirty="0" smtClean="0">
                <a:solidFill>
                  <a:schemeClr val="accent2"/>
                </a:solidFill>
                <a:latin typeface="Times New Roman" pitchFamily="18" charset="0"/>
                <a:cs typeface="Times New Roman" pitchFamily="18" charset="0"/>
              </a:rPr>
              <a:t>draft					Jul 2014</a:t>
            </a:r>
            <a:endParaRPr lang="en-US" sz="1800" dirty="0">
              <a:solidFill>
                <a:schemeClr val="accent6"/>
              </a:solidFill>
              <a:latin typeface="Times New Roman" pitchFamily="18" charset="0"/>
              <a:cs typeface="Times New Roman" pitchFamily="18" charset="0"/>
            </a:endParaRPr>
          </a:p>
          <a:p>
            <a:pPr lvl="1">
              <a:defRPr/>
            </a:pPr>
            <a:endParaRPr lang="en-US" altLang="en-US" sz="1800" dirty="0">
              <a:solidFill>
                <a:schemeClr val="accent6"/>
              </a:solidFill>
              <a:latin typeface="Times New Roman" pitchFamily="18" charset="0"/>
              <a:cs typeface="Times New Roman" pitchFamily="18" charset="0"/>
            </a:endParaRPr>
          </a:p>
        </p:txBody>
      </p:sp>
      <p:sp>
        <p:nvSpPr>
          <p:cNvPr id="27653"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765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May 2015</a:t>
            </a:r>
            <a:endParaRPr lang="en-US" altLang="en-US" sz="1400" dirty="0">
              <a:latin typeface="Times New Roman" pitchFamily="18" charset="0"/>
            </a:endParaRPr>
          </a:p>
        </p:txBody>
      </p:sp>
    </p:spTree>
    <p:extLst>
      <p:ext uri="{BB962C8B-B14F-4D97-AF65-F5344CB8AC3E}">
        <p14:creationId xmlns:p14="http://schemas.microsoft.com/office/powerpoint/2010/main" val="22835969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B8935891-5687-4EDA-840A-DACDFB6FD287}" type="slidenum">
              <a:rPr lang="en-GB" altLang="en-US" sz="1200">
                <a:latin typeface="Times New Roman" pitchFamily="18" charset="0"/>
              </a:rPr>
              <a:pPr>
                <a:spcBef>
                  <a:spcPct val="0"/>
                </a:spcBef>
                <a:buFontTx/>
                <a:buNone/>
              </a:pPr>
              <a:t>8</a:t>
            </a:fld>
            <a:endParaRPr lang="en-GB" altLang="en-US" sz="1200">
              <a:latin typeface="Times New Roman" pitchFamily="18" charset="0"/>
            </a:endParaRPr>
          </a:p>
        </p:txBody>
      </p:sp>
      <p:sp>
        <p:nvSpPr>
          <p:cNvPr id="28675"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TG4q Timeline (</a:t>
            </a:r>
            <a:r>
              <a:rPr lang="en-US" altLang="en-US" b="1" dirty="0" err="1" smtClean="0"/>
              <a:t>cont</a:t>
            </a:r>
            <a:r>
              <a:rPr lang="en-US" altLang="en-US" b="1" dirty="0" smtClean="0"/>
              <a:t>’)</a:t>
            </a:r>
          </a:p>
        </p:txBody>
      </p:sp>
      <p:sp>
        <p:nvSpPr>
          <p:cNvPr id="17414" name="Rectangle 3"/>
          <p:cNvSpPr>
            <a:spLocks noGrp="1" noChangeArrowheads="1"/>
          </p:cNvSpPr>
          <p:nvPr>
            <p:ph type="body" idx="1"/>
          </p:nvPr>
        </p:nvSpPr>
        <p:spPr>
          <a:xfrm>
            <a:off x="381000" y="1295400"/>
            <a:ext cx="8610600" cy="5029200"/>
          </a:xfrm>
        </p:spPr>
        <p:txBody>
          <a:bodyPr/>
          <a:lstStyle/>
          <a:p>
            <a:pPr>
              <a:defRPr/>
            </a:pPr>
            <a:r>
              <a:rPr lang="en-US" sz="2000" dirty="0" smtClean="0">
                <a:latin typeface="Times New Roman" pitchFamily="18" charset="0"/>
                <a:cs typeface="Times New Roman" pitchFamily="18" charset="0"/>
              </a:rPr>
              <a:t>Balloting</a:t>
            </a:r>
          </a:p>
          <a:p>
            <a:pPr lvl="1">
              <a:defRPr/>
            </a:pPr>
            <a:r>
              <a:rPr lang="en-US" altLang="en-US" sz="1800" dirty="0">
                <a:solidFill>
                  <a:schemeClr val="accent2"/>
                </a:solidFill>
                <a:latin typeface="Times New Roman" pitchFamily="18" charset="0"/>
                <a:cs typeface="Times New Roman" pitchFamily="18" charset="0"/>
              </a:rPr>
              <a:t>WG letter ballot (#95)				Oct 2014</a:t>
            </a:r>
          </a:p>
          <a:p>
            <a:pPr lvl="1">
              <a:defRPr/>
            </a:pPr>
            <a:r>
              <a:rPr lang="en-US" altLang="en-US" sz="1800" dirty="0">
                <a:solidFill>
                  <a:schemeClr val="accent2"/>
                </a:solidFill>
                <a:latin typeface="Times New Roman" pitchFamily="18" charset="0"/>
                <a:cs typeface="Times New Roman" pitchFamily="18" charset="0"/>
              </a:rPr>
              <a:t>First WG LB recirculation (#100)			Dec 2014</a:t>
            </a:r>
          </a:p>
          <a:p>
            <a:pPr lvl="1">
              <a:defRPr/>
            </a:pPr>
            <a:r>
              <a:rPr lang="en-US" altLang="en-US" sz="1800" dirty="0">
                <a:solidFill>
                  <a:schemeClr val="accent2"/>
                </a:solidFill>
                <a:latin typeface="Times New Roman" pitchFamily="18" charset="0"/>
                <a:cs typeface="Times New Roman" pitchFamily="18" charset="0"/>
              </a:rPr>
              <a:t>Second WG LB recirculation (#101)			Feb 2015</a:t>
            </a:r>
          </a:p>
          <a:p>
            <a:pPr lvl="1">
              <a:defRPr/>
            </a:pPr>
            <a:r>
              <a:rPr lang="en-US" altLang="en-US" sz="1800" dirty="0">
                <a:solidFill>
                  <a:schemeClr val="accent2"/>
                </a:solidFill>
                <a:latin typeface="Times New Roman" pitchFamily="18" charset="0"/>
                <a:cs typeface="Times New Roman" pitchFamily="18" charset="0"/>
              </a:rPr>
              <a:t>Third WG LB recirculation (#105)			</a:t>
            </a:r>
            <a:r>
              <a:rPr lang="en-US" altLang="en-US" sz="1800" dirty="0" smtClean="0">
                <a:solidFill>
                  <a:schemeClr val="accent2"/>
                </a:solidFill>
                <a:latin typeface="Times New Roman" pitchFamily="18" charset="0"/>
                <a:cs typeface="Times New Roman" pitchFamily="18" charset="0"/>
              </a:rPr>
              <a:t>Apr </a:t>
            </a:r>
            <a:r>
              <a:rPr lang="en-US" altLang="en-US" sz="1800" dirty="0">
                <a:solidFill>
                  <a:schemeClr val="accent2"/>
                </a:solidFill>
                <a:latin typeface="Times New Roman" pitchFamily="18" charset="0"/>
                <a:cs typeface="Times New Roman" pitchFamily="18" charset="0"/>
              </a:rPr>
              <a:t>2015</a:t>
            </a:r>
          </a:p>
          <a:p>
            <a:pPr lvl="1">
              <a:defRPr/>
            </a:pPr>
            <a:r>
              <a:rPr lang="en-US" altLang="en-US" sz="1800" dirty="0">
                <a:latin typeface="Times New Roman" pitchFamily="18" charset="0"/>
                <a:cs typeface="Times New Roman" pitchFamily="18" charset="0"/>
              </a:rPr>
              <a:t>Fourth WG LB recirculation (#107)			May 2015</a:t>
            </a:r>
          </a:p>
          <a:p>
            <a:pPr lvl="1">
              <a:defRPr/>
            </a:pPr>
            <a:r>
              <a:rPr lang="en-US" altLang="en-US" sz="1800" dirty="0">
                <a:latin typeface="Times New Roman" pitchFamily="18" charset="0"/>
                <a:cs typeface="Times New Roman" pitchFamily="18" charset="0"/>
              </a:rPr>
              <a:t>Conditional approval of sponsor ballot			Jun 2015</a:t>
            </a:r>
          </a:p>
          <a:p>
            <a:pPr lvl="1">
              <a:defRPr/>
            </a:pPr>
            <a:r>
              <a:rPr lang="en-US" altLang="en-US" sz="1800" dirty="0">
                <a:latin typeface="Times New Roman" pitchFamily="18" charset="0"/>
                <a:cs typeface="Times New Roman" pitchFamily="18" charset="0"/>
              </a:rPr>
              <a:t>Sponsor ballot					</a:t>
            </a:r>
            <a:r>
              <a:rPr lang="en-US" altLang="en-US" sz="1800" dirty="0" smtClean="0">
                <a:latin typeface="Times New Roman" pitchFamily="18" charset="0"/>
                <a:cs typeface="Times New Roman" pitchFamily="18" charset="0"/>
              </a:rPr>
              <a:t>Jun </a:t>
            </a:r>
            <a:r>
              <a:rPr lang="en-US" altLang="en-US" sz="1800" dirty="0">
                <a:latin typeface="Times New Roman" pitchFamily="18" charset="0"/>
                <a:cs typeface="Times New Roman" pitchFamily="18" charset="0"/>
              </a:rPr>
              <a:t>2015 </a:t>
            </a:r>
          </a:p>
          <a:p>
            <a:pPr lvl="1">
              <a:defRPr/>
            </a:pPr>
            <a:r>
              <a:rPr lang="en-US" altLang="en-US" sz="1800" dirty="0">
                <a:latin typeface="Times New Roman" pitchFamily="18" charset="0"/>
                <a:cs typeface="Times New Roman" pitchFamily="18" charset="0"/>
              </a:rPr>
              <a:t>First SB recirculation					</a:t>
            </a:r>
            <a:r>
              <a:rPr lang="en-US" altLang="en-US" sz="1800" dirty="0" smtClean="0">
                <a:latin typeface="Times New Roman" pitchFamily="18" charset="0"/>
                <a:cs typeface="Times New Roman" pitchFamily="18" charset="0"/>
              </a:rPr>
              <a:t>July </a:t>
            </a:r>
            <a:r>
              <a:rPr lang="en-US" altLang="en-US" sz="1800" dirty="0">
                <a:latin typeface="Times New Roman" pitchFamily="18" charset="0"/>
                <a:cs typeface="Times New Roman" pitchFamily="18" charset="0"/>
              </a:rPr>
              <a:t>2015</a:t>
            </a:r>
          </a:p>
          <a:p>
            <a:pPr lvl="1">
              <a:defRPr/>
            </a:pPr>
            <a:r>
              <a:rPr lang="en-US" altLang="en-US" sz="1800" dirty="0">
                <a:latin typeface="Times New Roman" pitchFamily="18" charset="0"/>
                <a:cs typeface="Times New Roman" pitchFamily="18" charset="0"/>
              </a:rPr>
              <a:t>Conditional approval to submit to </a:t>
            </a:r>
            <a:r>
              <a:rPr lang="en-US" altLang="en-US" sz="1800" dirty="0" err="1">
                <a:latin typeface="Times New Roman" pitchFamily="18" charset="0"/>
                <a:cs typeface="Times New Roman" pitchFamily="18" charset="0"/>
              </a:rPr>
              <a:t>Revcom</a:t>
            </a:r>
            <a:r>
              <a:rPr lang="en-US" altLang="en-US" sz="1800" dirty="0">
                <a:latin typeface="Times New Roman" pitchFamily="18" charset="0"/>
                <a:cs typeface="Times New Roman" pitchFamily="18" charset="0"/>
              </a:rPr>
              <a:t>		Sept 2015</a:t>
            </a:r>
          </a:p>
          <a:p>
            <a:pPr marL="0" indent="0">
              <a:buFontTx/>
              <a:buNone/>
              <a:defRPr/>
            </a:pPr>
            <a:endParaRPr lang="en-US" altLang="en-US" sz="1800" dirty="0">
              <a:latin typeface="Times New Roman" pitchFamily="18" charset="0"/>
              <a:cs typeface="Times New Roman" pitchFamily="18" charset="0"/>
            </a:endParaRPr>
          </a:p>
        </p:txBody>
      </p:sp>
      <p:sp>
        <p:nvSpPr>
          <p:cNvPr id="28677"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a:latin typeface="Times New Roman" pitchFamily="18" charset="0"/>
              </a:rPr>
              <a:t>Chiu Ngo (Samsung)</a:t>
            </a:r>
          </a:p>
        </p:txBody>
      </p:sp>
      <p:sp>
        <p:nvSpPr>
          <p:cNvPr id="2867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a:latin typeface="Times New Roman" pitchFamily="18" charset="0"/>
              </a:rPr>
              <a:t>May 2015</a:t>
            </a:r>
            <a:endParaRPr lang="en-US" altLang="en-US" sz="1400" dirty="0">
              <a:latin typeface="Times New Roman" pitchFamily="18" charset="0"/>
            </a:endParaRPr>
          </a:p>
        </p:txBody>
      </p:sp>
    </p:spTree>
    <p:extLst>
      <p:ext uri="{BB962C8B-B14F-4D97-AF65-F5344CB8AC3E}">
        <p14:creationId xmlns:p14="http://schemas.microsoft.com/office/powerpoint/2010/main" val="15762337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9</a:t>
            </a:fld>
            <a:endParaRPr lang="en-GB" altLang="en-US" sz="1200">
              <a:latin typeface="Times New Roman" pitchFamily="18" charset="0"/>
            </a:endParaRPr>
          </a:p>
        </p:txBody>
      </p:sp>
      <p:sp>
        <p:nvSpPr>
          <p:cNvPr id="29699" name="Rectangle 2"/>
          <p:cNvSpPr>
            <a:spLocks noGrp="1" noChangeArrowheads="1"/>
          </p:cNvSpPr>
          <p:nvPr>
            <p:ph type="title"/>
          </p:nvPr>
        </p:nvSpPr>
        <p:spPr>
          <a:xfrm>
            <a:off x="684213" y="692150"/>
            <a:ext cx="7772400" cy="576263"/>
          </a:xfrm>
        </p:spPr>
        <p:txBody>
          <a:bodyPr/>
          <a:lstStyle/>
          <a:p>
            <a:pPr eaLnBrk="1" hangingPunct="1"/>
            <a:r>
              <a:rPr lang="en-US" altLang="en-US" sz="3200" b="1" dirty="0" smtClean="0"/>
              <a:t>WG </a:t>
            </a:r>
            <a:r>
              <a:rPr lang="en-US" altLang="en-US" sz="3200" b="1" dirty="0" smtClean="0"/>
              <a:t>Motion: BRC Formation</a:t>
            </a:r>
          </a:p>
        </p:txBody>
      </p:sp>
      <p:sp>
        <p:nvSpPr>
          <p:cNvPr id="29700" name="Rectangle 3"/>
          <p:cNvSpPr>
            <a:spLocks noGrp="1" noChangeArrowheads="1"/>
          </p:cNvSpPr>
          <p:nvPr>
            <p:ph type="body" idx="1"/>
          </p:nvPr>
        </p:nvSpPr>
        <p:spPr>
          <a:xfrm>
            <a:off x="684213" y="1179513"/>
            <a:ext cx="8101012" cy="1335087"/>
          </a:xfrm>
        </p:spPr>
        <p:txBody>
          <a:bodyPr/>
          <a:lstStyle/>
          <a:p>
            <a:pPr marL="0" indent="0">
              <a:buNone/>
            </a:pPr>
            <a:r>
              <a:rPr lang="en-US" altLang="en-US" sz="2400" dirty="0">
                <a:latin typeface="Times New Roman" pitchFamily="18" charset="0"/>
                <a:cs typeface="Times New Roman" pitchFamily="18" charset="0"/>
              </a:rPr>
              <a:t>Move that 802.15 WG to approve the formation of a Ballot Resolution Committee (BRC) for the WG balloting of the 802.15.4q draft standard with the following membership</a:t>
            </a:r>
            <a:r>
              <a:rPr lang="en-US" altLang="en-US" sz="2000" dirty="0" smtClean="0">
                <a:latin typeface="Times New Roman" pitchFamily="18" charset="0"/>
                <a:cs typeface="Times New Roman" pitchFamily="18" charset="0"/>
              </a:rPr>
              <a:t>:</a:t>
            </a:r>
            <a:r>
              <a:rPr lang="en-US" altLang="en-US" sz="2000" dirty="0" smtClean="0">
                <a:latin typeface="Times New Roman" pitchFamily="18" charset="0"/>
                <a:cs typeface="Times New Roman" pitchFamily="18" charset="0"/>
              </a:rPr>
              <a:t>  </a:t>
            </a:r>
            <a:endParaRPr lang="en-US" altLang="en-US" sz="2000" dirty="0" smtClean="0">
              <a:latin typeface="Times New Roman" pitchFamily="18" charset="0"/>
              <a:cs typeface="Times New Roman" pitchFamily="18" charset="0"/>
            </a:endParaRPr>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a:latin typeface="Times New Roman" pitchFamily="18" charset="0"/>
              </a:rPr>
              <a:t>Chiu Ngo (Samsung)</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a:latin typeface="Times New Roman" pitchFamily="18" charset="0"/>
              </a:rPr>
              <a:t>March 2015</a:t>
            </a:r>
            <a:endParaRPr lang="en-US" altLang="en-US" sz="1400" dirty="0">
              <a:latin typeface="Times New Roman" pitchFamily="18" charset="0"/>
            </a:endParaRPr>
          </a:p>
        </p:txBody>
      </p:sp>
      <p:sp>
        <p:nvSpPr>
          <p:cNvPr id="7" name="Rectangle 3"/>
          <p:cNvSpPr txBox="1">
            <a:spLocks noChangeArrowheads="1"/>
          </p:cNvSpPr>
          <p:nvPr/>
        </p:nvSpPr>
        <p:spPr bwMode="auto">
          <a:xfrm>
            <a:off x="888609" y="3922713"/>
            <a:ext cx="7721991" cy="278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US" altLang="en-US" sz="2400" kern="0" dirty="0">
                <a:latin typeface="Times New Roman" pitchFamily="18" charset="0"/>
                <a:cs typeface="Times New Roman" pitchFamily="18" charset="0"/>
              </a:rPr>
              <a:t>The 802.15.4q BRC is authorized to approve comment resolutions on behalf of the 802.15 WG. Comment resolution between sessions will be conducted via reflector email and via teleconferences announced to the reflector at least 30 days in advance.</a:t>
            </a:r>
          </a:p>
          <a:p>
            <a:pPr marL="23812" inden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altLang="en-US" sz="2400" kern="0" dirty="0">
                <a:latin typeface="Times New Roman" pitchFamily="18" charset="0"/>
                <a:cs typeface="Times New Roman" pitchFamily="18" charset="0"/>
              </a:rPr>
              <a:t>Moved by: Chiu Ngo			Seconded by: </a:t>
            </a:r>
          </a:p>
          <a:p>
            <a:pPr marL="0" indent="0">
              <a:buFontTx/>
              <a:buNone/>
            </a:pPr>
            <a:endParaRPr lang="en-US" altLang="en-US" sz="2800" kern="0" dirty="0" smtClean="0">
              <a:latin typeface="Times New Roman" pitchFamily="18" charset="0"/>
              <a:cs typeface="Times New Roman" pitchFamily="18" charset="0"/>
            </a:endParaRPr>
          </a:p>
          <a:p>
            <a:pPr eaLnBrk="1" hangingPunct="1">
              <a:spcBef>
                <a:spcPts val="300"/>
              </a:spcBef>
            </a:pPr>
            <a:endParaRPr lang="en-US" altLang="en-US" sz="2400" kern="0" dirty="0" smtClean="0"/>
          </a:p>
        </p:txBody>
      </p:sp>
      <p:sp>
        <p:nvSpPr>
          <p:cNvPr id="8" name="Rectangle 3"/>
          <p:cNvSpPr txBox="1">
            <a:spLocks noChangeArrowheads="1"/>
          </p:cNvSpPr>
          <p:nvPr/>
        </p:nvSpPr>
        <p:spPr bwMode="auto">
          <a:xfrm>
            <a:off x="661988" y="2398713"/>
            <a:ext cx="4748212" cy="163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lvl="1"/>
            <a:r>
              <a:rPr lang="en-US" sz="1800" kern="0" dirty="0" smtClean="0">
                <a:latin typeface="Times New Roman" pitchFamily="18" charset="0"/>
                <a:cs typeface="Times New Roman" pitchFamily="18" charset="0"/>
              </a:rPr>
              <a:t>Chiu Ngo (Chair)</a:t>
            </a:r>
          </a:p>
          <a:p>
            <a:pPr lvl="1"/>
            <a:r>
              <a:rPr lang="en-US" sz="1800" kern="0" dirty="0" smtClean="0">
                <a:latin typeface="Times New Roman" pitchFamily="18" charset="0"/>
                <a:cs typeface="Times New Roman" pitchFamily="18" charset="0"/>
              </a:rPr>
              <a:t>Allan Zhu (Huawei)</a:t>
            </a:r>
          </a:p>
          <a:p>
            <a:pPr lvl="1"/>
            <a:r>
              <a:rPr lang="en-US" sz="1800" kern="0" dirty="0" smtClean="0">
                <a:latin typeface="Times New Roman" pitchFamily="18" charset="0"/>
                <a:cs typeface="Times New Roman" pitchFamily="18" charset="0"/>
              </a:rPr>
              <a:t>Hendricus </a:t>
            </a:r>
            <a:r>
              <a:rPr lang="en-US" sz="1800" kern="0" dirty="0">
                <a:latin typeface="Times New Roman" pitchFamily="18" charset="0"/>
                <a:cs typeface="Times New Roman" pitchFamily="18" charset="0"/>
              </a:rPr>
              <a:t>De Ruijter (Silicon Lab</a:t>
            </a:r>
            <a:r>
              <a:rPr lang="en-US" sz="1800" kern="0" dirty="0" smtClean="0">
                <a:latin typeface="Times New Roman" pitchFamily="18" charset="0"/>
                <a:cs typeface="Times New Roman" pitchFamily="18" charset="0"/>
              </a:rPr>
              <a:t>)</a:t>
            </a:r>
          </a:p>
          <a:p>
            <a:pPr lvl="1"/>
            <a:r>
              <a:rPr lang="en-US" sz="1800" kern="0" dirty="0" smtClean="0">
                <a:latin typeface="Times New Roman" pitchFamily="18" charset="0"/>
                <a:cs typeface="Times New Roman" pitchFamily="18" charset="0"/>
              </a:rPr>
              <a:t>Youngsoo Kim (Samsung)</a:t>
            </a:r>
            <a:endParaRPr lang="en-US" sz="1800" kern="0" dirty="0">
              <a:latin typeface="Times New Roman" pitchFamily="18" charset="0"/>
              <a:cs typeface="Times New Roman" pitchFamily="18" charset="0"/>
            </a:endParaRPr>
          </a:p>
        </p:txBody>
      </p:sp>
      <p:sp>
        <p:nvSpPr>
          <p:cNvPr id="9" name="Rectangle 3"/>
          <p:cNvSpPr txBox="1">
            <a:spLocks noChangeArrowheads="1"/>
          </p:cNvSpPr>
          <p:nvPr/>
        </p:nvSpPr>
        <p:spPr bwMode="auto">
          <a:xfrm>
            <a:off x="4419600" y="2398713"/>
            <a:ext cx="4724400" cy="163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lvl="1"/>
            <a:r>
              <a:rPr lang="en-US" sz="1800" kern="0" dirty="0" smtClean="0">
                <a:latin typeface="Times New Roman" pitchFamily="18" charset="0"/>
                <a:cs typeface="Times New Roman" pitchFamily="18" charset="0"/>
              </a:rPr>
              <a:t>Guido Dolmans (IMEC)</a:t>
            </a:r>
            <a:endParaRPr lang="en-US" sz="1800" kern="0" dirty="0">
              <a:latin typeface="Times New Roman" pitchFamily="18" charset="0"/>
              <a:cs typeface="Times New Roman" pitchFamily="18" charset="0"/>
            </a:endParaRPr>
          </a:p>
          <a:p>
            <a:pPr lvl="1"/>
            <a:r>
              <a:rPr lang="en-US" sz="1800" kern="0" dirty="0" smtClean="0">
                <a:latin typeface="Times New Roman" pitchFamily="18" charset="0"/>
                <a:cs typeface="Times New Roman" pitchFamily="18" charset="0"/>
              </a:rPr>
              <a:t>Kiran </a:t>
            </a:r>
            <a:r>
              <a:rPr lang="en-US" sz="1800" kern="0" dirty="0">
                <a:latin typeface="Times New Roman" pitchFamily="18" charset="0"/>
                <a:cs typeface="Times New Roman" pitchFamily="18" charset="0"/>
              </a:rPr>
              <a:t>Bynam (Samsung)</a:t>
            </a:r>
          </a:p>
          <a:p>
            <a:pPr lvl="1"/>
            <a:r>
              <a:rPr lang="en-US" sz="1800" kern="0" dirty="0" err="1">
                <a:latin typeface="Times New Roman" pitchFamily="18" charset="0"/>
                <a:cs typeface="Times New Roman" pitchFamily="18" charset="0"/>
              </a:rPr>
              <a:t>Chandrashekhar</a:t>
            </a:r>
            <a:r>
              <a:rPr lang="en-US" sz="1800" kern="0" dirty="0">
                <a:latin typeface="Times New Roman" pitchFamily="18" charset="0"/>
                <a:cs typeface="Times New Roman" pitchFamily="18" charset="0"/>
              </a:rPr>
              <a:t> </a:t>
            </a:r>
            <a:r>
              <a:rPr lang="en-US" sz="1800" kern="0" dirty="0" err="1">
                <a:latin typeface="Times New Roman" pitchFamily="18" charset="0"/>
                <a:cs typeface="Times New Roman" pitchFamily="18" charset="0"/>
              </a:rPr>
              <a:t>Thejaswi</a:t>
            </a:r>
            <a:r>
              <a:rPr lang="en-US" sz="1800" kern="0" dirty="0">
                <a:latin typeface="Times New Roman" pitchFamily="18" charset="0"/>
                <a:cs typeface="Times New Roman" pitchFamily="18" charset="0"/>
              </a:rPr>
              <a:t> PS (Samsung</a:t>
            </a:r>
            <a:r>
              <a:rPr lang="en-US" sz="1800" kern="0" dirty="0" smtClean="0">
                <a:latin typeface="Times New Roman" pitchFamily="18" charset="0"/>
                <a:cs typeface="Times New Roman" pitchFamily="18" charset="0"/>
              </a:rPr>
              <a:t>)</a:t>
            </a:r>
          </a:p>
          <a:p>
            <a:pPr lvl="1"/>
            <a:endParaRPr lang="en-US" sz="1800" kern="0" dirty="0">
              <a:latin typeface="Times New Roman" pitchFamily="18" charset="0"/>
              <a:cs typeface="Times New Roman" pitchFamily="18" charset="0"/>
            </a:endParaRPr>
          </a:p>
        </p:txBody>
      </p:sp>
    </p:spTree>
    <p:extLst>
      <p:ext uri="{BB962C8B-B14F-4D97-AF65-F5344CB8AC3E}">
        <p14:creationId xmlns:p14="http://schemas.microsoft.com/office/powerpoint/2010/main" val="16155588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515</Words>
  <Application>Microsoft Office PowerPoint</Application>
  <PresentationFormat>On-screen Show (4:3)</PresentationFormat>
  <Paragraphs>143</Paragraphs>
  <Slides>10</Slides>
  <Notes>6</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IEEE 802.15.4q Task Group</vt:lpstr>
      <vt:lpstr>May 2015 Session</vt:lpstr>
      <vt:lpstr>Achievement this week</vt:lpstr>
      <vt:lpstr>Plan for July’15 Meeting</vt:lpstr>
      <vt:lpstr>Teleconferences</vt:lpstr>
      <vt:lpstr>TG4q Timeline</vt:lpstr>
      <vt:lpstr>TG4q Timeline (cont’)</vt:lpstr>
      <vt:lpstr>WG Motion: BRC Formation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2015-01-12T21:11:50Z</dcterms:created>
  <dcterms:modified xsi:type="dcterms:W3CDTF">2015-05-14T23:05:02Z</dcterms:modified>
</cp:coreProperties>
</file>