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9" r:id="rId2"/>
    <p:sldId id="264" r:id="rId3"/>
    <p:sldId id="263" r:id="rId4"/>
    <p:sldId id="265" r:id="rId5"/>
    <p:sldId id="266" r:id="rId6"/>
    <p:sldId id="267" r:id="rId7"/>
    <p:sldId id="268" r:id="rId8"/>
    <p:sldId id="269" r:id="rId9"/>
    <p:sldId id="270" r:id="rId10"/>
    <p:sldId id="271" r:id="rId11"/>
    <p:sldId id="272" r:id="rId12"/>
    <p:sldId id="273" r:id="rId13"/>
    <p:sldId id="274" r:id="rId14"/>
    <p:sldId id="276" r:id="rId15"/>
    <p:sldId id="277" r:id="rId16"/>
    <p:sldId id="275" r:id="rId17"/>
    <p:sldId id="278" r:id="rId18"/>
    <p:sldId id="279"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802.15-14-0425-00-0008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May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On the optimization </a:t>
            </a:r>
            <a:r>
              <a:rPr lang="en-US" altLang="ko-KR" sz="1600" smtClean="0">
                <a:solidFill>
                  <a:schemeClr val="tx2"/>
                </a:solidFill>
                <a:ea typeface="굴림" charset="-127"/>
              </a:rPr>
              <a:t>of the random </a:t>
            </a:r>
            <a:r>
              <a:rPr lang="en-US" altLang="ko-KR" sz="1600" dirty="0" smtClean="0">
                <a:solidFill>
                  <a:schemeClr val="tx2"/>
                </a:solidFill>
                <a:ea typeface="굴림" charset="-127"/>
              </a:rPr>
              <a:t>access scheme for PAC</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ea typeface="굴림" charset="-127"/>
              </a:rPr>
              <a:t>May</a:t>
            </a:r>
            <a:r>
              <a:rPr lang="en-US" altLang="ko-KR" sz="1600" dirty="0">
                <a:ea typeface="굴림" charset="-127"/>
              </a:rPr>
              <a:t>, </a:t>
            </a:r>
            <a:r>
              <a:rPr lang="en-US" altLang="ko-KR" sz="1600" dirty="0" smtClean="0">
                <a:ea typeface="굴림" charset="-127"/>
              </a:rPr>
              <a:t>2015</a:t>
            </a:r>
            <a:endParaRPr lang="en-US" altLang="ko-KR" sz="1600" dirty="0">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ea typeface="굴림" charset="-127"/>
              </a:rPr>
              <a:t>Byung</a:t>
            </a:r>
            <a:r>
              <a:rPr lang="en-US" altLang="ko-KR" sz="1600" dirty="0" smtClean="0">
                <a:ea typeface="굴림" charset="-127"/>
              </a:rPr>
              <a:t>-Jae </a:t>
            </a:r>
            <a:r>
              <a:rPr lang="en-US" altLang="ko-KR" sz="1600" dirty="0" err="1" smtClean="0">
                <a:ea typeface="굴림" charset="-127"/>
              </a:rPr>
              <a:t>Kwak</a:t>
            </a:r>
            <a:r>
              <a:rPr lang="en-US" altLang="ko-KR" sz="1600" dirty="0" smtClean="0">
                <a:ea typeface="굴림" charset="-127"/>
              </a:rPr>
              <a:t>, </a:t>
            </a:r>
            <a:r>
              <a:rPr lang="en-US" altLang="ko-KR" sz="1600" dirty="0" err="1" smtClean="0">
                <a:ea typeface="굴림" charset="-127"/>
              </a:rPr>
              <a:t>Gyung-Chul</a:t>
            </a:r>
            <a:r>
              <a:rPr lang="en-US" altLang="ko-KR" sz="1600" dirty="0" smtClean="0">
                <a:ea typeface="굴림" charset="-127"/>
              </a:rPr>
              <a:t> </a:t>
            </a:r>
            <a:r>
              <a:rPr lang="en-US" altLang="ko-KR" sz="1600" dirty="0" err="1" smtClean="0">
                <a:ea typeface="굴림" charset="-127"/>
              </a:rPr>
              <a:t>Sihn</a:t>
            </a:r>
            <a:r>
              <a:rPr lang="en-US" altLang="ko-KR" sz="1600" dirty="0" smtClean="0">
                <a:ea typeface="굴림" charset="-127"/>
              </a:rPr>
              <a:t>, Moon-</a:t>
            </a:r>
            <a:r>
              <a:rPr lang="en-US" altLang="ko-KR" sz="1600" dirty="0" err="1" smtClean="0">
                <a:ea typeface="굴림" charset="-127"/>
              </a:rPr>
              <a:t>Sik</a:t>
            </a:r>
            <a:r>
              <a:rPr lang="en-US" altLang="ko-KR" sz="1600" dirty="0" smtClean="0">
                <a:ea typeface="굴림" charset="-127"/>
              </a:rPr>
              <a:t> Lee</a:t>
            </a:r>
            <a:r>
              <a:rPr lang="en-US" altLang="ko-KR" sz="1600" dirty="0" smtClean="0">
                <a:solidFill>
                  <a:schemeClr val="tx2"/>
                </a:solidFill>
                <a:ea typeface="굴림" charset="-127"/>
              </a:rPr>
              <a:t>]</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a:t>
            </a:r>
          </a:p>
          <a:p>
            <a:r>
              <a:rPr lang="en-US" altLang="ko-KR" sz="1600" dirty="0">
                <a:solidFill>
                  <a:schemeClr val="tx2"/>
                </a:solidFill>
                <a:ea typeface="굴림" charset="-127"/>
              </a:rPr>
              <a:t> </a:t>
            </a:r>
            <a:r>
              <a:rPr lang="en-US" altLang="ko-KR" sz="1600" dirty="0" smtClean="0">
                <a:solidFill>
                  <a:schemeClr val="tx2"/>
                </a:solidFill>
                <a:ea typeface="굴림" charset="-127"/>
              </a:rPr>
              <a:t>             [</a:t>
            </a:r>
            <a:r>
              <a:rPr lang="en-US" altLang="ko-KR" sz="1600" dirty="0" err="1" smtClean="0">
                <a:solidFill>
                  <a:schemeClr val="tx2"/>
                </a:solidFill>
                <a:ea typeface="굴림" charset="-127"/>
              </a:rPr>
              <a:t>Junhyuk</a:t>
            </a:r>
            <a:r>
              <a:rPr lang="en-US" altLang="ko-KR" sz="1600" dirty="0" smtClean="0">
                <a:solidFill>
                  <a:schemeClr val="tx2"/>
                </a:solidFill>
                <a:ea typeface="굴림" charset="-127"/>
              </a:rPr>
              <a:t> Kim, Nah-Oak Song, June-Koo Kevin Rhee]</a:t>
            </a:r>
            <a:r>
              <a:rPr lang="en-US" altLang="ko-KR" sz="1600" baseline="30000" dirty="0" smtClean="0">
                <a:solidFill>
                  <a:schemeClr val="tx2"/>
                </a:solidFill>
                <a:ea typeface="굴림" charset="-127"/>
              </a:rPr>
              <a:t>2</a:t>
            </a:r>
          </a:p>
          <a:p>
            <a:r>
              <a:rPr lang="en-US" altLang="ko-KR" sz="1600" dirty="0" smtClean="0">
                <a:solidFill>
                  <a:schemeClr val="tx2"/>
                </a:solidFill>
                <a:ea typeface="굴림" charset="-127"/>
              </a:rPr>
              <a:t>Affiliation: [ETRI, Korea]</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[KAIST, Korea]</a:t>
            </a:r>
            <a:r>
              <a:rPr lang="en-US" altLang="ko-KR" sz="1600" baseline="30000" dirty="0" smtClean="0">
                <a:solidFill>
                  <a:schemeClr val="tx2"/>
                </a:solidFill>
                <a:ea typeface="굴림" charset="-127"/>
              </a:rPr>
              <a:t>2</a:t>
            </a:r>
            <a:endParaRPr lang="en-US" altLang="ko-KR" sz="1600" dirty="0">
              <a:solidFill>
                <a:schemeClr val="tx2"/>
              </a:solidFill>
              <a:ea typeface="굴림" charset="-127"/>
            </a:endParaRPr>
          </a:p>
          <a:p>
            <a:r>
              <a:rPr lang="en-US" altLang="ko-KR" sz="1600" dirty="0" smtClean="0">
                <a:solidFill>
                  <a:schemeClr val="tx2"/>
                </a:solidFill>
                <a:ea typeface="굴림" charset="-127"/>
              </a:rPr>
              <a:t>Address: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r>
              <a:rPr lang="en-US" altLang="ko-KR" sz="1600" baseline="30000" dirty="0" smtClean="0">
                <a:solidFill>
                  <a:schemeClr val="tx2"/>
                </a:solidFill>
                <a:ea typeface="굴림" charset="-127"/>
              </a:rPr>
              <a:t>1</a:t>
            </a:r>
            <a:r>
              <a:rPr lang="en-US" altLang="ko-KR" sz="1600" dirty="0" smtClean="0">
                <a:solidFill>
                  <a:schemeClr val="tx2"/>
                </a:solidFill>
                <a:ea typeface="굴림" charset="-127"/>
              </a:rPr>
              <a:t>, [291 </a:t>
            </a:r>
            <a:r>
              <a:rPr lang="en-US" altLang="ko-KR" sz="1600" dirty="0" err="1" smtClean="0">
                <a:solidFill>
                  <a:schemeClr val="tx2"/>
                </a:solidFill>
                <a:ea typeface="굴림" charset="-127"/>
              </a:rPr>
              <a:t>Daehak-ro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r>
              <a:rPr lang="en-US" altLang="ko-KR" sz="1600" baseline="30000" dirty="0" smtClean="0">
                <a:solidFill>
                  <a:schemeClr val="tx2"/>
                </a:solidFill>
                <a:ea typeface="굴림" charset="-127"/>
              </a:rPr>
              <a:t>2</a:t>
            </a:r>
            <a:endParaRPr lang="en-US" altLang="ko-KR" sz="1600" dirty="0" smtClean="0">
              <a:solidFill>
                <a:schemeClr val="tx2"/>
              </a:solidFill>
              <a:ea typeface="굴림" charset="-127"/>
            </a:endParaRPr>
          </a:p>
          <a:p>
            <a:r>
              <a:rPr lang="en-US" altLang="ko-KR" sz="1600" dirty="0" smtClean="0">
                <a:solidFill>
                  <a:schemeClr val="tx2"/>
                </a:solidFill>
                <a:ea typeface="굴림" charset="-127"/>
              </a:rPr>
              <a:t>Voice: +82-42-860-6618</a:t>
            </a:r>
          </a:p>
          <a:p>
            <a:r>
              <a:rPr lang="en-US" altLang="ko-KR" sz="1600" dirty="0" smtClean="0">
                <a:solidFill>
                  <a:schemeClr val="tx2"/>
                </a:solidFill>
                <a:ea typeface="굴림" charset="-127"/>
              </a:rPr>
              <a:t>E-Mail: [bjkwak@etri.re.kr, neuro@etri.re.kr, moonsiklee@etri.re.kr],</a:t>
            </a:r>
          </a:p>
          <a:p>
            <a:r>
              <a:rPr lang="en-US" altLang="ko-KR" sz="1600" dirty="0">
                <a:solidFill>
                  <a:schemeClr val="tx2"/>
                </a:solidFill>
                <a:ea typeface="굴림" charset="-127"/>
              </a:rPr>
              <a:t> </a:t>
            </a:r>
            <a:r>
              <a:rPr lang="en-US" altLang="ko-KR" sz="1600" dirty="0" smtClean="0">
                <a:solidFill>
                  <a:schemeClr val="tx2"/>
                </a:solidFill>
                <a:ea typeface="굴림" charset="-127"/>
              </a:rPr>
              <a:t>             [kim.jh@kaist.ac.kr, nsong@kaist.ac.kr, rhee.jk@kaist.edu]</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b="1" dirty="0" smtClean="0">
                <a:solidFill>
                  <a:schemeClr val="tx2"/>
                </a:solidFill>
                <a:ea typeface="굴림" charset="-127"/>
              </a:rPr>
              <a:t>:</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Simulation results for discussion of the optimization issue of scalable random access scheme for fully distributed D2D communications.</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b="1" dirty="0" smtClean="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Discussion</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packet size change (1/4)</a:t>
            </a:r>
            <a:endParaRPr lang="ko-KR" altLang="en-US" dirty="0"/>
          </a:p>
        </p:txBody>
      </p:sp>
      <p:sp>
        <p:nvSpPr>
          <p:cNvPr id="3" name="내용 개체 틀 2"/>
          <p:cNvSpPr>
            <a:spLocks noGrp="1"/>
          </p:cNvSpPr>
          <p:nvPr>
            <p:ph idx="1"/>
          </p:nvPr>
        </p:nvSpPr>
        <p:spPr/>
        <p:txBody>
          <a:bodyPr/>
          <a:lstStyle/>
          <a:p>
            <a:r>
              <a:rPr lang="en-US" altLang="ko-KR" dirty="0" smtClean="0"/>
              <a:t>Optimized for packet length L</a:t>
            </a:r>
            <a:r>
              <a:rPr lang="en-US" altLang="ko-KR" baseline="-25000" dirty="0" smtClean="0"/>
              <a:t>1</a:t>
            </a:r>
          </a:p>
          <a:p>
            <a:r>
              <a:rPr lang="en-US" altLang="ko-KR" dirty="0" smtClean="0"/>
              <a:t>Performance evaluated when </a:t>
            </a:r>
            <a:r>
              <a:rPr lang="en-US" altLang="ko-KR" dirty="0" smtClean="0">
                <a:solidFill>
                  <a:srgbClr val="0000FF"/>
                </a:solidFill>
              </a:rPr>
              <a:t>all</a:t>
            </a:r>
            <a:r>
              <a:rPr lang="en-US" altLang="ko-KR" dirty="0" smtClean="0"/>
              <a:t> packets are of length L</a:t>
            </a:r>
            <a:r>
              <a:rPr lang="en-US" altLang="ko-KR" baseline="-25000" dirty="0" smtClean="0"/>
              <a:t>2</a:t>
            </a:r>
            <a:r>
              <a:rPr lang="en-US" altLang="ko-KR" dirty="0" smtClean="0"/>
              <a:t> ≠ L</a:t>
            </a:r>
            <a:r>
              <a:rPr lang="en-US" altLang="ko-KR" baseline="-25000" dirty="0" smtClean="0"/>
              <a:t>1</a:t>
            </a:r>
            <a:endParaRPr lang="en-US" altLang="ko-KR" dirty="0" smtClean="0"/>
          </a:p>
          <a:p>
            <a:r>
              <a:rPr lang="en-US" altLang="ko-KR" dirty="0" smtClean="0"/>
              <a:t>Schemes compared</a:t>
            </a:r>
          </a:p>
          <a:p>
            <a:pPr lvl="1"/>
            <a:r>
              <a:rPr lang="en-US" altLang="ko-KR" dirty="0" smtClean="0"/>
              <a:t>Case 1: </a:t>
            </a:r>
            <a:r>
              <a:rPr lang="en-US" altLang="ko-KR" i="1" dirty="0" smtClean="0"/>
              <a:t>p</a:t>
            </a:r>
            <a:r>
              <a:rPr lang="en-US" altLang="ko-KR" dirty="0" smtClean="0"/>
              <a:t> = </a:t>
            </a:r>
            <a:r>
              <a:rPr lang="en-US" altLang="ko-KR" i="1" dirty="0" err="1" smtClean="0"/>
              <a:t>p</a:t>
            </a:r>
            <a:r>
              <a:rPr lang="en-US" altLang="ko-KR" baseline="-25000" dirty="0" err="1" smtClean="0"/>
              <a:t>basic</a:t>
            </a:r>
            <a:r>
              <a:rPr lang="en-US" altLang="ko-KR" dirty="0" smtClean="0"/>
              <a:t> / </a:t>
            </a:r>
            <a:r>
              <a:rPr lang="en-US" altLang="ko-KR" dirty="0" err="1" smtClean="0"/>
              <a:t>sqrt</a:t>
            </a:r>
            <a:r>
              <a:rPr lang="en-US" altLang="ko-KR" dirty="0" smtClean="0"/>
              <a:t>(L</a:t>
            </a:r>
            <a:r>
              <a:rPr lang="en-US" altLang="ko-KR" baseline="-25000" dirty="0" smtClean="0"/>
              <a:t>2</a:t>
            </a:r>
            <a:r>
              <a:rPr lang="en-US" altLang="ko-KR" dirty="0" smtClean="0"/>
              <a:t> / L</a:t>
            </a:r>
            <a:r>
              <a:rPr lang="en-US" altLang="ko-KR" baseline="-25000" dirty="0" smtClean="0"/>
              <a:t>1</a:t>
            </a:r>
            <a:r>
              <a:rPr lang="en-US" altLang="ko-KR" dirty="0" smtClean="0"/>
              <a:t>)</a:t>
            </a:r>
          </a:p>
          <a:p>
            <a:pPr lvl="1"/>
            <a:r>
              <a:rPr lang="en-US" altLang="ko-KR" dirty="0" smtClean="0"/>
              <a:t>Case 2: </a:t>
            </a:r>
            <a:r>
              <a:rPr lang="en-US" altLang="ko-KR" i="1" dirty="0"/>
              <a:t>p</a:t>
            </a:r>
            <a:r>
              <a:rPr lang="en-US" altLang="ko-KR" dirty="0"/>
              <a:t> = </a:t>
            </a:r>
            <a:r>
              <a:rPr lang="en-US" altLang="ko-KR" i="1" dirty="0" err="1"/>
              <a:t>p</a:t>
            </a:r>
            <a:r>
              <a:rPr lang="en-US" altLang="ko-KR" baseline="-25000" dirty="0" err="1"/>
              <a:t>basic</a:t>
            </a:r>
            <a:r>
              <a:rPr lang="en-US" altLang="ko-KR" dirty="0"/>
              <a:t> / </a:t>
            </a:r>
            <a:r>
              <a:rPr lang="en-US" altLang="ko-KR" dirty="0" smtClean="0"/>
              <a:t>(L</a:t>
            </a:r>
            <a:r>
              <a:rPr lang="en-US" altLang="ko-KR" baseline="-25000" dirty="0" smtClean="0"/>
              <a:t>2</a:t>
            </a:r>
            <a:r>
              <a:rPr lang="en-US" altLang="ko-KR" dirty="0" smtClean="0"/>
              <a:t> </a:t>
            </a:r>
            <a:r>
              <a:rPr lang="en-US" altLang="ko-KR" dirty="0"/>
              <a:t>/ L</a:t>
            </a:r>
            <a:r>
              <a:rPr lang="en-US" altLang="ko-KR" baseline="-25000" dirty="0"/>
              <a:t>1</a:t>
            </a:r>
            <a:r>
              <a:rPr lang="en-US" altLang="ko-KR" dirty="0" smtClean="0"/>
              <a:t>)</a:t>
            </a:r>
          </a:p>
          <a:p>
            <a:pPr lvl="1"/>
            <a:r>
              <a:rPr lang="en-US" altLang="ko-KR" dirty="0" smtClean="0"/>
              <a:t>Case 3: </a:t>
            </a:r>
            <a:r>
              <a:rPr lang="en-US" altLang="ko-KR" i="1" dirty="0"/>
              <a:t>p</a:t>
            </a:r>
            <a:r>
              <a:rPr lang="en-US" altLang="ko-KR" dirty="0"/>
              <a:t> = </a:t>
            </a:r>
            <a:r>
              <a:rPr lang="en-US" altLang="ko-KR" i="1" dirty="0" err="1" smtClean="0"/>
              <a:t>p</a:t>
            </a:r>
            <a:r>
              <a:rPr lang="en-US" altLang="ko-KR" baseline="-25000" dirty="0" err="1" smtClean="0"/>
              <a:t>basic</a:t>
            </a:r>
            <a:endParaRPr lang="en-US" altLang="ko-KR" dirty="0" smtClean="0"/>
          </a:p>
          <a:p>
            <a:pPr lvl="1"/>
            <a:endParaRPr lang="en-US" altLang="ko-KR" dirty="0" smtClean="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7" name="TextBox 6"/>
          <p:cNvSpPr txBox="1"/>
          <p:nvPr/>
        </p:nvSpPr>
        <p:spPr>
          <a:xfrm>
            <a:off x="1105252" y="5745450"/>
            <a:ext cx="5698996" cy="707886"/>
          </a:xfrm>
          <a:prstGeom prst="rect">
            <a:avLst/>
          </a:prstGeom>
          <a:noFill/>
        </p:spPr>
        <p:txBody>
          <a:bodyPr wrap="none" rtlCol="0">
            <a:spAutoFit/>
          </a:bodyPr>
          <a:lstStyle/>
          <a:p>
            <a:r>
              <a:rPr lang="en-US" altLang="ko-KR" sz="2000" dirty="0" smtClean="0"/>
              <a:t>NOTE: Corresponding scalar also needs to be applied</a:t>
            </a:r>
          </a:p>
          <a:p>
            <a:r>
              <a:rPr lang="en-US" altLang="ko-KR" sz="2000" dirty="0"/>
              <a:t> </a:t>
            </a:r>
            <a:r>
              <a:rPr lang="en-US" altLang="ko-KR" sz="2000" dirty="0" smtClean="0"/>
              <a:t>            when </a:t>
            </a:r>
            <a:r>
              <a:rPr lang="en-US" altLang="ko-KR" sz="2000" i="1" dirty="0" smtClean="0"/>
              <a:t>T</a:t>
            </a:r>
            <a:r>
              <a:rPr lang="en-US" altLang="ko-KR" sz="2000" i="1" baseline="-25000" dirty="0" smtClean="0"/>
              <a:t>M</a:t>
            </a:r>
            <a:r>
              <a:rPr lang="en-US" altLang="ko-KR" sz="2000" dirty="0" smtClean="0"/>
              <a:t> is estimated.</a:t>
            </a:r>
            <a:endParaRPr lang="ko-KR" altLang="en-US" sz="2000" dirty="0"/>
          </a:p>
        </p:txBody>
      </p:sp>
    </p:spTree>
    <p:extLst>
      <p:ext uri="{BB962C8B-B14F-4D97-AF65-F5344CB8AC3E}">
        <p14:creationId xmlns:p14="http://schemas.microsoft.com/office/powerpoint/2010/main" val="1857009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packet size change (2/4)</a:t>
            </a:r>
            <a:endParaRPr lang="ko-KR" altLang="en-US" dirty="0"/>
          </a:p>
        </p:txBody>
      </p:sp>
      <p:sp>
        <p:nvSpPr>
          <p:cNvPr id="3" name="내용 개체 틀 2"/>
          <p:cNvSpPr>
            <a:spLocks noGrp="1"/>
          </p:cNvSpPr>
          <p:nvPr>
            <p:ph idx="1"/>
          </p:nvPr>
        </p:nvSpPr>
        <p:spPr/>
        <p:txBody>
          <a:bodyPr/>
          <a:lstStyle/>
          <a:p>
            <a:r>
              <a:rPr lang="en-US" altLang="ko-KR" dirty="0" smtClean="0"/>
              <a:t>Optimized for packet length L</a:t>
            </a:r>
            <a:r>
              <a:rPr lang="en-US" altLang="ko-KR" baseline="-25000" dirty="0" smtClean="0"/>
              <a:t>1</a:t>
            </a:r>
            <a:r>
              <a:rPr lang="en-US" altLang="ko-KR" dirty="0" smtClean="0"/>
              <a:t> = 128B</a:t>
            </a:r>
            <a:endParaRPr lang="en-US" altLang="ko-KR" baseline="-25000" dirty="0" smtClean="0"/>
          </a:p>
          <a:p>
            <a:pPr marL="0" indent="0">
              <a:buNone/>
            </a:pPr>
            <a:endParaRPr lang="en-US" altLang="ko-KR" dirty="0" smtClean="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372384"/>
            <a:ext cx="3787583" cy="415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8" name="제목 1"/>
              <p:cNvSpPr txBox="1">
                <a:spLocks/>
              </p:cNvSpPr>
              <p:nvPr/>
            </p:nvSpPr>
            <p:spPr bwMode="auto">
              <a:xfrm>
                <a:off x="4499992" y="5517232"/>
                <a:ext cx="4176464" cy="55721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normAutofit/>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14:m>
                  <m:oMath xmlns:m="http://schemas.openxmlformats.org/officeDocument/2006/math">
                    <m:sSubSup>
                      <m:sSubSupPr>
                        <m:ctrlPr>
                          <a:rPr lang="en-US" altLang="ko-KR" sz="2800" i="1" kern="0" smtClean="0">
                            <a:latin typeface="Cambria Math"/>
                          </a:rPr>
                        </m:ctrlPr>
                      </m:sSubSupPr>
                      <m:e>
                        <m:r>
                          <a:rPr lang="en-US" altLang="ko-KR" sz="2800" i="1" kern="0" smtClean="0">
                            <a:latin typeface="Cambria Math"/>
                          </a:rPr>
                          <m:t>𝑇</m:t>
                        </m:r>
                      </m:e>
                      <m:sub>
                        <m:r>
                          <a:rPr lang="en-US" altLang="ko-KR" sz="2800" i="1" kern="0" smtClean="0">
                            <a:latin typeface="Cambria Math"/>
                          </a:rPr>
                          <m:t>𝑇</m:t>
                        </m:r>
                      </m:sub>
                      <m:sup>
                        <m:r>
                          <a:rPr lang="en-US" altLang="ko-KR" sz="2800" i="1" kern="0" smtClean="0">
                            <a:latin typeface="Cambria Math"/>
                          </a:rPr>
                          <m:t>∗</m:t>
                        </m:r>
                      </m:sup>
                    </m:sSubSup>
                    <m:d>
                      <m:dPr>
                        <m:ctrlPr>
                          <a:rPr lang="en-US" altLang="ko-KR" sz="2800" i="1" kern="0" smtClean="0">
                            <a:latin typeface="Cambria Math"/>
                          </a:rPr>
                        </m:ctrlPr>
                      </m:dPr>
                      <m:e>
                        <m:r>
                          <a:rPr lang="en-US" altLang="ko-KR" sz="2800" i="1" kern="0" smtClean="0">
                            <a:latin typeface="Cambria Math"/>
                          </a:rPr>
                          <m:t>128</m:t>
                        </m:r>
                        <m:r>
                          <a:rPr lang="en-US" altLang="ko-KR" sz="2800" i="1" kern="0" smtClean="0">
                            <a:latin typeface="Cambria Math"/>
                          </a:rPr>
                          <m:t>𝐵</m:t>
                        </m:r>
                      </m:e>
                    </m:d>
                    <m:r>
                      <a:rPr lang="en-US" altLang="ko-KR" sz="2800" i="1" kern="0" smtClean="0">
                        <a:latin typeface="Cambria Math"/>
                      </a:rPr>
                      <m:t>=3.114</m:t>
                    </m:r>
                  </m:oMath>
                </a14:m>
                <a:r>
                  <a:rPr lang="ko-KR" altLang="en-US" sz="2800" kern="0" dirty="0" smtClean="0"/>
                  <a:t> </a:t>
                </a:r>
                <a:r>
                  <a:rPr lang="en-US" altLang="ko-KR" sz="2800" kern="0" dirty="0" smtClean="0"/>
                  <a:t>slots</a:t>
                </a:r>
                <a:endParaRPr lang="ko-KR" altLang="en-US" sz="2800" kern="0" dirty="0"/>
              </a:p>
            </p:txBody>
          </p:sp>
        </mc:Choice>
        <mc:Fallback xmlns="">
          <p:sp>
            <p:nvSpPr>
              <p:cNvPr id="8" name="제목 1"/>
              <p:cNvSpPr txBox="1">
                <a:spLocks noRot="1" noChangeAspect="1" noMove="1" noResize="1" noEditPoints="1" noAdjustHandles="1" noChangeArrowheads="1" noChangeShapeType="1" noTextEdit="1"/>
              </p:cNvSpPr>
              <p:nvPr/>
            </p:nvSpPr>
            <p:spPr bwMode="auto">
              <a:xfrm>
                <a:off x="4499992" y="5517232"/>
                <a:ext cx="4176464" cy="557212"/>
              </a:xfrm>
              <a:prstGeom prst="rect">
                <a:avLst/>
              </a:prstGeom>
              <a:blipFill rotWithShape="0">
                <a:blip r:embed="rId3"/>
                <a:stretch>
                  <a:fillRect t="-7692" b="-2747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ko-KR" altLang="en-US">
                    <a:noFill/>
                  </a:rPr>
                  <a:t> </a:t>
                </a:r>
              </a:p>
            </p:txBody>
          </p:sp>
        </mc:Fallback>
      </mc:AlternateContent>
    </p:spTree>
    <p:extLst>
      <p:ext uri="{BB962C8B-B14F-4D97-AF65-F5344CB8AC3E}">
        <p14:creationId xmlns:p14="http://schemas.microsoft.com/office/powerpoint/2010/main" val="4207429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packet size change (3/4)</a:t>
            </a:r>
            <a:endParaRPr lang="ko-KR" altLang="en-US" dirty="0"/>
          </a:p>
        </p:txBody>
      </p:sp>
      <p:sp>
        <p:nvSpPr>
          <p:cNvPr id="3" name="내용 개체 틀 2"/>
          <p:cNvSpPr>
            <a:spLocks noGrp="1"/>
          </p:cNvSpPr>
          <p:nvPr>
            <p:ph idx="1"/>
          </p:nvPr>
        </p:nvSpPr>
        <p:spPr/>
        <p:txBody>
          <a:bodyPr/>
          <a:lstStyle/>
          <a:p>
            <a:r>
              <a:rPr lang="en-US" altLang="ko-KR" dirty="0" smtClean="0"/>
              <a:t>Optimized for packet length L</a:t>
            </a:r>
            <a:r>
              <a:rPr lang="en-US" altLang="ko-KR" baseline="-25000" dirty="0" smtClean="0"/>
              <a:t>1</a:t>
            </a:r>
            <a:r>
              <a:rPr lang="en-US" altLang="ko-KR" dirty="0" smtClean="0"/>
              <a:t> = 512B</a:t>
            </a:r>
            <a:endParaRPr lang="en-US" altLang="ko-KR" baseline="-25000" dirty="0" smtClean="0"/>
          </a:p>
          <a:p>
            <a:pPr marL="0" indent="0">
              <a:buNone/>
            </a:pPr>
            <a:endParaRPr lang="en-US" altLang="ko-KR" dirty="0" smtClean="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mc:AlternateContent xmlns:mc="http://schemas.openxmlformats.org/markup-compatibility/2006" xmlns:a14="http://schemas.microsoft.com/office/drawing/2010/main">
        <mc:Choice Requires="a14">
          <p:sp>
            <p:nvSpPr>
              <p:cNvPr id="8" name="제목 1"/>
              <p:cNvSpPr txBox="1">
                <a:spLocks/>
              </p:cNvSpPr>
              <p:nvPr/>
            </p:nvSpPr>
            <p:spPr bwMode="auto">
              <a:xfrm>
                <a:off x="4499992" y="5517232"/>
                <a:ext cx="4176464" cy="55721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normAutofit/>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14:m>
                  <m:oMath xmlns:m="http://schemas.openxmlformats.org/officeDocument/2006/math">
                    <m:sSubSup>
                      <m:sSubSupPr>
                        <m:ctrlPr>
                          <a:rPr lang="en-US" altLang="ko-KR" sz="2800" i="1" kern="0" smtClean="0">
                            <a:latin typeface="Cambria Math"/>
                          </a:rPr>
                        </m:ctrlPr>
                      </m:sSubSupPr>
                      <m:e>
                        <m:r>
                          <a:rPr lang="en-US" altLang="ko-KR" sz="2800" i="1" kern="0" smtClean="0">
                            <a:latin typeface="Cambria Math"/>
                          </a:rPr>
                          <m:t>𝑇</m:t>
                        </m:r>
                      </m:e>
                      <m:sub>
                        <m:r>
                          <a:rPr lang="en-US" altLang="ko-KR" sz="2800" i="1" kern="0" smtClean="0">
                            <a:latin typeface="Cambria Math"/>
                          </a:rPr>
                          <m:t>𝑇</m:t>
                        </m:r>
                      </m:sub>
                      <m:sup>
                        <m:r>
                          <a:rPr lang="en-US" altLang="ko-KR" sz="2800" i="1" kern="0" smtClean="0">
                            <a:latin typeface="Cambria Math"/>
                          </a:rPr>
                          <m:t>∗</m:t>
                        </m:r>
                      </m:sup>
                    </m:sSubSup>
                    <m:d>
                      <m:dPr>
                        <m:ctrlPr>
                          <a:rPr lang="en-US" altLang="ko-KR" sz="2800" i="1" kern="0" smtClean="0">
                            <a:latin typeface="Cambria Math"/>
                          </a:rPr>
                        </m:ctrlPr>
                      </m:dPr>
                      <m:e>
                        <m:r>
                          <a:rPr lang="en-US" altLang="ko-KR" sz="2800" b="0" i="1" kern="0" smtClean="0">
                            <a:latin typeface="Cambria Math" panose="02040503050406030204" pitchFamily="18" charset="0"/>
                          </a:rPr>
                          <m:t>512</m:t>
                        </m:r>
                        <m:r>
                          <a:rPr lang="en-US" altLang="ko-KR" sz="2800" i="1" kern="0" smtClean="0">
                            <a:latin typeface="Cambria Math"/>
                          </a:rPr>
                          <m:t>𝐵</m:t>
                        </m:r>
                      </m:e>
                    </m:d>
                    <m:r>
                      <a:rPr lang="en-US" altLang="ko-KR" sz="2800" i="1" kern="0" smtClean="0">
                        <a:latin typeface="Cambria Math"/>
                      </a:rPr>
                      <m:t>=</m:t>
                    </m:r>
                    <m:r>
                      <a:rPr lang="en-US" altLang="ko-KR" sz="2800" b="0" i="1" kern="0" smtClean="0">
                        <a:latin typeface="Cambria Math" panose="02040503050406030204" pitchFamily="18" charset="0"/>
                      </a:rPr>
                      <m:t>6</m:t>
                    </m:r>
                    <m:r>
                      <a:rPr lang="en-US" altLang="ko-KR" sz="2800" i="1" kern="0" smtClean="0">
                        <a:latin typeface="Cambria Math"/>
                      </a:rPr>
                      <m:t>.</m:t>
                    </m:r>
                    <m:r>
                      <a:rPr lang="en-US" altLang="ko-KR" sz="2800" b="0" i="1" kern="0" smtClean="0">
                        <a:latin typeface="Cambria Math" panose="02040503050406030204" pitchFamily="18" charset="0"/>
                      </a:rPr>
                      <m:t>373</m:t>
                    </m:r>
                  </m:oMath>
                </a14:m>
                <a:r>
                  <a:rPr lang="ko-KR" altLang="en-US" sz="2800" kern="0" dirty="0" smtClean="0"/>
                  <a:t> </a:t>
                </a:r>
                <a:r>
                  <a:rPr lang="en-US" altLang="ko-KR" sz="2800" kern="0" dirty="0" smtClean="0"/>
                  <a:t>slots</a:t>
                </a:r>
                <a:endParaRPr lang="ko-KR" altLang="en-US" sz="2800" kern="0" dirty="0"/>
              </a:p>
            </p:txBody>
          </p:sp>
        </mc:Choice>
        <mc:Fallback xmlns="">
          <p:sp>
            <p:nvSpPr>
              <p:cNvPr id="8" name="제목 1"/>
              <p:cNvSpPr txBox="1">
                <a:spLocks noRot="1" noChangeAspect="1" noMove="1" noResize="1" noEditPoints="1" noAdjustHandles="1" noChangeArrowheads="1" noChangeShapeType="1" noTextEdit="1"/>
              </p:cNvSpPr>
              <p:nvPr/>
            </p:nvSpPr>
            <p:spPr bwMode="auto">
              <a:xfrm>
                <a:off x="4499992" y="5517232"/>
                <a:ext cx="4176464" cy="557212"/>
              </a:xfrm>
              <a:prstGeom prst="rect">
                <a:avLst/>
              </a:prstGeom>
              <a:blipFill rotWithShape="0">
                <a:blip r:embed="rId2"/>
                <a:stretch>
                  <a:fillRect t="-7692" b="-2747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ko-KR" altLang="en-US">
                    <a:noFill/>
                  </a:rPr>
                  <a:t> </a:t>
                </a:r>
              </a:p>
            </p:txBody>
          </p:sp>
        </mc:Fallback>
      </mc:AlternateContent>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2372384"/>
            <a:ext cx="3787583" cy="415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1159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packet size change (4/4)</a:t>
            </a:r>
            <a:endParaRPr lang="ko-KR" altLang="en-US" dirty="0"/>
          </a:p>
        </p:txBody>
      </p:sp>
      <p:sp>
        <p:nvSpPr>
          <p:cNvPr id="3" name="내용 개체 틀 2"/>
          <p:cNvSpPr>
            <a:spLocks noGrp="1"/>
          </p:cNvSpPr>
          <p:nvPr>
            <p:ph idx="1"/>
          </p:nvPr>
        </p:nvSpPr>
        <p:spPr/>
        <p:txBody>
          <a:bodyPr/>
          <a:lstStyle/>
          <a:p>
            <a:r>
              <a:rPr lang="en-US" altLang="ko-KR" dirty="0" smtClean="0"/>
              <a:t>Optimized for packet length L</a:t>
            </a:r>
            <a:r>
              <a:rPr lang="en-US" altLang="ko-KR" baseline="-25000" dirty="0" smtClean="0"/>
              <a:t>1</a:t>
            </a:r>
            <a:r>
              <a:rPr lang="en-US" altLang="ko-KR" dirty="0" smtClean="0"/>
              <a:t> = 2048B</a:t>
            </a:r>
            <a:endParaRPr lang="en-US" altLang="ko-KR" baseline="-25000" dirty="0" smtClean="0"/>
          </a:p>
          <a:p>
            <a:pPr marL="0" indent="0">
              <a:buNone/>
            </a:pPr>
            <a:endParaRPr lang="en-US" altLang="ko-KR" dirty="0" smtClean="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mc:AlternateContent xmlns:mc="http://schemas.openxmlformats.org/markup-compatibility/2006" xmlns:a14="http://schemas.microsoft.com/office/drawing/2010/main">
        <mc:Choice Requires="a14">
          <p:sp>
            <p:nvSpPr>
              <p:cNvPr id="8" name="제목 1"/>
              <p:cNvSpPr txBox="1">
                <a:spLocks/>
              </p:cNvSpPr>
              <p:nvPr/>
            </p:nvSpPr>
            <p:spPr bwMode="auto">
              <a:xfrm>
                <a:off x="4499992" y="5517232"/>
                <a:ext cx="4176464" cy="55721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normAutofit/>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14:m>
                  <m:oMath xmlns:m="http://schemas.openxmlformats.org/officeDocument/2006/math">
                    <m:sSubSup>
                      <m:sSubSupPr>
                        <m:ctrlPr>
                          <a:rPr lang="en-US" altLang="ko-KR" sz="2800" i="1" kern="0" smtClean="0">
                            <a:latin typeface="Cambria Math"/>
                          </a:rPr>
                        </m:ctrlPr>
                      </m:sSubSupPr>
                      <m:e>
                        <m:r>
                          <a:rPr lang="en-US" altLang="ko-KR" sz="2800" i="1" kern="0" smtClean="0">
                            <a:latin typeface="Cambria Math"/>
                          </a:rPr>
                          <m:t>𝑇</m:t>
                        </m:r>
                      </m:e>
                      <m:sub>
                        <m:r>
                          <a:rPr lang="en-US" altLang="ko-KR" sz="2800" i="1" kern="0" smtClean="0">
                            <a:latin typeface="Cambria Math"/>
                          </a:rPr>
                          <m:t>𝑇</m:t>
                        </m:r>
                      </m:sub>
                      <m:sup>
                        <m:r>
                          <a:rPr lang="en-US" altLang="ko-KR" sz="2800" i="1" kern="0" smtClean="0">
                            <a:latin typeface="Cambria Math"/>
                          </a:rPr>
                          <m:t>∗</m:t>
                        </m:r>
                      </m:sup>
                    </m:sSubSup>
                    <m:d>
                      <m:dPr>
                        <m:ctrlPr>
                          <a:rPr lang="en-US" altLang="ko-KR" sz="2800" i="1" kern="0" smtClean="0">
                            <a:latin typeface="Cambria Math"/>
                          </a:rPr>
                        </m:ctrlPr>
                      </m:dPr>
                      <m:e>
                        <m:r>
                          <a:rPr lang="en-US" altLang="ko-KR" sz="2800" b="0" i="1" kern="0" smtClean="0">
                            <a:latin typeface="Cambria Math" panose="02040503050406030204" pitchFamily="18" charset="0"/>
                          </a:rPr>
                          <m:t>2048</m:t>
                        </m:r>
                        <m:r>
                          <a:rPr lang="en-US" altLang="ko-KR" sz="2800" i="1" kern="0" smtClean="0">
                            <a:latin typeface="Cambria Math"/>
                          </a:rPr>
                          <m:t>𝐵</m:t>
                        </m:r>
                      </m:e>
                    </m:d>
                    <m:r>
                      <a:rPr lang="en-US" altLang="ko-KR" sz="2800" i="1" kern="0" smtClean="0">
                        <a:latin typeface="Cambria Math"/>
                      </a:rPr>
                      <m:t>=</m:t>
                    </m:r>
                    <m:r>
                      <a:rPr lang="en-US" altLang="ko-KR" sz="2800" b="0" i="1" kern="0" smtClean="0">
                        <a:latin typeface="Cambria Math" panose="02040503050406030204" pitchFamily="18" charset="0"/>
                      </a:rPr>
                      <m:t>12</m:t>
                    </m:r>
                    <m:r>
                      <a:rPr lang="en-US" altLang="ko-KR" sz="2800" i="1" kern="0" smtClean="0">
                        <a:latin typeface="Cambria Math"/>
                      </a:rPr>
                      <m:t>.</m:t>
                    </m:r>
                    <m:r>
                      <a:rPr lang="en-US" altLang="ko-KR" sz="2800" b="0" i="1" kern="0" smtClean="0">
                        <a:latin typeface="Cambria Math" panose="02040503050406030204" pitchFamily="18" charset="0"/>
                      </a:rPr>
                      <m:t>90</m:t>
                    </m:r>
                  </m:oMath>
                </a14:m>
                <a:r>
                  <a:rPr lang="ko-KR" altLang="en-US" sz="2800" kern="0" dirty="0" smtClean="0"/>
                  <a:t> </a:t>
                </a:r>
                <a:r>
                  <a:rPr lang="en-US" altLang="ko-KR" sz="2800" kern="0" dirty="0" smtClean="0"/>
                  <a:t>slots</a:t>
                </a:r>
                <a:endParaRPr lang="ko-KR" altLang="en-US" sz="2800" kern="0" dirty="0"/>
              </a:p>
            </p:txBody>
          </p:sp>
        </mc:Choice>
        <mc:Fallback xmlns="">
          <p:sp>
            <p:nvSpPr>
              <p:cNvPr id="8" name="제목 1"/>
              <p:cNvSpPr txBox="1">
                <a:spLocks noRot="1" noChangeAspect="1" noMove="1" noResize="1" noEditPoints="1" noAdjustHandles="1" noChangeArrowheads="1" noChangeShapeType="1" noTextEdit="1"/>
              </p:cNvSpPr>
              <p:nvPr/>
            </p:nvSpPr>
            <p:spPr bwMode="auto">
              <a:xfrm>
                <a:off x="4499992" y="5517232"/>
                <a:ext cx="4176464" cy="557212"/>
              </a:xfrm>
              <a:prstGeom prst="rect">
                <a:avLst/>
              </a:prstGeom>
              <a:blipFill rotWithShape="0">
                <a:blip r:embed="rId2"/>
                <a:stretch>
                  <a:fillRect t="-7692" r="-146" b="-2747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ko-KR" altLang="en-US">
                    <a:noFill/>
                  </a:rPr>
                  <a:t> </a:t>
                </a:r>
              </a:p>
            </p:txBody>
          </p:sp>
        </mc:Fallback>
      </mc:AlternateContent>
      <p:pic>
        <p:nvPicPr>
          <p:cNvPr id="1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2372384"/>
            <a:ext cx="3787583" cy="4152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716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mixed packet sizes (1/3)</a:t>
            </a:r>
            <a:endParaRPr lang="ko-KR" altLang="en-US" dirty="0"/>
          </a:p>
        </p:txBody>
      </p:sp>
      <p:sp>
        <p:nvSpPr>
          <p:cNvPr id="3" name="내용 개체 틀 2"/>
          <p:cNvSpPr>
            <a:spLocks noGrp="1"/>
          </p:cNvSpPr>
          <p:nvPr>
            <p:ph idx="1"/>
          </p:nvPr>
        </p:nvSpPr>
        <p:spPr/>
        <p:txBody>
          <a:bodyPr/>
          <a:lstStyle/>
          <a:p>
            <a:r>
              <a:rPr lang="en-US" altLang="ko-KR" dirty="0" smtClean="0"/>
              <a:t>Optimized for packet length L</a:t>
            </a:r>
            <a:r>
              <a:rPr lang="en-US" altLang="ko-KR" baseline="-25000" dirty="0" smtClean="0"/>
              <a:t>1</a:t>
            </a:r>
            <a:r>
              <a:rPr lang="en-US" altLang="ko-KR" dirty="0"/>
              <a:t> </a:t>
            </a:r>
            <a:r>
              <a:rPr lang="en-US" altLang="ko-KR" dirty="0" smtClean="0"/>
              <a:t>= 512B</a:t>
            </a:r>
            <a:endParaRPr lang="en-US" altLang="ko-KR" baseline="-25000" dirty="0" smtClean="0"/>
          </a:p>
          <a:p>
            <a:r>
              <a:rPr lang="en-US" altLang="ko-KR" dirty="0" smtClean="0"/>
              <a:t>Performance evaluated when</a:t>
            </a:r>
          </a:p>
          <a:p>
            <a:pPr lvl="1"/>
            <a:r>
              <a:rPr lang="en-US" altLang="ko-KR" dirty="0" smtClean="0"/>
              <a:t>20 PDs have 256B packets;</a:t>
            </a:r>
          </a:p>
          <a:p>
            <a:pPr lvl="1"/>
            <a:r>
              <a:rPr lang="en-US" altLang="ko-KR" dirty="0" smtClean="0"/>
              <a:t>20 PDs have 512B packets;</a:t>
            </a:r>
          </a:p>
          <a:p>
            <a:pPr lvl="1"/>
            <a:r>
              <a:rPr lang="en-US" altLang="ko-KR" dirty="0" smtClean="0"/>
              <a:t>20 PDs have 1024B packets. </a:t>
            </a:r>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spTree>
    <p:extLst>
      <p:ext uri="{BB962C8B-B14F-4D97-AF65-F5344CB8AC3E}">
        <p14:creationId xmlns:p14="http://schemas.microsoft.com/office/powerpoint/2010/main" val="1868869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mixed packet sizes (2/3)</a:t>
            </a:r>
            <a:endParaRPr lang="ko-KR" altLang="en-US" dirty="0"/>
          </a:p>
        </p:txBody>
      </p:sp>
      <p:sp>
        <p:nvSpPr>
          <p:cNvPr id="3" name="내용 개체 틀 2"/>
          <p:cNvSpPr>
            <a:spLocks noGrp="1"/>
          </p:cNvSpPr>
          <p:nvPr>
            <p:ph idx="1"/>
          </p:nvPr>
        </p:nvSpPr>
        <p:spPr/>
        <p:txBody>
          <a:bodyPr/>
          <a:lstStyle/>
          <a:p>
            <a:r>
              <a:rPr lang="en-US" altLang="ko-KR" dirty="0" smtClean="0"/>
              <a:t>Schemes compared (same as above)</a:t>
            </a:r>
          </a:p>
          <a:p>
            <a:pPr lvl="1"/>
            <a:r>
              <a:rPr lang="en-US" altLang="ko-KR" dirty="0" smtClean="0"/>
              <a:t>Case 1: </a:t>
            </a:r>
            <a:r>
              <a:rPr lang="en-US" altLang="ko-KR" i="1" dirty="0" smtClean="0"/>
              <a:t>p</a:t>
            </a:r>
            <a:r>
              <a:rPr lang="en-US" altLang="ko-KR" dirty="0" smtClean="0"/>
              <a:t> = </a:t>
            </a:r>
            <a:r>
              <a:rPr lang="en-US" altLang="ko-KR" i="1" dirty="0" err="1" smtClean="0"/>
              <a:t>p</a:t>
            </a:r>
            <a:r>
              <a:rPr lang="en-US" altLang="ko-KR" baseline="-25000" dirty="0" err="1" smtClean="0"/>
              <a:t>basic</a:t>
            </a:r>
            <a:r>
              <a:rPr lang="en-US" altLang="ko-KR" dirty="0" smtClean="0"/>
              <a:t> / </a:t>
            </a:r>
            <a:r>
              <a:rPr lang="en-US" altLang="ko-KR" dirty="0" err="1" smtClean="0"/>
              <a:t>sqrt</a:t>
            </a:r>
            <a:r>
              <a:rPr lang="en-US" altLang="ko-KR" dirty="0" smtClean="0"/>
              <a:t>(L</a:t>
            </a:r>
            <a:r>
              <a:rPr lang="en-US" altLang="ko-KR" baseline="-25000" dirty="0" smtClean="0"/>
              <a:t>2</a:t>
            </a:r>
            <a:r>
              <a:rPr lang="en-US" altLang="ko-KR" dirty="0" smtClean="0"/>
              <a:t> / L</a:t>
            </a:r>
            <a:r>
              <a:rPr lang="en-US" altLang="ko-KR" baseline="-25000" dirty="0" smtClean="0"/>
              <a:t>1</a:t>
            </a:r>
            <a:r>
              <a:rPr lang="en-US" altLang="ko-KR" dirty="0" smtClean="0"/>
              <a:t>)</a:t>
            </a:r>
          </a:p>
          <a:p>
            <a:pPr lvl="2"/>
            <a:r>
              <a:rPr lang="en-US" altLang="ko-KR" dirty="0"/>
              <a:t>M</a:t>
            </a:r>
            <a:r>
              <a:rPr lang="en-US" altLang="ko-KR" dirty="0" smtClean="0"/>
              <a:t>aintain maximum performance &amp; fairness</a:t>
            </a:r>
          </a:p>
          <a:p>
            <a:pPr lvl="1"/>
            <a:r>
              <a:rPr lang="en-US" altLang="ko-KR" dirty="0" smtClean="0"/>
              <a:t>Case 2: </a:t>
            </a:r>
            <a:r>
              <a:rPr lang="en-US" altLang="ko-KR" i="1" dirty="0"/>
              <a:t>p</a:t>
            </a:r>
            <a:r>
              <a:rPr lang="en-US" altLang="ko-KR" dirty="0"/>
              <a:t> = </a:t>
            </a:r>
            <a:r>
              <a:rPr lang="en-US" altLang="ko-KR" i="1" dirty="0" err="1"/>
              <a:t>p</a:t>
            </a:r>
            <a:r>
              <a:rPr lang="en-US" altLang="ko-KR" baseline="-25000" dirty="0" err="1"/>
              <a:t>basic</a:t>
            </a:r>
            <a:r>
              <a:rPr lang="en-US" altLang="ko-KR" dirty="0"/>
              <a:t> / </a:t>
            </a:r>
            <a:r>
              <a:rPr lang="en-US" altLang="ko-KR" dirty="0" smtClean="0"/>
              <a:t>(L</a:t>
            </a:r>
            <a:r>
              <a:rPr lang="en-US" altLang="ko-KR" baseline="-25000" dirty="0" smtClean="0"/>
              <a:t>2</a:t>
            </a:r>
            <a:r>
              <a:rPr lang="en-US" altLang="ko-KR" dirty="0" smtClean="0"/>
              <a:t> </a:t>
            </a:r>
            <a:r>
              <a:rPr lang="en-US" altLang="ko-KR" dirty="0"/>
              <a:t>/ L</a:t>
            </a:r>
            <a:r>
              <a:rPr lang="en-US" altLang="ko-KR" baseline="-25000" dirty="0"/>
              <a:t>1</a:t>
            </a:r>
            <a:r>
              <a:rPr lang="en-US" altLang="ko-KR" dirty="0" smtClean="0"/>
              <a:t>)</a:t>
            </a:r>
          </a:p>
          <a:p>
            <a:pPr lvl="2"/>
            <a:r>
              <a:rPr lang="en-US" altLang="ko-KR" dirty="0"/>
              <a:t>M</a:t>
            </a:r>
            <a:r>
              <a:rPr lang="en-US" altLang="ko-KR" dirty="0" smtClean="0"/>
              <a:t>aintain maximum channel time fairness</a:t>
            </a:r>
          </a:p>
          <a:p>
            <a:pPr lvl="1"/>
            <a:r>
              <a:rPr lang="en-US" altLang="ko-KR" dirty="0" smtClean="0"/>
              <a:t>Case 3: </a:t>
            </a:r>
            <a:r>
              <a:rPr lang="en-US" altLang="ko-KR" i="1" dirty="0"/>
              <a:t>p</a:t>
            </a:r>
            <a:r>
              <a:rPr lang="en-US" altLang="ko-KR" dirty="0"/>
              <a:t> = </a:t>
            </a:r>
            <a:r>
              <a:rPr lang="en-US" altLang="ko-KR" i="1" dirty="0" err="1" smtClean="0"/>
              <a:t>p</a:t>
            </a:r>
            <a:r>
              <a:rPr lang="en-US" altLang="ko-KR" baseline="-25000" dirty="0" err="1" smtClean="0"/>
              <a:t>basic</a:t>
            </a:r>
            <a:endParaRPr lang="en-US" altLang="ko-KR" baseline="-25000" dirty="0" smtClean="0"/>
          </a:p>
          <a:p>
            <a:pPr lvl="2"/>
            <a:r>
              <a:rPr lang="en-US" altLang="ko-KR" dirty="0"/>
              <a:t>Maintain maximum channel </a:t>
            </a:r>
            <a:r>
              <a:rPr lang="en-US" altLang="ko-KR" dirty="0" smtClean="0"/>
              <a:t>access fairness</a:t>
            </a:r>
          </a:p>
          <a:p>
            <a:pPr lvl="1"/>
            <a:endParaRPr lang="en-US" altLang="ko-KR" sz="3200" dirty="0" smtClean="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15</a:t>
            </a:fld>
            <a:endParaRPr lang="en-US" altLang="ko-KR"/>
          </a:p>
        </p:txBody>
      </p:sp>
      <p:sp>
        <p:nvSpPr>
          <p:cNvPr id="7" name="TextBox 6"/>
          <p:cNvSpPr txBox="1"/>
          <p:nvPr/>
        </p:nvSpPr>
        <p:spPr>
          <a:xfrm>
            <a:off x="1177260" y="5661248"/>
            <a:ext cx="5698996" cy="707886"/>
          </a:xfrm>
          <a:prstGeom prst="rect">
            <a:avLst/>
          </a:prstGeom>
          <a:noFill/>
        </p:spPr>
        <p:txBody>
          <a:bodyPr wrap="none" rtlCol="0">
            <a:spAutoFit/>
          </a:bodyPr>
          <a:lstStyle/>
          <a:p>
            <a:r>
              <a:rPr lang="en-US" altLang="ko-KR" sz="2000" dirty="0" smtClean="0"/>
              <a:t>NOTE: Corresponding scalar also needs to be applied</a:t>
            </a:r>
          </a:p>
          <a:p>
            <a:r>
              <a:rPr lang="en-US" altLang="ko-KR" sz="2000" dirty="0"/>
              <a:t> </a:t>
            </a:r>
            <a:r>
              <a:rPr lang="en-US" altLang="ko-KR" sz="2000" dirty="0" smtClean="0"/>
              <a:t>            when </a:t>
            </a:r>
            <a:r>
              <a:rPr lang="en-US" altLang="ko-KR" sz="2000" i="1" dirty="0" smtClean="0"/>
              <a:t>T</a:t>
            </a:r>
            <a:r>
              <a:rPr lang="en-US" altLang="ko-KR" sz="2000" i="1" baseline="-25000" dirty="0" smtClean="0"/>
              <a:t>M</a:t>
            </a:r>
            <a:r>
              <a:rPr lang="en-US" altLang="ko-KR" sz="2000" dirty="0" smtClean="0"/>
              <a:t> is estimated.</a:t>
            </a:r>
            <a:endParaRPr lang="ko-KR" altLang="en-US" sz="2000" dirty="0"/>
          </a:p>
        </p:txBody>
      </p:sp>
    </p:spTree>
    <p:extLst>
      <p:ext uri="{BB962C8B-B14F-4D97-AF65-F5344CB8AC3E}">
        <p14:creationId xmlns:p14="http://schemas.microsoft.com/office/powerpoint/2010/main" val="4192375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mixed packet sizes (3/3)</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16</a:t>
            </a:fld>
            <a:endParaRPr lang="en-US" altLang="ko-KR"/>
          </a:p>
        </p:txBody>
      </p:sp>
      <p:graphicFrame>
        <p:nvGraphicFramePr>
          <p:cNvPr id="9" name="표 8"/>
          <p:cNvGraphicFramePr>
            <a:graphicFrameLocks noGrp="1"/>
          </p:cNvGraphicFramePr>
          <p:nvPr>
            <p:extLst>
              <p:ext uri="{D42A27DB-BD31-4B8C-83A1-F6EECF244321}">
                <p14:modId xmlns:p14="http://schemas.microsoft.com/office/powerpoint/2010/main" val="55313884"/>
              </p:ext>
            </p:extLst>
          </p:nvPr>
        </p:nvGraphicFramePr>
        <p:xfrm>
          <a:off x="539553" y="2420888"/>
          <a:ext cx="8071049" cy="3474720"/>
        </p:xfrm>
        <a:graphic>
          <a:graphicData uri="http://schemas.openxmlformats.org/drawingml/2006/table">
            <a:tbl>
              <a:tblPr firstRow="1" bandRow="1">
                <a:tableStyleId>{5C22544A-7EE6-4342-B048-85BDC9FD1C3A}</a:tableStyleId>
              </a:tblPr>
              <a:tblGrid>
                <a:gridCol w="3456383"/>
                <a:gridCol w="1538222"/>
                <a:gridCol w="1538222"/>
                <a:gridCol w="1538222"/>
              </a:tblGrid>
              <a:tr h="370840">
                <a:tc>
                  <a:txBody>
                    <a:bodyPr/>
                    <a:lstStyle/>
                    <a:p>
                      <a:pPr latinLnBrk="1"/>
                      <a:endParaRPr lang="ko-KR" altLang="en-US" sz="2200"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dirty="0" smtClean="0">
                          <a:latin typeface="Times New Roman" panose="02020603050405020304" pitchFamily="18" charset="0"/>
                          <a:cs typeface="Times New Roman" panose="02020603050405020304" pitchFamily="18" charset="0"/>
                        </a:rPr>
                        <a:t>Case</a:t>
                      </a:r>
                      <a:r>
                        <a:rPr lang="en-US" altLang="ko-KR" sz="2200" baseline="0" dirty="0" smtClean="0">
                          <a:latin typeface="Times New Roman" panose="02020603050405020304" pitchFamily="18" charset="0"/>
                          <a:cs typeface="Times New Roman" panose="02020603050405020304" pitchFamily="18" charset="0"/>
                        </a:rPr>
                        <a:t> 1</a:t>
                      </a:r>
                      <a:endParaRPr lang="ko-KR" altLang="en-US" sz="22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2200" dirty="0" smtClean="0">
                          <a:latin typeface="Times New Roman" panose="02020603050405020304" pitchFamily="18" charset="0"/>
                          <a:cs typeface="Times New Roman" panose="02020603050405020304" pitchFamily="18" charset="0"/>
                        </a:rPr>
                        <a:t>Case</a:t>
                      </a:r>
                      <a:r>
                        <a:rPr lang="en-US" altLang="ko-KR" sz="2200" baseline="0" dirty="0" smtClean="0">
                          <a:latin typeface="Times New Roman" panose="02020603050405020304" pitchFamily="18" charset="0"/>
                          <a:cs typeface="Times New Roman" panose="02020603050405020304" pitchFamily="18" charset="0"/>
                        </a:rPr>
                        <a:t> 2</a:t>
                      </a:r>
                      <a:endParaRPr lang="ko-KR" altLang="en-US" sz="2200" dirty="0" smtClean="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dirty="0" smtClean="0">
                          <a:latin typeface="Times New Roman" panose="02020603050405020304" pitchFamily="18" charset="0"/>
                          <a:cs typeface="Times New Roman" panose="02020603050405020304" pitchFamily="18" charset="0"/>
                        </a:rPr>
                        <a:t>Case 3</a:t>
                      </a:r>
                      <a:endParaRPr lang="ko-KR" altLang="en-US" sz="2200" dirty="0">
                        <a:latin typeface="Times New Roman" panose="02020603050405020304" pitchFamily="18" charset="0"/>
                        <a:cs typeface="Times New Roman" panose="02020603050405020304" pitchFamily="18" charset="0"/>
                      </a:endParaRPr>
                    </a:p>
                  </a:txBody>
                  <a:tcPr/>
                </a:tc>
              </a:tr>
              <a:tr h="370840">
                <a:tc>
                  <a:txBody>
                    <a:bodyPr/>
                    <a:lstStyle/>
                    <a:p>
                      <a:pPr latinLnBrk="1"/>
                      <a:r>
                        <a:rPr lang="en-US" altLang="ko-KR" sz="2200" dirty="0" smtClean="0">
                          <a:latin typeface="Times New Roman" panose="02020603050405020304" pitchFamily="18" charset="0"/>
                          <a:cs typeface="Times New Roman" panose="02020603050405020304" pitchFamily="18" charset="0"/>
                        </a:rPr>
                        <a:t>Ch.</a:t>
                      </a:r>
                      <a:r>
                        <a:rPr lang="en-US" altLang="ko-KR" sz="2200" baseline="0" dirty="0" smtClean="0">
                          <a:latin typeface="Times New Roman" panose="02020603050405020304" pitchFamily="18" charset="0"/>
                          <a:cs typeface="Times New Roman" panose="02020603050405020304" pitchFamily="18" charset="0"/>
                        </a:rPr>
                        <a:t> Utilization</a:t>
                      </a:r>
                      <a:endParaRPr lang="ko-KR" altLang="en-US" sz="2200"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b="0" dirty="0" smtClean="0">
                          <a:solidFill>
                            <a:srgbClr val="0000FF"/>
                          </a:solidFill>
                          <a:latin typeface="Times New Roman" panose="02020603050405020304" pitchFamily="18" charset="0"/>
                          <a:cs typeface="Times New Roman" panose="02020603050405020304" pitchFamily="18" charset="0"/>
                        </a:rPr>
                        <a:t>0.835465</a:t>
                      </a:r>
                      <a:endParaRPr lang="ko-KR" altLang="en-US" sz="2200" b="0" dirty="0">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0.812322</a:t>
                      </a:r>
                      <a:endParaRPr lang="ko-KR" altLang="en-US" sz="22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b="0" dirty="0" smtClean="0">
                          <a:solidFill>
                            <a:srgbClr val="0000FF"/>
                          </a:solidFill>
                          <a:latin typeface="Times New Roman" panose="02020603050405020304" pitchFamily="18" charset="0"/>
                          <a:cs typeface="Times New Roman" panose="02020603050405020304" pitchFamily="18" charset="0"/>
                        </a:rPr>
                        <a:t>0.846646</a:t>
                      </a:r>
                      <a:endParaRPr lang="ko-KR" altLang="en-US" sz="2200" b="0" dirty="0">
                        <a:solidFill>
                          <a:srgbClr val="0000FF"/>
                        </a:solidFill>
                        <a:latin typeface="Times New Roman" panose="02020603050405020304" pitchFamily="18" charset="0"/>
                        <a:cs typeface="Times New Roman" panose="02020603050405020304" pitchFamily="18" charset="0"/>
                      </a:endParaRPr>
                    </a:p>
                  </a:txBody>
                  <a:tcPr/>
                </a:tc>
              </a:tr>
              <a:tr h="370840">
                <a:tc>
                  <a:txBody>
                    <a:bodyPr/>
                    <a:lstStyle/>
                    <a:p>
                      <a:pPr latinLnBrk="1"/>
                      <a:r>
                        <a:rPr lang="en-US" altLang="ko-KR" sz="2200" dirty="0" smtClean="0">
                          <a:latin typeface="Times New Roman" panose="02020603050405020304" pitchFamily="18" charset="0"/>
                          <a:cs typeface="Times New Roman" panose="02020603050405020304" pitchFamily="18" charset="0"/>
                        </a:rPr>
                        <a:t>Fairness in </a:t>
                      </a:r>
                      <a:r>
                        <a:rPr lang="en-US" altLang="ko-KR" sz="2200" dirty="0" err="1" smtClean="0">
                          <a:latin typeface="Times New Roman" panose="02020603050405020304" pitchFamily="18" charset="0"/>
                          <a:cs typeface="Times New Roman" panose="02020603050405020304" pitchFamily="18" charset="0"/>
                        </a:rPr>
                        <a:t>Tx</a:t>
                      </a:r>
                      <a:r>
                        <a:rPr lang="en-US" altLang="ko-KR" sz="2200" dirty="0" smtClean="0">
                          <a:latin typeface="Times New Roman" panose="02020603050405020304" pitchFamily="18" charset="0"/>
                          <a:cs typeface="Times New Roman" panose="02020603050405020304" pitchFamily="18" charset="0"/>
                        </a:rPr>
                        <a:t> chances</a:t>
                      </a:r>
                      <a:endParaRPr lang="ko-KR" altLang="en-US" sz="2200"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0.928959</a:t>
                      </a:r>
                      <a:endParaRPr lang="ko-KR" altLang="en-US" sz="22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0.779422</a:t>
                      </a:r>
                      <a:endParaRPr lang="ko-KR" altLang="en-US" sz="22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b="0" dirty="0" smtClean="0">
                          <a:solidFill>
                            <a:srgbClr val="0000FF"/>
                          </a:solidFill>
                          <a:latin typeface="Times New Roman" panose="02020603050405020304" pitchFamily="18" charset="0"/>
                          <a:cs typeface="Times New Roman" panose="02020603050405020304" pitchFamily="18" charset="0"/>
                        </a:rPr>
                        <a:t>0.999649</a:t>
                      </a:r>
                      <a:endParaRPr lang="ko-KR" altLang="en-US" sz="2200" b="0" dirty="0">
                        <a:solidFill>
                          <a:srgbClr val="0000FF"/>
                        </a:solidFill>
                        <a:latin typeface="Times New Roman" panose="02020603050405020304" pitchFamily="18" charset="0"/>
                        <a:cs typeface="Times New Roman" panose="02020603050405020304" pitchFamily="18" charset="0"/>
                      </a:endParaRPr>
                    </a:p>
                  </a:txBody>
                  <a:tcPr/>
                </a:tc>
              </a:tr>
              <a:tr h="370840">
                <a:tc>
                  <a:txBody>
                    <a:bodyPr/>
                    <a:lstStyle/>
                    <a:p>
                      <a:pPr latinLnBrk="1"/>
                      <a:r>
                        <a:rPr lang="en-US" altLang="ko-KR" sz="2200" dirty="0" smtClean="0">
                          <a:latin typeface="Times New Roman" panose="02020603050405020304" pitchFamily="18" charset="0"/>
                          <a:cs typeface="Times New Roman" panose="02020603050405020304" pitchFamily="18" charset="0"/>
                        </a:rPr>
                        <a:t>Fairness in channel</a:t>
                      </a:r>
                      <a:r>
                        <a:rPr lang="en-US" altLang="ko-KR" sz="2200" baseline="0" dirty="0" smtClean="0">
                          <a:latin typeface="Times New Roman" panose="02020603050405020304" pitchFamily="18" charset="0"/>
                          <a:cs typeface="Times New Roman" panose="02020603050405020304" pitchFamily="18" charset="0"/>
                        </a:rPr>
                        <a:t> time</a:t>
                      </a:r>
                      <a:r>
                        <a:rPr lang="en-US" altLang="ko-KR" sz="2200" dirty="0" smtClean="0">
                          <a:latin typeface="Times New Roman" panose="02020603050405020304" pitchFamily="18" charset="0"/>
                          <a:cs typeface="Times New Roman" panose="02020603050405020304" pitchFamily="18" charset="0"/>
                        </a:rPr>
                        <a:t> (including coll.)</a:t>
                      </a:r>
                      <a:endParaRPr lang="ko-KR" altLang="en-US" sz="2200"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0.924825</a:t>
                      </a:r>
                      <a:endParaRPr lang="ko-KR" altLang="en-US" sz="22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b="0" dirty="0" smtClean="0">
                          <a:solidFill>
                            <a:srgbClr val="0000FF"/>
                          </a:solidFill>
                          <a:latin typeface="Times New Roman" panose="02020603050405020304" pitchFamily="18" charset="0"/>
                          <a:cs typeface="Times New Roman" panose="02020603050405020304" pitchFamily="18" charset="0"/>
                        </a:rPr>
                        <a:t>0.999603</a:t>
                      </a:r>
                      <a:endParaRPr lang="ko-KR" altLang="en-US" sz="2200" b="0" dirty="0">
                        <a:solidFill>
                          <a:srgbClr val="0000FF"/>
                        </a:solidFill>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0.776243</a:t>
                      </a:r>
                      <a:endParaRPr lang="ko-KR" altLang="en-US" sz="2200" b="0" dirty="0">
                        <a:solidFill>
                          <a:schemeClr val="tx1"/>
                        </a:solidFill>
                        <a:latin typeface="Times New Roman" panose="02020603050405020304" pitchFamily="18" charset="0"/>
                        <a:cs typeface="Times New Roman" panose="02020603050405020304" pitchFamily="18" charset="0"/>
                      </a:endParaRPr>
                    </a:p>
                  </a:txBody>
                  <a:tcPr/>
                </a:tc>
              </a:tr>
              <a:tr h="370840">
                <a:tc>
                  <a:txBody>
                    <a:bodyPr/>
                    <a:lstStyle/>
                    <a:p>
                      <a:pPr latinLnBrk="1"/>
                      <a:r>
                        <a:rPr lang="en-US" altLang="ko-KR" sz="2200" dirty="0" smtClean="0">
                          <a:latin typeface="Times New Roman" panose="02020603050405020304" pitchFamily="18" charset="0"/>
                          <a:cs typeface="Times New Roman" panose="02020603050405020304" pitchFamily="18" charset="0"/>
                        </a:rPr>
                        <a:t>Time</a:t>
                      </a:r>
                      <a:r>
                        <a:rPr lang="en-US" altLang="ko-KR" sz="2200" baseline="0" dirty="0" smtClean="0">
                          <a:latin typeface="Times New Roman" panose="02020603050405020304" pitchFamily="18" charset="0"/>
                          <a:cs typeface="Times New Roman" panose="02020603050405020304" pitchFamily="18" charset="0"/>
                        </a:rPr>
                        <a:t> Occupancy:</a:t>
                      </a:r>
                    </a:p>
                    <a:p>
                      <a:pPr latinLnBrk="1"/>
                      <a:r>
                        <a:rPr lang="en-US" altLang="ko-KR" sz="2200" baseline="0" dirty="0" smtClean="0">
                          <a:latin typeface="Times New Roman" panose="02020603050405020304" pitchFamily="18" charset="0"/>
                          <a:cs typeface="Times New Roman" panose="02020603050405020304" pitchFamily="18" charset="0"/>
                        </a:rPr>
                        <a:t>  * PDs with 256B packets</a:t>
                      </a:r>
                    </a:p>
                    <a:p>
                      <a:pPr latinLnBrk="1"/>
                      <a:r>
                        <a:rPr lang="en-US" altLang="ko-KR" sz="2200" baseline="0" dirty="0" smtClean="0">
                          <a:latin typeface="Times New Roman" panose="02020603050405020304" pitchFamily="18" charset="0"/>
                          <a:cs typeface="Times New Roman" panose="02020603050405020304" pitchFamily="18" charset="0"/>
                        </a:rPr>
                        <a:t>  * PDs with 512B packets</a:t>
                      </a:r>
                    </a:p>
                    <a:p>
                      <a:pPr latinLnBrk="1"/>
                      <a:r>
                        <a:rPr lang="en-US" altLang="ko-KR" sz="2200" baseline="0" dirty="0" smtClean="0">
                          <a:latin typeface="Times New Roman" panose="02020603050405020304" pitchFamily="18" charset="0"/>
                          <a:cs typeface="Times New Roman" panose="02020603050405020304" pitchFamily="18" charset="0"/>
                        </a:rPr>
                        <a:t>  * PDs with 1024B packets</a:t>
                      </a:r>
                    </a:p>
                  </a:txBody>
                  <a:tcPr/>
                </a:tc>
                <a:tc>
                  <a:txBody>
                    <a:bodyPr/>
                    <a:lstStyle/>
                    <a:p>
                      <a:pPr algn="ctr" latinLnBrk="1"/>
                      <a:endParaRPr lang="en-US" altLang="ko-KR" sz="2200" b="0" dirty="0" smtClean="0">
                        <a:solidFill>
                          <a:schemeClr val="tx1"/>
                        </a:solidFill>
                        <a:latin typeface="Times New Roman" panose="02020603050405020304" pitchFamily="18" charset="0"/>
                        <a:cs typeface="Times New Roman" panose="02020603050405020304" pitchFamily="18" charset="0"/>
                      </a:endParaRPr>
                    </a:p>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11.094</a:t>
                      </a:r>
                    </a:p>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15.622</a:t>
                      </a:r>
                    </a:p>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22.425</a:t>
                      </a:r>
                      <a:endParaRPr lang="ko-KR" altLang="en-US" sz="22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latinLnBrk="1"/>
                      <a:endParaRPr lang="en-US" altLang="ko-KR" sz="2200" b="0" dirty="0" smtClean="0">
                        <a:solidFill>
                          <a:schemeClr val="tx1"/>
                        </a:solidFill>
                        <a:latin typeface="Times New Roman" panose="02020603050405020304" pitchFamily="18" charset="0"/>
                        <a:cs typeface="Times New Roman" panose="02020603050405020304" pitchFamily="18" charset="0"/>
                      </a:endParaRPr>
                    </a:p>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16.731</a:t>
                      </a:r>
                    </a:p>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16.795</a:t>
                      </a:r>
                    </a:p>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16.870</a:t>
                      </a:r>
                      <a:endParaRPr lang="ko-KR" altLang="en-US" sz="22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latinLnBrk="1"/>
                      <a:endParaRPr lang="en-US" altLang="ko-KR" sz="2200" b="0" dirty="0" smtClean="0">
                        <a:solidFill>
                          <a:schemeClr val="tx1"/>
                        </a:solidFill>
                        <a:latin typeface="Times New Roman" panose="02020603050405020304" pitchFamily="18" charset="0"/>
                        <a:cs typeface="Times New Roman" panose="02020603050405020304" pitchFamily="18" charset="0"/>
                      </a:endParaRPr>
                    </a:p>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7.017</a:t>
                      </a:r>
                    </a:p>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13.986</a:t>
                      </a:r>
                    </a:p>
                    <a:p>
                      <a:pPr algn="ctr" latinLnBrk="1"/>
                      <a:r>
                        <a:rPr lang="en-US" altLang="ko-KR" sz="2200" b="0" dirty="0" smtClean="0">
                          <a:solidFill>
                            <a:schemeClr val="tx1"/>
                          </a:solidFill>
                          <a:latin typeface="Times New Roman" panose="02020603050405020304" pitchFamily="18" charset="0"/>
                          <a:cs typeface="Times New Roman" panose="02020603050405020304" pitchFamily="18" charset="0"/>
                        </a:rPr>
                        <a:t>28.028</a:t>
                      </a:r>
                      <a:endParaRPr lang="ko-KR" altLang="en-US" sz="2200" b="0" dirty="0">
                        <a:solidFill>
                          <a:schemeClr val="tx1"/>
                        </a:solidFill>
                        <a:latin typeface="Times New Roman" panose="02020603050405020304" pitchFamily="18" charset="0"/>
                        <a:cs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32017244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 (1/2)</a:t>
            </a:r>
            <a:endParaRPr lang="ko-KR" altLang="en-US" dirty="0"/>
          </a:p>
        </p:txBody>
      </p:sp>
      <p:sp>
        <p:nvSpPr>
          <p:cNvPr id="3" name="내용 개체 틀 2"/>
          <p:cNvSpPr>
            <a:spLocks noGrp="1"/>
          </p:cNvSpPr>
          <p:nvPr>
            <p:ph idx="1"/>
          </p:nvPr>
        </p:nvSpPr>
        <p:spPr/>
        <p:txBody>
          <a:bodyPr/>
          <a:lstStyle/>
          <a:p>
            <a:r>
              <a:rPr lang="en-US" altLang="ko-KR" sz="1600" dirty="0" smtClean="0"/>
              <a:t>Optimization is not simple</a:t>
            </a:r>
          </a:p>
          <a:p>
            <a:pPr lvl="1"/>
            <a:r>
              <a:rPr lang="en-US" altLang="ko-KR" sz="1200" dirty="0" smtClean="0"/>
              <a:t>Packet length</a:t>
            </a:r>
          </a:p>
          <a:p>
            <a:pPr lvl="1"/>
            <a:r>
              <a:rPr lang="en-US" altLang="ko-KR" sz="1200" dirty="0" smtClean="0"/>
              <a:t>Performance vs. fairness</a:t>
            </a:r>
          </a:p>
          <a:p>
            <a:r>
              <a:rPr lang="en-US" altLang="ko-KR" sz="1600" dirty="0" smtClean="0"/>
              <a:t>Best overall is case 1 with scaling factor 1/</a:t>
            </a:r>
            <a:r>
              <a:rPr lang="en-US" altLang="ko-KR" sz="1600" dirty="0" err="1" smtClean="0"/>
              <a:t>sqrt</a:t>
            </a:r>
            <a:r>
              <a:rPr lang="en-US" altLang="ko-KR" sz="1600" dirty="0" smtClean="0"/>
              <a:t>(L</a:t>
            </a:r>
            <a:r>
              <a:rPr lang="en-US" altLang="ko-KR" sz="1600" baseline="-25000" dirty="0" smtClean="0"/>
              <a:t>2</a:t>
            </a:r>
            <a:r>
              <a:rPr lang="en-US" altLang="ko-KR" sz="1600" dirty="0" smtClean="0"/>
              <a:t>/L</a:t>
            </a:r>
            <a:r>
              <a:rPr lang="en-US" altLang="ko-KR" sz="1600" baseline="-25000" dirty="0" smtClean="0"/>
              <a:t>1</a:t>
            </a:r>
            <a:r>
              <a:rPr lang="en-US" altLang="ko-KR" sz="1600" dirty="0" smtClean="0"/>
              <a:t>)</a:t>
            </a:r>
          </a:p>
          <a:p>
            <a:pPr lvl="1"/>
            <a:r>
              <a:rPr lang="en-US" altLang="ko-KR" sz="1200" dirty="0" smtClean="0"/>
              <a:t>Case 1</a:t>
            </a:r>
          </a:p>
          <a:p>
            <a:pPr lvl="2"/>
            <a:r>
              <a:rPr lang="en-US" altLang="ko-KR" sz="1200" dirty="0" smtClean="0"/>
              <a:t>Maintain best performance when packet length changes if all packets are of the same length</a:t>
            </a:r>
          </a:p>
          <a:p>
            <a:pPr lvl="2"/>
            <a:r>
              <a:rPr lang="en-US" altLang="ko-KR" sz="1200" dirty="0" smtClean="0"/>
              <a:t>High performance without sacrificing fairness too much in mixed packet length scenario</a:t>
            </a:r>
          </a:p>
          <a:p>
            <a:pPr lvl="2"/>
            <a:r>
              <a:rPr lang="en-US" altLang="ko-KR" sz="1200" dirty="0" smtClean="0"/>
              <a:t>Rewards efficient channel use</a:t>
            </a:r>
          </a:p>
          <a:p>
            <a:pPr lvl="1"/>
            <a:r>
              <a:rPr lang="en-US" altLang="ko-KR" sz="1200" dirty="0" smtClean="0"/>
              <a:t>Case 2</a:t>
            </a:r>
          </a:p>
          <a:p>
            <a:pPr lvl="2"/>
            <a:r>
              <a:rPr lang="en-US" altLang="ko-KR" sz="1200" dirty="0" smtClean="0"/>
              <a:t>Poor performance when packet size changes from the basic length</a:t>
            </a:r>
          </a:p>
          <a:p>
            <a:pPr lvl="2"/>
            <a:r>
              <a:rPr lang="en-US" altLang="ko-KR" sz="1200" dirty="0" smtClean="0"/>
              <a:t>Maintain excellent channel time fairness at the cost of throughput in mixed packet size scenario</a:t>
            </a:r>
          </a:p>
          <a:p>
            <a:pPr lvl="2"/>
            <a:r>
              <a:rPr lang="en-US" altLang="ko-KR" sz="1200" dirty="0" smtClean="0"/>
              <a:t>Reward efficient channel use</a:t>
            </a:r>
          </a:p>
          <a:p>
            <a:pPr lvl="1"/>
            <a:r>
              <a:rPr lang="en-US" altLang="ko-KR" sz="1200" dirty="0" smtClean="0"/>
              <a:t>Case 3</a:t>
            </a:r>
          </a:p>
          <a:p>
            <a:pPr lvl="2"/>
            <a:r>
              <a:rPr lang="en-US" altLang="ko-KR" sz="1200" dirty="0" smtClean="0"/>
              <a:t>Poor performance when packet size changes fro the basic length</a:t>
            </a:r>
          </a:p>
          <a:p>
            <a:pPr lvl="2"/>
            <a:r>
              <a:rPr lang="en-US" altLang="ko-KR" sz="1200" dirty="0" smtClean="0"/>
              <a:t>Maintain excellent channel access fairness and performance in mixed packet size scenario</a:t>
            </a:r>
            <a:endParaRPr lang="en-US" altLang="ko-KR" sz="1200" dirty="0"/>
          </a:p>
          <a:p>
            <a:pPr lvl="2"/>
            <a:r>
              <a:rPr lang="en-US" altLang="ko-KR" sz="1200" dirty="0" smtClean="0"/>
              <a:t>Does not reward efficient channel use</a:t>
            </a:r>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17</a:t>
            </a:fld>
            <a:endParaRPr lang="en-US" altLang="ko-KR"/>
          </a:p>
        </p:txBody>
      </p:sp>
    </p:spTree>
    <p:extLst>
      <p:ext uri="{BB962C8B-B14F-4D97-AF65-F5344CB8AC3E}">
        <p14:creationId xmlns:p14="http://schemas.microsoft.com/office/powerpoint/2010/main" val="6528959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 (2/2)</a:t>
            </a:r>
            <a:endParaRPr lang="ko-KR" altLang="en-US" dirty="0"/>
          </a:p>
        </p:txBody>
      </p:sp>
      <p:sp>
        <p:nvSpPr>
          <p:cNvPr id="3" name="내용 개체 틀 2"/>
          <p:cNvSpPr>
            <a:spLocks noGrp="1"/>
          </p:cNvSpPr>
          <p:nvPr>
            <p:ph idx="1"/>
          </p:nvPr>
        </p:nvSpPr>
        <p:spPr/>
        <p:txBody>
          <a:bodyPr/>
          <a:lstStyle/>
          <a:p>
            <a:r>
              <a:rPr lang="en-US" altLang="ko-KR" sz="2400" i="1" dirty="0" smtClean="0"/>
              <a:t>p</a:t>
            </a:r>
            <a:r>
              <a:rPr lang="en-US" altLang="ko-KR" sz="2400" dirty="0" smtClean="0"/>
              <a:t>-EIED is designed to be used in Peering Period and CAP</a:t>
            </a:r>
          </a:p>
          <a:p>
            <a:r>
              <a:rPr lang="en-US" altLang="ko-KR" sz="2400" dirty="0" smtClean="0"/>
              <a:t>Traffic model (average packet length) in Peering Period and CAP are expected to be quite different</a:t>
            </a:r>
          </a:p>
          <a:p>
            <a:pPr lvl="1"/>
            <a:r>
              <a:rPr lang="en-US" altLang="ko-KR" sz="2400" dirty="0" smtClean="0"/>
              <a:t>Peering Period </a:t>
            </a:r>
            <a:r>
              <a:rPr lang="en-US" altLang="ko-KR" sz="2400" dirty="0" smtClean="0">
                <a:sym typeface="Wingdings" panose="05000000000000000000" pitchFamily="2" charset="2"/>
              </a:rPr>
              <a:t> Optimal </a:t>
            </a:r>
            <a:r>
              <a:rPr lang="en-US" altLang="ko-KR" sz="2400" i="1" dirty="0" smtClean="0">
                <a:sym typeface="Wingdings" panose="05000000000000000000" pitchFamily="2" charset="2"/>
              </a:rPr>
              <a:t>T</a:t>
            </a:r>
            <a:r>
              <a:rPr lang="en-US" altLang="ko-KR" sz="2400" i="1" baseline="-25000" dirty="0" smtClean="0">
                <a:sym typeface="Wingdings" panose="05000000000000000000" pitchFamily="2" charset="2"/>
              </a:rPr>
              <a:t>T</a:t>
            </a:r>
            <a:r>
              <a:rPr lang="en-US" altLang="ko-KR" sz="2400" dirty="0" smtClean="0">
                <a:sym typeface="Wingdings" panose="05000000000000000000" pitchFamily="2" charset="2"/>
              </a:rPr>
              <a:t> for Peering Period</a:t>
            </a:r>
            <a:endParaRPr lang="en-US" altLang="ko-KR" sz="2400" dirty="0">
              <a:sym typeface="Wingdings" panose="05000000000000000000" pitchFamily="2" charset="2"/>
            </a:endParaRPr>
          </a:p>
          <a:p>
            <a:pPr lvl="1"/>
            <a:r>
              <a:rPr lang="en-US" altLang="ko-KR" sz="2400" dirty="0" smtClean="0"/>
              <a:t>CAP </a:t>
            </a:r>
            <a:r>
              <a:rPr lang="en-US" altLang="ko-KR" sz="2400" dirty="0">
                <a:sym typeface="Wingdings" panose="05000000000000000000" pitchFamily="2" charset="2"/>
              </a:rPr>
              <a:t> Optimal </a:t>
            </a:r>
            <a:r>
              <a:rPr lang="en-US" altLang="ko-KR" sz="2400" i="1" dirty="0">
                <a:sym typeface="Wingdings" panose="05000000000000000000" pitchFamily="2" charset="2"/>
              </a:rPr>
              <a:t>T</a:t>
            </a:r>
            <a:r>
              <a:rPr lang="en-US" altLang="ko-KR" sz="2400" i="1" baseline="-25000" dirty="0">
                <a:sym typeface="Wingdings" panose="05000000000000000000" pitchFamily="2" charset="2"/>
              </a:rPr>
              <a:t>T</a:t>
            </a:r>
            <a:r>
              <a:rPr lang="en-US" altLang="ko-KR" sz="2400" dirty="0">
                <a:sym typeface="Wingdings" panose="05000000000000000000" pitchFamily="2" charset="2"/>
              </a:rPr>
              <a:t> for Peering </a:t>
            </a:r>
            <a:r>
              <a:rPr lang="en-US" altLang="ko-KR" sz="2400" dirty="0" smtClean="0">
                <a:sym typeface="Wingdings" panose="05000000000000000000" pitchFamily="2" charset="2"/>
              </a:rPr>
              <a:t>Period</a:t>
            </a:r>
          </a:p>
          <a:p>
            <a:r>
              <a:rPr lang="en-US" altLang="ko-KR" sz="2400" dirty="0" smtClean="0">
                <a:sym typeface="Wingdings" panose="05000000000000000000" pitchFamily="2" charset="2"/>
              </a:rPr>
              <a:t>Frame format, message types, what’s in the packet, etc., need to be determined before optimization of </a:t>
            </a:r>
            <a:r>
              <a:rPr lang="en-US" altLang="ko-KR" sz="2400" i="1" dirty="0" smtClean="0"/>
              <a:t>p</a:t>
            </a:r>
            <a:r>
              <a:rPr lang="en-US" altLang="ko-KR" sz="2400" dirty="0" smtClean="0"/>
              <a:t>-EIED.</a:t>
            </a:r>
            <a:endParaRPr lang="en-US" altLang="ko-KR" sz="2400" dirty="0">
              <a:sym typeface="Wingdings" panose="05000000000000000000" pitchFamily="2" charset="2"/>
            </a:endParaRPr>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18</a:t>
            </a:fld>
            <a:endParaRPr lang="en-US" altLang="ko-KR"/>
          </a:p>
        </p:txBody>
      </p:sp>
    </p:spTree>
    <p:extLst>
      <p:ext uri="{BB962C8B-B14F-4D97-AF65-F5344CB8AC3E}">
        <p14:creationId xmlns:p14="http://schemas.microsoft.com/office/powerpoint/2010/main" val="2225737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On the Optimization of the Random Access Scheme for PAC</a:t>
            </a:r>
            <a:endParaRPr lang="ko-KR" altLang="en-US" dirty="0"/>
          </a:p>
        </p:txBody>
      </p:sp>
      <p:sp>
        <p:nvSpPr>
          <p:cNvPr id="3" name="부제목 2"/>
          <p:cNvSpPr>
            <a:spLocks noGrp="1"/>
          </p:cNvSpPr>
          <p:nvPr>
            <p:ph type="subTitle" idx="1"/>
          </p:nvPr>
        </p:nvSpPr>
        <p:spPr/>
        <p:txBody>
          <a:bodyPr/>
          <a:lstStyle/>
          <a:p>
            <a:r>
              <a:rPr lang="en-US" altLang="ko-KR" dirty="0" smtClean="0"/>
              <a:t>May 2015</a:t>
            </a:r>
          </a:p>
          <a:p>
            <a:r>
              <a:rPr lang="en-US" altLang="ko-KR" dirty="0" smtClean="0"/>
              <a:t>Vancouver, BC, CA</a:t>
            </a:r>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511408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15-14-0687-00-0008 (1/4)</a:t>
            </a:r>
            <a:endParaRPr lang="ko-KR" altLang="en-US" dirty="0"/>
          </a:p>
        </p:txBody>
      </p:sp>
      <p:sp>
        <p:nvSpPr>
          <p:cNvPr id="3" name="내용 개체 틀 2"/>
          <p:cNvSpPr>
            <a:spLocks noGrp="1"/>
          </p:cNvSpPr>
          <p:nvPr>
            <p:ph idx="1"/>
          </p:nvPr>
        </p:nvSpPr>
        <p:spPr/>
        <p:txBody>
          <a:bodyPr/>
          <a:lstStyle/>
          <a:p>
            <a:r>
              <a:rPr lang="en-US" altLang="ko-KR" sz="2400" dirty="0" smtClean="0"/>
              <a:t>Random access is used in Peering Period and CAP as well as in </a:t>
            </a:r>
            <a:r>
              <a:rPr lang="en-US" altLang="ko-KR" sz="2400" dirty="0"/>
              <a:t>d</a:t>
            </a:r>
            <a:r>
              <a:rPr lang="en-US" altLang="ko-KR" sz="2400" dirty="0" smtClean="0"/>
              <a:t>istributed synchronization.</a:t>
            </a:r>
          </a:p>
          <a:p>
            <a:r>
              <a:rPr lang="en-US" altLang="ko-KR" sz="2400" dirty="0" smtClean="0"/>
              <a:t>But the requirements for Peering Period and CAP are different from those for distributed synchronization</a:t>
            </a:r>
            <a:endParaRPr lang="ko-KR" altLang="en-US" sz="2400"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3318983793"/>
              </p:ext>
            </p:extLst>
          </p:nvPr>
        </p:nvGraphicFramePr>
        <p:xfrm>
          <a:off x="539552" y="3920613"/>
          <a:ext cx="8071048" cy="2316699"/>
        </p:xfrm>
        <a:graphic>
          <a:graphicData uri="http://schemas.openxmlformats.org/drawingml/2006/table">
            <a:tbl>
              <a:tblPr firstRow="1" bandRow="1">
                <a:tableStyleId>{5940675A-B579-460E-94D1-54222C63F5DA}</a:tableStyleId>
              </a:tblPr>
              <a:tblGrid>
                <a:gridCol w="3960440"/>
                <a:gridCol w="4110608"/>
              </a:tblGrid>
              <a:tr h="444491">
                <a:tc>
                  <a:txBody>
                    <a:bodyPr/>
                    <a:lstStyle/>
                    <a:p>
                      <a:pPr algn="ctr" latinLnBrk="1"/>
                      <a:r>
                        <a:rPr lang="en-US" altLang="ko-KR" b="1" dirty="0" smtClean="0"/>
                        <a:t>Synchronization Signals</a:t>
                      </a:r>
                      <a:endParaRPr lang="ko-KR" altLang="en-US" b="1" dirty="0"/>
                    </a:p>
                  </a:txBody>
                  <a:tcPr/>
                </a:tc>
                <a:tc>
                  <a:txBody>
                    <a:bodyPr/>
                    <a:lstStyle/>
                    <a:p>
                      <a:pPr algn="ctr" latinLnBrk="1"/>
                      <a:r>
                        <a:rPr lang="en-US" altLang="ko-KR" b="1" dirty="0" smtClean="0"/>
                        <a:t>Messages</a:t>
                      </a:r>
                      <a:endParaRPr lang="ko-KR" altLang="en-US" b="1" dirty="0"/>
                    </a:p>
                  </a:txBody>
                  <a:tcPr/>
                </a:tc>
              </a:tr>
              <a:tr h="491613">
                <a:tc>
                  <a:txBody>
                    <a:bodyPr/>
                    <a:lstStyle/>
                    <a:p>
                      <a:pPr algn="ctr" latinLnBrk="1"/>
                      <a:r>
                        <a:rPr lang="en-US" altLang="ko-KR" dirty="0" smtClean="0"/>
                        <a:t>Transmitted</a:t>
                      </a:r>
                      <a:r>
                        <a:rPr lang="en-US" altLang="ko-KR" baseline="0" dirty="0" smtClean="0"/>
                        <a:t> by all PDs</a:t>
                      </a:r>
                      <a:endParaRPr lang="ko-KR" altLang="en-US" dirty="0"/>
                    </a:p>
                  </a:txBody>
                  <a:tcPr/>
                </a:tc>
                <a:tc>
                  <a:txBody>
                    <a:bodyPr/>
                    <a:lstStyle/>
                    <a:p>
                      <a:pPr algn="ctr" latinLnBrk="1"/>
                      <a:r>
                        <a:rPr lang="en-US" altLang="ko-KR" dirty="0" smtClean="0"/>
                        <a:t>Transmitted</a:t>
                      </a:r>
                      <a:r>
                        <a:rPr lang="en-US" altLang="ko-KR" baseline="0" dirty="0" smtClean="0"/>
                        <a:t> by PDs with messages</a:t>
                      </a:r>
                      <a:endParaRPr lang="ko-KR" altLang="en-US" dirty="0"/>
                    </a:p>
                  </a:txBody>
                  <a:tcPr/>
                </a:tc>
              </a:tr>
              <a:tr h="491613">
                <a:tc>
                  <a:txBody>
                    <a:bodyPr/>
                    <a:lstStyle/>
                    <a:p>
                      <a:pPr algn="ctr" latinLnBrk="1"/>
                      <a:r>
                        <a:rPr lang="en-US" altLang="ko-KR" dirty="0" smtClean="0"/>
                        <a:t>Transmitted</a:t>
                      </a:r>
                      <a:r>
                        <a:rPr lang="en-US" altLang="ko-KR" baseline="0" dirty="0" smtClean="0"/>
                        <a:t> always</a:t>
                      </a:r>
                      <a:endParaRPr lang="ko-KR" altLang="en-US" dirty="0"/>
                    </a:p>
                  </a:txBody>
                  <a:tcPr/>
                </a:tc>
                <a:tc>
                  <a:txBody>
                    <a:bodyPr/>
                    <a:lstStyle/>
                    <a:p>
                      <a:pPr algn="ctr" latinLnBrk="1"/>
                      <a:r>
                        <a:rPr lang="en-US" altLang="ko-KR" dirty="0" smtClean="0"/>
                        <a:t>Transmitted only when needed</a:t>
                      </a:r>
                      <a:endParaRPr lang="ko-KR" altLang="en-US" dirty="0"/>
                    </a:p>
                  </a:txBody>
                  <a:tcPr/>
                </a:tc>
              </a:tr>
              <a:tr h="444491">
                <a:tc>
                  <a:txBody>
                    <a:bodyPr/>
                    <a:lstStyle/>
                    <a:p>
                      <a:pPr algn="ctr" latinLnBrk="1"/>
                      <a:r>
                        <a:rPr lang="en-US" altLang="ko-KR" dirty="0" smtClean="0"/>
                        <a:t>Stable</a:t>
                      </a:r>
                      <a:endParaRPr lang="ko-KR" altLang="en-US" dirty="0"/>
                    </a:p>
                  </a:txBody>
                  <a:tcPr/>
                </a:tc>
                <a:tc>
                  <a:txBody>
                    <a:bodyPr/>
                    <a:lstStyle/>
                    <a:p>
                      <a:pPr algn="ctr" latinLnBrk="1"/>
                      <a:r>
                        <a:rPr lang="en-US" altLang="ko-KR" dirty="0" smtClean="0"/>
                        <a:t>Dynamic</a:t>
                      </a:r>
                      <a:endParaRPr lang="ko-KR" altLang="en-US" dirty="0"/>
                    </a:p>
                  </a:txBody>
                  <a:tcPr/>
                </a:tc>
              </a:tr>
              <a:tr h="444491">
                <a:tc>
                  <a:txBody>
                    <a:bodyPr/>
                    <a:lstStyle/>
                    <a:p>
                      <a:pPr algn="ctr" latinLnBrk="1"/>
                      <a:r>
                        <a:rPr lang="en-US" altLang="ko-KR" dirty="0" smtClean="0"/>
                        <a:t>Criterion: Stability, simplicity</a:t>
                      </a:r>
                      <a:endParaRPr lang="ko-KR" altLang="en-US" dirty="0"/>
                    </a:p>
                  </a:txBody>
                  <a:tcPr/>
                </a:tc>
                <a:tc>
                  <a:txBody>
                    <a:bodyPr/>
                    <a:lstStyle/>
                    <a:p>
                      <a:pPr algn="ctr" latinLnBrk="1"/>
                      <a:r>
                        <a:rPr lang="en-US" altLang="ko-KR" dirty="0" smtClean="0"/>
                        <a:t>Criterion: Adaptability, performance</a:t>
                      </a:r>
                      <a:endParaRPr lang="ko-KR" altLang="en-US" dirty="0"/>
                    </a:p>
                  </a:txBody>
                  <a:tcPr/>
                </a:tc>
              </a:tr>
            </a:tbl>
          </a:graphicData>
        </a:graphic>
      </p:graphicFrame>
    </p:spTree>
    <p:extLst>
      <p:ext uri="{BB962C8B-B14F-4D97-AF65-F5344CB8AC3E}">
        <p14:creationId xmlns:p14="http://schemas.microsoft.com/office/powerpoint/2010/main" val="271142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15-14-0687-00-0008 (2/4)</a:t>
            </a:r>
            <a:endParaRPr lang="ko-KR" altLang="en-US" dirty="0"/>
          </a:p>
        </p:txBody>
      </p:sp>
      <p:sp>
        <p:nvSpPr>
          <p:cNvPr id="3" name="내용 개체 틀 2"/>
          <p:cNvSpPr>
            <a:spLocks noGrp="1"/>
          </p:cNvSpPr>
          <p:nvPr>
            <p:ph idx="1"/>
          </p:nvPr>
        </p:nvSpPr>
        <p:spPr/>
        <p:txBody>
          <a:bodyPr/>
          <a:lstStyle/>
          <a:p>
            <a:r>
              <a:rPr lang="en-US" altLang="ko-KR" sz="2000" dirty="0" smtClean="0"/>
              <a:t>Distributed</a:t>
            </a:r>
            <a:r>
              <a:rPr lang="en-US" altLang="ko-KR" sz="2400" dirty="0" smtClean="0"/>
              <a:t> synchronization</a:t>
            </a:r>
          </a:p>
          <a:p>
            <a:pPr lvl="1"/>
            <a:r>
              <a:rPr lang="en-US" altLang="ko-KR" sz="1800" i="1" dirty="0" err="1" smtClean="0"/>
              <a:t>i</a:t>
            </a:r>
            <a:r>
              <a:rPr lang="en-US" altLang="ko-KR" sz="1800" dirty="0" smtClean="0"/>
              <a:t>-EIED (called EIED in 687r0)</a:t>
            </a:r>
          </a:p>
          <a:p>
            <a:pPr lvl="1"/>
            <a:r>
              <a:rPr lang="en-US" altLang="ko-KR" sz="1800" i="1" dirty="0" smtClean="0"/>
              <a:t>“</a:t>
            </a:r>
            <a:r>
              <a:rPr lang="en-US" altLang="ko-KR" sz="1800" i="1" dirty="0" err="1" smtClean="0"/>
              <a:t>i</a:t>
            </a:r>
            <a:r>
              <a:rPr lang="en-US" altLang="ko-KR" sz="1800" i="1" dirty="0" smtClean="0"/>
              <a:t>-” </a:t>
            </a:r>
            <a:r>
              <a:rPr lang="en-US" altLang="ko-KR" sz="1800" dirty="0" smtClean="0"/>
              <a:t>stands for idle-time</a:t>
            </a:r>
          </a:p>
          <a:p>
            <a:pPr lvl="1"/>
            <a:r>
              <a:rPr lang="en-US" altLang="ko-KR" sz="1800" dirty="0" smtClean="0"/>
              <a:t>CW (contention window) is updated using EIED (exponential increase exponential decrease) backoff algorithm</a:t>
            </a:r>
          </a:p>
          <a:p>
            <a:pPr lvl="1"/>
            <a:r>
              <a:rPr lang="en-US" altLang="ko-KR" sz="1800" dirty="0" smtClean="0"/>
              <a:t>CW is updated based on the idle-time between packets (i.e., inter-arrival time)</a:t>
            </a:r>
          </a:p>
          <a:p>
            <a:r>
              <a:rPr lang="en-US" altLang="ko-KR" sz="2000" dirty="0" smtClean="0"/>
              <a:t>Messages in Peering Period and CAP</a:t>
            </a:r>
          </a:p>
          <a:p>
            <a:pPr lvl="1"/>
            <a:r>
              <a:rPr lang="en-US" altLang="ko-KR" sz="1800" i="1" dirty="0" smtClean="0"/>
              <a:t>p</a:t>
            </a:r>
            <a:r>
              <a:rPr lang="en-US" altLang="ko-KR" sz="1800" dirty="0" smtClean="0"/>
              <a:t>-EIED (aka adaptive </a:t>
            </a:r>
            <a:r>
              <a:rPr lang="en-US" altLang="ko-KR" sz="1800" i="1" dirty="0" smtClean="0"/>
              <a:t>p</a:t>
            </a:r>
            <a:r>
              <a:rPr lang="en-US" altLang="ko-KR" sz="1800" dirty="0" smtClean="0"/>
              <a:t>-persistent in 687r0)</a:t>
            </a:r>
          </a:p>
          <a:p>
            <a:pPr lvl="1"/>
            <a:r>
              <a:rPr lang="en-US" altLang="ko-KR" sz="1800" i="1" dirty="0" smtClean="0"/>
              <a:t>“p-”</a:t>
            </a:r>
            <a:r>
              <a:rPr lang="en-US" altLang="ko-KR" sz="1800" dirty="0" smtClean="0"/>
              <a:t> stands for persistent</a:t>
            </a:r>
          </a:p>
          <a:p>
            <a:pPr lvl="1"/>
            <a:r>
              <a:rPr lang="en-US" altLang="ko-KR" sz="1800" dirty="0" smtClean="0"/>
              <a:t>Instead of CW, use probability of transmission </a:t>
            </a:r>
            <a:r>
              <a:rPr lang="en-US" altLang="ko-KR" sz="1800" i="1" dirty="0" smtClean="0"/>
              <a:t>p</a:t>
            </a:r>
            <a:r>
              <a:rPr lang="en-US" altLang="ko-KR" sz="1800" dirty="0" smtClean="0"/>
              <a:t> (</a:t>
            </a:r>
            <a:r>
              <a:rPr lang="en-US" altLang="ko-KR" sz="1800" dirty="0" smtClean="0">
                <a:sym typeface="Symbol"/>
              </a:rPr>
              <a:t> 1/CW</a:t>
            </a:r>
            <a:r>
              <a:rPr lang="en-US" altLang="ko-KR" sz="1800" dirty="0" smtClean="0"/>
              <a:t>)</a:t>
            </a:r>
          </a:p>
          <a:p>
            <a:pPr lvl="1"/>
            <a:r>
              <a:rPr lang="en-US" altLang="ko-KR" sz="1800" i="1" dirty="0" smtClean="0"/>
              <a:t>p</a:t>
            </a:r>
            <a:r>
              <a:rPr lang="en-US" altLang="ko-KR" sz="1800" dirty="0" smtClean="0"/>
              <a:t> is updated based on the idle-time between packets</a:t>
            </a:r>
            <a:endParaRPr lang="ko-KR" altLang="en-US" sz="1800"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3491874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15-14-0687-00-0008 (3/4)</a:t>
            </a:r>
            <a:endParaRPr lang="ko-KR" altLang="en-US" dirty="0"/>
          </a:p>
        </p:txBody>
      </p:sp>
      <p:sp>
        <p:nvSpPr>
          <p:cNvPr id="3" name="내용 개체 틀 2"/>
          <p:cNvSpPr>
            <a:spLocks noGrp="1"/>
          </p:cNvSpPr>
          <p:nvPr>
            <p:ph idx="1"/>
          </p:nvPr>
        </p:nvSpPr>
        <p:spPr/>
        <p:txBody>
          <a:bodyPr/>
          <a:lstStyle/>
          <a:p>
            <a:r>
              <a:rPr lang="en-US" altLang="ko-KR" sz="2000" dirty="0" smtClean="0"/>
              <a:t>Simulation results: Basic access, #PDs: 50 </a:t>
            </a:r>
            <a:r>
              <a:rPr lang="en-US" altLang="ko-KR" sz="2000" dirty="0" smtClean="0">
                <a:sym typeface="Wingdings" panose="05000000000000000000" pitchFamily="2" charset="2"/>
              </a:rPr>
              <a:t> 200</a:t>
            </a:r>
            <a:endParaRPr lang="en-US" altLang="ko-KR" sz="2400" dirty="0" smtClean="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a:xfrm>
            <a:off x="4344988" y="6486798"/>
            <a:ext cx="530225" cy="182562"/>
          </a:xfrm>
        </p:spPr>
        <p:txBody>
          <a:bodyPr/>
          <a:lstStyle/>
          <a:p>
            <a:r>
              <a:rPr lang="en-US" altLang="ko-KR" smtClean="0"/>
              <a:t>Slide </a:t>
            </a:r>
            <a:fld id="{CDE46E7E-3960-4637-AA10-33D76C39FA32}" type="slidenum">
              <a:rPr lang="en-US" altLang="ko-KR" smtClean="0"/>
              <a:pPr/>
              <a:t>5</a:t>
            </a:fld>
            <a:endParaRPr lang="en-US" altLang="ko-KR"/>
          </a:p>
        </p:txBody>
      </p:sp>
      <p:pic>
        <p:nvPicPr>
          <p:cNvPr id="7" name="그림 6"/>
          <p:cNvPicPr>
            <a:picLocks noChangeAspect="1"/>
          </p:cNvPicPr>
          <p:nvPr/>
        </p:nvPicPr>
        <p:blipFill>
          <a:blip r:embed="rId2"/>
          <a:stretch>
            <a:fillRect/>
          </a:stretch>
        </p:blipFill>
        <p:spPr>
          <a:xfrm>
            <a:off x="148208" y="2492896"/>
            <a:ext cx="4495800" cy="2898134"/>
          </a:xfrm>
          <a:prstGeom prst="rect">
            <a:avLst/>
          </a:prstGeom>
        </p:spPr>
      </p:pic>
      <p:pic>
        <p:nvPicPr>
          <p:cNvPr id="9" name="그림 8"/>
          <p:cNvPicPr>
            <a:picLocks noChangeAspect="1"/>
          </p:cNvPicPr>
          <p:nvPr/>
        </p:nvPicPr>
        <p:blipFill>
          <a:blip r:embed="rId3"/>
          <a:stretch>
            <a:fillRect/>
          </a:stretch>
        </p:blipFill>
        <p:spPr>
          <a:xfrm>
            <a:off x="4424863" y="3267170"/>
            <a:ext cx="4495800" cy="2898134"/>
          </a:xfrm>
          <a:prstGeom prst="rect">
            <a:avLst/>
          </a:prstGeom>
        </p:spPr>
      </p:pic>
      <p:sp>
        <p:nvSpPr>
          <p:cNvPr id="11" name="타원 10"/>
          <p:cNvSpPr/>
          <p:nvPr/>
        </p:nvSpPr>
        <p:spPr>
          <a:xfrm>
            <a:off x="1403648" y="4005064"/>
            <a:ext cx="504056" cy="504056"/>
          </a:xfrm>
          <a:prstGeom prst="ellipse">
            <a:avLst/>
          </a:prstGeom>
          <a:noFill/>
          <a:ln>
            <a:solidFill>
              <a:srgbClr val="FF000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cxnSp>
        <p:nvCxnSpPr>
          <p:cNvPr id="12" name="직선 화살표 연결선 11"/>
          <p:cNvCxnSpPr/>
          <p:nvPr/>
        </p:nvCxnSpPr>
        <p:spPr>
          <a:xfrm>
            <a:off x="1653573" y="4532765"/>
            <a:ext cx="3221640" cy="1369961"/>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cxnSp>
        <p:nvCxnSpPr>
          <p:cNvPr id="14" name="직선 화살표 연결선 13"/>
          <p:cNvCxnSpPr/>
          <p:nvPr/>
        </p:nvCxnSpPr>
        <p:spPr>
          <a:xfrm flipV="1">
            <a:off x="1652851" y="3501008"/>
            <a:ext cx="3222362" cy="481564"/>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61240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15-14-0687-00-0008 (4/4)</a:t>
            </a:r>
            <a:endParaRPr lang="ko-KR" altLang="en-US" dirty="0"/>
          </a:p>
        </p:txBody>
      </p:sp>
      <p:sp>
        <p:nvSpPr>
          <p:cNvPr id="3" name="내용 개체 틀 2"/>
          <p:cNvSpPr>
            <a:spLocks noGrp="1"/>
          </p:cNvSpPr>
          <p:nvPr>
            <p:ph idx="1"/>
          </p:nvPr>
        </p:nvSpPr>
        <p:spPr/>
        <p:txBody>
          <a:bodyPr/>
          <a:lstStyle/>
          <a:p>
            <a:r>
              <a:rPr lang="en-US" altLang="ko-KR" sz="2000" dirty="0" smtClean="0"/>
              <a:t>Simulation results: RTS/CTS, #PDs: 50 </a:t>
            </a:r>
            <a:r>
              <a:rPr lang="en-US" altLang="ko-KR" sz="2000" dirty="0" smtClean="0">
                <a:sym typeface="Wingdings" panose="05000000000000000000" pitchFamily="2" charset="2"/>
              </a:rPr>
              <a:t> 200</a:t>
            </a:r>
            <a:endParaRPr lang="en-US" altLang="ko-KR" sz="2400" dirty="0" smtClean="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pic>
        <p:nvPicPr>
          <p:cNvPr id="7" name="그림 6"/>
          <p:cNvPicPr>
            <a:picLocks noChangeAspect="1"/>
          </p:cNvPicPr>
          <p:nvPr/>
        </p:nvPicPr>
        <p:blipFill>
          <a:blip r:embed="rId2"/>
          <a:stretch>
            <a:fillRect/>
          </a:stretch>
        </p:blipFill>
        <p:spPr>
          <a:xfrm>
            <a:off x="148208" y="2492896"/>
            <a:ext cx="4495800" cy="2898134"/>
          </a:xfrm>
          <a:prstGeom prst="rect">
            <a:avLst/>
          </a:prstGeom>
        </p:spPr>
      </p:pic>
      <p:pic>
        <p:nvPicPr>
          <p:cNvPr id="11" name="그림 10"/>
          <p:cNvPicPr>
            <a:picLocks noChangeAspect="1"/>
          </p:cNvPicPr>
          <p:nvPr/>
        </p:nvPicPr>
        <p:blipFill>
          <a:blip r:embed="rId3"/>
          <a:stretch>
            <a:fillRect/>
          </a:stretch>
        </p:blipFill>
        <p:spPr>
          <a:xfrm>
            <a:off x="4427984" y="3284984"/>
            <a:ext cx="4495800" cy="2898134"/>
          </a:xfrm>
          <a:prstGeom prst="rect">
            <a:avLst/>
          </a:prstGeom>
        </p:spPr>
      </p:pic>
      <p:sp>
        <p:nvSpPr>
          <p:cNvPr id="12" name="타원 11"/>
          <p:cNvSpPr/>
          <p:nvPr/>
        </p:nvSpPr>
        <p:spPr>
          <a:xfrm>
            <a:off x="1403648" y="4005064"/>
            <a:ext cx="504056" cy="504056"/>
          </a:xfrm>
          <a:prstGeom prst="ellipse">
            <a:avLst/>
          </a:prstGeom>
          <a:noFill/>
          <a:ln>
            <a:solidFill>
              <a:srgbClr val="FF0000"/>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a:endParaRPr lang="ko-KR" altLang="en-US"/>
          </a:p>
        </p:txBody>
      </p:sp>
      <p:cxnSp>
        <p:nvCxnSpPr>
          <p:cNvPr id="13" name="직선 화살표 연결선 12"/>
          <p:cNvCxnSpPr/>
          <p:nvPr/>
        </p:nvCxnSpPr>
        <p:spPr>
          <a:xfrm flipV="1">
            <a:off x="1652851" y="3501008"/>
            <a:ext cx="3222362" cy="481564"/>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cxnSp>
        <p:nvCxnSpPr>
          <p:cNvPr id="14" name="직선 화살표 연결선 13"/>
          <p:cNvCxnSpPr/>
          <p:nvPr/>
        </p:nvCxnSpPr>
        <p:spPr>
          <a:xfrm>
            <a:off x="1653573" y="4532765"/>
            <a:ext cx="3221640" cy="1369961"/>
          </a:xfrm>
          <a:prstGeom prst="straightConnector1">
            <a:avLst/>
          </a:prstGeom>
          <a:ln>
            <a:solidFill>
              <a:srgbClr val="FF0000"/>
            </a:solidFill>
            <a:prstDash val="sysDot"/>
            <a:tailEnd type="stealth"/>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57618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i="1" dirty="0" smtClean="0"/>
              <a:t>p</a:t>
            </a:r>
            <a:r>
              <a:rPr lang="en-US" altLang="ko-KR" dirty="0" smtClean="0"/>
              <a:t>-EIED in a Nutshell</a:t>
            </a:r>
            <a:endParaRPr lang="ko-KR" altLang="en-US" dirty="0"/>
          </a:p>
        </p:txBody>
      </p:sp>
      <p:sp>
        <p:nvSpPr>
          <p:cNvPr id="3" name="내용 개체 틀 2"/>
          <p:cNvSpPr>
            <a:spLocks noGrp="1"/>
          </p:cNvSpPr>
          <p:nvPr>
            <p:ph idx="1"/>
          </p:nvPr>
        </p:nvSpPr>
        <p:spPr/>
        <p:txBody>
          <a:bodyPr/>
          <a:lstStyle/>
          <a:p>
            <a:r>
              <a:rPr lang="en-US" altLang="ko-KR" sz="2400" i="1" dirty="0" smtClean="0">
                <a:solidFill>
                  <a:srgbClr val="0000FF"/>
                </a:solidFill>
              </a:rPr>
              <a:t>p</a:t>
            </a:r>
            <a:r>
              <a:rPr lang="en-US" altLang="ko-KR" sz="2400" dirty="0" smtClean="0"/>
              <a:t>: Probability of packet transmission in the next backoff slot</a:t>
            </a:r>
          </a:p>
          <a:p>
            <a:r>
              <a:rPr lang="en-US" altLang="ko-KR" sz="2400" i="1" dirty="0" smtClean="0">
                <a:solidFill>
                  <a:srgbClr val="0000FF"/>
                </a:solidFill>
              </a:rPr>
              <a:t>T</a:t>
            </a:r>
            <a:r>
              <a:rPr lang="en-US" altLang="ko-KR" sz="2400" i="1" baseline="-25000" dirty="0" smtClean="0">
                <a:solidFill>
                  <a:srgbClr val="0000FF"/>
                </a:solidFill>
              </a:rPr>
              <a:t>T</a:t>
            </a:r>
            <a:r>
              <a:rPr lang="en-US" altLang="ko-KR" sz="2400" dirty="0" smtClean="0"/>
              <a:t>: Target idle-time between packets</a:t>
            </a:r>
          </a:p>
          <a:p>
            <a:r>
              <a:rPr lang="en-US" altLang="ko-KR" sz="2400" i="1" dirty="0" smtClean="0">
                <a:solidFill>
                  <a:srgbClr val="0000FF"/>
                </a:solidFill>
              </a:rPr>
              <a:t>T</a:t>
            </a:r>
            <a:r>
              <a:rPr lang="en-US" altLang="ko-KR" sz="2400" i="1" baseline="-25000" dirty="0" smtClean="0">
                <a:solidFill>
                  <a:srgbClr val="0000FF"/>
                </a:solidFill>
              </a:rPr>
              <a:t>M</a:t>
            </a:r>
            <a:r>
              <a:rPr lang="en-US" altLang="ko-KR" sz="2400" dirty="0" smtClean="0"/>
              <a:t>: Measured idle-time </a:t>
            </a:r>
            <a:r>
              <a:rPr lang="en-US" altLang="ko-KR" sz="2400" dirty="0"/>
              <a:t>between </a:t>
            </a:r>
            <a:r>
              <a:rPr lang="en-US" altLang="ko-KR" sz="2400" dirty="0" smtClean="0"/>
              <a:t>packets</a:t>
            </a:r>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8" name="TextBox 7"/>
          <p:cNvSpPr txBox="1"/>
          <p:nvPr/>
        </p:nvSpPr>
        <p:spPr>
          <a:xfrm>
            <a:off x="3131840" y="3861048"/>
            <a:ext cx="3717684" cy="2308324"/>
          </a:xfrm>
          <a:prstGeom prst="rect">
            <a:avLst/>
          </a:prstGeom>
          <a:noFill/>
        </p:spPr>
        <p:txBody>
          <a:bodyPr wrap="none" rtlCol="0">
            <a:spAutoFit/>
          </a:bodyPr>
          <a:lstStyle/>
          <a:p>
            <a:pPr marL="0" indent="0">
              <a:buNone/>
            </a:pPr>
            <a:r>
              <a:rPr lang="en-US" altLang="ko-KR" sz="2400" dirty="0">
                <a:latin typeface="Lucida Sans Typewriter" panose="020B0509030504030204" pitchFamily="49" charset="0"/>
              </a:rPr>
              <a:t>if (T</a:t>
            </a:r>
            <a:r>
              <a:rPr lang="en-US" altLang="ko-KR" sz="2400" baseline="-25000" dirty="0">
                <a:latin typeface="Lucida Sans Typewriter" panose="020B0509030504030204" pitchFamily="49" charset="0"/>
              </a:rPr>
              <a:t>M</a:t>
            </a:r>
            <a:r>
              <a:rPr lang="en-US" altLang="ko-KR" sz="2400" dirty="0">
                <a:latin typeface="Lucida Sans Typewriter" panose="020B0509030504030204" pitchFamily="49" charset="0"/>
              </a:rPr>
              <a:t> &lt; T</a:t>
            </a:r>
            <a:r>
              <a:rPr lang="en-US" altLang="ko-KR" sz="2400" baseline="-25000" dirty="0">
                <a:latin typeface="Lucida Sans Typewriter" panose="020B0509030504030204" pitchFamily="49" charset="0"/>
              </a:rPr>
              <a:t>T</a:t>
            </a:r>
            <a:r>
              <a:rPr lang="en-US" altLang="ko-KR" sz="2400" dirty="0">
                <a:latin typeface="Lucida Sans Typewriter" panose="020B0509030504030204" pitchFamily="49" charset="0"/>
              </a:rPr>
              <a:t>)</a:t>
            </a:r>
          </a:p>
          <a:p>
            <a:pPr marL="0" indent="0">
              <a:buNone/>
            </a:pPr>
            <a:r>
              <a:rPr lang="en-US" altLang="ko-KR" sz="2400" dirty="0" smtClean="0">
                <a:latin typeface="Lucida Sans Typewriter" panose="020B0509030504030204" pitchFamily="49" charset="0"/>
              </a:rPr>
              <a:t>    increase </a:t>
            </a:r>
            <a:r>
              <a:rPr lang="en-US" altLang="ko-KR" sz="2400" i="1" dirty="0" smtClean="0">
                <a:latin typeface="Lucida Sans Typewriter" panose="020B0509030504030204" pitchFamily="49" charset="0"/>
              </a:rPr>
              <a:t>p</a:t>
            </a:r>
            <a:r>
              <a:rPr lang="en-US" altLang="ko-KR" sz="2400" dirty="0" smtClean="0">
                <a:latin typeface="Lucida Sans Typewriter" panose="020B0509030504030204" pitchFamily="49" charset="0"/>
              </a:rPr>
              <a:t>;</a:t>
            </a:r>
            <a:endParaRPr lang="en-US" altLang="ko-KR" sz="2400" i="1" dirty="0">
              <a:latin typeface="Lucida Sans Typewriter" panose="020B0509030504030204" pitchFamily="49" charset="0"/>
            </a:endParaRPr>
          </a:p>
          <a:p>
            <a:pPr marL="0" indent="0">
              <a:buNone/>
            </a:pPr>
            <a:r>
              <a:rPr lang="en-US" altLang="ko-KR" sz="2400" dirty="0">
                <a:latin typeface="Lucida Sans Typewriter" panose="020B0509030504030204" pitchFamily="49" charset="0"/>
              </a:rPr>
              <a:t>else if (T</a:t>
            </a:r>
            <a:r>
              <a:rPr lang="en-US" altLang="ko-KR" sz="2400" baseline="-25000" dirty="0">
                <a:latin typeface="Lucida Sans Typewriter" panose="020B0509030504030204" pitchFamily="49" charset="0"/>
              </a:rPr>
              <a:t>M</a:t>
            </a:r>
            <a:r>
              <a:rPr lang="en-US" altLang="ko-KR" sz="2400" dirty="0">
                <a:latin typeface="Lucida Sans Typewriter" panose="020B0509030504030204" pitchFamily="49" charset="0"/>
              </a:rPr>
              <a:t> </a:t>
            </a:r>
            <a:r>
              <a:rPr lang="en-US" altLang="ko-KR" sz="2400" dirty="0">
                <a:latin typeface="Lucida Sans Typewriter" panose="020B0509030504030204" pitchFamily="49" charset="0"/>
                <a:sym typeface="Symbol"/>
              </a:rPr>
              <a:t></a:t>
            </a:r>
            <a:r>
              <a:rPr lang="en-US" altLang="ko-KR" sz="2400" dirty="0">
                <a:latin typeface="Lucida Sans Typewriter" panose="020B0509030504030204" pitchFamily="49" charset="0"/>
              </a:rPr>
              <a:t> T</a:t>
            </a:r>
            <a:r>
              <a:rPr lang="en-US" altLang="ko-KR" sz="2400" baseline="-25000" dirty="0">
                <a:latin typeface="Lucida Sans Typewriter" panose="020B0509030504030204" pitchFamily="49" charset="0"/>
              </a:rPr>
              <a:t>T</a:t>
            </a:r>
            <a:r>
              <a:rPr lang="en-US" altLang="ko-KR" sz="2400" dirty="0">
                <a:latin typeface="Lucida Sans Typewriter" panose="020B0509030504030204" pitchFamily="49" charset="0"/>
              </a:rPr>
              <a:t>)</a:t>
            </a:r>
          </a:p>
          <a:p>
            <a:pPr marL="0" indent="0">
              <a:buNone/>
            </a:pPr>
            <a:r>
              <a:rPr lang="en-US" altLang="ko-KR" sz="2400" dirty="0">
                <a:latin typeface="Lucida Sans Typewriter" panose="020B0509030504030204" pitchFamily="49" charset="0"/>
              </a:rPr>
              <a:t>   </a:t>
            </a:r>
            <a:r>
              <a:rPr lang="en-US" altLang="ko-KR" sz="2400" dirty="0" smtClean="0">
                <a:latin typeface="Lucida Sans Typewriter" panose="020B0509030504030204" pitchFamily="49" charset="0"/>
              </a:rPr>
              <a:t> no change to </a:t>
            </a:r>
            <a:r>
              <a:rPr lang="en-US" altLang="ko-KR" sz="2400" i="1" dirty="0" smtClean="0">
                <a:latin typeface="Lucida Sans Typewriter" panose="020B0509030504030204" pitchFamily="49" charset="0"/>
              </a:rPr>
              <a:t>p</a:t>
            </a:r>
            <a:r>
              <a:rPr lang="en-US" altLang="ko-KR" sz="2400" dirty="0" smtClean="0">
                <a:latin typeface="Lucida Sans Typewriter" panose="020B0509030504030204" pitchFamily="49" charset="0"/>
              </a:rPr>
              <a:t>;</a:t>
            </a:r>
            <a:endParaRPr lang="en-US" altLang="ko-KR" sz="2400" i="1" dirty="0">
              <a:latin typeface="Lucida Sans Typewriter" panose="020B0509030504030204" pitchFamily="49" charset="0"/>
            </a:endParaRPr>
          </a:p>
          <a:p>
            <a:pPr marL="0" indent="0">
              <a:buNone/>
            </a:pPr>
            <a:r>
              <a:rPr lang="en-US" altLang="ko-KR" sz="2400" dirty="0">
                <a:latin typeface="Lucida Sans Typewriter" panose="020B0509030504030204" pitchFamily="49" charset="0"/>
              </a:rPr>
              <a:t>else /* T</a:t>
            </a:r>
            <a:r>
              <a:rPr lang="en-US" altLang="ko-KR" sz="2400" baseline="-25000" dirty="0">
                <a:latin typeface="Lucida Sans Typewriter" panose="020B0509030504030204" pitchFamily="49" charset="0"/>
              </a:rPr>
              <a:t>M</a:t>
            </a:r>
            <a:r>
              <a:rPr lang="en-US" altLang="ko-KR" sz="2400" dirty="0">
                <a:latin typeface="Lucida Sans Typewriter" panose="020B0509030504030204" pitchFamily="49" charset="0"/>
              </a:rPr>
              <a:t> &gt; T</a:t>
            </a:r>
            <a:r>
              <a:rPr lang="en-US" altLang="ko-KR" sz="2400" baseline="-25000" dirty="0">
                <a:latin typeface="Lucida Sans Typewriter" panose="020B0509030504030204" pitchFamily="49" charset="0"/>
              </a:rPr>
              <a:t>T</a:t>
            </a:r>
            <a:r>
              <a:rPr lang="en-US" altLang="ko-KR" sz="2400" dirty="0">
                <a:latin typeface="Lucida Sans Typewriter" panose="020B0509030504030204" pitchFamily="49" charset="0"/>
              </a:rPr>
              <a:t> */</a:t>
            </a:r>
          </a:p>
          <a:p>
            <a:pPr marL="0" indent="0">
              <a:buNone/>
            </a:pPr>
            <a:r>
              <a:rPr lang="en-US" altLang="ko-KR" sz="2400" dirty="0">
                <a:latin typeface="Lucida Sans Typewriter" panose="020B0509030504030204" pitchFamily="49" charset="0"/>
              </a:rPr>
              <a:t>    </a:t>
            </a:r>
            <a:r>
              <a:rPr lang="en-US" altLang="ko-KR" sz="2400" dirty="0" smtClean="0">
                <a:latin typeface="Lucida Sans Typewriter" panose="020B0509030504030204" pitchFamily="49" charset="0"/>
              </a:rPr>
              <a:t>decrease </a:t>
            </a:r>
            <a:r>
              <a:rPr lang="en-US" altLang="ko-KR" sz="2400" i="1" dirty="0" smtClean="0">
                <a:latin typeface="Lucida Sans Typewriter" panose="020B0509030504030204" pitchFamily="49" charset="0"/>
              </a:rPr>
              <a:t>p</a:t>
            </a:r>
            <a:r>
              <a:rPr lang="en-US" altLang="ko-KR" sz="2400" dirty="0" smtClean="0">
                <a:latin typeface="Lucida Sans Typewriter" panose="020B0509030504030204" pitchFamily="49" charset="0"/>
              </a:rPr>
              <a:t>;</a:t>
            </a:r>
            <a:endParaRPr lang="en-US" altLang="ko-KR" sz="2400" i="1" dirty="0">
              <a:latin typeface="Lucida Sans Typewriter" panose="020B0509030504030204" pitchFamily="49" charset="0"/>
            </a:endParaRPr>
          </a:p>
        </p:txBody>
      </p:sp>
    </p:spTree>
    <p:extLst>
      <p:ext uri="{BB962C8B-B14F-4D97-AF65-F5344CB8AC3E}">
        <p14:creationId xmlns:p14="http://schemas.microsoft.com/office/powerpoint/2010/main" val="99928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i="1" dirty="0" smtClean="0"/>
              <a:t>p</a:t>
            </a:r>
            <a:r>
              <a:rPr lang="en-US" altLang="ko-KR" dirty="0" smtClean="0"/>
              <a:t>-EIED Parameters</a:t>
            </a:r>
            <a:endParaRPr lang="ko-KR" altLang="en-US" dirty="0"/>
          </a:p>
        </p:txBody>
      </p:sp>
      <p:sp>
        <p:nvSpPr>
          <p:cNvPr id="3" name="내용 개체 틀 2"/>
          <p:cNvSpPr>
            <a:spLocks noGrp="1"/>
          </p:cNvSpPr>
          <p:nvPr>
            <p:ph idx="1"/>
          </p:nvPr>
        </p:nvSpPr>
        <p:spPr/>
        <p:txBody>
          <a:bodyPr/>
          <a:lstStyle/>
          <a:p>
            <a:r>
              <a:rPr lang="en-US" altLang="ko-KR" sz="2400" i="1" dirty="0" smtClean="0">
                <a:solidFill>
                  <a:srgbClr val="0000FF"/>
                </a:solidFill>
              </a:rPr>
              <a:t>p</a:t>
            </a:r>
            <a:r>
              <a:rPr lang="en-US" altLang="ko-KR" sz="2400" dirty="0" smtClean="0"/>
              <a:t>: Probability of packet transmission in the next backoff slot</a:t>
            </a:r>
          </a:p>
          <a:p>
            <a:pPr lvl="1"/>
            <a:r>
              <a:rPr lang="en-US" altLang="ko-KR" sz="2000" dirty="0" smtClean="0"/>
              <a:t>Updated when hears a packet transmission </a:t>
            </a:r>
            <a:r>
              <a:rPr lang="en-US" altLang="ko-KR" sz="2000" dirty="0" smtClean="0">
                <a:solidFill>
                  <a:schemeClr val="bg1">
                    <a:lumMod val="50000"/>
                  </a:schemeClr>
                </a:solidFill>
              </a:rPr>
              <a:t>(as opposed to when backoff counter is expired)</a:t>
            </a:r>
          </a:p>
          <a:p>
            <a:pPr lvl="1"/>
            <a:r>
              <a:rPr lang="en-US" altLang="ko-KR" sz="2000" dirty="0" smtClean="0"/>
              <a:t>Large p means aggressive transmission </a:t>
            </a:r>
            <a:r>
              <a:rPr lang="en-US" altLang="ko-KR" sz="2000" dirty="0" smtClean="0">
                <a:solidFill>
                  <a:schemeClr val="bg1">
                    <a:lumMod val="50000"/>
                  </a:schemeClr>
                </a:solidFill>
              </a:rPr>
              <a:t>(as opposed to small CW)</a:t>
            </a:r>
          </a:p>
          <a:p>
            <a:r>
              <a:rPr lang="en-US" altLang="ko-KR" sz="2400" i="1" dirty="0" smtClean="0">
                <a:solidFill>
                  <a:srgbClr val="0000FF"/>
                </a:solidFill>
              </a:rPr>
              <a:t>T</a:t>
            </a:r>
            <a:r>
              <a:rPr lang="en-US" altLang="ko-KR" sz="2400" i="1" baseline="-25000" dirty="0" smtClean="0">
                <a:solidFill>
                  <a:srgbClr val="0000FF"/>
                </a:solidFill>
              </a:rPr>
              <a:t>T</a:t>
            </a:r>
            <a:r>
              <a:rPr lang="en-US" altLang="ko-KR" sz="2400" dirty="0" smtClean="0"/>
              <a:t>: Target idle-time between packets</a:t>
            </a:r>
            <a:endParaRPr lang="en-US" altLang="ko-KR" sz="2400" dirty="0"/>
          </a:p>
          <a:p>
            <a:pPr lvl="1"/>
            <a:r>
              <a:rPr lang="en-US" altLang="ko-KR" sz="2000" dirty="0" smtClean="0"/>
              <a:t>Large </a:t>
            </a:r>
            <a:r>
              <a:rPr lang="en-US" altLang="ko-KR" sz="2000" i="1" dirty="0"/>
              <a:t>T</a:t>
            </a:r>
            <a:r>
              <a:rPr lang="en-US" altLang="ko-KR" sz="2000" i="1" baseline="-25000" dirty="0"/>
              <a:t>T</a:t>
            </a:r>
            <a:r>
              <a:rPr lang="en-US" altLang="ko-KR" sz="2000" dirty="0" smtClean="0"/>
              <a:t> means conservative medium access (when cost of collision is large)</a:t>
            </a:r>
          </a:p>
          <a:p>
            <a:pPr lvl="1"/>
            <a:r>
              <a:rPr lang="en-US" altLang="ko-KR" sz="2000" dirty="0" smtClean="0"/>
              <a:t>Small </a:t>
            </a:r>
            <a:r>
              <a:rPr lang="en-US" altLang="ko-KR" sz="2000" i="1" dirty="0"/>
              <a:t>T</a:t>
            </a:r>
            <a:r>
              <a:rPr lang="en-US" altLang="ko-KR" sz="2000" i="1" baseline="-25000" dirty="0"/>
              <a:t>T</a:t>
            </a:r>
            <a:r>
              <a:rPr lang="en-US" altLang="ko-KR" sz="2000" dirty="0" smtClean="0"/>
              <a:t> means aggressive medium access (when cost of collision is small)</a:t>
            </a:r>
          </a:p>
          <a:p>
            <a:pPr lvl="1"/>
            <a:r>
              <a:rPr lang="en-US" altLang="ko-KR" sz="2000" i="1" dirty="0" smtClean="0"/>
              <a:t>p</a:t>
            </a:r>
            <a:r>
              <a:rPr lang="en-US" altLang="ko-KR" sz="2000" dirty="0" smtClean="0"/>
              <a:t>-EIED is optimized by choosing </a:t>
            </a:r>
            <a:r>
              <a:rPr lang="en-US" altLang="ko-KR" sz="2000" i="1" dirty="0" smtClean="0"/>
              <a:t>T</a:t>
            </a:r>
            <a:r>
              <a:rPr lang="en-US" altLang="ko-KR" sz="2000" i="1" baseline="-25000" dirty="0" smtClean="0"/>
              <a:t>T</a:t>
            </a:r>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Tree>
    <p:extLst>
      <p:ext uri="{BB962C8B-B14F-4D97-AF65-F5344CB8AC3E}">
        <p14:creationId xmlns:p14="http://schemas.microsoft.com/office/powerpoint/2010/main" val="1127080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Optimization of </a:t>
            </a:r>
            <a:r>
              <a:rPr lang="en-US" altLang="ko-KR" i="1" dirty="0" smtClean="0"/>
              <a:t>p</a:t>
            </a:r>
            <a:r>
              <a:rPr lang="en-US" altLang="ko-KR" dirty="0" smtClean="0"/>
              <a:t>-EIED</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903" y="2122048"/>
            <a:ext cx="5292300" cy="353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graphicFrame>
            <p:nvGraphicFramePr>
              <p:cNvPr id="8" name="표 7"/>
              <p:cNvGraphicFramePr>
                <a:graphicFrameLocks noGrp="1"/>
              </p:cNvGraphicFramePr>
              <p:nvPr>
                <p:extLst>
                  <p:ext uri="{D42A27DB-BD31-4B8C-83A1-F6EECF244321}">
                    <p14:modId xmlns:p14="http://schemas.microsoft.com/office/powerpoint/2010/main" val="314749481"/>
                  </p:ext>
                </p:extLst>
              </p:nvPr>
            </p:nvGraphicFramePr>
            <p:xfrm>
              <a:off x="5458787" y="2476449"/>
              <a:ext cx="3361685" cy="1888655"/>
            </p:xfrm>
            <a:graphic>
              <a:graphicData uri="http://schemas.openxmlformats.org/drawingml/2006/table">
                <a:tbl>
                  <a:tblPr firstRow="1" bandRow="1">
                    <a:tableStyleId>{616DA210-FB5B-4158-B5E0-FEB733F419BA}</a:tableStyleId>
                  </a:tblPr>
                  <a:tblGrid>
                    <a:gridCol w="672337"/>
                    <a:gridCol w="672337"/>
                    <a:gridCol w="672337"/>
                    <a:gridCol w="672337"/>
                    <a:gridCol w="672337"/>
                  </a:tblGrid>
                  <a:tr h="286291">
                    <a:tc>
                      <a:txBody>
                        <a:bodyPr/>
                        <a:lstStyle/>
                        <a:p>
                          <a:pPr latinLnBrk="1"/>
                          <a:r>
                            <a:rPr lang="en-US" altLang="ko-KR" sz="1200" dirty="0" smtClean="0">
                              <a:latin typeface="Times New Roman" panose="02020603050405020304" pitchFamily="18" charset="0"/>
                              <a:cs typeface="Times New Roman" panose="02020603050405020304" pitchFamily="18" charset="0"/>
                            </a:rPr>
                            <a:t>Size </a:t>
                          </a:r>
                          <a:r>
                            <a:rPr lang="en-US" altLang="ko-KR" sz="1200" i="1" dirty="0" smtClean="0">
                              <a:latin typeface="Times New Roman" panose="02020603050405020304" pitchFamily="18" charset="0"/>
                              <a:cs typeface="Times New Roman" panose="02020603050405020304" pitchFamily="18" charset="0"/>
                            </a:rPr>
                            <a:t>L</a:t>
                          </a:r>
                          <a:endParaRPr lang="ko-KR" altLang="en-US" sz="1200" i="1"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200" i="0" u="none" dirty="0" smtClean="0">
                              <a:latin typeface="Times New Roman" panose="02020603050405020304" pitchFamily="18" charset="0"/>
                              <a:cs typeface="Times New Roman" panose="02020603050405020304" pitchFamily="18" charset="0"/>
                            </a:rPr>
                            <a:t>CH.</a:t>
                          </a:r>
                          <a:r>
                            <a:rPr lang="en-US" altLang="ko-KR" sz="1200" i="1" u="none" dirty="0" smtClean="0">
                              <a:latin typeface="Times New Roman" panose="02020603050405020304" pitchFamily="18" charset="0"/>
                              <a:cs typeface="Times New Roman" panose="02020603050405020304" pitchFamily="18" charset="0"/>
                            </a:rPr>
                            <a:t> U</a:t>
                          </a:r>
                        </a:p>
                        <a:p>
                          <a:pPr latinLnBrk="1"/>
                          <a:r>
                            <a:rPr lang="en-US" altLang="ko-KR" sz="1200" i="1" u="none" dirty="0" smtClean="0">
                              <a:latin typeface="Times New Roman" panose="02020603050405020304" pitchFamily="18" charset="0"/>
                              <a:cs typeface="Times New Roman" panose="02020603050405020304" pitchFamily="18" charset="0"/>
                            </a:rPr>
                            <a:t>(anal.)</a:t>
                          </a:r>
                          <a:endParaRPr lang="ko-KR" altLang="en-US" sz="1200" i="1" u="none"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200" i="0" u="none" dirty="0" smtClean="0">
                              <a:latin typeface="Times New Roman" panose="02020603050405020304" pitchFamily="18" charset="0"/>
                              <a:cs typeface="Times New Roman" panose="02020603050405020304" pitchFamily="18" charset="0"/>
                            </a:rPr>
                            <a:t>CH.</a:t>
                          </a:r>
                          <a:r>
                            <a:rPr lang="en-US" altLang="ko-KR" sz="1200" i="1" u="none" dirty="0" smtClean="0">
                              <a:latin typeface="Times New Roman" panose="02020603050405020304" pitchFamily="18" charset="0"/>
                              <a:cs typeface="Times New Roman" panose="02020603050405020304" pitchFamily="18" charset="0"/>
                            </a:rPr>
                            <a:t> U</a:t>
                          </a:r>
                        </a:p>
                        <a:p>
                          <a:pPr latinLnBrk="1"/>
                          <a:r>
                            <a:rPr lang="en-US" altLang="ko-KR" sz="1200" i="1" u="none" dirty="0" smtClean="0">
                              <a:latin typeface="Times New Roman" panose="02020603050405020304" pitchFamily="18" charset="0"/>
                              <a:cs typeface="Times New Roman" panose="02020603050405020304" pitchFamily="18" charset="0"/>
                            </a:rPr>
                            <a:t>(Sim.)</a:t>
                          </a:r>
                          <a:endParaRPr lang="ko-KR" altLang="en-US" sz="1200" i="1" u="none" dirty="0" smtClean="0">
                            <a:latin typeface="Times New Roman" panose="02020603050405020304" pitchFamily="18" charset="0"/>
                            <a:cs typeface="Times New Roman" panose="02020603050405020304" pitchFamily="18" charset="0"/>
                          </a:endParaRPr>
                        </a:p>
                      </a:txBody>
                      <a:tcPr/>
                    </a:tc>
                    <a:tc>
                      <a:txBody>
                        <a:bodyPr/>
                        <a:lstStyle/>
                        <a:p>
                          <a:pPr latinLnBrk="1"/>
                          <a14:m>
                            <m:oMathPara xmlns:m="http://schemas.openxmlformats.org/officeDocument/2006/math">
                              <m:oMathParaPr>
                                <m:jc m:val="centerGroup"/>
                              </m:oMathParaPr>
                              <m:oMath xmlns:m="http://schemas.openxmlformats.org/officeDocument/2006/math">
                                <m:sSubSup>
                                  <m:sSubSupPr>
                                    <m:ctrlPr>
                                      <a:rPr lang="en-US" altLang="ko-KR" sz="1200" b="0" i="1" smtClean="0">
                                        <a:latin typeface="Cambria Math"/>
                                      </a:rPr>
                                    </m:ctrlPr>
                                  </m:sSubSupPr>
                                  <m:e>
                                    <m:r>
                                      <a:rPr lang="en-US" altLang="ko-KR" sz="1200" b="0" i="1" smtClean="0">
                                        <a:latin typeface="Cambria Math"/>
                                      </a:rPr>
                                      <m:t>𝑇</m:t>
                                    </m:r>
                                  </m:e>
                                  <m:sub>
                                    <m:r>
                                      <a:rPr lang="en-US" altLang="ko-KR" sz="1200" b="0" i="1" smtClean="0">
                                        <a:latin typeface="Cambria Math"/>
                                      </a:rPr>
                                      <m:t>𝑇</m:t>
                                    </m:r>
                                  </m:sub>
                                  <m:sup>
                                    <m:r>
                                      <a:rPr lang="en-US" altLang="ko-KR" sz="1200" b="0" i="1" smtClean="0">
                                        <a:latin typeface="Cambria Math"/>
                                      </a:rPr>
                                      <m:t>∗</m:t>
                                    </m:r>
                                  </m:sup>
                                </m:sSubSup>
                              </m:oMath>
                            </m:oMathPara>
                          </a14:m>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altLang="ko-KR" sz="1200" b="0" i="1" smtClean="0">
                                    <a:latin typeface="Cambria Math"/>
                                  </a:rPr>
                                  <m:t>√2</m:t>
                                </m:r>
                                <m:sSubSup>
                                  <m:sSubSupPr>
                                    <m:ctrlPr>
                                      <a:rPr lang="en-US" altLang="ko-KR" sz="1200" b="0" i="1" smtClean="0">
                                        <a:latin typeface="Cambria Math"/>
                                      </a:rPr>
                                    </m:ctrlPr>
                                  </m:sSubSupPr>
                                  <m:e>
                                    <m:r>
                                      <a:rPr lang="en-US" altLang="ko-KR" sz="1200" b="0" i="1" smtClean="0">
                                        <a:latin typeface="Cambria Math"/>
                                      </a:rPr>
                                      <m:t>𝑇</m:t>
                                    </m:r>
                                  </m:e>
                                  <m:sub>
                                    <m:r>
                                      <a:rPr lang="en-US" altLang="ko-KR" sz="1200" b="0" i="1" smtClean="0">
                                        <a:latin typeface="Cambria Math"/>
                                      </a:rPr>
                                      <m:t>𝑇</m:t>
                                    </m:r>
                                  </m:sub>
                                  <m:sup>
                                    <m:r>
                                      <a:rPr lang="en-US" altLang="ko-KR" sz="1200" b="0" i="1" smtClean="0">
                                        <a:latin typeface="Cambria Math"/>
                                      </a:rPr>
                                      <m:t>∗</m:t>
                                    </m:r>
                                  </m:sup>
                                </m:sSubSup>
                              </m:oMath>
                            </m:oMathPara>
                          </a14:m>
                          <a:endParaRPr lang="ko-KR" altLang="en-US" sz="1200" dirty="0"/>
                        </a:p>
                      </a:txBody>
                      <a:tcPr/>
                    </a:tc>
                  </a:tr>
                  <a:tr h="286291">
                    <a:tc>
                      <a:txBody>
                        <a:bodyPr/>
                        <a:lstStyle/>
                        <a:p>
                          <a:pPr latinLnBrk="1"/>
                          <a:r>
                            <a:rPr lang="en-US" altLang="ko-KR" sz="1200" dirty="0" smtClean="0"/>
                            <a:t>128</a:t>
                          </a:r>
                          <a:endParaRPr lang="ko-KR" altLang="en-US" sz="1200" dirty="0"/>
                        </a:p>
                      </a:txBody>
                      <a:tcPr/>
                    </a:tc>
                    <a:tc>
                      <a:txBody>
                        <a:bodyPr/>
                        <a:lstStyle/>
                        <a:p>
                          <a:pPr latinLnBrk="1"/>
                          <a:r>
                            <a:rPr lang="en-US" altLang="ko-KR" sz="1200" dirty="0" smtClean="0"/>
                            <a:t>0.756</a:t>
                          </a:r>
                          <a:endParaRPr lang="ko-KR" altLang="en-US" sz="1200" dirty="0"/>
                        </a:p>
                      </a:txBody>
                      <a:tcPr/>
                    </a:tc>
                    <a:tc>
                      <a:txBody>
                        <a:bodyPr/>
                        <a:lstStyle/>
                        <a:p>
                          <a:pPr latinLnBrk="1"/>
                          <a:r>
                            <a:rPr lang="en-US" altLang="ko-KR" sz="1200" dirty="0" smtClean="0"/>
                            <a:t>0.725</a:t>
                          </a:r>
                          <a:endParaRPr lang="ko-KR" altLang="en-US" sz="1200" dirty="0"/>
                        </a:p>
                      </a:txBody>
                      <a:tcPr/>
                    </a:tc>
                    <a:tc>
                      <a:txBody>
                        <a:bodyPr/>
                        <a:lstStyle/>
                        <a:p>
                          <a:pPr latinLnBrk="1"/>
                          <a:r>
                            <a:rPr lang="en-US" altLang="ko-KR" sz="1200" dirty="0" smtClean="0"/>
                            <a:t>3.114</a:t>
                          </a:r>
                          <a:endParaRPr lang="ko-KR" altLang="en-US" sz="1200" dirty="0"/>
                        </a:p>
                      </a:txBody>
                      <a:tcPr/>
                    </a:tc>
                    <a:tc>
                      <a:txBody>
                        <a:bodyPr/>
                        <a:lstStyle/>
                        <a:p>
                          <a:pPr latinLnBrk="1"/>
                          <a:r>
                            <a:rPr lang="en-US" altLang="ko-KR" sz="1200" dirty="0" smtClean="0"/>
                            <a:t>4.404</a:t>
                          </a:r>
                          <a:endParaRPr lang="ko-KR" altLang="en-US" sz="1200" dirty="0"/>
                        </a:p>
                      </a:txBody>
                      <a:tcPr/>
                    </a:tc>
                  </a:tr>
                  <a:tr h="286291">
                    <a:tc>
                      <a:txBody>
                        <a:bodyPr/>
                        <a:lstStyle/>
                        <a:p>
                          <a:pPr latinLnBrk="1"/>
                          <a:r>
                            <a:rPr lang="en-US" altLang="ko-KR" sz="1200" dirty="0" smtClean="0"/>
                            <a:t>256</a:t>
                          </a:r>
                          <a:endParaRPr lang="ko-KR" altLang="en-US" sz="1200" dirty="0"/>
                        </a:p>
                      </a:txBody>
                      <a:tcPr/>
                    </a:tc>
                    <a:tc>
                      <a:txBody>
                        <a:bodyPr/>
                        <a:lstStyle/>
                        <a:p>
                          <a:pPr latinLnBrk="1"/>
                          <a:r>
                            <a:rPr lang="en-US" altLang="ko-KR" sz="1200" dirty="0" smtClean="0"/>
                            <a:t>0.817</a:t>
                          </a:r>
                          <a:endParaRPr lang="ko-KR" altLang="en-US" sz="1200" dirty="0"/>
                        </a:p>
                      </a:txBody>
                      <a:tcPr/>
                    </a:tc>
                    <a:tc>
                      <a:txBody>
                        <a:bodyPr/>
                        <a:lstStyle/>
                        <a:p>
                          <a:pPr latinLnBrk="1"/>
                          <a:r>
                            <a:rPr lang="en-US" altLang="ko-KR" sz="1200" dirty="0" smtClean="0"/>
                            <a:t>0.799</a:t>
                          </a:r>
                          <a:endParaRPr lang="ko-KR" altLang="en-US" sz="1200" dirty="0"/>
                        </a:p>
                      </a:txBody>
                      <a:tcPr/>
                    </a:tc>
                    <a:tc>
                      <a:txBody>
                        <a:bodyPr/>
                        <a:lstStyle/>
                        <a:p>
                          <a:pPr latinLnBrk="1"/>
                          <a:r>
                            <a:rPr lang="en-US" altLang="ko-KR" sz="1200" dirty="0" smtClean="0"/>
                            <a:t>4.465</a:t>
                          </a:r>
                          <a:endParaRPr lang="ko-KR" altLang="en-US" sz="1200" dirty="0"/>
                        </a:p>
                      </a:txBody>
                      <a:tcPr/>
                    </a:tc>
                    <a:tc>
                      <a:txBody>
                        <a:bodyPr/>
                        <a:lstStyle/>
                        <a:p>
                          <a:pPr latinLnBrk="1"/>
                          <a:r>
                            <a:rPr lang="en-US" altLang="ko-KR" sz="1200" dirty="0" smtClean="0"/>
                            <a:t>6.314</a:t>
                          </a:r>
                          <a:endParaRPr lang="ko-KR" altLang="en-US" sz="1200" dirty="0"/>
                        </a:p>
                      </a:txBody>
                      <a:tcPr/>
                    </a:tc>
                  </a:tr>
                  <a:tr h="286291">
                    <a:tc>
                      <a:txBody>
                        <a:bodyPr/>
                        <a:lstStyle/>
                        <a:p>
                          <a:pPr latinLnBrk="1"/>
                          <a:r>
                            <a:rPr lang="en-US" altLang="ko-KR" sz="1200" dirty="0" smtClean="0"/>
                            <a:t>512</a:t>
                          </a:r>
                          <a:endParaRPr lang="ko-KR" altLang="en-US" sz="1200" dirty="0"/>
                        </a:p>
                      </a:txBody>
                      <a:tcPr/>
                    </a:tc>
                    <a:tc>
                      <a:txBody>
                        <a:bodyPr/>
                        <a:lstStyle/>
                        <a:p>
                          <a:pPr latinLnBrk="1"/>
                          <a:r>
                            <a:rPr lang="en-US" altLang="ko-KR" sz="1200" dirty="0" smtClean="0"/>
                            <a:t>0.864</a:t>
                          </a:r>
                          <a:endParaRPr lang="ko-KR" altLang="en-US" sz="1200" dirty="0"/>
                        </a:p>
                      </a:txBody>
                      <a:tcPr/>
                    </a:tc>
                    <a:tc>
                      <a:txBody>
                        <a:bodyPr/>
                        <a:lstStyle/>
                        <a:p>
                          <a:pPr latinLnBrk="1"/>
                          <a:r>
                            <a:rPr lang="en-US" altLang="ko-KR" sz="1200" dirty="0" smtClean="0"/>
                            <a:t>0.855</a:t>
                          </a:r>
                          <a:endParaRPr lang="ko-KR" altLang="en-US" sz="1200" dirty="0"/>
                        </a:p>
                      </a:txBody>
                      <a:tcPr/>
                    </a:tc>
                    <a:tc>
                      <a:txBody>
                        <a:bodyPr/>
                        <a:lstStyle/>
                        <a:p>
                          <a:pPr latinLnBrk="1"/>
                          <a:r>
                            <a:rPr lang="en-US" altLang="ko-KR" sz="1200" dirty="0" smtClean="0"/>
                            <a:t>6.373</a:t>
                          </a:r>
                          <a:endParaRPr lang="ko-KR" altLang="en-US" sz="1200" dirty="0"/>
                        </a:p>
                      </a:txBody>
                      <a:tcPr/>
                    </a:tc>
                    <a:tc>
                      <a:txBody>
                        <a:bodyPr/>
                        <a:lstStyle/>
                        <a:p>
                          <a:pPr latinLnBrk="1"/>
                          <a:r>
                            <a:rPr lang="en-US" altLang="ko-KR" sz="1200" dirty="0" smtClean="0"/>
                            <a:t>9.012</a:t>
                          </a:r>
                          <a:endParaRPr lang="ko-KR" altLang="en-US" sz="1200" dirty="0"/>
                        </a:p>
                      </a:txBody>
                      <a:tcPr/>
                    </a:tc>
                  </a:tr>
                  <a:tr h="286291">
                    <a:tc>
                      <a:txBody>
                        <a:bodyPr/>
                        <a:lstStyle/>
                        <a:p>
                          <a:pPr latinLnBrk="1"/>
                          <a:r>
                            <a:rPr lang="en-US" altLang="ko-KR" sz="1200" dirty="0" smtClean="0"/>
                            <a:t>1024</a:t>
                          </a:r>
                          <a:endParaRPr lang="ko-KR" altLang="en-US" sz="1200" dirty="0"/>
                        </a:p>
                      </a:txBody>
                      <a:tcPr/>
                    </a:tc>
                    <a:tc>
                      <a:txBody>
                        <a:bodyPr/>
                        <a:lstStyle/>
                        <a:p>
                          <a:pPr latinLnBrk="1"/>
                          <a:r>
                            <a:rPr lang="en-US" altLang="ko-KR" sz="1200" dirty="0" smtClean="0"/>
                            <a:t>0.900</a:t>
                          </a:r>
                          <a:endParaRPr lang="ko-KR" altLang="en-US" sz="1200" dirty="0"/>
                        </a:p>
                      </a:txBody>
                      <a:tcPr/>
                    </a:tc>
                    <a:tc>
                      <a:txBody>
                        <a:bodyPr/>
                        <a:lstStyle/>
                        <a:p>
                          <a:pPr latinLnBrk="1"/>
                          <a:r>
                            <a:rPr lang="en-US" altLang="ko-KR" sz="1200" dirty="0" smtClean="0"/>
                            <a:t>0.893</a:t>
                          </a:r>
                          <a:endParaRPr lang="ko-KR" altLang="en-US" sz="1200" dirty="0"/>
                        </a:p>
                      </a:txBody>
                      <a:tcPr/>
                    </a:tc>
                    <a:tc>
                      <a:txBody>
                        <a:bodyPr/>
                        <a:lstStyle/>
                        <a:p>
                          <a:pPr latinLnBrk="1"/>
                          <a:r>
                            <a:rPr lang="en-US" altLang="ko-KR" sz="1200" dirty="0" smtClean="0"/>
                            <a:t>9.077</a:t>
                          </a:r>
                          <a:endParaRPr lang="ko-KR" altLang="en-US" sz="1200" dirty="0"/>
                        </a:p>
                      </a:txBody>
                      <a:tcPr/>
                    </a:tc>
                    <a:tc>
                      <a:txBody>
                        <a:bodyPr/>
                        <a:lstStyle/>
                        <a:p>
                          <a:pPr latinLnBrk="1"/>
                          <a:r>
                            <a:rPr lang="en-US" altLang="ko-KR" sz="1200" dirty="0" smtClean="0"/>
                            <a:t>12.837</a:t>
                          </a:r>
                          <a:endParaRPr lang="ko-KR" altLang="en-US" sz="1200" dirty="0"/>
                        </a:p>
                      </a:txBody>
                      <a:tcPr/>
                    </a:tc>
                  </a:tr>
                  <a:tr h="286291">
                    <a:tc>
                      <a:txBody>
                        <a:bodyPr/>
                        <a:lstStyle/>
                        <a:p>
                          <a:pPr latinLnBrk="1"/>
                          <a:r>
                            <a:rPr lang="en-US" altLang="ko-KR" sz="1200" dirty="0" smtClean="0"/>
                            <a:t>2048</a:t>
                          </a:r>
                          <a:endParaRPr lang="ko-KR" altLang="en-US" sz="1200" dirty="0"/>
                        </a:p>
                      </a:txBody>
                      <a:tcPr/>
                    </a:tc>
                    <a:tc>
                      <a:txBody>
                        <a:bodyPr/>
                        <a:lstStyle/>
                        <a:p>
                          <a:pPr latinLnBrk="1"/>
                          <a:r>
                            <a:rPr lang="en-US" altLang="ko-KR" sz="1200" dirty="0" smtClean="0"/>
                            <a:t>0.928</a:t>
                          </a:r>
                          <a:endParaRPr lang="ko-KR" altLang="en-US" sz="1200" dirty="0"/>
                        </a:p>
                      </a:txBody>
                      <a:tcPr/>
                    </a:tc>
                    <a:tc>
                      <a:txBody>
                        <a:bodyPr/>
                        <a:lstStyle/>
                        <a:p>
                          <a:pPr latinLnBrk="1"/>
                          <a:r>
                            <a:rPr lang="en-US" altLang="ko-KR" sz="1200" dirty="0" smtClean="0"/>
                            <a:t>0.924</a:t>
                          </a:r>
                          <a:endParaRPr lang="ko-KR" altLang="en-US" sz="1200" dirty="0"/>
                        </a:p>
                      </a:txBody>
                      <a:tcPr/>
                    </a:tc>
                    <a:tc>
                      <a:txBody>
                        <a:bodyPr/>
                        <a:lstStyle/>
                        <a:p>
                          <a:pPr latinLnBrk="1"/>
                          <a:r>
                            <a:rPr lang="en-US" altLang="ko-KR" sz="1200" dirty="0" smtClean="0"/>
                            <a:t>12.901</a:t>
                          </a:r>
                          <a:endParaRPr lang="ko-KR" altLang="en-US" sz="1200" dirty="0"/>
                        </a:p>
                      </a:txBody>
                      <a:tcPr/>
                    </a:tc>
                    <a:tc>
                      <a:txBody>
                        <a:bodyPr/>
                        <a:lstStyle/>
                        <a:p>
                          <a:pPr latinLnBrk="1"/>
                          <a:r>
                            <a:rPr lang="en-US" altLang="ko-KR" sz="1200" dirty="0" smtClean="0"/>
                            <a:t>18.245</a:t>
                          </a:r>
                          <a:endParaRPr lang="ko-KR" altLang="en-US" sz="1200" dirty="0"/>
                        </a:p>
                      </a:txBody>
                      <a:tcPr/>
                    </a:tc>
                  </a:tr>
                </a:tbl>
              </a:graphicData>
            </a:graphic>
          </p:graphicFrame>
        </mc:Choice>
        <mc:Fallback xmlns="">
          <p:graphicFrame>
            <p:nvGraphicFramePr>
              <p:cNvPr id="8" name="표 7"/>
              <p:cNvGraphicFramePr>
                <a:graphicFrameLocks noGrp="1"/>
              </p:cNvGraphicFramePr>
              <p:nvPr>
                <p:extLst>
                  <p:ext uri="{D42A27DB-BD31-4B8C-83A1-F6EECF244321}">
                    <p14:modId xmlns:p14="http://schemas.microsoft.com/office/powerpoint/2010/main" val="314749481"/>
                  </p:ext>
                </p:extLst>
              </p:nvPr>
            </p:nvGraphicFramePr>
            <p:xfrm>
              <a:off x="5458787" y="2476449"/>
              <a:ext cx="3361685" cy="1888655"/>
            </p:xfrm>
            <a:graphic>
              <a:graphicData uri="http://schemas.openxmlformats.org/drawingml/2006/table">
                <a:tbl>
                  <a:tblPr firstRow="1" bandRow="1">
                    <a:tableStyleId>{616DA210-FB5B-4158-B5E0-FEB733F419BA}</a:tableStyleId>
                  </a:tblPr>
                  <a:tblGrid>
                    <a:gridCol w="672337"/>
                    <a:gridCol w="672337"/>
                    <a:gridCol w="672337"/>
                    <a:gridCol w="672337"/>
                    <a:gridCol w="672337"/>
                  </a:tblGrid>
                  <a:tr h="457200">
                    <a:tc>
                      <a:txBody>
                        <a:bodyPr/>
                        <a:lstStyle/>
                        <a:p>
                          <a:pPr latinLnBrk="1"/>
                          <a:r>
                            <a:rPr lang="en-US" altLang="ko-KR" sz="1200" dirty="0" smtClean="0">
                              <a:latin typeface="Times New Roman" panose="02020603050405020304" pitchFamily="18" charset="0"/>
                              <a:cs typeface="Times New Roman" panose="02020603050405020304" pitchFamily="18" charset="0"/>
                            </a:rPr>
                            <a:t>Size </a:t>
                          </a:r>
                          <a:r>
                            <a:rPr lang="en-US" altLang="ko-KR" sz="1200" i="1" dirty="0" smtClean="0">
                              <a:latin typeface="Times New Roman" panose="02020603050405020304" pitchFamily="18" charset="0"/>
                              <a:cs typeface="Times New Roman" panose="02020603050405020304" pitchFamily="18" charset="0"/>
                            </a:rPr>
                            <a:t>L</a:t>
                          </a:r>
                          <a:endParaRPr lang="ko-KR" altLang="en-US" sz="1200" i="1"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200" i="0" u="none" dirty="0" smtClean="0">
                              <a:latin typeface="Times New Roman" panose="02020603050405020304" pitchFamily="18" charset="0"/>
                              <a:cs typeface="Times New Roman" panose="02020603050405020304" pitchFamily="18" charset="0"/>
                            </a:rPr>
                            <a:t>CH.</a:t>
                          </a:r>
                          <a:r>
                            <a:rPr lang="en-US" altLang="ko-KR" sz="1200" i="1" u="none" dirty="0" smtClean="0">
                              <a:latin typeface="Times New Roman" panose="02020603050405020304" pitchFamily="18" charset="0"/>
                              <a:cs typeface="Times New Roman" panose="02020603050405020304" pitchFamily="18" charset="0"/>
                            </a:rPr>
                            <a:t> U</a:t>
                          </a:r>
                        </a:p>
                        <a:p>
                          <a:pPr latinLnBrk="1"/>
                          <a:r>
                            <a:rPr lang="en-US" altLang="ko-KR" sz="1200" i="1" u="none" dirty="0" smtClean="0">
                              <a:latin typeface="Times New Roman" panose="02020603050405020304" pitchFamily="18" charset="0"/>
                              <a:cs typeface="Times New Roman" panose="02020603050405020304" pitchFamily="18" charset="0"/>
                            </a:rPr>
                            <a:t>(anal.)</a:t>
                          </a:r>
                          <a:endParaRPr lang="ko-KR" altLang="en-US" sz="1200" i="1" u="none" dirty="0">
                            <a:latin typeface="Times New Roman" panose="02020603050405020304" pitchFamily="18" charset="0"/>
                            <a:cs typeface="Times New Roman" panose="02020603050405020304" pitchFamily="18" charset="0"/>
                          </a:endParaRPr>
                        </a:p>
                      </a:txBody>
                      <a:tcPr/>
                    </a:tc>
                    <a:tc>
                      <a:txBody>
                        <a:bodyPr/>
                        <a:lstStyle/>
                        <a:p>
                          <a:pPr latinLnBrk="1"/>
                          <a:r>
                            <a:rPr lang="en-US" altLang="ko-KR" sz="1200" i="0" u="none" dirty="0" smtClean="0">
                              <a:latin typeface="Times New Roman" panose="02020603050405020304" pitchFamily="18" charset="0"/>
                              <a:cs typeface="Times New Roman" panose="02020603050405020304" pitchFamily="18" charset="0"/>
                            </a:rPr>
                            <a:t>CH.</a:t>
                          </a:r>
                          <a:r>
                            <a:rPr lang="en-US" altLang="ko-KR" sz="1200" i="1" u="none" dirty="0" smtClean="0">
                              <a:latin typeface="Times New Roman" panose="02020603050405020304" pitchFamily="18" charset="0"/>
                              <a:cs typeface="Times New Roman" panose="02020603050405020304" pitchFamily="18" charset="0"/>
                            </a:rPr>
                            <a:t> U</a:t>
                          </a:r>
                        </a:p>
                        <a:p>
                          <a:pPr latinLnBrk="1"/>
                          <a:r>
                            <a:rPr lang="en-US" altLang="ko-KR" sz="1200" i="1" u="none" dirty="0" smtClean="0">
                              <a:latin typeface="Times New Roman" panose="02020603050405020304" pitchFamily="18" charset="0"/>
                              <a:cs typeface="Times New Roman" panose="02020603050405020304" pitchFamily="18" charset="0"/>
                            </a:rPr>
                            <a:t>(Sim.)</a:t>
                          </a:r>
                          <a:endParaRPr lang="ko-KR" altLang="en-US" sz="1200" i="1" u="none" dirty="0" smtClean="0">
                            <a:latin typeface="Times New Roman" panose="02020603050405020304" pitchFamily="18" charset="0"/>
                            <a:cs typeface="Times New Roman" panose="02020603050405020304" pitchFamily="18" charset="0"/>
                          </a:endParaRPr>
                        </a:p>
                      </a:txBody>
                      <a:tcPr/>
                    </a:tc>
                    <a:tc>
                      <a:txBody>
                        <a:bodyPr/>
                        <a:lstStyle/>
                        <a:p>
                          <a:endParaRPr lang="ko-KR"/>
                        </a:p>
                      </a:txBody>
                      <a:tcPr>
                        <a:blipFill rotWithShape="0">
                          <a:blip r:embed="rId3"/>
                          <a:stretch>
                            <a:fillRect l="-299099" t="-1333" r="-102703" b="-320000"/>
                          </a:stretch>
                        </a:blipFill>
                      </a:tcPr>
                    </a:tc>
                    <a:tc>
                      <a:txBody>
                        <a:bodyPr/>
                        <a:lstStyle/>
                        <a:p>
                          <a:endParaRPr lang="ko-KR"/>
                        </a:p>
                      </a:txBody>
                      <a:tcPr>
                        <a:blipFill rotWithShape="0">
                          <a:blip r:embed="rId3"/>
                          <a:stretch>
                            <a:fillRect l="-402727" t="-1333" r="-3636" b="-320000"/>
                          </a:stretch>
                        </a:blipFill>
                      </a:tcPr>
                    </a:tc>
                  </a:tr>
                  <a:tr h="286291">
                    <a:tc>
                      <a:txBody>
                        <a:bodyPr/>
                        <a:lstStyle/>
                        <a:p>
                          <a:pPr latinLnBrk="1"/>
                          <a:r>
                            <a:rPr lang="en-US" altLang="ko-KR" sz="1200" dirty="0" smtClean="0"/>
                            <a:t>128</a:t>
                          </a:r>
                          <a:endParaRPr lang="ko-KR" altLang="en-US" sz="1200" dirty="0"/>
                        </a:p>
                      </a:txBody>
                      <a:tcPr/>
                    </a:tc>
                    <a:tc>
                      <a:txBody>
                        <a:bodyPr/>
                        <a:lstStyle/>
                        <a:p>
                          <a:pPr latinLnBrk="1"/>
                          <a:r>
                            <a:rPr lang="en-US" altLang="ko-KR" sz="1200" dirty="0" smtClean="0"/>
                            <a:t>0.756</a:t>
                          </a:r>
                          <a:endParaRPr lang="ko-KR" altLang="en-US" sz="1200" dirty="0"/>
                        </a:p>
                      </a:txBody>
                      <a:tcPr/>
                    </a:tc>
                    <a:tc>
                      <a:txBody>
                        <a:bodyPr/>
                        <a:lstStyle/>
                        <a:p>
                          <a:pPr latinLnBrk="1"/>
                          <a:r>
                            <a:rPr lang="en-US" altLang="ko-KR" sz="1200" dirty="0" smtClean="0"/>
                            <a:t>0.725</a:t>
                          </a:r>
                          <a:endParaRPr lang="ko-KR" altLang="en-US" sz="1200" dirty="0"/>
                        </a:p>
                      </a:txBody>
                      <a:tcPr/>
                    </a:tc>
                    <a:tc>
                      <a:txBody>
                        <a:bodyPr/>
                        <a:lstStyle/>
                        <a:p>
                          <a:pPr latinLnBrk="1"/>
                          <a:r>
                            <a:rPr lang="en-US" altLang="ko-KR" sz="1200" dirty="0" smtClean="0"/>
                            <a:t>3.114</a:t>
                          </a:r>
                          <a:endParaRPr lang="ko-KR" altLang="en-US" sz="1200" dirty="0"/>
                        </a:p>
                      </a:txBody>
                      <a:tcPr/>
                    </a:tc>
                    <a:tc>
                      <a:txBody>
                        <a:bodyPr/>
                        <a:lstStyle/>
                        <a:p>
                          <a:pPr latinLnBrk="1"/>
                          <a:r>
                            <a:rPr lang="en-US" altLang="ko-KR" sz="1200" dirty="0" smtClean="0"/>
                            <a:t>4.404</a:t>
                          </a:r>
                          <a:endParaRPr lang="ko-KR" altLang="en-US" sz="1200" dirty="0"/>
                        </a:p>
                      </a:txBody>
                      <a:tcPr/>
                    </a:tc>
                  </a:tr>
                  <a:tr h="286291">
                    <a:tc>
                      <a:txBody>
                        <a:bodyPr/>
                        <a:lstStyle/>
                        <a:p>
                          <a:pPr latinLnBrk="1"/>
                          <a:r>
                            <a:rPr lang="en-US" altLang="ko-KR" sz="1200" dirty="0" smtClean="0"/>
                            <a:t>256</a:t>
                          </a:r>
                          <a:endParaRPr lang="ko-KR" altLang="en-US" sz="1200" dirty="0"/>
                        </a:p>
                      </a:txBody>
                      <a:tcPr/>
                    </a:tc>
                    <a:tc>
                      <a:txBody>
                        <a:bodyPr/>
                        <a:lstStyle/>
                        <a:p>
                          <a:pPr latinLnBrk="1"/>
                          <a:r>
                            <a:rPr lang="en-US" altLang="ko-KR" sz="1200" dirty="0" smtClean="0"/>
                            <a:t>0.817</a:t>
                          </a:r>
                          <a:endParaRPr lang="ko-KR" altLang="en-US" sz="1200" dirty="0"/>
                        </a:p>
                      </a:txBody>
                      <a:tcPr/>
                    </a:tc>
                    <a:tc>
                      <a:txBody>
                        <a:bodyPr/>
                        <a:lstStyle/>
                        <a:p>
                          <a:pPr latinLnBrk="1"/>
                          <a:r>
                            <a:rPr lang="en-US" altLang="ko-KR" sz="1200" dirty="0" smtClean="0"/>
                            <a:t>0.799</a:t>
                          </a:r>
                          <a:endParaRPr lang="ko-KR" altLang="en-US" sz="1200" dirty="0"/>
                        </a:p>
                      </a:txBody>
                      <a:tcPr/>
                    </a:tc>
                    <a:tc>
                      <a:txBody>
                        <a:bodyPr/>
                        <a:lstStyle/>
                        <a:p>
                          <a:pPr latinLnBrk="1"/>
                          <a:r>
                            <a:rPr lang="en-US" altLang="ko-KR" sz="1200" dirty="0" smtClean="0"/>
                            <a:t>4.465</a:t>
                          </a:r>
                          <a:endParaRPr lang="ko-KR" altLang="en-US" sz="1200" dirty="0"/>
                        </a:p>
                      </a:txBody>
                      <a:tcPr/>
                    </a:tc>
                    <a:tc>
                      <a:txBody>
                        <a:bodyPr/>
                        <a:lstStyle/>
                        <a:p>
                          <a:pPr latinLnBrk="1"/>
                          <a:r>
                            <a:rPr lang="en-US" altLang="ko-KR" sz="1200" dirty="0" smtClean="0"/>
                            <a:t>6.314</a:t>
                          </a:r>
                          <a:endParaRPr lang="ko-KR" altLang="en-US" sz="1200" dirty="0"/>
                        </a:p>
                      </a:txBody>
                      <a:tcPr/>
                    </a:tc>
                  </a:tr>
                  <a:tr h="286291">
                    <a:tc>
                      <a:txBody>
                        <a:bodyPr/>
                        <a:lstStyle/>
                        <a:p>
                          <a:pPr latinLnBrk="1"/>
                          <a:r>
                            <a:rPr lang="en-US" altLang="ko-KR" sz="1200" dirty="0" smtClean="0"/>
                            <a:t>512</a:t>
                          </a:r>
                          <a:endParaRPr lang="ko-KR" altLang="en-US" sz="1200" dirty="0"/>
                        </a:p>
                      </a:txBody>
                      <a:tcPr/>
                    </a:tc>
                    <a:tc>
                      <a:txBody>
                        <a:bodyPr/>
                        <a:lstStyle/>
                        <a:p>
                          <a:pPr latinLnBrk="1"/>
                          <a:r>
                            <a:rPr lang="en-US" altLang="ko-KR" sz="1200" dirty="0" smtClean="0"/>
                            <a:t>0.864</a:t>
                          </a:r>
                          <a:endParaRPr lang="ko-KR" altLang="en-US" sz="1200" dirty="0"/>
                        </a:p>
                      </a:txBody>
                      <a:tcPr/>
                    </a:tc>
                    <a:tc>
                      <a:txBody>
                        <a:bodyPr/>
                        <a:lstStyle/>
                        <a:p>
                          <a:pPr latinLnBrk="1"/>
                          <a:r>
                            <a:rPr lang="en-US" altLang="ko-KR" sz="1200" dirty="0" smtClean="0"/>
                            <a:t>0.855</a:t>
                          </a:r>
                          <a:endParaRPr lang="ko-KR" altLang="en-US" sz="1200" dirty="0"/>
                        </a:p>
                      </a:txBody>
                      <a:tcPr/>
                    </a:tc>
                    <a:tc>
                      <a:txBody>
                        <a:bodyPr/>
                        <a:lstStyle/>
                        <a:p>
                          <a:pPr latinLnBrk="1"/>
                          <a:r>
                            <a:rPr lang="en-US" altLang="ko-KR" sz="1200" dirty="0" smtClean="0"/>
                            <a:t>6.373</a:t>
                          </a:r>
                          <a:endParaRPr lang="ko-KR" altLang="en-US" sz="1200" dirty="0"/>
                        </a:p>
                      </a:txBody>
                      <a:tcPr/>
                    </a:tc>
                    <a:tc>
                      <a:txBody>
                        <a:bodyPr/>
                        <a:lstStyle/>
                        <a:p>
                          <a:pPr latinLnBrk="1"/>
                          <a:r>
                            <a:rPr lang="en-US" altLang="ko-KR" sz="1200" dirty="0" smtClean="0"/>
                            <a:t>9.012</a:t>
                          </a:r>
                          <a:endParaRPr lang="ko-KR" altLang="en-US" sz="1200" dirty="0"/>
                        </a:p>
                      </a:txBody>
                      <a:tcPr/>
                    </a:tc>
                  </a:tr>
                  <a:tr h="286291">
                    <a:tc>
                      <a:txBody>
                        <a:bodyPr/>
                        <a:lstStyle/>
                        <a:p>
                          <a:pPr latinLnBrk="1"/>
                          <a:r>
                            <a:rPr lang="en-US" altLang="ko-KR" sz="1200" dirty="0" smtClean="0"/>
                            <a:t>1024</a:t>
                          </a:r>
                          <a:endParaRPr lang="ko-KR" altLang="en-US" sz="1200" dirty="0"/>
                        </a:p>
                      </a:txBody>
                      <a:tcPr/>
                    </a:tc>
                    <a:tc>
                      <a:txBody>
                        <a:bodyPr/>
                        <a:lstStyle/>
                        <a:p>
                          <a:pPr latinLnBrk="1"/>
                          <a:r>
                            <a:rPr lang="en-US" altLang="ko-KR" sz="1200" dirty="0" smtClean="0"/>
                            <a:t>0.900</a:t>
                          </a:r>
                          <a:endParaRPr lang="ko-KR" altLang="en-US" sz="1200" dirty="0"/>
                        </a:p>
                      </a:txBody>
                      <a:tcPr/>
                    </a:tc>
                    <a:tc>
                      <a:txBody>
                        <a:bodyPr/>
                        <a:lstStyle/>
                        <a:p>
                          <a:pPr latinLnBrk="1"/>
                          <a:r>
                            <a:rPr lang="en-US" altLang="ko-KR" sz="1200" dirty="0" smtClean="0"/>
                            <a:t>0.893</a:t>
                          </a:r>
                          <a:endParaRPr lang="ko-KR" altLang="en-US" sz="1200" dirty="0"/>
                        </a:p>
                      </a:txBody>
                      <a:tcPr/>
                    </a:tc>
                    <a:tc>
                      <a:txBody>
                        <a:bodyPr/>
                        <a:lstStyle/>
                        <a:p>
                          <a:pPr latinLnBrk="1"/>
                          <a:r>
                            <a:rPr lang="en-US" altLang="ko-KR" sz="1200" dirty="0" smtClean="0"/>
                            <a:t>9.077</a:t>
                          </a:r>
                          <a:endParaRPr lang="ko-KR" altLang="en-US" sz="1200" dirty="0"/>
                        </a:p>
                      </a:txBody>
                      <a:tcPr/>
                    </a:tc>
                    <a:tc>
                      <a:txBody>
                        <a:bodyPr/>
                        <a:lstStyle/>
                        <a:p>
                          <a:pPr latinLnBrk="1"/>
                          <a:r>
                            <a:rPr lang="en-US" altLang="ko-KR" sz="1200" dirty="0" smtClean="0"/>
                            <a:t>12.837</a:t>
                          </a:r>
                          <a:endParaRPr lang="ko-KR" altLang="en-US" sz="1200" dirty="0"/>
                        </a:p>
                      </a:txBody>
                      <a:tcPr/>
                    </a:tc>
                  </a:tr>
                  <a:tr h="286291">
                    <a:tc>
                      <a:txBody>
                        <a:bodyPr/>
                        <a:lstStyle/>
                        <a:p>
                          <a:pPr latinLnBrk="1"/>
                          <a:r>
                            <a:rPr lang="en-US" altLang="ko-KR" sz="1200" dirty="0" smtClean="0"/>
                            <a:t>2048</a:t>
                          </a:r>
                          <a:endParaRPr lang="ko-KR" altLang="en-US" sz="1200" dirty="0"/>
                        </a:p>
                      </a:txBody>
                      <a:tcPr/>
                    </a:tc>
                    <a:tc>
                      <a:txBody>
                        <a:bodyPr/>
                        <a:lstStyle/>
                        <a:p>
                          <a:pPr latinLnBrk="1"/>
                          <a:r>
                            <a:rPr lang="en-US" altLang="ko-KR" sz="1200" dirty="0" smtClean="0"/>
                            <a:t>0.928</a:t>
                          </a:r>
                          <a:endParaRPr lang="ko-KR" altLang="en-US" sz="1200" dirty="0"/>
                        </a:p>
                      </a:txBody>
                      <a:tcPr/>
                    </a:tc>
                    <a:tc>
                      <a:txBody>
                        <a:bodyPr/>
                        <a:lstStyle/>
                        <a:p>
                          <a:pPr latinLnBrk="1"/>
                          <a:r>
                            <a:rPr lang="en-US" altLang="ko-KR" sz="1200" dirty="0" smtClean="0"/>
                            <a:t>0.924</a:t>
                          </a:r>
                          <a:endParaRPr lang="ko-KR" altLang="en-US" sz="1200" dirty="0"/>
                        </a:p>
                      </a:txBody>
                      <a:tcPr/>
                    </a:tc>
                    <a:tc>
                      <a:txBody>
                        <a:bodyPr/>
                        <a:lstStyle/>
                        <a:p>
                          <a:pPr latinLnBrk="1"/>
                          <a:r>
                            <a:rPr lang="en-US" altLang="ko-KR" sz="1200" dirty="0" smtClean="0"/>
                            <a:t>12.901</a:t>
                          </a:r>
                          <a:endParaRPr lang="ko-KR" altLang="en-US" sz="1200" dirty="0"/>
                        </a:p>
                      </a:txBody>
                      <a:tcPr/>
                    </a:tc>
                    <a:tc>
                      <a:txBody>
                        <a:bodyPr/>
                        <a:lstStyle/>
                        <a:p>
                          <a:pPr latinLnBrk="1"/>
                          <a:r>
                            <a:rPr lang="en-US" altLang="ko-KR" sz="1200" dirty="0" smtClean="0"/>
                            <a:t>18.245</a:t>
                          </a:r>
                          <a:endParaRPr lang="ko-KR" altLang="en-US" sz="1200" dirty="0"/>
                        </a:p>
                      </a:txBody>
                      <a:tcPr/>
                    </a:tc>
                  </a:tr>
                </a:tbl>
              </a:graphicData>
            </a:graphic>
          </p:graphicFrame>
        </mc:Fallback>
      </mc:AlternateContent>
      <mc:AlternateContent xmlns:mc="http://schemas.openxmlformats.org/markup-compatibility/2006" xmlns:a14="http://schemas.microsoft.com/office/drawing/2010/main">
        <mc:Choice Requires="a14">
          <p:sp>
            <p:nvSpPr>
              <p:cNvPr id="9" name="TextBox 8"/>
              <p:cNvSpPr txBox="1"/>
              <p:nvPr/>
            </p:nvSpPr>
            <p:spPr>
              <a:xfrm>
                <a:off x="5580112" y="4581128"/>
                <a:ext cx="2975943" cy="941604"/>
              </a:xfrm>
              <a:prstGeom prst="rect">
                <a:avLst/>
              </a:prstGeom>
              <a:noFill/>
            </p:spPr>
            <p:txBody>
              <a:bodyPr wrap="none" rtlCol="0">
                <a:spAutoFit/>
              </a:bodyPr>
              <a:lstStyle/>
              <a:p>
                <a:r>
                  <a:rPr lang="en-US" altLang="ko-KR" sz="1800" b="0" dirty="0" smtClean="0">
                    <a:latin typeface="Cambria Math"/>
                    <a:ea typeface="Cambria Math"/>
                  </a:rPr>
                  <a:t>From [Bruno2003],</a:t>
                </a:r>
              </a:p>
              <a:p>
                <a:pPr/>
                <a14:m>
                  <m:oMathPara xmlns:m="http://schemas.openxmlformats.org/officeDocument/2006/math">
                    <m:oMathParaPr>
                      <m:jc m:val="centerGroup"/>
                    </m:oMathParaPr>
                    <m:oMath xmlns:m="http://schemas.openxmlformats.org/officeDocument/2006/math">
                      <m:r>
                        <a:rPr lang="en-US" altLang="ko-KR" sz="1800" b="0" i="1" smtClean="0">
                          <a:latin typeface="Cambria Math"/>
                          <a:ea typeface="Cambria Math"/>
                        </a:rPr>
                        <m:t>∴</m:t>
                      </m:r>
                      <m:sSub>
                        <m:sSubPr>
                          <m:ctrlPr>
                            <a:rPr lang="en-US" altLang="ko-KR" sz="1800" b="0" i="1" smtClean="0">
                              <a:latin typeface="Cambria Math"/>
                              <a:ea typeface="Cambria Math"/>
                            </a:rPr>
                          </m:ctrlPr>
                        </m:sSubPr>
                        <m:e>
                          <m:r>
                            <a:rPr lang="en-US" altLang="ko-KR" sz="1800" b="0" i="1" smtClean="0">
                              <a:latin typeface="Cambria Math"/>
                              <a:ea typeface="Cambria Math"/>
                            </a:rPr>
                            <m:t>𝑝</m:t>
                          </m:r>
                        </m:e>
                        <m:sub>
                          <m:r>
                            <m:rPr>
                              <m:sty m:val="p"/>
                            </m:rPr>
                            <a:rPr lang="en-US" altLang="ko-KR" sz="1800" b="0" i="0" smtClean="0">
                              <a:latin typeface="Cambria Math"/>
                              <a:ea typeface="Cambria Math"/>
                            </a:rPr>
                            <m:t>opt</m:t>
                          </m:r>
                        </m:sub>
                      </m:sSub>
                      <m:r>
                        <a:rPr lang="en-US" altLang="ko-KR" sz="1800" b="0" i="0" smtClean="0">
                          <a:latin typeface="Cambria Math"/>
                          <a:ea typeface="Cambria Math"/>
                        </a:rPr>
                        <m:t>→</m:t>
                      </m:r>
                      <m:f>
                        <m:fPr>
                          <m:ctrlPr>
                            <a:rPr lang="en-US" altLang="ko-KR" sz="1800" b="0" i="1" smtClean="0">
                              <a:latin typeface="Cambria Math"/>
                              <a:ea typeface="Cambria Math"/>
                            </a:rPr>
                          </m:ctrlPr>
                        </m:fPr>
                        <m:num>
                          <m:r>
                            <a:rPr lang="en-US" altLang="ko-KR" sz="1800" b="0" i="0" smtClean="0">
                              <a:latin typeface="Cambria Math"/>
                              <a:ea typeface="Cambria Math"/>
                            </a:rPr>
                            <m:t>1</m:t>
                          </m:r>
                        </m:num>
                        <m:den>
                          <m:r>
                            <a:rPr lang="en-US" altLang="ko-KR" sz="1800" b="0" i="1" smtClean="0">
                              <a:latin typeface="Cambria Math"/>
                              <a:ea typeface="Cambria Math"/>
                            </a:rPr>
                            <m:t>𝑀</m:t>
                          </m:r>
                          <m:rad>
                            <m:radPr>
                              <m:degHide m:val="on"/>
                              <m:ctrlPr>
                                <a:rPr lang="en-US" altLang="ko-KR" sz="1800" b="0" i="1" smtClean="0">
                                  <a:latin typeface="Cambria Math"/>
                                  <a:ea typeface="Cambria Math"/>
                                </a:rPr>
                              </m:ctrlPr>
                            </m:radPr>
                            <m:deg/>
                            <m:e>
                              <m:r>
                                <a:rPr lang="en-US" altLang="ko-KR" sz="1800" b="0" i="1" smtClean="0">
                                  <a:latin typeface="Cambria Math"/>
                                  <a:ea typeface="Cambria Math"/>
                                </a:rPr>
                                <m:t>𝐿</m:t>
                              </m:r>
                            </m:e>
                          </m:rad>
                        </m:den>
                      </m:f>
                      <m:r>
                        <a:rPr lang="en-US" altLang="ko-KR" sz="1800" b="0" i="1" smtClean="0">
                          <a:latin typeface="Cambria Math"/>
                          <a:ea typeface="Cambria Math"/>
                        </a:rPr>
                        <m:t> </m:t>
                      </m:r>
                      <m:r>
                        <m:rPr>
                          <m:sty m:val="p"/>
                        </m:rPr>
                        <a:rPr lang="en-US" altLang="ko-KR" sz="1800" b="0" i="0" smtClean="0">
                          <a:latin typeface="Cambria Math"/>
                          <a:ea typeface="Cambria Math"/>
                        </a:rPr>
                        <m:t>as</m:t>
                      </m:r>
                      <m:r>
                        <a:rPr lang="en-US" altLang="ko-KR" sz="1800" b="0" i="0" smtClean="0">
                          <a:latin typeface="Cambria Math"/>
                          <a:ea typeface="Cambria Math"/>
                        </a:rPr>
                        <m:t> </m:t>
                      </m:r>
                      <m:sSub>
                        <m:sSubPr>
                          <m:ctrlPr>
                            <a:rPr lang="en-US" altLang="ko-KR" sz="1800" b="0" i="1" smtClean="0">
                              <a:latin typeface="Cambria Math"/>
                              <a:ea typeface="Cambria Math"/>
                            </a:rPr>
                          </m:ctrlPr>
                        </m:sSubPr>
                        <m:e>
                          <m:r>
                            <a:rPr lang="en-US" altLang="ko-KR" sz="1800" b="0" i="1" smtClean="0">
                              <a:latin typeface="Cambria Math"/>
                              <a:ea typeface="Cambria Math"/>
                            </a:rPr>
                            <m:t>𝑝</m:t>
                          </m:r>
                        </m:e>
                        <m:sub>
                          <m:r>
                            <m:rPr>
                              <m:sty m:val="p"/>
                            </m:rPr>
                            <a:rPr lang="en-US" altLang="ko-KR" sz="1800" b="0" i="0" smtClean="0">
                              <a:latin typeface="Cambria Math"/>
                              <a:ea typeface="Cambria Math"/>
                            </a:rPr>
                            <m:t>opt</m:t>
                          </m:r>
                        </m:sub>
                      </m:sSub>
                      <m:r>
                        <a:rPr lang="en-US" altLang="ko-KR" sz="1800" b="0" i="1" smtClean="0">
                          <a:latin typeface="Cambria Math"/>
                          <a:ea typeface="Cambria Math"/>
                        </a:rPr>
                        <m:t>∝</m:t>
                      </m:r>
                      <m:f>
                        <m:fPr>
                          <m:ctrlPr>
                            <a:rPr lang="en-US" altLang="ko-KR" sz="1800" b="0" i="1" smtClean="0">
                              <a:latin typeface="Cambria Math"/>
                              <a:ea typeface="Cambria Math"/>
                            </a:rPr>
                          </m:ctrlPr>
                        </m:fPr>
                        <m:num>
                          <m:r>
                            <a:rPr lang="en-US" altLang="ko-KR" sz="1800" b="0" i="1" smtClean="0">
                              <a:latin typeface="Cambria Math"/>
                              <a:ea typeface="Cambria Math"/>
                            </a:rPr>
                            <m:t>1</m:t>
                          </m:r>
                        </m:num>
                        <m:den>
                          <m:sSub>
                            <m:sSubPr>
                              <m:ctrlPr>
                                <a:rPr lang="en-US" altLang="ko-KR" sz="1800" b="0" i="1" smtClean="0">
                                  <a:latin typeface="Cambria Math"/>
                                  <a:ea typeface="Cambria Math"/>
                                </a:rPr>
                              </m:ctrlPr>
                            </m:sSubPr>
                            <m:e>
                              <m:r>
                                <a:rPr lang="en-US" altLang="ko-KR" sz="1800" b="0" i="1" smtClean="0">
                                  <a:latin typeface="Cambria Math"/>
                                  <a:ea typeface="Cambria Math"/>
                                </a:rPr>
                                <m:t>𝑇</m:t>
                              </m:r>
                            </m:e>
                            <m:sub>
                              <m:r>
                                <a:rPr lang="en-US" altLang="ko-KR" sz="1800" b="0" i="1" smtClean="0">
                                  <a:latin typeface="Cambria Math"/>
                                  <a:ea typeface="Cambria Math"/>
                                </a:rPr>
                                <m:t>𝑇</m:t>
                              </m:r>
                            </m:sub>
                          </m:sSub>
                        </m:den>
                      </m:f>
                    </m:oMath>
                  </m:oMathPara>
                </a14:m>
                <a:endParaRPr lang="ko-KR" altLang="en-US" sz="1800" i="1" dirty="0"/>
              </a:p>
            </p:txBody>
          </p:sp>
        </mc:Choice>
        <mc:Fallback xmlns="">
          <p:sp>
            <p:nvSpPr>
              <p:cNvPr id="9" name="TextBox 8"/>
              <p:cNvSpPr txBox="1">
                <a:spLocks noRot="1" noChangeAspect="1" noMove="1" noResize="1" noEditPoints="1" noAdjustHandles="1" noChangeArrowheads="1" noChangeShapeType="1" noTextEdit="1"/>
              </p:cNvSpPr>
              <p:nvPr/>
            </p:nvSpPr>
            <p:spPr>
              <a:xfrm>
                <a:off x="5580112" y="4581128"/>
                <a:ext cx="2975943" cy="941604"/>
              </a:xfrm>
              <a:prstGeom prst="rect">
                <a:avLst/>
              </a:prstGeom>
              <a:blipFill rotWithShape="0">
                <a:blip r:embed="rId4"/>
                <a:stretch>
                  <a:fillRect l="-1636" t="-3871"/>
                </a:stretch>
              </a:blipFill>
            </p:spPr>
            <p:txBody>
              <a:bodyPr/>
              <a:lstStyle/>
              <a:p>
                <a:r>
                  <a:rPr lang="ko-KR" altLang="en-US">
                    <a:noFill/>
                  </a:rPr>
                  <a:t> </a:t>
                </a:r>
              </a:p>
            </p:txBody>
          </p:sp>
        </mc:Fallback>
      </mc:AlternateContent>
      <p:sp>
        <p:nvSpPr>
          <p:cNvPr id="10" name="TextBox 9"/>
          <p:cNvSpPr txBox="1"/>
          <p:nvPr/>
        </p:nvSpPr>
        <p:spPr>
          <a:xfrm>
            <a:off x="1485900" y="5991671"/>
            <a:ext cx="6259599" cy="461665"/>
          </a:xfrm>
          <a:prstGeom prst="rect">
            <a:avLst/>
          </a:prstGeom>
          <a:noFill/>
        </p:spPr>
        <p:txBody>
          <a:bodyPr wrap="none" rtlCol="0">
            <a:spAutoFit/>
          </a:bodyPr>
          <a:lstStyle/>
          <a:p>
            <a:r>
              <a:rPr lang="en-US" altLang="ko-KR" dirty="0" smtClean="0"/>
              <a:t>[Bruno2003] R. Bruno, M. Conti, E. </a:t>
            </a:r>
            <a:r>
              <a:rPr lang="en-US" altLang="ko-KR" dirty="0" err="1" smtClean="0"/>
              <a:t>Gregori</a:t>
            </a:r>
            <a:r>
              <a:rPr lang="en-US" altLang="ko-KR" dirty="0" smtClean="0"/>
              <a:t>, “Optimal capacity of p-persistent CSMA protocols,”</a:t>
            </a:r>
          </a:p>
          <a:p>
            <a:r>
              <a:rPr lang="en-US" altLang="ko-KR" dirty="0" smtClean="0"/>
              <a:t>IEEE Communications Letters, vol. 7, no. 3, pp. 139-141, 2003.</a:t>
            </a:r>
            <a:endParaRPr lang="ko-KR" altLang="en-US" dirty="0"/>
          </a:p>
        </p:txBody>
      </p:sp>
    </p:spTree>
    <p:extLst>
      <p:ext uri="{BB962C8B-B14F-4D97-AF65-F5344CB8AC3E}">
        <p14:creationId xmlns:p14="http://schemas.microsoft.com/office/powerpoint/2010/main" val="222472940"/>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216</TotalTime>
  <Words>1256</Words>
  <Application>Microsoft Office PowerPoint</Application>
  <PresentationFormat>화면 슬라이드 쇼(4:3)</PresentationFormat>
  <Paragraphs>245</Paragraphs>
  <Slides>18</Slides>
  <Notes>0</Notes>
  <HiddenSlides>0</HiddenSlides>
  <MMClips>0</MMClips>
  <ScaleCrop>false</ScaleCrop>
  <HeadingPairs>
    <vt:vector size="4" baseType="variant">
      <vt:variant>
        <vt:lpstr>테마</vt:lpstr>
      </vt:variant>
      <vt:variant>
        <vt:i4>1</vt:i4>
      </vt:variant>
      <vt:variant>
        <vt:lpstr>슬라이드 제목</vt:lpstr>
      </vt:variant>
      <vt:variant>
        <vt:i4>18</vt:i4>
      </vt:variant>
    </vt:vector>
  </HeadingPairs>
  <TitlesOfParts>
    <vt:vector size="19" baseType="lpstr">
      <vt:lpstr>template</vt:lpstr>
      <vt:lpstr>PowerPoint 프레젠테이션</vt:lpstr>
      <vt:lpstr>On the Optimization of the Random Access Scheme for PAC</vt:lpstr>
      <vt:lpstr>Recap 15-14-0687-00-0008 (1/4)</vt:lpstr>
      <vt:lpstr>Recap 15-14-0687-00-0008 (2/4)</vt:lpstr>
      <vt:lpstr>Recap 15-14-0687-00-0008 (3/4)</vt:lpstr>
      <vt:lpstr>Recap 15-14-0687-00-0008 (4/4)</vt:lpstr>
      <vt:lpstr>p-EIED in a Nutshell</vt:lpstr>
      <vt:lpstr>p-EIED Parameters</vt:lpstr>
      <vt:lpstr>Optimization of p-EIED</vt:lpstr>
      <vt:lpstr>Performance: packet size change (1/4)</vt:lpstr>
      <vt:lpstr>Performance: packet size change (2/4)</vt:lpstr>
      <vt:lpstr>Performance: packet size change (3/4)</vt:lpstr>
      <vt:lpstr>Performance: packet size change (4/4)</vt:lpstr>
      <vt:lpstr>Performance: mixed packet sizes (1/3)</vt:lpstr>
      <vt:lpstr>Performance: mixed packet sizes (2/3)</vt:lpstr>
      <vt:lpstr>Performance: mixed packet sizes (3/3)</vt:lpstr>
      <vt:lpstr>Discussion (1/2)</vt:lpstr>
      <vt:lpstr>Discussion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373r1</cp:lastModifiedBy>
  <cp:revision>38</cp:revision>
  <cp:lastPrinted>1998-02-10T13:28:06Z</cp:lastPrinted>
  <dcterms:created xsi:type="dcterms:W3CDTF">2014-03-12T01:39:25Z</dcterms:created>
  <dcterms:modified xsi:type="dcterms:W3CDTF">2015-05-14T15:09:53Z</dcterms:modified>
</cp:coreProperties>
</file>