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6" r:id="rId2"/>
    <p:sldId id="271" r:id="rId3"/>
    <p:sldId id="273"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99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17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F42EF-0A52-409B-8CFE-331989EAA8AD}" type="datetimeFigureOut">
              <a:rPr kumimoji="1" lang="ja-JP" altLang="en-US" smtClean="0"/>
              <a:t>2015/5/14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22377C-1BDD-4418-8A66-C0552657AEFF}" type="slidenum">
              <a:rPr kumimoji="1" lang="ja-JP" altLang="en-US" smtClean="0"/>
              <a:t>‹#›</a:t>
            </a:fld>
            <a:endParaRPr kumimoji="1" lang="ja-JP" altLang="en-US"/>
          </a:p>
        </p:txBody>
      </p:sp>
    </p:spTree>
    <p:extLst>
      <p:ext uri="{BB962C8B-B14F-4D97-AF65-F5344CB8AC3E}">
        <p14:creationId xmlns:p14="http://schemas.microsoft.com/office/powerpoint/2010/main" val="21046456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22377C-1BDD-4418-8A66-C0552657AEFF}" type="slidenum">
              <a:rPr kumimoji="1" lang="ja-JP" altLang="en-US" smtClean="0"/>
              <a:t>1</a:t>
            </a:fld>
            <a:endParaRPr kumimoji="1" lang="ja-JP" altLang="en-US"/>
          </a:p>
        </p:txBody>
      </p:sp>
    </p:spTree>
    <p:extLst>
      <p:ext uri="{BB962C8B-B14F-4D97-AF65-F5344CB8AC3E}">
        <p14:creationId xmlns:p14="http://schemas.microsoft.com/office/powerpoint/2010/main" val="212650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6" name="スライド番号プレースホルダー 5"/>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6432994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6" name="スライド番号プレースホルダー 5"/>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2760111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6" name="スライド番号プレースホルダー 5"/>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1119867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6" name="スライド番号プレースホルダー 5"/>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16944814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6" name="スライド番号プレースホルダー 5"/>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1350721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7" name="スライド番号プレースホルダー 6"/>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2936099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8" name="フッター プレースホルダー 7"/>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9" name="スライド番号プレースホルダー 8"/>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1270350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4" name="フッター プレースホルダー 3"/>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5" name="スライド番号プレースホルダー 4"/>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3032477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4" name="スライド番号プレースホルダー 3"/>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dirty="0"/>
          </a:p>
        </p:txBody>
      </p:sp>
    </p:spTree>
    <p:extLst>
      <p:ext uri="{BB962C8B-B14F-4D97-AF65-F5344CB8AC3E}">
        <p14:creationId xmlns:p14="http://schemas.microsoft.com/office/powerpoint/2010/main" val="309505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7" name="スライド番号プレースホルダー 6"/>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2303791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kumimoji="1" lang="en-US" altLang="ja-JP" smtClean="0"/>
              <a:t>March 2015</a:t>
            </a:r>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r>
              <a:rPr kumimoji="1" lang="en-US" altLang="ja-JP" dirty="0" smtClean="0"/>
              <a:t>Hideki Aoyama, Mitsuaki Oshima (Panasonic)</a:t>
            </a:r>
            <a:endParaRPr kumimoji="1" lang="ja-JP" altLang="en-US" dirty="0"/>
          </a:p>
        </p:txBody>
      </p:sp>
      <p:sp>
        <p:nvSpPr>
          <p:cNvPr id="7" name="スライド番号プレースホルダー 6"/>
          <p:cNvSpPr>
            <a:spLocks noGrp="1"/>
          </p:cNvSpPr>
          <p:nvPr>
            <p:ph type="sldNum" sz="quarter" idx="12"/>
          </p:nvPr>
        </p:nvSpPr>
        <p:spPr/>
        <p:txBody>
          <a:bodyPr/>
          <a:lstStyle>
            <a:lvl1pPr>
              <a:defRPr/>
            </a:lvl1pPr>
          </a:lstStyle>
          <a:p>
            <a:fld id="{FC5B63B5-0E23-404E-B554-7C1A08338C75}" type="slidenum">
              <a:rPr kumimoji="1" lang="ja-JP" altLang="en-US" smtClean="0"/>
              <a:t>‹#›</a:t>
            </a:fld>
            <a:endParaRPr kumimoji="1" lang="ja-JP" altLang="en-US"/>
          </a:p>
        </p:txBody>
      </p:sp>
    </p:spTree>
    <p:extLst>
      <p:ext uri="{BB962C8B-B14F-4D97-AF65-F5344CB8AC3E}">
        <p14:creationId xmlns:p14="http://schemas.microsoft.com/office/powerpoint/2010/main" val="2701609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panose="020B0600070205080204" pitchFamily="50" charset="-128"/>
              </a:defRPr>
            </a:lvl1pPr>
          </a:lstStyle>
          <a:p>
            <a:r>
              <a:rPr lang="en-US" altLang="ja-JP" dirty="0" smtClean="0"/>
              <a:t>March 2015</a:t>
            </a:r>
            <a:endParaRPr lang="ja-JP"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mn-lt"/>
                <a:ea typeface="ＭＳ Ｐゴシック" panose="020B0600070205080204" pitchFamily="50" charset="-128"/>
              </a:defRPr>
            </a:lvl1pPr>
          </a:lstStyle>
          <a:p>
            <a:r>
              <a:rPr lang="en-US" altLang="ja-JP" dirty="0" smtClean="0"/>
              <a:t>Hideki Aoyama, Mitsuaki Oshima (Panasonic)</a:t>
            </a:r>
            <a:endParaRPr lang="ja-JP" altLang="en-US"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atin typeface="+mn-lt"/>
                <a:ea typeface="ＭＳ Ｐゴシック" panose="020B0600070205080204" pitchFamily="50" charset="-128"/>
              </a:defRPr>
            </a:lvl1pPr>
          </a:lstStyle>
          <a:p>
            <a:fld id="{FC5B63B5-0E23-404E-B554-7C1A08338C75}" type="slidenum">
              <a:rPr lang="ja-JP" altLang="en-US" smtClean="0"/>
              <a:pPr/>
              <a:t>‹#›</a:t>
            </a:fld>
            <a:endParaRPr lang="ja-JP" alt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sz="1200" dirty="0">
                <a:latin typeface="+mn-lt"/>
                <a:ea typeface="ＭＳ Ｐゴシック" panose="020B0600070205080204"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Rectangle 6"/>
          <p:cNvSpPr txBox="1">
            <a:spLocks noChangeArrowheads="1"/>
          </p:cNvSpPr>
          <p:nvPr userDrawn="1"/>
        </p:nvSpPr>
        <p:spPr bwMode="auto">
          <a:xfrm>
            <a:off x="4138848" y="6480356"/>
            <a:ext cx="317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ja-JP"/>
            </a:defPPr>
            <a:lvl1pPr marL="0" algn="ctr" defTabSz="914400" rtl="0" eaLnBrk="1" latinLnBrk="0" hangingPunct="1">
              <a:defRPr kumimoji="1" sz="1200" kern="1200">
                <a:solidFill>
                  <a:schemeClr val="tx1"/>
                </a:solidFill>
                <a:latin typeface="+mn-lt"/>
                <a:ea typeface="ＭＳ Ｐゴシック" panose="020B060007020508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t>Slide</a:t>
            </a:r>
            <a:endParaRPr lang="ja-JP" altLang="en-US" dirty="0"/>
          </a:p>
        </p:txBody>
      </p:sp>
      <p:sp>
        <p:nvSpPr>
          <p:cNvPr id="2" name="テキスト ボックス 1"/>
          <p:cNvSpPr txBox="1"/>
          <p:nvPr userDrawn="1"/>
        </p:nvSpPr>
        <p:spPr>
          <a:xfrm>
            <a:off x="5525987" y="332015"/>
            <a:ext cx="2932213" cy="307777"/>
          </a:xfrm>
          <a:prstGeom prst="rect">
            <a:avLst/>
          </a:prstGeom>
          <a:noFill/>
        </p:spPr>
        <p:txBody>
          <a:bodyPr wrap="none" rtlCol="0">
            <a:spAutoFit/>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US" altLang="ja-JP" sz="1400" b="1" dirty="0" smtClean="0">
                <a:latin typeface="+mn-lt"/>
                <a:ea typeface="ＭＳ Ｐゴシック" panose="020B0600070205080204" pitchFamily="50" charset="-128"/>
              </a:rPr>
              <a:t>doc.: IEEE 802.</a:t>
            </a:r>
            <a:r>
              <a:rPr lang="en-US" altLang="ja-JP" sz="1400" b="1" dirty="0" smtClean="0">
                <a:effectLst/>
              </a:rPr>
              <a:t> </a:t>
            </a:r>
            <a:r>
              <a:rPr lang="en-US" altLang="ja-JP" sz="1400" b="1" dirty="0" smtClean="0">
                <a:effectLst/>
              </a:rPr>
              <a:t>15-15-0423-00-007a</a:t>
            </a:r>
            <a:endParaRPr lang="en-US" altLang="ja-JP" sz="1400" b="1" dirty="0" smtClean="0">
              <a:latin typeface="+mn-lt"/>
              <a:ea typeface="ＭＳ Ｐゴシック" panose="020B0600070205080204" pitchFamily="50" charset="-128"/>
            </a:endParaRPr>
          </a:p>
        </p:txBody>
      </p:sp>
    </p:spTree>
    <p:extLst>
      <p:ext uri="{BB962C8B-B14F-4D97-AF65-F5344CB8AC3E}">
        <p14:creationId xmlns:p14="http://schemas.microsoft.com/office/powerpoint/2010/main" val="15799989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45135"/>
            <a:ext cx="8763000" cy="4801314"/>
          </a:xfrm>
          <a:prstGeom prst="rect">
            <a:avLst/>
          </a:prstGeom>
          <a:noFill/>
          <a:ln w="12700">
            <a:noFill/>
            <a:miter lim="800000"/>
            <a:headEnd type="none" w="sm" len="sm"/>
            <a:tailEnd type="none" w="sm" len="sm"/>
          </a:ln>
          <a:effectLst/>
        </p:spPr>
        <p:txBody>
          <a:bodyPr>
            <a:spAutoFit/>
          </a:bodyPr>
          <a:lstStyle/>
          <a:p>
            <a:pPr marL="739775" indent="-739775" algn="ctr" eaLnBrk="0" hangingPunct="0">
              <a:spcAft>
                <a:spcPts val="1200"/>
              </a:spcAft>
            </a:pPr>
            <a:r>
              <a:rPr lang="en-US" sz="1800" b="1" u="sng" dirty="0">
                <a:solidFill>
                  <a:schemeClr val="tx2"/>
                </a:solidFill>
                <a:effectLst>
                  <a:outerShdw blurRad="38100" dist="38100" dir="2700000" algn="tl">
                    <a:srgbClr val="C0C0C0"/>
                  </a:outerShdw>
                </a:effectLst>
              </a:rPr>
              <a:t>Project: IEEE P802.15 Working Group for Wireless Personal Area Networks (WPANs</a:t>
            </a:r>
            <a:r>
              <a:rPr lang="en-US" sz="1800" b="1" u="sng" dirty="0" smtClean="0">
                <a:solidFill>
                  <a:schemeClr val="tx2"/>
                </a:solidFill>
                <a:effectLst>
                  <a:outerShdw blurRad="38100" dist="38100" dir="2700000" algn="tl">
                    <a:srgbClr val="C0C0C0"/>
                  </a:outerShdw>
                </a:effectLst>
              </a:rPr>
              <a:t>)</a:t>
            </a:r>
            <a:endParaRPr lang="en-US" sz="1600" dirty="0">
              <a:solidFill>
                <a:schemeClr val="tx2"/>
              </a:solidFill>
            </a:endParaRPr>
          </a:p>
          <a:p>
            <a:pPr marL="739775" indent="-739775" eaLnBrk="0" hangingPunct="0">
              <a:spcBef>
                <a:spcPts val="1200"/>
              </a:spcBef>
            </a:pPr>
            <a:r>
              <a:rPr lang="en-US" sz="1600" b="1" dirty="0" smtClean="0">
                <a:solidFill>
                  <a:schemeClr val="tx2"/>
                </a:solidFill>
              </a:rPr>
              <a:t>Submission </a:t>
            </a:r>
            <a:r>
              <a:rPr lang="en-US" sz="1600" b="1" dirty="0">
                <a:solidFill>
                  <a:schemeClr val="tx2"/>
                </a:solidFill>
              </a:rPr>
              <a:t>Title</a:t>
            </a:r>
            <a:r>
              <a:rPr lang="en-US" sz="1600" b="1" dirty="0" smtClean="0">
                <a:solidFill>
                  <a:schemeClr val="tx2"/>
                </a:solidFill>
              </a:rPr>
              <a:t>: </a:t>
            </a:r>
            <a:r>
              <a:rPr lang="en-US" sz="1600" dirty="0" smtClean="0">
                <a:solidFill>
                  <a:schemeClr val="tx2"/>
                </a:solidFill>
              </a:rPr>
              <a:t>Source identification</a:t>
            </a:r>
          </a:p>
          <a:p>
            <a:pPr marL="739775" indent="-739775" eaLnBrk="0" hangingPunct="0">
              <a:spcBef>
                <a:spcPts val="1200"/>
              </a:spcBef>
            </a:pPr>
            <a:r>
              <a:rPr lang="en-US" sz="1600" b="1" dirty="0" smtClean="0">
                <a:solidFill>
                  <a:schemeClr val="tx2"/>
                </a:solidFill>
              </a:rPr>
              <a:t>Date Submitted</a:t>
            </a:r>
            <a:r>
              <a:rPr lang="en-US" sz="1600" b="1" dirty="0" smtClean="0"/>
              <a:t>: </a:t>
            </a:r>
            <a:r>
              <a:rPr lang="en-US" sz="1600" dirty="0" smtClean="0"/>
              <a:t>May, 2015</a:t>
            </a:r>
            <a:endParaRPr lang="en-US" sz="1600" dirty="0" smtClean="0">
              <a:solidFill>
                <a:schemeClr val="tx2"/>
              </a:solidFill>
            </a:endParaRPr>
          </a:p>
          <a:p>
            <a:pPr marL="739775" indent="-739775" eaLnBrk="0" hangingPunct="0">
              <a:spcBef>
                <a:spcPts val="1200"/>
              </a:spcBef>
            </a:pPr>
            <a:r>
              <a:rPr lang="en-US" sz="1600" b="1" dirty="0" smtClean="0">
                <a:solidFill>
                  <a:schemeClr val="tx2"/>
                </a:solidFill>
              </a:rPr>
              <a:t>Source</a:t>
            </a:r>
            <a:r>
              <a:rPr lang="en-US" sz="1600" b="1" dirty="0" smtClean="0">
                <a:solidFill>
                  <a:schemeClr val="tx2"/>
                </a:solidFill>
              </a:rPr>
              <a:t>:</a:t>
            </a:r>
            <a:r>
              <a:rPr lang="en-US" sz="1600" dirty="0">
                <a:solidFill>
                  <a:schemeClr val="tx2"/>
                </a:solidFill>
              </a:rPr>
              <a:t>	</a:t>
            </a:r>
            <a:r>
              <a:rPr lang="en-US" sz="1600" dirty="0" smtClean="0"/>
              <a:t>Hideki </a:t>
            </a:r>
            <a:r>
              <a:rPr lang="en-US" sz="1600" dirty="0" smtClean="0"/>
              <a:t>Aoyama</a:t>
            </a:r>
            <a:r>
              <a:rPr lang="en-US" sz="1600" dirty="0"/>
              <a:t/>
            </a:r>
            <a:br>
              <a:rPr lang="en-US" sz="1600" dirty="0"/>
            </a:br>
            <a:r>
              <a:rPr lang="en-US" altLang="ko-KR" sz="1600" dirty="0" smtClean="0"/>
              <a:t>Panasonic Corporation</a:t>
            </a:r>
            <a:br>
              <a:rPr lang="en-US" altLang="ko-KR" sz="1600" dirty="0" smtClean="0"/>
            </a:br>
            <a:r>
              <a:rPr lang="en-US" altLang="ko-KR" sz="1600" dirty="0" smtClean="0"/>
              <a:t>contact: </a:t>
            </a:r>
            <a:r>
              <a:rPr lang="en-US" altLang="ja-JP" sz="1600" dirty="0" smtClean="0"/>
              <a:t>aoyama.hideki@jp.panasonic.com</a:t>
            </a:r>
            <a:endParaRPr lang="en-US" altLang="ko-KR" sz="1600" dirty="0"/>
          </a:p>
          <a:p>
            <a:pPr marL="739775" indent="-739775" eaLnBrk="0" hangingPunct="0">
              <a:spcBef>
                <a:spcPts val="1200"/>
              </a:spcBef>
            </a:pPr>
            <a:r>
              <a:rPr lang="en-US" sz="1600" b="1" dirty="0" smtClean="0">
                <a:solidFill>
                  <a:schemeClr val="tx2"/>
                </a:solidFill>
              </a:rPr>
              <a:t>Abstract</a:t>
            </a:r>
            <a:r>
              <a:rPr lang="en-US" sz="1600" b="1" dirty="0" smtClean="0">
                <a:solidFill>
                  <a:schemeClr val="tx2"/>
                </a:solidFill>
              </a:rPr>
              <a:t>: </a:t>
            </a:r>
            <a:r>
              <a:rPr lang="en-US" sz="1600" dirty="0" smtClean="0">
                <a:solidFill>
                  <a:schemeClr val="tx2"/>
                </a:solidFill>
              </a:rPr>
              <a:t>Explanation for need of source identification</a:t>
            </a:r>
            <a:endParaRPr lang="en-US" sz="1600" dirty="0" smtClean="0">
              <a:solidFill>
                <a:schemeClr val="tx2"/>
              </a:solidFill>
            </a:endParaRPr>
          </a:p>
          <a:p>
            <a:pPr marL="739775" indent="-739775" eaLnBrk="0" hangingPunct="0">
              <a:spcBef>
                <a:spcPts val="1200"/>
              </a:spcBef>
            </a:pPr>
            <a:r>
              <a:rPr lang="en-US" sz="1600" b="1" dirty="0" smtClean="0">
                <a:solidFill>
                  <a:schemeClr val="tx2"/>
                </a:solidFill>
              </a:rPr>
              <a:t>Purpose:</a:t>
            </a:r>
            <a:r>
              <a:rPr lang="en-US" sz="1600" dirty="0">
                <a:solidFill>
                  <a:schemeClr val="tx2"/>
                </a:solidFill>
              </a:rPr>
              <a:t> </a:t>
            </a:r>
            <a:r>
              <a:rPr lang="en-US" altLang="ja-JP" sz="1600" dirty="0" smtClean="0">
                <a:solidFill>
                  <a:schemeClr val="tx2"/>
                </a:solidFill>
              </a:rPr>
              <a:t>To assist the committee generating TCD</a:t>
            </a:r>
            <a:endParaRPr lang="en-US" sz="1600" dirty="0">
              <a:solidFill>
                <a:schemeClr val="tx2"/>
              </a:solidFill>
            </a:endParaRPr>
          </a:p>
          <a:p>
            <a:pPr marL="739775" indent="-739775" eaLnBrk="0" hangingPunct="0">
              <a:spcBef>
                <a:spcPts val="1200"/>
              </a:spcBef>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spcBef>
                <a:spcPts val="1200"/>
              </a:spcBef>
            </a:pPr>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5" name="スライド番号プレースホルダー 4"/>
          <p:cNvSpPr>
            <a:spLocks noGrp="1"/>
          </p:cNvSpPr>
          <p:nvPr>
            <p:ph type="sldNum" sz="quarter" idx="12"/>
          </p:nvPr>
        </p:nvSpPr>
        <p:spPr/>
        <p:txBody>
          <a:bodyPr/>
          <a:lstStyle/>
          <a:p>
            <a:fld id="{FC5B63B5-0E23-404E-B554-7C1A08338C75}" type="slidenum">
              <a:rPr kumimoji="1" lang="ja-JP" altLang="en-US" smtClean="0"/>
              <a:t>1</a:t>
            </a:fld>
            <a:endParaRPr kumimoji="1" lang="ja-JP" altLang="en-US"/>
          </a:p>
        </p:txBody>
      </p:sp>
      <p:sp>
        <p:nvSpPr>
          <p:cNvPr id="6" name="日付プレースホルダー 1"/>
          <p:cNvSpPr>
            <a:spLocks noGrp="1"/>
          </p:cNvSpPr>
          <p:nvPr>
            <p:ph type="dt" sz="half" idx="10"/>
          </p:nvPr>
        </p:nvSpPr>
        <p:spPr>
          <a:xfrm>
            <a:off x="685800" y="378281"/>
            <a:ext cx="1600200" cy="215444"/>
          </a:xfrm>
        </p:spPr>
        <p:txBody>
          <a:bodyPr/>
          <a:lstStyle/>
          <a:p>
            <a:r>
              <a:rPr kumimoji="1" lang="en-US" altLang="ja-JP" dirty="0" smtClean="0"/>
              <a:t>May 2015</a:t>
            </a:r>
            <a:endParaRPr kumimoji="1" lang="ja-JP" altLang="en-US" dirty="0"/>
          </a:p>
        </p:txBody>
      </p:sp>
      <p:sp>
        <p:nvSpPr>
          <p:cNvPr id="7" name="フッター プレースホルダー 2"/>
          <p:cNvSpPr>
            <a:spLocks noGrp="1"/>
          </p:cNvSpPr>
          <p:nvPr>
            <p:ph type="ftr" sz="quarter" idx="11"/>
          </p:nvPr>
        </p:nvSpPr>
        <p:spPr>
          <a:xfrm>
            <a:off x="5486400" y="6475413"/>
            <a:ext cx="3124200" cy="184666"/>
          </a:xfrm>
        </p:spPr>
        <p:txBody>
          <a:bodyPr/>
          <a:lstStyle/>
          <a:p>
            <a:r>
              <a:rPr kumimoji="1" lang="en-US" altLang="ja-JP" dirty="0" smtClean="0"/>
              <a:t>Hideki Aoyama (Panasonic)</a:t>
            </a:r>
            <a:endParaRPr kumimoji="1" lang="ja-JP" altLang="en-US" dirty="0"/>
          </a:p>
        </p:txBody>
      </p:sp>
    </p:spTree>
    <p:extLst>
      <p:ext uri="{BB962C8B-B14F-4D97-AF65-F5344CB8AC3E}">
        <p14:creationId xmlns:p14="http://schemas.microsoft.com/office/powerpoint/2010/main" val="453851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dirty="0" smtClean="0"/>
              <a:t>May 2015</a:t>
            </a:r>
            <a:endParaRPr kumimoji="1" lang="ja-JP" altLang="en-US" dirty="0"/>
          </a:p>
        </p:txBody>
      </p:sp>
      <p:sp>
        <p:nvSpPr>
          <p:cNvPr id="3" name="フッター プレースホルダー 2"/>
          <p:cNvSpPr>
            <a:spLocks noGrp="1"/>
          </p:cNvSpPr>
          <p:nvPr>
            <p:ph type="ftr" sz="quarter" idx="11"/>
          </p:nvPr>
        </p:nvSpPr>
        <p:spPr/>
        <p:txBody>
          <a:bodyPr/>
          <a:lstStyle/>
          <a:p>
            <a:r>
              <a:rPr kumimoji="1" lang="en-US" altLang="ja-JP" dirty="0" smtClean="0"/>
              <a:t>Hideki Aoyama (Panasonic)</a:t>
            </a:r>
            <a:endParaRPr kumimoji="1"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kumimoji="1" lang="ja-JP" altLang="en-US" smtClean="0"/>
              <a:t>2</a:t>
            </a:fld>
            <a:endParaRPr kumimoji="1" lang="ja-JP" altLang="en-US" dirty="0"/>
          </a:p>
        </p:txBody>
      </p:sp>
      <p:grpSp>
        <p:nvGrpSpPr>
          <p:cNvPr id="9" name="グループ化 8"/>
          <p:cNvGrpSpPr/>
          <p:nvPr/>
        </p:nvGrpSpPr>
        <p:grpSpPr>
          <a:xfrm>
            <a:off x="1177636" y="5794693"/>
            <a:ext cx="6539346" cy="307777"/>
            <a:chOff x="1177636" y="845125"/>
            <a:chExt cx="6539346" cy="307777"/>
          </a:xfrm>
        </p:grpSpPr>
        <p:cxnSp>
          <p:nvCxnSpPr>
            <p:cNvPr id="6" name="直線矢印コネクタ 5"/>
            <p:cNvCxnSpPr/>
            <p:nvPr/>
          </p:nvCxnSpPr>
          <p:spPr bwMode="auto">
            <a:xfrm>
              <a:off x="1177636" y="914400"/>
              <a:ext cx="6539346"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テキスト ボックス 6"/>
            <p:cNvSpPr txBox="1"/>
            <p:nvPr/>
          </p:nvSpPr>
          <p:spPr>
            <a:xfrm>
              <a:off x="7121947" y="845125"/>
              <a:ext cx="503664" cy="307777"/>
            </a:xfrm>
            <a:prstGeom prst="rect">
              <a:avLst/>
            </a:prstGeom>
            <a:noFill/>
          </p:spPr>
          <p:txBody>
            <a:bodyPr wrap="none" rtlCol="0">
              <a:spAutoFit/>
            </a:bodyPr>
            <a:lstStyle/>
            <a:p>
              <a:r>
                <a:rPr kumimoji="1" lang="en-US" altLang="ja-JP" sz="1400" dirty="0" smtClean="0"/>
                <a:t>time</a:t>
              </a:r>
              <a:endParaRPr kumimoji="1" lang="ja-JP" altLang="en-US" sz="1400" dirty="0"/>
            </a:p>
          </p:txBody>
        </p:sp>
      </p:grpSp>
      <p:sp>
        <p:nvSpPr>
          <p:cNvPr id="10" name="正方形/長方形 9"/>
          <p:cNvSpPr/>
          <p:nvPr/>
        </p:nvSpPr>
        <p:spPr bwMode="auto">
          <a:xfrm>
            <a:off x="1454727" y="5355540"/>
            <a:ext cx="5777346" cy="152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anose="02020603050405020304" pitchFamily="18" charset="0"/>
              </a:rPr>
              <a:t>1		2		3</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grpSp>
        <p:nvGrpSpPr>
          <p:cNvPr id="14" name="グループ化 13"/>
          <p:cNvGrpSpPr/>
          <p:nvPr/>
        </p:nvGrpSpPr>
        <p:grpSpPr>
          <a:xfrm rot="10800000">
            <a:off x="2025994" y="1821873"/>
            <a:ext cx="484909" cy="443342"/>
            <a:chOff x="7017328" y="2798620"/>
            <a:chExt cx="484909" cy="443342"/>
          </a:xfrm>
        </p:grpSpPr>
        <p:sp>
          <p:nvSpPr>
            <p:cNvPr id="12" name="二等辺三角形 11"/>
            <p:cNvSpPr/>
            <p:nvPr/>
          </p:nvSpPr>
          <p:spPr bwMode="auto">
            <a:xfrm>
              <a:off x="7017328" y="2992580"/>
              <a:ext cx="484909" cy="249382"/>
            </a:xfrm>
            <a:prstGeom prst="triangl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3" name="正方形/長方形 12"/>
            <p:cNvSpPr/>
            <p:nvPr/>
          </p:nvSpPr>
          <p:spPr bwMode="auto">
            <a:xfrm rot="10800000">
              <a:off x="7017328" y="2798620"/>
              <a:ext cx="450272" cy="29094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anose="02020603050405020304" pitchFamily="18" charset="0"/>
                </a:rPr>
                <a:t>Rx</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grpSp>
      <p:sp>
        <p:nvSpPr>
          <p:cNvPr id="15" name="正方形/長方形 14"/>
          <p:cNvSpPr/>
          <p:nvPr/>
        </p:nvSpPr>
        <p:spPr bwMode="auto">
          <a:xfrm>
            <a:off x="1942864" y="962891"/>
            <a:ext cx="637309" cy="31865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1</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cxnSp>
        <p:nvCxnSpPr>
          <p:cNvPr id="17" name="直線矢印コネクタ 16"/>
          <p:cNvCxnSpPr>
            <a:stCxn id="15" idx="2"/>
          </p:cNvCxnSpPr>
          <p:nvPr/>
        </p:nvCxnSpPr>
        <p:spPr bwMode="auto">
          <a:xfrm flipH="1">
            <a:off x="2261518" y="1281546"/>
            <a:ext cx="1" cy="52647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7"/>
          <p:cNvSpPr txBox="1"/>
          <p:nvPr/>
        </p:nvSpPr>
        <p:spPr>
          <a:xfrm>
            <a:off x="2261519" y="1309255"/>
            <a:ext cx="1114408" cy="369332"/>
          </a:xfrm>
          <a:prstGeom prst="rect">
            <a:avLst/>
          </a:prstGeom>
          <a:noFill/>
        </p:spPr>
        <p:txBody>
          <a:bodyPr wrap="none" rtlCol="0">
            <a:spAutoFit/>
          </a:bodyPr>
          <a:lstStyle/>
          <a:p>
            <a:r>
              <a:rPr lang="en-US" altLang="ja-JP" dirty="0" smtClean="0"/>
              <a:t>Send</a:t>
            </a:r>
            <a:r>
              <a:rPr kumimoji="1" lang="en-US" altLang="ja-JP" dirty="0" smtClean="0"/>
              <a:t>: 123</a:t>
            </a:r>
            <a:endParaRPr kumimoji="1" lang="ja-JP" altLang="en-US" dirty="0"/>
          </a:p>
        </p:txBody>
      </p:sp>
      <p:sp>
        <p:nvSpPr>
          <p:cNvPr id="19" name="正方形/長方形 18"/>
          <p:cNvSpPr/>
          <p:nvPr/>
        </p:nvSpPr>
        <p:spPr bwMode="auto">
          <a:xfrm>
            <a:off x="1468582" y="3125646"/>
            <a:ext cx="1773382" cy="16625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0" name="正方形/長方形 19"/>
          <p:cNvSpPr/>
          <p:nvPr/>
        </p:nvSpPr>
        <p:spPr bwMode="auto">
          <a:xfrm>
            <a:off x="1870363" y="3698638"/>
            <a:ext cx="923763" cy="516562"/>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1</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7" name="テキスト ボックス 26"/>
          <p:cNvSpPr txBox="1"/>
          <p:nvPr/>
        </p:nvSpPr>
        <p:spPr>
          <a:xfrm>
            <a:off x="1468582" y="2872309"/>
            <a:ext cx="1462260" cy="307777"/>
          </a:xfrm>
          <a:prstGeom prst="rect">
            <a:avLst/>
          </a:prstGeom>
          <a:noFill/>
        </p:spPr>
        <p:txBody>
          <a:bodyPr wrap="none" rtlCol="0">
            <a:spAutoFit/>
          </a:bodyPr>
          <a:lstStyle/>
          <a:p>
            <a:r>
              <a:rPr kumimoji="1" lang="en-US" altLang="ja-JP" sz="1400" dirty="0" smtClean="0"/>
              <a:t>Captured image 1</a:t>
            </a:r>
            <a:endParaRPr kumimoji="1" lang="ja-JP" altLang="en-US" sz="1400" dirty="0"/>
          </a:p>
        </p:txBody>
      </p:sp>
      <p:sp>
        <p:nvSpPr>
          <p:cNvPr id="24" name="正方形/長方形 23"/>
          <p:cNvSpPr/>
          <p:nvPr/>
        </p:nvSpPr>
        <p:spPr bwMode="auto">
          <a:xfrm>
            <a:off x="3560618" y="3125646"/>
            <a:ext cx="1773382" cy="16625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5" name="正方形/長方形 24"/>
          <p:cNvSpPr/>
          <p:nvPr/>
        </p:nvSpPr>
        <p:spPr bwMode="auto">
          <a:xfrm>
            <a:off x="3962399" y="3698638"/>
            <a:ext cx="923763" cy="516562"/>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1</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8" name="テキスト ボックス 27"/>
          <p:cNvSpPr txBox="1"/>
          <p:nvPr/>
        </p:nvSpPr>
        <p:spPr>
          <a:xfrm>
            <a:off x="3560618" y="2881693"/>
            <a:ext cx="1462260" cy="307777"/>
          </a:xfrm>
          <a:prstGeom prst="rect">
            <a:avLst/>
          </a:prstGeom>
          <a:noFill/>
        </p:spPr>
        <p:txBody>
          <a:bodyPr wrap="none" rtlCol="0">
            <a:spAutoFit/>
          </a:bodyPr>
          <a:lstStyle/>
          <a:p>
            <a:r>
              <a:rPr kumimoji="1" lang="en-US" altLang="ja-JP" sz="1400" dirty="0" smtClean="0"/>
              <a:t>Captured image 2</a:t>
            </a:r>
            <a:endParaRPr kumimoji="1" lang="ja-JP" altLang="en-US" sz="1400" dirty="0"/>
          </a:p>
        </p:txBody>
      </p:sp>
      <p:sp>
        <p:nvSpPr>
          <p:cNvPr id="33" name="正方形/長方形 32"/>
          <p:cNvSpPr/>
          <p:nvPr/>
        </p:nvSpPr>
        <p:spPr bwMode="auto">
          <a:xfrm>
            <a:off x="5555673" y="3116262"/>
            <a:ext cx="1773382" cy="16625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4" name="正方形/長方形 33"/>
          <p:cNvSpPr/>
          <p:nvPr/>
        </p:nvSpPr>
        <p:spPr bwMode="auto">
          <a:xfrm>
            <a:off x="5957454" y="3689254"/>
            <a:ext cx="923763" cy="516562"/>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1</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2" name="テキスト ボックス 31"/>
          <p:cNvSpPr txBox="1"/>
          <p:nvPr/>
        </p:nvSpPr>
        <p:spPr>
          <a:xfrm>
            <a:off x="5555673" y="2872309"/>
            <a:ext cx="1462260" cy="307777"/>
          </a:xfrm>
          <a:prstGeom prst="rect">
            <a:avLst/>
          </a:prstGeom>
          <a:noFill/>
        </p:spPr>
        <p:txBody>
          <a:bodyPr wrap="none" rtlCol="0">
            <a:spAutoFit/>
          </a:bodyPr>
          <a:lstStyle/>
          <a:p>
            <a:r>
              <a:rPr kumimoji="1" lang="en-US" altLang="ja-JP" sz="1400" dirty="0" smtClean="0"/>
              <a:t>Captured image 3</a:t>
            </a:r>
            <a:endParaRPr kumimoji="1" lang="ja-JP" altLang="en-US" sz="1400" dirty="0"/>
          </a:p>
        </p:txBody>
      </p:sp>
      <p:cxnSp>
        <p:nvCxnSpPr>
          <p:cNvPr id="36" name="直線矢印コネクタ 35"/>
          <p:cNvCxnSpPr>
            <a:stCxn id="19" idx="2"/>
          </p:cNvCxnSpPr>
          <p:nvPr/>
        </p:nvCxnSpPr>
        <p:spPr bwMode="auto">
          <a:xfrm>
            <a:off x="2355273" y="4788193"/>
            <a:ext cx="155630" cy="567347"/>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a:stCxn id="24" idx="2"/>
            <a:endCxn id="10" idx="0"/>
          </p:cNvCxnSpPr>
          <p:nvPr/>
        </p:nvCxnSpPr>
        <p:spPr bwMode="auto">
          <a:xfrm flipH="1">
            <a:off x="4343400" y="4788193"/>
            <a:ext cx="103909" cy="567347"/>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stCxn id="33" idx="2"/>
          </p:cNvCxnSpPr>
          <p:nvPr/>
        </p:nvCxnSpPr>
        <p:spPr bwMode="auto">
          <a:xfrm flipH="1">
            <a:off x="6286803" y="4778809"/>
            <a:ext cx="155561" cy="57673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テキスト ボックス 40"/>
          <p:cNvSpPr txBox="1"/>
          <p:nvPr/>
        </p:nvSpPr>
        <p:spPr>
          <a:xfrm>
            <a:off x="1426309" y="5473304"/>
            <a:ext cx="1199367" cy="307777"/>
          </a:xfrm>
          <a:prstGeom prst="rect">
            <a:avLst/>
          </a:prstGeom>
          <a:noFill/>
        </p:spPr>
        <p:txBody>
          <a:bodyPr wrap="none" rtlCol="0">
            <a:spAutoFit/>
          </a:bodyPr>
          <a:lstStyle/>
          <a:p>
            <a:r>
              <a:rPr kumimoji="1" lang="en-US" altLang="ja-JP" sz="1400" dirty="0" smtClean="0"/>
              <a:t>Received data</a:t>
            </a:r>
            <a:endParaRPr kumimoji="1" lang="ja-JP" altLang="en-US" sz="1400" dirty="0"/>
          </a:p>
        </p:txBody>
      </p:sp>
      <p:sp>
        <p:nvSpPr>
          <p:cNvPr id="42" name="テキスト ボックス 41"/>
          <p:cNvSpPr txBox="1"/>
          <p:nvPr/>
        </p:nvSpPr>
        <p:spPr>
          <a:xfrm>
            <a:off x="7625611" y="5247074"/>
            <a:ext cx="543739" cy="369332"/>
          </a:xfrm>
          <a:prstGeom prst="rect">
            <a:avLst/>
          </a:prstGeom>
          <a:noFill/>
        </p:spPr>
        <p:txBody>
          <a:bodyPr wrap="none" rtlCol="0">
            <a:spAutoFit/>
          </a:bodyPr>
          <a:lstStyle/>
          <a:p>
            <a:r>
              <a:rPr kumimoji="1" lang="en-US" altLang="ja-JP" b="1" dirty="0" smtClean="0">
                <a:solidFill>
                  <a:srgbClr val="00B050"/>
                </a:solidFill>
              </a:rPr>
              <a:t>OK</a:t>
            </a:r>
            <a:endParaRPr kumimoji="1" lang="ja-JP" altLang="en-US" b="1" dirty="0">
              <a:solidFill>
                <a:srgbClr val="00B050"/>
              </a:solidFill>
            </a:endParaRPr>
          </a:p>
        </p:txBody>
      </p:sp>
    </p:spTree>
    <p:extLst>
      <p:ext uri="{BB962C8B-B14F-4D97-AF65-F5344CB8AC3E}">
        <p14:creationId xmlns:p14="http://schemas.microsoft.com/office/powerpoint/2010/main" val="3087083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dirty="0" smtClean="0"/>
              <a:t>May 2015</a:t>
            </a:r>
            <a:endParaRPr kumimoji="1" lang="ja-JP" altLang="en-US" dirty="0"/>
          </a:p>
        </p:txBody>
      </p:sp>
      <p:sp>
        <p:nvSpPr>
          <p:cNvPr id="3" name="フッター プレースホルダー 2"/>
          <p:cNvSpPr>
            <a:spLocks noGrp="1"/>
          </p:cNvSpPr>
          <p:nvPr>
            <p:ph type="ftr" sz="quarter" idx="11"/>
          </p:nvPr>
        </p:nvSpPr>
        <p:spPr/>
        <p:txBody>
          <a:bodyPr/>
          <a:lstStyle/>
          <a:p>
            <a:r>
              <a:rPr kumimoji="1" lang="en-US" altLang="ja-JP" dirty="0" smtClean="0"/>
              <a:t>Hideki Aoyama (Panasonic)</a:t>
            </a:r>
            <a:endParaRPr kumimoji="1"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kumimoji="1" lang="ja-JP" altLang="en-US" smtClean="0"/>
              <a:t>3</a:t>
            </a:fld>
            <a:endParaRPr kumimoji="1" lang="ja-JP" altLang="en-US" dirty="0"/>
          </a:p>
        </p:txBody>
      </p:sp>
      <p:grpSp>
        <p:nvGrpSpPr>
          <p:cNvPr id="9" name="グループ化 8"/>
          <p:cNvGrpSpPr/>
          <p:nvPr/>
        </p:nvGrpSpPr>
        <p:grpSpPr>
          <a:xfrm>
            <a:off x="1191491" y="5507940"/>
            <a:ext cx="6539346" cy="307777"/>
            <a:chOff x="1177636" y="845125"/>
            <a:chExt cx="6539346" cy="307777"/>
          </a:xfrm>
        </p:grpSpPr>
        <p:cxnSp>
          <p:nvCxnSpPr>
            <p:cNvPr id="6" name="直線矢印コネクタ 5"/>
            <p:cNvCxnSpPr/>
            <p:nvPr/>
          </p:nvCxnSpPr>
          <p:spPr bwMode="auto">
            <a:xfrm>
              <a:off x="1177636" y="914400"/>
              <a:ext cx="6539346"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テキスト ボックス 6"/>
            <p:cNvSpPr txBox="1"/>
            <p:nvPr/>
          </p:nvSpPr>
          <p:spPr>
            <a:xfrm>
              <a:off x="7121947" y="845125"/>
              <a:ext cx="503664" cy="307777"/>
            </a:xfrm>
            <a:prstGeom prst="rect">
              <a:avLst/>
            </a:prstGeom>
            <a:noFill/>
          </p:spPr>
          <p:txBody>
            <a:bodyPr wrap="none" rtlCol="0">
              <a:spAutoFit/>
            </a:bodyPr>
            <a:lstStyle/>
            <a:p>
              <a:r>
                <a:rPr kumimoji="1" lang="en-US" altLang="ja-JP" sz="1400" dirty="0" smtClean="0"/>
                <a:t>time</a:t>
              </a:r>
              <a:endParaRPr kumimoji="1" lang="ja-JP" altLang="en-US" sz="1400" dirty="0"/>
            </a:p>
          </p:txBody>
        </p:sp>
      </p:grpSp>
      <p:sp>
        <p:nvSpPr>
          <p:cNvPr id="10" name="正方形/長方形 9"/>
          <p:cNvSpPr/>
          <p:nvPr/>
        </p:nvSpPr>
        <p:spPr bwMode="auto">
          <a:xfrm>
            <a:off x="1468582" y="5068787"/>
            <a:ext cx="5777346" cy="152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anose="02020603050405020304" pitchFamily="18" charset="0"/>
              </a:rPr>
              <a:t>1		2		</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grpSp>
        <p:nvGrpSpPr>
          <p:cNvPr id="14" name="グループ化 13"/>
          <p:cNvGrpSpPr/>
          <p:nvPr/>
        </p:nvGrpSpPr>
        <p:grpSpPr>
          <a:xfrm rot="10800000">
            <a:off x="2025994" y="1821873"/>
            <a:ext cx="484909" cy="443342"/>
            <a:chOff x="7017328" y="2798620"/>
            <a:chExt cx="484909" cy="443342"/>
          </a:xfrm>
        </p:grpSpPr>
        <p:sp>
          <p:nvSpPr>
            <p:cNvPr id="12" name="二等辺三角形 11"/>
            <p:cNvSpPr/>
            <p:nvPr/>
          </p:nvSpPr>
          <p:spPr bwMode="auto">
            <a:xfrm>
              <a:off x="7017328" y="2992580"/>
              <a:ext cx="484909" cy="249382"/>
            </a:xfrm>
            <a:prstGeom prst="triangl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3" name="正方形/長方形 12"/>
            <p:cNvSpPr/>
            <p:nvPr/>
          </p:nvSpPr>
          <p:spPr bwMode="auto">
            <a:xfrm rot="10800000">
              <a:off x="7017328" y="2798620"/>
              <a:ext cx="450272" cy="29094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anose="02020603050405020304" pitchFamily="18" charset="0"/>
                </a:rPr>
                <a:t>Rx</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grpSp>
      <p:sp>
        <p:nvSpPr>
          <p:cNvPr id="15" name="正方形/長方形 14"/>
          <p:cNvSpPr/>
          <p:nvPr/>
        </p:nvSpPr>
        <p:spPr bwMode="auto">
          <a:xfrm>
            <a:off x="1942864" y="962891"/>
            <a:ext cx="637309" cy="31865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1</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cxnSp>
        <p:nvCxnSpPr>
          <p:cNvPr id="17" name="直線矢印コネクタ 16"/>
          <p:cNvCxnSpPr>
            <a:stCxn id="15" idx="2"/>
          </p:cNvCxnSpPr>
          <p:nvPr/>
        </p:nvCxnSpPr>
        <p:spPr bwMode="auto">
          <a:xfrm flipH="1">
            <a:off x="2261518" y="1281546"/>
            <a:ext cx="1" cy="52647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7"/>
          <p:cNvSpPr txBox="1"/>
          <p:nvPr/>
        </p:nvSpPr>
        <p:spPr>
          <a:xfrm>
            <a:off x="1085304" y="1309255"/>
            <a:ext cx="1011815" cy="338554"/>
          </a:xfrm>
          <a:prstGeom prst="rect">
            <a:avLst/>
          </a:prstGeom>
          <a:noFill/>
        </p:spPr>
        <p:txBody>
          <a:bodyPr wrap="none" rtlCol="0">
            <a:spAutoFit/>
          </a:bodyPr>
          <a:lstStyle/>
          <a:p>
            <a:r>
              <a:rPr lang="en-US" altLang="ja-JP" sz="1600" dirty="0" smtClean="0"/>
              <a:t>Send</a:t>
            </a:r>
            <a:r>
              <a:rPr kumimoji="1" lang="en-US" altLang="ja-JP" sz="1600" dirty="0" smtClean="0"/>
              <a:t>: 123</a:t>
            </a:r>
            <a:endParaRPr kumimoji="1" lang="ja-JP" altLang="en-US" sz="1600" dirty="0"/>
          </a:p>
        </p:txBody>
      </p:sp>
      <p:sp>
        <p:nvSpPr>
          <p:cNvPr id="19" name="正方形/長方形 18"/>
          <p:cNvSpPr/>
          <p:nvPr/>
        </p:nvSpPr>
        <p:spPr bwMode="auto">
          <a:xfrm>
            <a:off x="1482437" y="2838893"/>
            <a:ext cx="1773382" cy="16625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0" name="正方形/長方形 19"/>
          <p:cNvSpPr/>
          <p:nvPr/>
        </p:nvSpPr>
        <p:spPr bwMode="auto">
          <a:xfrm>
            <a:off x="1884218" y="3411885"/>
            <a:ext cx="923763" cy="516562"/>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1</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7" name="テキスト ボックス 26"/>
          <p:cNvSpPr txBox="1"/>
          <p:nvPr/>
        </p:nvSpPr>
        <p:spPr>
          <a:xfrm>
            <a:off x="1482437" y="2585556"/>
            <a:ext cx="1462260" cy="307777"/>
          </a:xfrm>
          <a:prstGeom prst="rect">
            <a:avLst/>
          </a:prstGeom>
          <a:noFill/>
        </p:spPr>
        <p:txBody>
          <a:bodyPr wrap="none" rtlCol="0">
            <a:spAutoFit/>
          </a:bodyPr>
          <a:lstStyle/>
          <a:p>
            <a:r>
              <a:rPr kumimoji="1" lang="en-US" altLang="ja-JP" sz="1400" dirty="0" smtClean="0"/>
              <a:t>Captured image 1</a:t>
            </a:r>
            <a:endParaRPr kumimoji="1" lang="ja-JP" altLang="en-US" sz="1400" dirty="0"/>
          </a:p>
        </p:txBody>
      </p:sp>
      <p:sp>
        <p:nvSpPr>
          <p:cNvPr id="24" name="正方形/長方形 23"/>
          <p:cNvSpPr/>
          <p:nvPr/>
        </p:nvSpPr>
        <p:spPr bwMode="auto">
          <a:xfrm>
            <a:off x="3574473" y="2838893"/>
            <a:ext cx="1773382" cy="16625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5" name="正方形/長方形 24"/>
          <p:cNvSpPr/>
          <p:nvPr/>
        </p:nvSpPr>
        <p:spPr bwMode="auto">
          <a:xfrm>
            <a:off x="3976254" y="3411885"/>
            <a:ext cx="923763" cy="516562"/>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1</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8" name="テキスト ボックス 27"/>
          <p:cNvSpPr txBox="1"/>
          <p:nvPr/>
        </p:nvSpPr>
        <p:spPr>
          <a:xfrm>
            <a:off x="3574473" y="2594940"/>
            <a:ext cx="1462260" cy="307777"/>
          </a:xfrm>
          <a:prstGeom prst="rect">
            <a:avLst/>
          </a:prstGeom>
          <a:noFill/>
        </p:spPr>
        <p:txBody>
          <a:bodyPr wrap="none" rtlCol="0">
            <a:spAutoFit/>
          </a:bodyPr>
          <a:lstStyle/>
          <a:p>
            <a:r>
              <a:rPr kumimoji="1" lang="en-US" altLang="ja-JP" sz="1400" dirty="0" smtClean="0"/>
              <a:t>Captured image 2</a:t>
            </a:r>
            <a:endParaRPr kumimoji="1" lang="ja-JP" altLang="en-US" sz="1400" dirty="0"/>
          </a:p>
        </p:txBody>
      </p:sp>
      <p:sp>
        <p:nvSpPr>
          <p:cNvPr id="33" name="正方形/長方形 32"/>
          <p:cNvSpPr/>
          <p:nvPr/>
        </p:nvSpPr>
        <p:spPr bwMode="auto">
          <a:xfrm>
            <a:off x="5569528" y="2829509"/>
            <a:ext cx="1773382" cy="16625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4" name="正方形/長方形 33"/>
          <p:cNvSpPr/>
          <p:nvPr/>
        </p:nvSpPr>
        <p:spPr bwMode="auto">
          <a:xfrm>
            <a:off x="5971309" y="3402501"/>
            <a:ext cx="923763" cy="516562"/>
          </a:xfrm>
          <a:prstGeom prst="rect">
            <a:avLst/>
          </a:prstGeom>
          <a:solidFill>
            <a:srgbClr val="FF99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2</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2" name="テキスト ボックス 31"/>
          <p:cNvSpPr txBox="1"/>
          <p:nvPr/>
        </p:nvSpPr>
        <p:spPr>
          <a:xfrm>
            <a:off x="5569528" y="2585556"/>
            <a:ext cx="1462260" cy="307777"/>
          </a:xfrm>
          <a:prstGeom prst="rect">
            <a:avLst/>
          </a:prstGeom>
          <a:noFill/>
        </p:spPr>
        <p:txBody>
          <a:bodyPr wrap="none" rtlCol="0">
            <a:spAutoFit/>
          </a:bodyPr>
          <a:lstStyle/>
          <a:p>
            <a:r>
              <a:rPr kumimoji="1" lang="en-US" altLang="ja-JP" sz="1400" dirty="0" smtClean="0"/>
              <a:t>Captured image 3</a:t>
            </a:r>
            <a:endParaRPr kumimoji="1" lang="ja-JP" altLang="en-US" sz="1400" dirty="0"/>
          </a:p>
        </p:txBody>
      </p:sp>
      <p:cxnSp>
        <p:nvCxnSpPr>
          <p:cNvPr id="36" name="直線矢印コネクタ 35"/>
          <p:cNvCxnSpPr>
            <a:stCxn id="19" idx="2"/>
          </p:cNvCxnSpPr>
          <p:nvPr/>
        </p:nvCxnSpPr>
        <p:spPr bwMode="auto">
          <a:xfrm>
            <a:off x="2369128" y="4501440"/>
            <a:ext cx="155630" cy="567347"/>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a:stCxn id="24" idx="2"/>
            <a:endCxn id="10" idx="0"/>
          </p:cNvCxnSpPr>
          <p:nvPr/>
        </p:nvCxnSpPr>
        <p:spPr bwMode="auto">
          <a:xfrm flipH="1">
            <a:off x="4357255" y="4501440"/>
            <a:ext cx="103909" cy="567347"/>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stCxn id="33" idx="2"/>
          </p:cNvCxnSpPr>
          <p:nvPr/>
        </p:nvCxnSpPr>
        <p:spPr bwMode="auto">
          <a:xfrm flipH="1">
            <a:off x="6300658" y="4492056"/>
            <a:ext cx="155561" cy="57673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テキスト ボックス 40"/>
          <p:cNvSpPr txBox="1"/>
          <p:nvPr/>
        </p:nvSpPr>
        <p:spPr>
          <a:xfrm>
            <a:off x="1440164" y="5186551"/>
            <a:ext cx="1199367" cy="307777"/>
          </a:xfrm>
          <a:prstGeom prst="rect">
            <a:avLst/>
          </a:prstGeom>
          <a:noFill/>
        </p:spPr>
        <p:txBody>
          <a:bodyPr wrap="none" rtlCol="0">
            <a:spAutoFit/>
          </a:bodyPr>
          <a:lstStyle/>
          <a:p>
            <a:r>
              <a:rPr kumimoji="1" lang="en-US" altLang="ja-JP" sz="1400" dirty="0" smtClean="0"/>
              <a:t>Received data</a:t>
            </a:r>
            <a:endParaRPr kumimoji="1" lang="ja-JP" altLang="en-US" sz="1400" dirty="0"/>
          </a:p>
        </p:txBody>
      </p:sp>
      <p:sp>
        <p:nvSpPr>
          <p:cNvPr id="35" name="正方形/長方形 34"/>
          <p:cNvSpPr/>
          <p:nvPr/>
        </p:nvSpPr>
        <p:spPr bwMode="auto">
          <a:xfrm>
            <a:off x="2794126" y="969818"/>
            <a:ext cx="637309" cy="318655"/>
          </a:xfrm>
          <a:prstGeom prst="rect">
            <a:avLst/>
          </a:prstGeom>
          <a:solidFill>
            <a:srgbClr val="FF99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2</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cxnSp>
        <p:nvCxnSpPr>
          <p:cNvPr id="8" name="直線矢印コネクタ 7"/>
          <p:cNvCxnSpPr>
            <a:stCxn id="35" idx="2"/>
          </p:cNvCxnSpPr>
          <p:nvPr/>
        </p:nvCxnSpPr>
        <p:spPr bwMode="auto">
          <a:xfrm flipH="1">
            <a:off x="2794126" y="1288473"/>
            <a:ext cx="318655" cy="447586"/>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テキスト ボックス 36"/>
          <p:cNvSpPr txBox="1"/>
          <p:nvPr/>
        </p:nvSpPr>
        <p:spPr>
          <a:xfrm>
            <a:off x="2925527" y="1397505"/>
            <a:ext cx="1011815" cy="338554"/>
          </a:xfrm>
          <a:prstGeom prst="rect">
            <a:avLst/>
          </a:prstGeom>
          <a:noFill/>
        </p:spPr>
        <p:txBody>
          <a:bodyPr wrap="none" rtlCol="0">
            <a:spAutoFit/>
          </a:bodyPr>
          <a:lstStyle/>
          <a:p>
            <a:r>
              <a:rPr lang="en-US" altLang="ja-JP" sz="1600" dirty="0" smtClean="0"/>
              <a:t>Send</a:t>
            </a:r>
            <a:r>
              <a:rPr kumimoji="1" lang="en-US" altLang="ja-JP" sz="1600" dirty="0" smtClean="0"/>
              <a:t>: 456</a:t>
            </a:r>
            <a:endParaRPr kumimoji="1" lang="ja-JP" altLang="en-US" sz="1600" dirty="0"/>
          </a:p>
        </p:txBody>
      </p:sp>
      <p:grpSp>
        <p:nvGrpSpPr>
          <p:cNvPr id="39" name="グループ化 38"/>
          <p:cNvGrpSpPr/>
          <p:nvPr/>
        </p:nvGrpSpPr>
        <p:grpSpPr>
          <a:xfrm rot="13519874">
            <a:off x="5968338" y="1842655"/>
            <a:ext cx="484909" cy="443342"/>
            <a:chOff x="7017328" y="2798620"/>
            <a:chExt cx="484909" cy="443342"/>
          </a:xfrm>
        </p:grpSpPr>
        <p:sp>
          <p:nvSpPr>
            <p:cNvPr id="42" name="二等辺三角形 41"/>
            <p:cNvSpPr/>
            <p:nvPr/>
          </p:nvSpPr>
          <p:spPr bwMode="auto">
            <a:xfrm>
              <a:off x="7017328" y="2992580"/>
              <a:ext cx="484909" cy="249382"/>
            </a:xfrm>
            <a:prstGeom prst="triangl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43" name="正方形/長方形 42"/>
            <p:cNvSpPr/>
            <p:nvPr/>
          </p:nvSpPr>
          <p:spPr bwMode="auto">
            <a:xfrm rot="10800000">
              <a:off x="7017328" y="2798620"/>
              <a:ext cx="450272" cy="29094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anose="02020603050405020304" pitchFamily="18" charset="0"/>
                </a:rPr>
                <a:t>Rx</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grpSp>
      <p:sp>
        <p:nvSpPr>
          <p:cNvPr id="44" name="正方形/長方形 43"/>
          <p:cNvSpPr/>
          <p:nvPr/>
        </p:nvSpPr>
        <p:spPr bwMode="auto">
          <a:xfrm>
            <a:off x="5885208" y="983673"/>
            <a:ext cx="637309" cy="31865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1</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cxnSp>
        <p:nvCxnSpPr>
          <p:cNvPr id="45" name="直線矢印コネクタ 44"/>
          <p:cNvCxnSpPr>
            <a:stCxn id="44" idx="2"/>
          </p:cNvCxnSpPr>
          <p:nvPr/>
        </p:nvCxnSpPr>
        <p:spPr bwMode="auto">
          <a:xfrm flipH="1">
            <a:off x="6203862" y="1302328"/>
            <a:ext cx="1" cy="26669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テキスト ボックス 45"/>
          <p:cNvSpPr txBox="1"/>
          <p:nvPr/>
        </p:nvSpPr>
        <p:spPr>
          <a:xfrm>
            <a:off x="5027648" y="1330037"/>
            <a:ext cx="1011815" cy="338554"/>
          </a:xfrm>
          <a:prstGeom prst="rect">
            <a:avLst/>
          </a:prstGeom>
          <a:noFill/>
        </p:spPr>
        <p:txBody>
          <a:bodyPr wrap="none" rtlCol="0">
            <a:spAutoFit/>
          </a:bodyPr>
          <a:lstStyle/>
          <a:p>
            <a:r>
              <a:rPr lang="en-US" altLang="ja-JP" sz="1600" dirty="0" smtClean="0"/>
              <a:t>Send</a:t>
            </a:r>
            <a:r>
              <a:rPr kumimoji="1" lang="en-US" altLang="ja-JP" sz="1600" dirty="0" smtClean="0"/>
              <a:t>: 123</a:t>
            </a:r>
            <a:endParaRPr kumimoji="1" lang="ja-JP" altLang="en-US" sz="1600" dirty="0"/>
          </a:p>
        </p:txBody>
      </p:sp>
      <p:sp>
        <p:nvSpPr>
          <p:cNvPr id="47" name="正方形/長方形 46"/>
          <p:cNvSpPr/>
          <p:nvPr/>
        </p:nvSpPr>
        <p:spPr bwMode="auto">
          <a:xfrm>
            <a:off x="6736470" y="990600"/>
            <a:ext cx="637309" cy="318655"/>
          </a:xfrm>
          <a:prstGeom prst="rect">
            <a:avLst/>
          </a:prstGeom>
          <a:solidFill>
            <a:srgbClr val="FF99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anose="02020603050405020304" pitchFamily="18" charset="0"/>
              </a:rPr>
              <a:t>Tx</a:t>
            </a:r>
            <a:r>
              <a:rPr kumimoji="0" lang="en-US" altLang="ja-JP" sz="1200" b="0" i="0" u="none" strike="noStrike" cap="none" normalizeH="0" baseline="0" dirty="0" smtClean="0">
                <a:ln>
                  <a:noFill/>
                </a:ln>
                <a:solidFill>
                  <a:schemeClr val="tx1"/>
                </a:solidFill>
                <a:effectLst/>
                <a:latin typeface="Times New Roman" panose="02020603050405020304" pitchFamily="18" charset="0"/>
              </a:rPr>
              <a:t> 2</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cxnSp>
        <p:nvCxnSpPr>
          <p:cNvPr id="48" name="直線矢印コネクタ 47"/>
          <p:cNvCxnSpPr>
            <a:stCxn id="47" idx="2"/>
          </p:cNvCxnSpPr>
          <p:nvPr/>
        </p:nvCxnSpPr>
        <p:spPr bwMode="auto">
          <a:xfrm flipH="1">
            <a:off x="6538889" y="1309255"/>
            <a:ext cx="516236" cy="42904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テキスト ボックス 48"/>
          <p:cNvSpPr txBox="1"/>
          <p:nvPr/>
        </p:nvSpPr>
        <p:spPr>
          <a:xfrm>
            <a:off x="6888376" y="1375505"/>
            <a:ext cx="1011815" cy="338554"/>
          </a:xfrm>
          <a:prstGeom prst="rect">
            <a:avLst/>
          </a:prstGeom>
          <a:noFill/>
        </p:spPr>
        <p:txBody>
          <a:bodyPr wrap="none" rtlCol="0">
            <a:spAutoFit/>
          </a:bodyPr>
          <a:lstStyle/>
          <a:p>
            <a:r>
              <a:rPr lang="en-US" altLang="ja-JP" sz="1600" dirty="0" smtClean="0"/>
              <a:t>Send</a:t>
            </a:r>
            <a:r>
              <a:rPr kumimoji="1" lang="en-US" altLang="ja-JP" sz="1600" dirty="0" smtClean="0"/>
              <a:t>: 456</a:t>
            </a:r>
            <a:endParaRPr kumimoji="1" lang="ja-JP" altLang="en-US" sz="1600" dirty="0"/>
          </a:p>
        </p:txBody>
      </p:sp>
      <p:sp>
        <p:nvSpPr>
          <p:cNvPr id="52" name="正方形/長方形 51"/>
          <p:cNvSpPr/>
          <p:nvPr/>
        </p:nvSpPr>
        <p:spPr bwMode="auto">
          <a:xfrm>
            <a:off x="5547410" y="5068787"/>
            <a:ext cx="1698518" cy="152400"/>
          </a:xfrm>
          <a:prstGeom prst="rect">
            <a:avLst/>
          </a:prstGeom>
          <a:solidFill>
            <a:srgbClr val="FF99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dirty="0" smtClean="0">
                <a:latin typeface="Times New Roman" panose="02020603050405020304" pitchFamily="18" charset="0"/>
              </a:rPr>
              <a:t>6</a:t>
            </a: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53" name="右矢印 52"/>
          <p:cNvSpPr/>
          <p:nvPr/>
        </p:nvSpPr>
        <p:spPr bwMode="auto">
          <a:xfrm>
            <a:off x="3699164" y="1996148"/>
            <a:ext cx="1524000" cy="260089"/>
          </a:xfrm>
          <a:prstGeom prst="rightArrow">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54" name="テキスト ボックス 53"/>
          <p:cNvSpPr txBox="1"/>
          <p:nvPr/>
        </p:nvSpPr>
        <p:spPr>
          <a:xfrm>
            <a:off x="3976254" y="2182085"/>
            <a:ext cx="806631" cy="276999"/>
          </a:xfrm>
          <a:prstGeom prst="rect">
            <a:avLst/>
          </a:prstGeom>
          <a:noFill/>
        </p:spPr>
        <p:txBody>
          <a:bodyPr wrap="none" rtlCol="0">
            <a:spAutoFit/>
          </a:bodyPr>
          <a:lstStyle/>
          <a:p>
            <a:r>
              <a:rPr kumimoji="1" lang="en-US" altLang="ja-JP" sz="1200" dirty="0" smtClean="0"/>
              <a:t>Rotate Rx</a:t>
            </a:r>
            <a:endParaRPr kumimoji="1" lang="ja-JP" altLang="en-US" sz="1200" dirty="0"/>
          </a:p>
        </p:txBody>
      </p:sp>
      <p:sp>
        <p:nvSpPr>
          <p:cNvPr id="55" name="テキスト ボックス 54"/>
          <p:cNvSpPr txBox="1"/>
          <p:nvPr/>
        </p:nvSpPr>
        <p:spPr>
          <a:xfrm>
            <a:off x="7342910" y="4960321"/>
            <a:ext cx="1439497" cy="369332"/>
          </a:xfrm>
          <a:prstGeom prst="rect">
            <a:avLst/>
          </a:prstGeom>
          <a:noFill/>
        </p:spPr>
        <p:txBody>
          <a:bodyPr wrap="none" rtlCol="0">
            <a:spAutoFit/>
          </a:bodyPr>
          <a:lstStyle/>
          <a:p>
            <a:r>
              <a:rPr kumimoji="1" lang="en-US" altLang="ja-JP" b="1" dirty="0" smtClean="0">
                <a:solidFill>
                  <a:srgbClr val="FF0000"/>
                </a:solidFill>
              </a:rPr>
              <a:t>Wrong data!</a:t>
            </a:r>
            <a:endParaRPr kumimoji="1" lang="ja-JP" altLang="en-US" b="1" dirty="0">
              <a:solidFill>
                <a:srgbClr val="FF0000"/>
              </a:solidFill>
            </a:endParaRPr>
          </a:p>
        </p:txBody>
      </p:sp>
      <p:sp>
        <p:nvSpPr>
          <p:cNvPr id="56" name="テキスト ボックス 55"/>
          <p:cNvSpPr txBox="1"/>
          <p:nvPr/>
        </p:nvSpPr>
        <p:spPr>
          <a:xfrm>
            <a:off x="910671" y="6000383"/>
            <a:ext cx="7744428" cy="369332"/>
          </a:xfrm>
          <a:prstGeom prst="rect">
            <a:avLst/>
          </a:prstGeom>
          <a:noFill/>
        </p:spPr>
        <p:txBody>
          <a:bodyPr wrap="none" rtlCol="0">
            <a:spAutoFit/>
          </a:bodyPr>
          <a:lstStyle/>
          <a:p>
            <a:r>
              <a:rPr kumimoji="1" lang="en-US" altLang="ja-JP" dirty="0" smtClean="0">
                <a:solidFill>
                  <a:srgbClr val="FF0000"/>
                </a:solidFill>
              </a:rPr>
              <a:t>The receiver must identify a source of transmitted data for trusted communication</a:t>
            </a:r>
            <a:endParaRPr kumimoji="1" lang="ja-JP" altLang="en-US" dirty="0">
              <a:solidFill>
                <a:srgbClr val="FF0000"/>
              </a:solidFill>
            </a:endParaRPr>
          </a:p>
        </p:txBody>
      </p:sp>
      <p:sp>
        <p:nvSpPr>
          <p:cNvPr id="57" name="テキスト ボックス 56"/>
          <p:cNvSpPr txBox="1"/>
          <p:nvPr/>
        </p:nvSpPr>
        <p:spPr>
          <a:xfrm>
            <a:off x="7450952" y="4005929"/>
            <a:ext cx="1223412" cy="523220"/>
          </a:xfrm>
          <a:prstGeom prst="rect">
            <a:avLst/>
          </a:prstGeom>
          <a:noFill/>
        </p:spPr>
        <p:txBody>
          <a:bodyPr wrap="none" rtlCol="0">
            <a:spAutoFit/>
          </a:bodyPr>
          <a:lstStyle/>
          <a:p>
            <a:r>
              <a:rPr lang="en-US" altLang="ja-JP" sz="1400" dirty="0"/>
              <a:t>s</a:t>
            </a:r>
            <a:r>
              <a:rPr kumimoji="1" lang="en-US" altLang="ja-JP" sz="1400" dirty="0" smtClean="0"/>
              <a:t>ame location </a:t>
            </a:r>
            <a:br>
              <a:rPr kumimoji="1" lang="en-US" altLang="ja-JP" sz="1400" dirty="0" smtClean="0"/>
            </a:br>
            <a:r>
              <a:rPr lang="en-US" altLang="ja-JP" sz="1400" dirty="0" smtClean="0"/>
              <a:t>i</a:t>
            </a:r>
            <a:r>
              <a:rPr kumimoji="1" lang="en-US" altLang="ja-JP" sz="1400" dirty="0" smtClean="0"/>
              <a:t>n the </a:t>
            </a:r>
            <a:r>
              <a:rPr lang="en-US" altLang="ja-JP" sz="1400" dirty="0" smtClean="0"/>
              <a:t>images</a:t>
            </a:r>
            <a:endParaRPr kumimoji="1" lang="ja-JP" altLang="en-US" sz="1400" dirty="0"/>
          </a:p>
        </p:txBody>
      </p:sp>
      <p:cxnSp>
        <p:nvCxnSpPr>
          <p:cNvPr id="59" name="直線矢印コネクタ 58"/>
          <p:cNvCxnSpPr>
            <a:stCxn id="57" idx="1"/>
          </p:cNvCxnSpPr>
          <p:nvPr/>
        </p:nvCxnSpPr>
        <p:spPr bwMode="auto">
          <a:xfrm flipH="1" flipV="1">
            <a:off x="6895072" y="4005930"/>
            <a:ext cx="555880" cy="261609"/>
          </a:xfrm>
          <a:prstGeom prst="straightConnector1">
            <a:avLst/>
          </a:prstGeom>
          <a:solidFill>
            <a:schemeClr val="accent1"/>
          </a:solidFill>
          <a:ln w="12700" cap="flat" cmpd="sng" algn="ctr">
            <a:solidFill>
              <a:schemeClr val="tx1"/>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a:stCxn id="57" idx="1"/>
          </p:cNvCxnSpPr>
          <p:nvPr/>
        </p:nvCxnSpPr>
        <p:spPr bwMode="auto">
          <a:xfrm flipH="1" flipV="1">
            <a:off x="5027648" y="3928448"/>
            <a:ext cx="2423304" cy="339091"/>
          </a:xfrm>
          <a:prstGeom prst="straightConnector1">
            <a:avLst/>
          </a:prstGeom>
          <a:solidFill>
            <a:schemeClr val="accent1"/>
          </a:solidFill>
          <a:ln w="12700" cap="flat" cmpd="sng" algn="ctr">
            <a:solidFill>
              <a:schemeClr val="tx1"/>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95999046"/>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
      <a:majorFont>
        <a:latin typeface="Times New Roman"/>
        <a:ea typeface="ＭＳ Ｐ明朝"/>
        <a:cs typeface=""/>
      </a:majorFont>
      <a:minorFont>
        <a:latin typeface="Times New Roman"/>
        <a:ea typeface="ＭＳ Ｐ明朝"/>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499</TotalTime>
  <Words>139</Words>
  <Application>Microsoft Office PowerPoint</Application>
  <PresentationFormat>画面に合わせる (4:3)</PresentationFormat>
  <Paragraphs>55</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IEEE-P802_15</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青山秀紀</dc:creator>
  <cp:lastModifiedBy>aoyama</cp:lastModifiedBy>
  <cp:revision>35</cp:revision>
  <dcterms:created xsi:type="dcterms:W3CDTF">2015-03-02T06:23:45Z</dcterms:created>
  <dcterms:modified xsi:type="dcterms:W3CDTF">2015-05-14T14:30:29Z</dcterms:modified>
</cp:coreProperties>
</file>