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419" r:id="rId2"/>
    <p:sldId id="426" r:id="rId3"/>
    <p:sldId id="427" r:id="rId4"/>
    <p:sldId id="429" r:id="rId5"/>
    <p:sldId id="428" r:id="rId6"/>
    <p:sldId id="43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96" autoAdjust="0"/>
    <p:restoredTop sz="99824" autoAdjust="0"/>
  </p:normalViewPr>
  <p:slideViewPr>
    <p:cSldViewPr>
      <p:cViewPr>
        <p:scale>
          <a:sx n="83" d="100"/>
          <a:sy n="83" d="100"/>
        </p:scale>
        <p:origin x="-72" y="-15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p14="http://schemas.microsoft.com/office/powerpoint/2010/main" val="3201456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smtClean="0"/>
              <a:t>Charlie Perkins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Nov.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smtClean="0"/>
              <a:t>Charlie Perkins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sz="1400" b="1" dirty="0" smtClean="0"/>
              <a:t>15-15-0399-00-0010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79512" y="609600"/>
            <a:ext cx="8785101" cy="4370427"/>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Additional Comments from Charles Perkins for Letter </a:t>
            </a:r>
            <a:r>
              <a:rPr kumimoji="0" lang="en-US" altLang="ko-KR" sz="1600" b="1" dirty="0" smtClean="0"/>
              <a:t>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12</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smtClean="0"/>
              <a:t>Charlie Perkins </a:t>
            </a:r>
          </a:p>
          <a:p>
            <a:pPr>
              <a:defRPr/>
            </a:pPr>
            <a:r>
              <a:rPr kumimoji="0" lang="en-US" altLang="ko-KR" sz="1600" dirty="0" smtClean="0"/>
              <a:t>  </a:t>
            </a:r>
            <a:r>
              <a:rPr kumimoji="0" lang="en-US" altLang="ko-KR" sz="1600" dirty="0" smtClean="0"/>
              <a:t>Company</a:t>
            </a:r>
            <a:r>
              <a:rPr lang="en-US" altLang="ko-KR" sz="1600" dirty="0" smtClean="0"/>
              <a:t>: </a:t>
            </a:r>
            <a:r>
              <a:rPr lang="en-US" altLang="ko-KR" sz="1600" dirty="0" smtClean="0"/>
              <a:t>Futurewei</a:t>
            </a:r>
            <a:endParaRPr kumimoji="0" lang="en-US" altLang="ko-KR" sz="1600" dirty="0"/>
          </a:p>
          <a:p>
            <a:pPr>
              <a:defRPr/>
            </a:pPr>
            <a:r>
              <a:rPr kumimoji="0" lang="en-US" altLang="ko-KR" sz="1600" dirty="0" smtClean="0"/>
              <a:t>E-Mail</a:t>
            </a:r>
            <a:r>
              <a:rPr kumimoji="0" lang="en-US" altLang="ko-KR" sz="1600" dirty="0"/>
              <a:t>: </a:t>
            </a:r>
            <a:r>
              <a:rPr kumimoji="0" lang="en-US" altLang="ko-KR" sz="1600" dirty="0" smtClean="0"/>
              <a:t>charliep@computer.org</a:t>
            </a:r>
            <a:r>
              <a:rPr kumimoji="0" lang="en-US" altLang="ko-KR" sz="1600" dirty="0"/>
              <a:t>	</a:t>
            </a:r>
          </a:p>
          <a:p>
            <a:pPr>
              <a:spcBef>
                <a:spcPts val="600"/>
              </a:spcBef>
              <a:spcAft>
                <a:spcPts val="600"/>
              </a:spcAft>
              <a:defRPr/>
            </a:pPr>
            <a:r>
              <a:rPr kumimoji="0" lang="en-US" altLang="ko-KR" sz="1600" b="1" dirty="0" smtClean="0"/>
              <a:t>Abstract:</a:t>
            </a:r>
            <a:r>
              <a:rPr kumimoji="0" lang="en-US" altLang="ko-KR" sz="1600" dirty="0" smtClean="0"/>
              <a:t>	</a:t>
            </a:r>
            <a:r>
              <a:rPr lang="en-US" altLang="ko-KR" sz="1600" dirty="0"/>
              <a:t> Additional Comments </a:t>
            </a:r>
            <a:r>
              <a:rPr lang="en-US" altLang="ko-KR" sz="1600" dirty="0" smtClean="0"/>
              <a:t>to </a:t>
            </a:r>
            <a:r>
              <a:rPr lang="en-US" altLang="ko-KR" sz="1600" dirty="0" smtClean="0"/>
              <a:t>TG10 L2R routing for Letter Ballot #104</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a:t>
            </a:r>
            <a:r>
              <a:rPr kumimoji="0" lang="en-US" altLang="ko-KR" sz="1600" dirty="0" smtClean="0"/>
              <a:t>have the comments adopted for further consideration</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smtClean="0"/>
              <a:t>Charlie Perkins</a:t>
            </a:r>
            <a:endParaRPr lang="en-US" altLang="ko-KR" dirty="0" smtClean="0"/>
          </a:p>
        </p:txBody>
      </p:sp>
      <p:sp>
        <p:nvSpPr>
          <p:cNvPr id="2" name="Date Placeholder 1"/>
          <p:cNvSpPr>
            <a:spLocks noGrp="1"/>
          </p:cNvSpPr>
          <p:nvPr>
            <p:ph type="dt" sz="half" idx="10"/>
          </p:nvPr>
        </p:nvSpPr>
        <p:spPr/>
        <p:txBody>
          <a:bodyPr/>
          <a:lstStyle/>
          <a:p>
            <a:pPr>
              <a:defRPr/>
            </a:pPr>
            <a:r>
              <a:rPr lang="en-US" altLang="ko-KR" smtClean="0"/>
              <a:t>Nov. 2012</a:t>
            </a:r>
            <a:endParaRPr lang="en-US" altLang="ko-KR" dirty="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6613"/>
            <a:ext cx="7772400" cy="576163"/>
          </a:xfrm>
        </p:spPr>
        <p:txBody>
          <a:bodyPr/>
          <a:lstStyle/>
          <a:p>
            <a:r>
              <a:rPr lang="en-US" dirty="0" smtClean="0"/>
              <a:t>Additional Technical Comments </a:t>
            </a:r>
            <a:endParaRPr lang="en-US" dirty="0"/>
          </a:p>
        </p:txBody>
      </p:sp>
      <p:sp>
        <p:nvSpPr>
          <p:cNvPr id="3" name="Date Placeholder 2"/>
          <p:cNvSpPr>
            <a:spLocks noGrp="1"/>
          </p:cNvSpPr>
          <p:nvPr>
            <p:ph type="dt" sz="half" idx="10"/>
          </p:nvPr>
        </p:nvSpPr>
        <p:spPr/>
        <p:txBody>
          <a:bodyPr/>
          <a:lstStyle/>
          <a:p>
            <a:pPr>
              <a:defRPr/>
            </a:pPr>
            <a:r>
              <a:rPr lang="en-US" altLang="ko-KR" smtClean="0"/>
              <a:t>Nov. 2012</a:t>
            </a:r>
            <a:endParaRPr lang="en-US" altLang="ko-KR" dirty="0"/>
          </a:p>
        </p:txBody>
      </p:sp>
      <p:sp>
        <p:nvSpPr>
          <p:cNvPr id="4" name="Footer Placeholder 3"/>
          <p:cNvSpPr>
            <a:spLocks noGrp="1"/>
          </p:cNvSpPr>
          <p:nvPr>
            <p:ph type="ftr" sz="quarter" idx="11"/>
          </p:nvPr>
        </p:nvSpPr>
        <p:spPr/>
        <p:txBody>
          <a:bodyPr/>
          <a:lstStyle/>
          <a:p>
            <a:pPr>
              <a:defRPr/>
            </a:pPr>
            <a:r>
              <a:rPr lang="de-DE" altLang="ko-KR" smtClean="0"/>
              <a:t>Charlie Perkins</a:t>
            </a:r>
            <a:endParaRPr lang="en-US" altLang="ko-KR" dirty="0"/>
          </a:p>
        </p:txBody>
      </p:sp>
      <p:graphicFrame>
        <p:nvGraphicFramePr>
          <p:cNvPr id="10" name="Table 9"/>
          <p:cNvGraphicFramePr>
            <a:graphicFrameLocks noGrp="1"/>
          </p:cNvGraphicFramePr>
          <p:nvPr/>
        </p:nvGraphicFramePr>
        <p:xfrm>
          <a:off x="685800" y="2296550"/>
          <a:ext cx="7772399" cy="3203112"/>
        </p:xfrm>
        <a:graphic>
          <a:graphicData uri="http://schemas.openxmlformats.org/drawingml/2006/table">
            <a:tbl>
              <a:tblPr>
                <a:tableStyleId>{5C22544A-7EE6-4342-B048-85BDC9FD1C3A}</a:tableStyleId>
              </a:tblPr>
              <a:tblGrid>
                <a:gridCol w="292449"/>
                <a:gridCol w="236209"/>
                <a:gridCol w="483666"/>
                <a:gridCol w="236209"/>
                <a:gridCol w="3498142"/>
                <a:gridCol w="3025724"/>
              </a:tblGrid>
              <a:tr h="143413">
                <a:tc>
                  <a:txBody>
                    <a:bodyPr/>
                    <a:lstStyle/>
                    <a:p>
                      <a:pPr algn="r" fontAlgn="b"/>
                      <a:r>
                        <a:rPr lang="en-US" sz="900" u="none" strike="noStrike">
                          <a:effectLst/>
                        </a:rPr>
                        <a:t>43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10</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is allowed by the mesh root</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Allow device to decide for itself</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64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17</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5.1.2.2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33</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"unless the encryption key ... known to all the devices"</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How can the devices tell?  Is a bit needed in the beacon?</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66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17</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5.1.2.2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42</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appropriate error code</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Error code must be specified.  Is there a table of errors?</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78</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34</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"Number of metrics in use in the L2R mesh tree"</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How does this work?  (xref needed)</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79</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34</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"Number of metrics in use in the L2R mesh tree"</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Is zero allowed?  If not, valid range is 0x01 - 0x07</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84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25</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31</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13 is wrong link cost</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Should be 15</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96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5.2.2.1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25</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How are the metric parameters known by all devices in PAN?</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Explain or modify</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97</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5.2.2.1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33</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Why use maximum frame size instead of average?</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Explain or modify</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113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38</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5.4.1.4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47</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Are all devices required to support DAgg / payload bunding?</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Tough decision :-)</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114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39</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5.4.1.4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15</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"E2E Retry Limit are set by the device forwarding the aggregated..."</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This makes the individual payloads NOT E2E.</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116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39</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5.4.1.4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22</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Can aggregated frames be delayed for more aggregation?</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Tough decision :-)</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136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47</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5.5.1.3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25</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Reactive should not be disallowed</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Replace "proactive routing" by "Start L2R routing"</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157</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46</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There is no SN field in the IE</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Insert if needed</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164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6.2.1.1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40</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Could allow RA IE to have multicast regardless of this bit</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Consider deleting the field</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166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53</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6.2.1.1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47</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"Security Level field is present in the TC IE."</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Why not put the field here?</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175</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6.2.1.2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22</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identifier space needs more description and specification</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Provide text about ID space.  Is it a registry?</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186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6.2.2.6</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37</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"Hours" unit is not needed.</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Make into a reserved bit?</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212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6.2.6.2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49</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"Entity ID field identifies an entity"</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This might require a registry of EntityIDs</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219</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64</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6.2.6.11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Suggest bit vector format for Intermediate Hop Descriptor</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7 bits for Addresses, 1 bit for "continuation"</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228</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68</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6.2.10.1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54</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"or discarded" -- but is pre-emption a possibility?</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Consider pre-emption</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259</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87</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7.2.1</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27</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Is a timeout associated with L2R-DATAL2R-DATA.confirm?</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If not, clarify handling of "request" state</a:t>
                      </a:r>
                      <a:endParaRPr lang="en-US" sz="900" b="0" i="0" u="none" strike="noStrike">
                        <a:effectLst/>
                        <a:latin typeface="Arial"/>
                      </a:endParaRPr>
                    </a:p>
                  </a:txBody>
                  <a:tcPr marL="8436" marR="8436" marT="8436" marB="0" anchor="b"/>
                </a:tc>
              </a:tr>
              <a:tr h="143413">
                <a:tc>
                  <a:txBody>
                    <a:bodyPr/>
                    <a:lstStyle/>
                    <a:p>
                      <a:pPr algn="r" fontAlgn="b"/>
                      <a:r>
                        <a:rPr lang="en-US" sz="900" u="none" strike="noStrike">
                          <a:effectLst/>
                        </a:rPr>
                        <a:t>269</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90</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7.2.1.2</a:t>
                      </a:r>
                      <a:endParaRPr lang="en-US" sz="900" b="0" i="0" u="none" strike="noStrike">
                        <a:effectLst/>
                        <a:latin typeface="Arial"/>
                      </a:endParaRPr>
                    </a:p>
                  </a:txBody>
                  <a:tcPr marL="8436" marR="8436" marT="8436" marB="0" anchor="b"/>
                </a:tc>
                <a:tc>
                  <a:txBody>
                    <a:bodyPr/>
                    <a:lstStyle/>
                    <a:p>
                      <a:pPr algn="r" fontAlgn="b"/>
                      <a:r>
                        <a:rPr lang="en-US" sz="900" u="none" strike="noStrike">
                          <a:effectLst/>
                        </a:rPr>
                        <a:t>40</a:t>
                      </a:r>
                      <a:endParaRPr lang="en-US" sz="900" b="0" i="0" u="none" strike="noStrike">
                        <a:effectLst/>
                        <a:latin typeface="Arial"/>
                      </a:endParaRPr>
                    </a:p>
                  </a:txBody>
                  <a:tcPr marL="8436" marR="8436" marT="8436" marB="0" anchor="b"/>
                </a:tc>
                <a:tc>
                  <a:txBody>
                    <a:bodyPr/>
                    <a:lstStyle/>
                    <a:p>
                      <a:pPr algn="l" fontAlgn="b"/>
                      <a:r>
                        <a:rPr lang="en-US" sz="900" u="none" strike="noStrike">
                          <a:effectLst/>
                        </a:rPr>
                        <a:t>Are error codes needed for Delay Critical or GuaranteedTx?</a:t>
                      </a:r>
                      <a:endParaRPr lang="en-US" sz="900" b="0" i="0" u="none" strike="noStrike">
                        <a:effectLst/>
                        <a:latin typeface="Arial"/>
                      </a:endParaRPr>
                    </a:p>
                  </a:txBody>
                  <a:tcPr marL="8436" marR="8436" marT="8436" marB="0" anchor="b"/>
                </a:tc>
                <a:tc>
                  <a:txBody>
                    <a:bodyPr/>
                    <a:lstStyle/>
                    <a:p>
                      <a:pPr algn="l" fontAlgn="b"/>
                      <a:r>
                        <a:rPr lang="en-US" sz="900" u="none" strike="noStrike" dirty="0">
                          <a:effectLst/>
                        </a:rPr>
                        <a:t>Add error codes as appropriate</a:t>
                      </a:r>
                      <a:endParaRPr lang="en-US" sz="900" b="0" i="0" u="none" strike="noStrike" dirty="0">
                        <a:effectLst/>
                        <a:latin typeface="Arial"/>
                      </a:endParaRPr>
                    </a:p>
                  </a:txBody>
                  <a:tcPr marL="8436" marR="8436" marT="8436" marB="0" anchor="b"/>
                </a:tc>
              </a:tr>
            </a:tbl>
          </a:graphicData>
        </a:graphic>
      </p:graphicFrame>
    </p:spTree>
    <p:extLst>
      <p:ext uri="{BB962C8B-B14F-4D97-AF65-F5344CB8AC3E}">
        <p14:creationId xmlns:p14="http://schemas.microsoft.com/office/powerpoint/2010/main" val="320083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discussion about comments (1)</a:t>
            </a:r>
            <a:endParaRPr lang="en-US" dirty="0"/>
          </a:p>
        </p:txBody>
      </p:sp>
      <p:sp>
        <p:nvSpPr>
          <p:cNvPr id="3" name="Content Placeholder 2"/>
          <p:cNvSpPr>
            <a:spLocks noGrp="1"/>
          </p:cNvSpPr>
          <p:nvPr>
            <p:ph idx="1"/>
          </p:nvPr>
        </p:nvSpPr>
        <p:spPr>
          <a:xfrm>
            <a:off x="323528" y="1772816"/>
            <a:ext cx="8496944" cy="4323184"/>
          </a:xfrm>
        </p:spPr>
        <p:txBody>
          <a:bodyPr/>
          <a:lstStyle/>
          <a:p>
            <a:r>
              <a:rPr lang="en-US" sz="1200" dirty="0"/>
              <a:t>43 / 10 / 4.3 / 52 / is allowed by the mesh root / Allow device to decide for </a:t>
            </a:r>
            <a:r>
              <a:rPr lang="en-US" sz="1200" dirty="0" smtClean="0"/>
              <a:t>itself</a:t>
            </a:r>
          </a:p>
          <a:p>
            <a:pPr lvl="1"/>
            <a:r>
              <a:rPr lang="en-US" sz="1200" dirty="0" smtClean="0"/>
              <a:t>Not clear why mesh root needs to control brother routing</a:t>
            </a:r>
          </a:p>
          <a:p>
            <a:pPr lvl="1"/>
            <a:endParaRPr lang="en-US" sz="1200" dirty="0"/>
          </a:p>
          <a:p>
            <a:r>
              <a:rPr lang="en-US" sz="1200" dirty="0"/>
              <a:t>64 / 17 / 5.1.2.2 / 33 / "unless the encryption key ... known to all the devices" / How can the devices tell</a:t>
            </a:r>
            <a:r>
              <a:rPr lang="en-US" sz="1200" dirty="0" smtClean="0"/>
              <a:t>?</a:t>
            </a:r>
          </a:p>
          <a:p>
            <a:pPr lvl="1"/>
            <a:r>
              <a:rPr lang="en-US" sz="1200" dirty="0" smtClean="0"/>
              <a:t>How does the FFD know whether all devices have the encryption key?</a:t>
            </a:r>
          </a:p>
          <a:p>
            <a:pPr lvl="1"/>
            <a:endParaRPr lang="en-US" sz="1200" dirty="0"/>
          </a:p>
          <a:p>
            <a:r>
              <a:rPr lang="en-US" sz="1200" dirty="0"/>
              <a:t>66 / 17 / 5.1.2.2 / 42 / appropriate error code / Error code must be specified.  Is there a table of errors</a:t>
            </a:r>
            <a:r>
              <a:rPr lang="en-US" sz="1200" dirty="0" smtClean="0"/>
              <a:t>?</a:t>
            </a:r>
          </a:p>
          <a:p>
            <a:pPr lvl="1"/>
            <a:r>
              <a:rPr lang="en-US" sz="1200" dirty="0" smtClean="0"/>
              <a:t>What is the code for a failed Join?  Where is the table for it?</a:t>
            </a:r>
          </a:p>
          <a:p>
            <a:pPr lvl="1"/>
            <a:endParaRPr lang="en-US" sz="1200" dirty="0"/>
          </a:p>
          <a:p>
            <a:r>
              <a:rPr lang="en-US" sz="1200" dirty="0"/>
              <a:t>78 / 23 / 5.2.1 / 34 / "Number of metrics in use in the L2R mesh tree" / How does this work?  (</a:t>
            </a:r>
            <a:r>
              <a:rPr lang="en-US" sz="1200" dirty="0" err="1"/>
              <a:t>xref</a:t>
            </a:r>
            <a:r>
              <a:rPr lang="en-US" sz="1200" dirty="0"/>
              <a:t> needed</a:t>
            </a:r>
            <a:r>
              <a:rPr lang="en-US" sz="1200" dirty="0" smtClean="0"/>
              <a:t>)</a:t>
            </a:r>
          </a:p>
          <a:p>
            <a:pPr lvl="1"/>
            <a:r>
              <a:rPr lang="en-US" sz="1200" dirty="0" err="1" smtClean="0"/>
              <a:t>xref</a:t>
            </a:r>
            <a:r>
              <a:rPr lang="en-US" sz="1200" dirty="0" smtClean="0"/>
              <a:t> to the description of the operation</a:t>
            </a:r>
          </a:p>
          <a:p>
            <a:pPr lvl="1"/>
            <a:endParaRPr lang="en-US" sz="1200" dirty="0"/>
          </a:p>
          <a:p>
            <a:r>
              <a:rPr lang="en-US" sz="1200" dirty="0"/>
              <a:t>79 / 23 / 5.2.1 / 34 / "Number of metrics in use in the L2R mesh tree" / Is zero allowed?  If not, valid range is 0x01 - </a:t>
            </a:r>
            <a:r>
              <a:rPr lang="en-US" sz="1200" dirty="0" smtClean="0"/>
              <a:t>0x07</a:t>
            </a:r>
          </a:p>
          <a:p>
            <a:pPr lvl="1"/>
            <a:r>
              <a:rPr lang="en-US" sz="1200" dirty="0" smtClean="0"/>
              <a:t>Various fields used for counting should not allow zero as a valid count</a:t>
            </a:r>
          </a:p>
          <a:p>
            <a:pPr lvl="1"/>
            <a:endParaRPr lang="en-US" sz="1200" dirty="0"/>
          </a:p>
          <a:p>
            <a:r>
              <a:rPr lang="en-US" sz="1200" dirty="0"/>
              <a:t>84 / 25 / 5.2.2 / 31 / 13 is wrong link cost / Should be </a:t>
            </a:r>
            <a:r>
              <a:rPr lang="en-US" sz="1200" dirty="0" smtClean="0"/>
              <a:t>15</a:t>
            </a:r>
          </a:p>
          <a:p>
            <a:pPr lvl="1"/>
            <a:r>
              <a:rPr lang="en-US" sz="1200" dirty="0" smtClean="0"/>
              <a:t>Verify the correct cost for using the link.</a:t>
            </a:r>
            <a:endParaRPr lang="en-US" sz="1200" dirty="0"/>
          </a:p>
        </p:txBody>
      </p:sp>
      <p:sp>
        <p:nvSpPr>
          <p:cNvPr id="4" name="Date Placeholder 3"/>
          <p:cNvSpPr>
            <a:spLocks noGrp="1"/>
          </p:cNvSpPr>
          <p:nvPr>
            <p:ph type="dt" sz="half" idx="10"/>
          </p:nvPr>
        </p:nvSpPr>
        <p:spPr/>
        <p:txBody>
          <a:bodyPr/>
          <a:lstStyle/>
          <a:p>
            <a:pPr>
              <a:defRPr/>
            </a:pPr>
            <a:r>
              <a:rPr lang="en-US" altLang="ko-KR" smtClean="0"/>
              <a:t>Nov. 2012</a:t>
            </a:r>
            <a:endParaRPr lang="en-US" altLang="ko-KR" dirty="0"/>
          </a:p>
        </p:txBody>
      </p:sp>
      <p:sp>
        <p:nvSpPr>
          <p:cNvPr id="5" name="Footer Placeholder 4"/>
          <p:cNvSpPr>
            <a:spLocks noGrp="1"/>
          </p:cNvSpPr>
          <p:nvPr>
            <p:ph type="ftr" sz="quarter" idx="11"/>
          </p:nvPr>
        </p:nvSpPr>
        <p:spPr/>
        <p:txBody>
          <a:bodyPr/>
          <a:lstStyle/>
          <a:p>
            <a:pPr>
              <a:defRPr/>
            </a:pPr>
            <a:r>
              <a:rPr lang="de-DE" altLang="ko-KR" smtClean="0"/>
              <a:t>Charlie Perkins</a:t>
            </a:r>
            <a:endParaRPr lang="en-US" altLang="ko-KR" dirty="0"/>
          </a:p>
        </p:txBody>
      </p:sp>
    </p:spTree>
    <p:extLst>
      <p:ext uri="{BB962C8B-B14F-4D97-AF65-F5344CB8AC3E}">
        <p14:creationId xmlns:p14="http://schemas.microsoft.com/office/powerpoint/2010/main" val="110446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discussion about comments </a:t>
            </a:r>
            <a:r>
              <a:rPr lang="en-US" dirty="0" smtClean="0"/>
              <a:t>(2)</a:t>
            </a:r>
            <a:endParaRPr lang="en-US" dirty="0"/>
          </a:p>
        </p:txBody>
      </p:sp>
      <p:sp>
        <p:nvSpPr>
          <p:cNvPr id="3" name="Content Placeholder 2"/>
          <p:cNvSpPr>
            <a:spLocks noGrp="1"/>
          </p:cNvSpPr>
          <p:nvPr>
            <p:ph idx="1"/>
          </p:nvPr>
        </p:nvSpPr>
        <p:spPr>
          <a:xfrm>
            <a:off x="251520" y="1772816"/>
            <a:ext cx="8640960" cy="4323184"/>
          </a:xfrm>
        </p:spPr>
        <p:txBody>
          <a:bodyPr/>
          <a:lstStyle/>
          <a:p>
            <a:r>
              <a:rPr lang="en-US" sz="1400" dirty="0"/>
              <a:t>96 / 26 / 5.2.2.1 / 25 / How are the metric parameters known by all devices in PAN? / Explain or modify</a:t>
            </a:r>
          </a:p>
          <a:p>
            <a:pPr lvl="1"/>
            <a:r>
              <a:rPr lang="en-US" sz="1400" dirty="0"/>
              <a:t>For the Inactive Time Aware metric to work, these parameters must be known to all </a:t>
            </a:r>
            <a:r>
              <a:rPr lang="en-US" sz="1400" dirty="0" smtClean="0"/>
              <a:t>devices</a:t>
            </a:r>
          </a:p>
          <a:p>
            <a:pPr lvl="1"/>
            <a:endParaRPr lang="en-US" sz="1400" dirty="0"/>
          </a:p>
          <a:p>
            <a:r>
              <a:rPr lang="en-US" sz="1400" dirty="0"/>
              <a:t>97 / 26 / 5.2.2.1 / 33 / Why use maximum frame size instead of average? / Explain or modify</a:t>
            </a:r>
          </a:p>
          <a:p>
            <a:pPr lvl="1"/>
            <a:r>
              <a:rPr lang="en-US" sz="1400" dirty="0"/>
              <a:t>Average frame size would provide a measurement more meaningful for the particular </a:t>
            </a:r>
            <a:r>
              <a:rPr lang="en-US" sz="1400" dirty="0" smtClean="0"/>
              <a:t>network</a:t>
            </a:r>
          </a:p>
          <a:p>
            <a:pPr lvl="1"/>
            <a:endParaRPr lang="en-US" sz="1400" dirty="0"/>
          </a:p>
          <a:p>
            <a:r>
              <a:rPr lang="en-US" sz="1400" dirty="0"/>
              <a:t>113 / 38 / 5.4.1.4 / 47 / Are all devices required to support </a:t>
            </a:r>
            <a:r>
              <a:rPr lang="en-US" sz="1400" dirty="0" err="1"/>
              <a:t>DAgg</a:t>
            </a:r>
            <a:r>
              <a:rPr lang="en-US" sz="1400" dirty="0"/>
              <a:t> / payload </a:t>
            </a:r>
            <a:r>
              <a:rPr lang="en-US" sz="1400" dirty="0" err="1"/>
              <a:t>bunding</a:t>
            </a:r>
            <a:r>
              <a:rPr lang="en-US" sz="1400" dirty="0"/>
              <a:t>? / Tough decision :-)</a:t>
            </a:r>
          </a:p>
          <a:p>
            <a:pPr lvl="1"/>
            <a:r>
              <a:rPr lang="en-US" sz="1400" dirty="0"/>
              <a:t>Is probably O.K. if some devices do not support, but any destination must </a:t>
            </a:r>
            <a:r>
              <a:rPr lang="en-US" sz="1400" dirty="0" smtClean="0"/>
              <a:t>support</a:t>
            </a:r>
          </a:p>
          <a:p>
            <a:pPr lvl="1"/>
            <a:endParaRPr lang="en-US" sz="1400" dirty="0"/>
          </a:p>
          <a:p>
            <a:r>
              <a:rPr lang="en-US" sz="1400" dirty="0"/>
              <a:t>114 / 39 / 5.4.1.4 / 15 / "E2E Retry Limit are set by the device forwarding the aggregated..." / This makes the individual payloads NOT E2E.</a:t>
            </a:r>
          </a:p>
          <a:p>
            <a:pPr lvl="1"/>
            <a:r>
              <a:rPr lang="en-US" sz="1400" dirty="0"/>
              <a:t>The endpoints do not control the number of retries for a frame in an </a:t>
            </a:r>
            <a:r>
              <a:rPr lang="en-US" sz="1400" dirty="0" smtClean="0"/>
              <a:t>aggregation</a:t>
            </a:r>
          </a:p>
          <a:p>
            <a:pPr lvl="1"/>
            <a:endParaRPr lang="en-US" sz="1400" dirty="0"/>
          </a:p>
          <a:p>
            <a:r>
              <a:rPr lang="en-US" sz="1400" dirty="0"/>
              <a:t>116 / 39 / 5.4.1.4 / 22 / Can aggregated frames be delayed for more aggregation? / Tough decision :-)</a:t>
            </a:r>
          </a:p>
          <a:p>
            <a:pPr lvl="1"/>
            <a:r>
              <a:rPr lang="en-US" sz="1400" dirty="0"/>
              <a:t>Pro: more aggregation.  Con: more delay not controlled by the endpoints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ko-KR" smtClean="0"/>
              <a:t>Nov. 2012</a:t>
            </a:r>
            <a:endParaRPr lang="en-US" altLang="ko-KR" dirty="0"/>
          </a:p>
        </p:txBody>
      </p:sp>
      <p:sp>
        <p:nvSpPr>
          <p:cNvPr id="5" name="Footer Placeholder 4"/>
          <p:cNvSpPr>
            <a:spLocks noGrp="1"/>
          </p:cNvSpPr>
          <p:nvPr>
            <p:ph type="ftr" sz="quarter" idx="11"/>
          </p:nvPr>
        </p:nvSpPr>
        <p:spPr/>
        <p:txBody>
          <a:bodyPr/>
          <a:lstStyle/>
          <a:p>
            <a:pPr>
              <a:defRPr/>
            </a:pPr>
            <a:r>
              <a:rPr lang="de-DE" altLang="ko-KR" smtClean="0"/>
              <a:t>Charlie Perkins</a:t>
            </a:r>
            <a:endParaRPr lang="en-US" altLang="ko-KR" dirty="0"/>
          </a:p>
        </p:txBody>
      </p:sp>
    </p:spTree>
    <p:extLst>
      <p:ext uri="{BB962C8B-B14F-4D97-AF65-F5344CB8AC3E}">
        <p14:creationId xmlns:p14="http://schemas.microsoft.com/office/powerpoint/2010/main" val="402898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discussion about comments </a:t>
            </a:r>
            <a:r>
              <a:rPr lang="en-US" dirty="0" smtClean="0"/>
              <a:t>(3)</a:t>
            </a:r>
            <a:endParaRPr lang="en-US" dirty="0"/>
          </a:p>
        </p:txBody>
      </p:sp>
      <p:sp>
        <p:nvSpPr>
          <p:cNvPr id="3" name="Content Placeholder 2"/>
          <p:cNvSpPr>
            <a:spLocks noGrp="1"/>
          </p:cNvSpPr>
          <p:nvPr>
            <p:ph idx="1"/>
          </p:nvPr>
        </p:nvSpPr>
        <p:spPr>
          <a:xfrm>
            <a:off x="251520" y="1772816"/>
            <a:ext cx="8640960" cy="4323184"/>
          </a:xfrm>
        </p:spPr>
        <p:txBody>
          <a:bodyPr/>
          <a:lstStyle/>
          <a:p>
            <a:r>
              <a:rPr lang="en-US" sz="1200" dirty="0"/>
              <a:t>136 / 47 / 5.5.1.3 / 25 / Reactive should not be disallowed / Replace "proactive routing" by "Start L2R </a:t>
            </a:r>
            <a:r>
              <a:rPr lang="en-US" sz="1200" dirty="0" smtClean="0"/>
              <a:t>routing“</a:t>
            </a:r>
          </a:p>
          <a:p>
            <a:pPr lvl="1"/>
            <a:r>
              <a:rPr lang="en-US" sz="1200" dirty="0" smtClean="0"/>
              <a:t>Agreed to fix</a:t>
            </a:r>
          </a:p>
          <a:p>
            <a:pPr lvl="1"/>
            <a:endParaRPr lang="en-US" sz="1200" dirty="0"/>
          </a:p>
          <a:p>
            <a:r>
              <a:rPr lang="en-US" sz="1200" dirty="0"/>
              <a:t>157 / 52 / 6.2.1 / 46 / There is no SN field in the IE / Insert if </a:t>
            </a:r>
            <a:r>
              <a:rPr lang="en-US" sz="1200" dirty="0" smtClean="0"/>
              <a:t>needed</a:t>
            </a:r>
          </a:p>
          <a:p>
            <a:pPr lvl="1"/>
            <a:r>
              <a:rPr lang="en-US" sz="1200" dirty="0" smtClean="0"/>
              <a:t>All other control frames have the SN</a:t>
            </a:r>
          </a:p>
          <a:p>
            <a:pPr lvl="1"/>
            <a:endParaRPr lang="en-US" sz="1200" dirty="0"/>
          </a:p>
          <a:p>
            <a:r>
              <a:rPr lang="en-US" sz="1200" dirty="0"/>
              <a:t>164 / 53 / 6.2.1.1 / 40 / Could allow RA IE to have multicast regardless of this bit / Consider deleting the </a:t>
            </a:r>
            <a:r>
              <a:rPr lang="en-US" sz="1200" dirty="0" smtClean="0"/>
              <a:t>field</a:t>
            </a:r>
          </a:p>
          <a:p>
            <a:pPr lvl="1"/>
            <a:r>
              <a:rPr lang="en-US" sz="1200" dirty="0" smtClean="0"/>
              <a:t>Does the implementation of multicast require configuration control</a:t>
            </a:r>
          </a:p>
          <a:p>
            <a:pPr lvl="1"/>
            <a:endParaRPr lang="en-US" sz="1200" dirty="0"/>
          </a:p>
          <a:p>
            <a:r>
              <a:rPr lang="en-US" sz="1200" dirty="0"/>
              <a:t>166 / 53 / 6.2.1.1 / 47 / "Security Level field is present in the TC IE." / Why not put the field here</a:t>
            </a:r>
            <a:r>
              <a:rPr lang="en-US" sz="1200" dirty="0" smtClean="0"/>
              <a:t>?</a:t>
            </a:r>
          </a:p>
          <a:p>
            <a:pPr lvl="1"/>
            <a:r>
              <a:rPr lang="en-US" sz="1200" dirty="0" smtClean="0"/>
              <a:t>Just in case it makes more sense to collect together related information in the same place</a:t>
            </a:r>
          </a:p>
          <a:p>
            <a:pPr lvl="1"/>
            <a:endParaRPr lang="en-US" sz="1200" dirty="0"/>
          </a:p>
          <a:p>
            <a:r>
              <a:rPr lang="en-US" sz="1200" dirty="0"/>
              <a:t>175 / 54 / 6.2.1.2 / 22 / identifier space needs more description and specification / Provide text about ID space.  Is it a registry</a:t>
            </a:r>
            <a:r>
              <a:rPr lang="en-US" sz="1200" dirty="0" smtClean="0"/>
              <a:t>?</a:t>
            </a:r>
          </a:p>
          <a:p>
            <a:pPr lvl="1"/>
            <a:r>
              <a:rPr lang="en-US" sz="1200" dirty="0" smtClean="0"/>
              <a:t>Not clear how a device would know which mesh to join just based on a number from 0 to 255.</a:t>
            </a:r>
          </a:p>
          <a:p>
            <a:pPr lvl="1"/>
            <a:endParaRPr lang="en-US" sz="1200" dirty="0"/>
          </a:p>
          <a:p>
            <a:r>
              <a:rPr lang="en-US" sz="1200" dirty="0"/>
              <a:t>186 / 56 / 6.2.2.6 / 37 / "Hours" unit is not needed. / Make into a reserved bit</a:t>
            </a:r>
            <a:r>
              <a:rPr lang="en-US" sz="1200" dirty="0" smtClean="0"/>
              <a:t>?</a:t>
            </a:r>
          </a:p>
          <a:p>
            <a:pPr lvl="1"/>
            <a:r>
              <a:rPr lang="en-US" sz="1200" dirty="0" smtClean="0"/>
              <a:t>O.K. for TC IE according to morning discussion</a:t>
            </a:r>
            <a:endParaRPr lang="en-US" sz="1200" dirty="0"/>
          </a:p>
          <a:p>
            <a:endParaRPr lang="en-US" sz="1000" dirty="0"/>
          </a:p>
        </p:txBody>
      </p:sp>
      <p:sp>
        <p:nvSpPr>
          <p:cNvPr id="4" name="Date Placeholder 3"/>
          <p:cNvSpPr>
            <a:spLocks noGrp="1"/>
          </p:cNvSpPr>
          <p:nvPr>
            <p:ph type="dt" sz="half" idx="10"/>
          </p:nvPr>
        </p:nvSpPr>
        <p:spPr/>
        <p:txBody>
          <a:bodyPr/>
          <a:lstStyle/>
          <a:p>
            <a:pPr>
              <a:defRPr/>
            </a:pPr>
            <a:r>
              <a:rPr lang="en-US" altLang="ko-KR" smtClean="0"/>
              <a:t>Nov. 2012</a:t>
            </a:r>
            <a:endParaRPr lang="en-US" altLang="ko-KR" dirty="0"/>
          </a:p>
        </p:txBody>
      </p:sp>
      <p:sp>
        <p:nvSpPr>
          <p:cNvPr id="5" name="Footer Placeholder 4"/>
          <p:cNvSpPr>
            <a:spLocks noGrp="1"/>
          </p:cNvSpPr>
          <p:nvPr>
            <p:ph type="ftr" sz="quarter" idx="11"/>
          </p:nvPr>
        </p:nvSpPr>
        <p:spPr/>
        <p:txBody>
          <a:bodyPr/>
          <a:lstStyle/>
          <a:p>
            <a:pPr>
              <a:defRPr/>
            </a:pPr>
            <a:r>
              <a:rPr lang="de-DE" altLang="ko-KR" smtClean="0"/>
              <a:t>Charlie Perkins</a:t>
            </a:r>
            <a:endParaRPr lang="en-US" altLang="ko-KR" dirty="0"/>
          </a:p>
        </p:txBody>
      </p:sp>
    </p:spTree>
    <p:extLst>
      <p:ext uri="{BB962C8B-B14F-4D97-AF65-F5344CB8AC3E}">
        <p14:creationId xmlns:p14="http://schemas.microsoft.com/office/powerpoint/2010/main" val="2451773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704"/>
            <a:ext cx="7772400" cy="504056"/>
          </a:xfrm>
        </p:spPr>
        <p:txBody>
          <a:bodyPr/>
          <a:lstStyle/>
          <a:p>
            <a:r>
              <a:rPr lang="en-US" dirty="0"/>
              <a:t>More discussion about comments </a:t>
            </a:r>
            <a:r>
              <a:rPr lang="en-US" dirty="0" smtClean="0"/>
              <a:t>(4)</a:t>
            </a:r>
            <a:endParaRPr lang="en-US" dirty="0"/>
          </a:p>
        </p:txBody>
      </p:sp>
      <p:sp>
        <p:nvSpPr>
          <p:cNvPr id="3" name="Content Placeholder 2"/>
          <p:cNvSpPr>
            <a:spLocks noGrp="1"/>
          </p:cNvSpPr>
          <p:nvPr>
            <p:ph idx="1"/>
          </p:nvPr>
        </p:nvSpPr>
        <p:spPr>
          <a:xfrm>
            <a:off x="683568" y="1340768"/>
            <a:ext cx="7772400" cy="4896544"/>
          </a:xfrm>
        </p:spPr>
        <p:txBody>
          <a:bodyPr/>
          <a:lstStyle/>
          <a:p>
            <a:r>
              <a:rPr lang="en-US" sz="1400" dirty="0"/>
              <a:t>212 / 62 / 6.2.6.2 / 49 / "Entity ID field identifies an entity" / This might require a registry of </a:t>
            </a:r>
            <a:r>
              <a:rPr lang="en-US" sz="1400" dirty="0" err="1"/>
              <a:t>EntityIDs</a:t>
            </a:r>
            <a:endParaRPr lang="en-US" sz="1400" dirty="0"/>
          </a:p>
          <a:p>
            <a:pPr lvl="1"/>
            <a:r>
              <a:rPr lang="en-US" sz="1400" dirty="0"/>
              <a:t>Same idea already in comment </a:t>
            </a:r>
            <a:r>
              <a:rPr lang="en-US" sz="1400" dirty="0" smtClean="0"/>
              <a:t>175</a:t>
            </a:r>
          </a:p>
          <a:p>
            <a:pPr lvl="1"/>
            <a:endParaRPr lang="en-US" sz="1400" dirty="0"/>
          </a:p>
          <a:p>
            <a:r>
              <a:rPr lang="en-US" sz="1400" dirty="0"/>
              <a:t>219 / 64 / 6.2.6.11 / 4 / Suggest bit vector format for Intermediate Hop Descriptor / 7 bits for Addresses, 1 bit for "continuation“</a:t>
            </a:r>
          </a:p>
          <a:p>
            <a:pPr lvl="1"/>
            <a:r>
              <a:rPr lang="en-US" sz="1400" dirty="0"/>
              <a:t>Save space for listing Intermediate Hop Addresses, as </a:t>
            </a:r>
            <a:r>
              <a:rPr lang="en-US" sz="1400" dirty="0" smtClean="0"/>
              <a:t>discussed</a:t>
            </a:r>
          </a:p>
          <a:p>
            <a:pPr lvl="1"/>
            <a:endParaRPr lang="en-US" sz="1400" dirty="0"/>
          </a:p>
          <a:p>
            <a:r>
              <a:rPr lang="en-US" sz="1400" dirty="0"/>
              <a:t>228 / 68 / 6.2.10.1 / 54 / "or discarded" -- but is pre-emption a possibility? / Consider pre-emption</a:t>
            </a:r>
          </a:p>
          <a:p>
            <a:pPr lvl="1"/>
            <a:r>
              <a:rPr lang="en-US" sz="1400" dirty="0"/>
              <a:t>Delay critical frames may be important for transmission and deserve special </a:t>
            </a:r>
            <a:r>
              <a:rPr lang="en-US" sz="1400" dirty="0" smtClean="0"/>
              <a:t>treatment</a:t>
            </a:r>
          </a:p>
          <a:p>
            <a:pPr lvl="1"/>
            <a:endParaRPr lang="en-US" sz="1400" dirty="0"/>
          </a:p>
          <a:p>
            <a:r>
              <a:rPr lang="en-US" sz="1400" dirty="0"/>
              <a:t>259 / 87 / 7.2.1 / 27 / Is a timeout associated with L2R-DATAL2R-DATA.confirm? / If not, clarify handling of "request" state</a:t>
            </a:r>
          </a:p>
          <a:p>
            <a:pPr lvl="1"/>
            <a:r>
              <a:rPr lang="en-US" sz="1400" dirty="0"/>
              <a:t>In case the acknowledgement never arrives, need to clean up </a:t>
            </a:r>
            <a:r>
              <a:rPr lang="en-US" sz="1400" dirty="0" smtClean="0"/>
              <a:t>state</a:t>
            </a:r>
          </a:p>
          <a:p>
            <a:pPr lvl="1"/>
            <a:endParaRPr lang="en-US" sz="1400" dirty="0"/>
          </a:p>
          <a:p>
            <a:r>
              <a:rPr lang="en-US" sz="1400" dirty="0"/>
              <a:t>269 / 90 / 7.2.1.2 / 40 / Are error codes needed for Delay Critical or </a:t>
            </a:r>
            <a:r>
              <a:rPr lang="en-US" sz="1400" dirty="0" err="1"/>
              <a:t>GuaranteedTx</a:t>
            </a:r>
            <a:r>
              <a:rPr lang="en-US" sz="1400" dirty="0"/>
              <a:t>? / Add error codes as appropriate</a:t>
            </a:r>
          </a:p>
          <a:p>
            <a:pPr lvl="1"/>
            <a:r>
              <a:rPr lang="en-US" sz="1400" dirty="0"/>
              <a:t>Agreed to fix in conjunction with another comment resolution in AM1 session</a:t>
            </a:r>
            <a:endParaRPr lang="en-US" sz="1400" dirty="0"/>
          </a:p>
        </p:txBody>
      </p:sp>
      <p:sp>
        <p:nvSpPr>
          <p:cNvPr id="4" name="Date Placeholder 3"/>
          <p:cNvSpPr>
            <a:spLocks noGrp="1"/>
          </p:cNvSpPr>
          <p:nvPr>
            <p:ph type="dt" sz="half" idx="10"/>
          </p:nvPr>
        </p:nvSpPr>
        <p:spPr/>
        <p:txBody>
          <a:bodyPr/>
          <a:lstStyle/>
          <a:p>
            <a:pPr>
              <a:defRPr/>
            </a:pPr>
            <a:r>
              <a:rPr lang="en-US" altLang="ko-KR" smtClean="0"/>
              <a:t>Nov. 2012</a:t>
            </a:r>
            <a:endParaRPr lang="en-US" altLang="ko-KR" dirty="0"/>
          </a:p>
        </p:txBody>
      </p:sp>
      <p:sp>
        <p:nvSpPr>
          <p:cNvPr id="5" name="Footer Placeholder 4"/>
          <p:cNvSpPr>
            <a:spLocks noGrp="1"/>
          </p:cNvSpPr>
          <p:nvPr>
            <p:ph type="ftr" sz="quarter" idx="11"/>
          </p:nvPr>
        </p:nvSpPr>
        <p:spPr/>
        <p:txBody>
          <a:bodyPr/>
          <a:lstStyle/>
          <a:p>
            <a:pPr>
              <a:defRPr/>
            </a:pPr>
            <a:r>
              <a:rPr lang="de-DE" altLang="ko-KR" smtClean="0"/>
              <a:t>Charlie Perkins</a:t>
            </a:r>
            <a:endParaRPr lang="en-US" altLang="ko-KR" dirty="0"/>
          </a:p>
        </p:txBody>
      </p:sp>
    </p:spTree>
    <p:extLst>
      <p:ext uri="{BB962C8B-B14F-4D97-AF65-F5344CB8AC3E}">
        <p14:creationId xmlns:p14="http://schemas.microsoft.com/office/powerpoint/2010/main" val="1516496763"/>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54258</TotalTime>
  <Words>1352</Words>
  <Application>Microsoft Office PowerPoint</Application>
  <PresentationFormat>On-screen Show (4:3)</PresentationFormat>
  <Paragraphs>228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테마</vt:lpstr>
      <vt:lpstr>PowerPoint Presentation</vt:lpstr>
      <vt:lpstr>Additional Technical Comments </vt:lpstr>
      <vt:lpstr>More discussion about comments (1)</vt:lpstr>
      <vt:lpstr>More discussion about comments (2)</vt:lpstr>
      <vt:lpstr>More discussion about comments (3)</vt:lpstr>
      <vt:lpstr>More discussion about comments (4)</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charliep</cp:lastModifiedBy>
  <cp:revision>849</cp:revision>
  <cp:lastPrinted>1998-02-10T13:28:06Z</cp:lastPrinted>
  <dcterms:created xsi:type="dcterms:W3CDTF">1999-11-08T18:59:45Z</dcterms:created>
  <dcterms:modified xsi:type="dcterms:W3CDTF">2015-05-12T22:12:03Z</dcterms:modified>
</cp:coreProperties>
</file>