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58" r:id="rId3"/>
    <p:sldId id="281" r:id="rId4"/>
    <p:sldId id="271" r:id="rId5"/>
    <p:sldId id="273" r:id="rId6"/>
    <p:sldId id="274" r:id="rId7"/>
    <p:sldId id="282" r:id="rId8"/>
    <p:sldId id="276" r:id="rId9"/>
    <p:sldId id="280" r:id="rId10"/>
    <p:sldId id="256" r:id="rId11"/>
    <p:sldId id="283" r:id="rId12"/>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9594" autoAdjust="0"/>
  </p:normalViewPr>
  <p:slideViewPr>
    <p:cSldViewPr showGuides="1">
      <p:cViewPr varScale="1">
        <p:scale>
          <a:sx n="87" d="100"/>
          <a:sy n="87" d="100"/>
        </p:scale>
        <p:origin x="-1386"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67" d="100"/>
          <a:sy n="67" d="100"/>
        </p:scale>
        <p:origin x="-1830" y="-126"/>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smtClean="0"/>
              <a:t>Shoichi Kitazawa (ATR)</a:t>
            </a:r>
            <a:endParaRPr lang="en-US" altLang="ja-JP" dirty="0"/>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smtClean="0"/>
              <a:t>Shoichi Kitazawa (ATR)</a:t>
            </a:r>
            <a:endParaRPr lang="en-US" altLang="ja-JP" dirty="0"/>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a:t>
            </a:fld>
            <a:endParaRPr kumimoji="1" lang="ja-JP" altLang="en-US" dirty="0"/>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smtClean="0"/>
              <a:t>doc.: IEEE 802.15-&lt;doc#&gt;</a:t>
            </a:r>
            <a:endParaRPr lang="en-US" altLang="ja-JP" dirty="0"/>
          </a:p>
        </p:txBody>
      </p:sp>
      <p:sp>
        <p:nvSpPr>
          <p:cNvPr id="5" name="フッター プレースホルダ 4"/>
          <p:cNvSpPr>
            <a:spLocks noGrp="1"/>
          </p:cNvSpPr>
          <p:nvPr>
            <p:ph type="ftr" sz="quarter" idx="11"/>
          </p:nvPr>
        </p:nvSpPr>
        <p:spPr/>
        <p:txBody>
          <a:bodyPr/>
          <a:lstStyle/>
          <a:p>
            <a:pPr lvl="4"/>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11</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8</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March 2015</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Ryuji Kohno(YNU/CWC-Nippon</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Tree>
    <p:extLst>
      <p:ext uri="{BB962C8B-B14F-4D97-AF65-F5344CB8AC3E}">
        <p14:creationId xmlns:p14="http://schemas.microsoft.com/office/powerpoint/2010/main" val="4285537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en-US" altLang="ja-JP" dirty="0" smtClean="0"/>
              <a:t>Ryuji Kohno(YNU/CWC-Nippon</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March 2015</a:t>
            </a:r>
            <a:endParaRPr lang="en-US" altLang="ja-JP" dirty="0"/>
          </a:p>
        </p:txBody>
      </p:sp>
    </p:spTree>
    <p:extLst>
      <p:ext uri="{BB962C8B-B14F-4D97-AF65-F5344CB8AC3E}">
        <p14:creationId xmlns:p14="http://schemas.microsoft.com/office/powerpoint/2010/main"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March 2015</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Ryuji Kohno(YNU/CWC-Nippon)</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Tree>
    <p:extLst>
      <p:ext uri="{BB962C8B-B14F-4D97-AF65-F5344CB8AC3E}">
        <p14:creationId xmlns:p14="http://schemas.microsoft.com/office/powerpoint/2010/main" val="35560528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a:xfrm>
            <a:off x="685800" y="378281"/>
            <a:ext cx="1600200" cy="215444"/>
          </a:xfrm>
        </p:spPr>
        <p:txBody>
          <a:bodyPr/>
          <a:lstStyle>
            <a:lvl1pPr>
              <a:defRPr/>
            </a:lvl1pPr>
          </a:lstStyle>
          <a:p>
            <a:r>
              <a:rPr lang="en-US" altLang="ja-JP" dirty="0" smtClean="0"/>
              <a:t>March 2015</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dirty="0" smtClean="0"/>
              <a:t>Ryuji Kohno(YNU/CWC-Nippon</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Tree>
    <p:extLst>
      <p:ext uri="{BB962C8B-B14F-4D97-AF65-F5344CB8AC3E}">
        <p14:creationId xmlns:p14="http://schemas.microsoft.com/office/powerpoint/2010/main" val="10770419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dirty="0" smtClean="0"/>
              <a:t>March 2015</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dirty="0" smtClean="0"/>
              <a:t>Ryuji Kohno(YNU/CWC-Nippon</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Tree>
    <p:extLst>
      <p:ext uri="{BB962C8B-B14F-4D97-AF65-F5344CB8AC3E}">
        <p14:creationId xmlns:p14="http://schemas.microsoft.com/office/powerpoint/2010/main" val="21810494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dirty="0" smtClean="0"/>
              <a:t>March 2015</a:t>
            </a:r>
            <a:endParaRPr lang="en-US" altLang="ja-JP" dirty="0"/>
          </a:p>
        </p:txBody>
      </p:sp>
      <p:sp>
        <p:nvSpPr>
          <p:cNvPr id="3" name="フッター プレースホルダー 2"/>
          <p:cNvSpPr>
            <a:spLocks noGrp="1"/>
          </p:cNvSpPr>
          <p:nvPr>
            <p:ph type="ftr" sz="quarter" idx="11"/>
          </p:nvPr>
        </p:nvSpPr>
        <p:spPr>
          <a:xfrm>
            <a:off x="5486400" y="6475413"/>
            <a:ext cx="3124200" cy="184666"/>
          </a:xfrm>
        </p:spPr>
        <p:txBody>
          <a:bodyPr/>
          <a:lstStyle>
            <a:lvl1pPr>
              <a:defRPr/>
            </a:lvl1pPr>
          </a:lstStyle>
          <a:p>
            <a:r>
              <a:rPr lang="en-US" altLang="ja-JP" dirty="0" smtClean="0"/>
              <a:t>Ryuji Kohno(YNU/CWC-Nippon)</a:t>
            </a:r>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Tree>
    <p:extLst>
      <p:ext uri="{BB962C8B-B14F-4D97-AF65-F5344CB8AC3E}">
        <p14:creationId xmlns:p14="http://schemas.microsoft.com/office/powerpoint/2010/main" val="25016208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May 2015</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Ryuji Kohno(YNU/CWC-Nippon)</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802.15-15-0382-00-0dep</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4" r:id="rId5"/>
    <p:sldLayoutId id="2147483655" r:id="rId6"/>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kohno@ynu.ac.jp"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mailto:jhaapola@ee.oulu.fi"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dirty="0" smtClean="0"/>
              <a:t>May, 2015</a:t>
            </a:r>
            <a:endParaRPr lang="en-US" altLang="ja-JP" dirty="0"/>
          </a:p>
        </p:txBody>
      </p:sp>
      <p:sp>
        <p:nvSpPr>
          <p:cNvPr id="5" name="フッター プレースホルダー 2"/>
          <p:cNvSpPr>
            <a:spLocks noGrp="1"/>
          </p:cNvSpPr>
          <p:nvPr>
            <p:ph type="ftr" sz="quarter" idx="11"/>
          </p:nvPr>
        </p:nvSpPr>
        <p:spPr>
          <a:xfrm>
            <a:off x="5486400" y="6475412"/>
            <a:ext cx="3334072" cy="184666"/>
          </a:xfrm>
        </p:spPr>
        <p:txBody>
          <a:bodyPr/>
          <a:lstStyle/>
          <a:p>
            <a:r>
              <a:rPr lang="en-US" altLang="ja-JP" dirty="0"/>
              <a:t>Ryuji Kohno(YNU, CWC, </a:t>
            </a:r>
            <a:r>
              <a:rPr lang="en-US" altLang="ja-JP" dirty="0" smtClean="0"/>
              <a:t>CWC-Nippon)</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719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b="1" dirty="0" smtClean="0">
                <a:ea typeface="ＭＳ Ｐゴシック" charset="-128"/>
              </a:rPr>
              <a:t>:</a:t>
            </a:r>
            <a:r>
              <a:rPr lang="en-US" altLang="ja-JP" sz="1600" dirty="0" smtClean="0">
                <a:ea typeface="ＭＳ Ｐゴシック" charset="-128"/>
              </a:rPr>
              <a:t> [IG DEP Opening Information for May 2015]</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[11 May, 2015]</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 [</a:t>
            </a:r>
            <a:r>
              <a:rPr lang="en-US" altLang="ja-JP" sz="1600" dirty="0">
                <a:ea typeface="ＭＳ Ｐゴシック" charset="-128"/>
              </a:rPr>
              <a:t>Ryuji </a:t>
            </a:r>
            <a:r>
              <a:rPr lang="en-US" altLang="ja-JP" sz="1600" dirty="0" smtClean="0">
                <a:ea typeface="ＭＳ Ｐゴシック" charset="-128"/>
              </a:rPr>
              <a:t>Kohno1,2,3] </a:t>
            </a:r>
            <a:r>
              <a:rPr lang="en-US" altLang="ja-JP" sz="1600" dirty="0">
                <a:ea typeface="ＭＳ Ｐゴシック" charset="-128"/>
              </a:rPr>
              <a:t>[1;Yokohama National University, 2;Centre for Wireless Communications(CWC), University of Oulu, 3;University of Oulu Research Institute Japan CWC-Nippon]                                  </a:t>
            </a:r>
          </a:p>
          <a:p>
            <a:r>
              <a:rPr lang="en-US" altLang="ja-JP" sz="1600" dirty="0">
                <a:ea typeface="ＭＳ Ｐゴシック" charset="-128"/>
              </a:rPr>
              <a:t>Address [1; 79-5 </a:t>
            </a:r>
            <a:r>
              <a:rPr lang="en-US" altLang="ja-JP" sz="1600" dirty="0" err="1">
                <a:ea typeface="ＭＳ Ｐゴシック" charset="-128"/>
              </a:rPr>
              <a:t>Tokiwadai</a:t>
            </a:r>
            <a:r>
              <a:rPr lang="en-US" altLang="ja-JP" sz="1600" dirty="0">
                <a:ea typeface="ＭＳ Ｐゴシック" charset="-128"/>
              </a:rPr>
              <a:t>, Hodogaya-</a:t>
            </a:r>
            <a:r>
              <a:rPr lang="en-US" altLang="ja-JP" sz="1600" dirty="0" err="1">
                <a:ea typeface="ＭＳ Ｐゴシック" charset="-128"/>
              </a:rPr>
              <a:t>ku</a:t>
            </a:r>
            <a:r>
              <a:rPr lang="en-US" altLang="ja-JP" sz="1600" dirty="0">
                <a:ea typeface="ＭＳ Ｐゴシック" charset="-128"/>
              </a:rPr>
              <a:t>, Yokohama, Japan 240-8501</a:t>
            </a:r>
          </a:p>
          <a:p>
            <a:r>
              <a:rPr lang="en-US" altLang="ja-JP" sz="1600" dirty="0">
                <a:ea typeface="ＭＳ Ｐゴシック" charset="-128"/>
              </a:rPr>
              <a:t>                2; </a:t>
            </a:r>
            <a:r>
              <a:rPr lang="en-US" altLang="ja-JP" sz="1600" dirty="0" err="1">
                <a:ea typeface="ＭＳ Ｐゴシック" charset="-128"/>
              </a:rPr>
              <a:t>Linnanmaa</a:t>
            </a:r>
            <a:r>
              <a:rPr lang="en-US" altLang="ja-JP" sz="1600" dirty="0">
                <a:ea typeface="ＭＳ Ｐゴシック" charset="-128"/>
              </a:rPr>
              <a:t>, P.O. Box 4500, FIN-90570 Oulu, Finland FI-90014</a:t>
            </a:r>
          </a:p>
          <a:p>
            <a:r>
              <a:rPr lang="en-US" altLang="ja-JP" sz="1600" dirty="0">
                <a:ea typeface="ＭＳ Ｐゴシック" charset="-128"/>
              </a:rPr>
              <a:t>                3; Yokohama Mitsui Bldg. 15F, 1-1-2 Takashima, Nishi-</a:t>
            </a:r>
            <a:r>
              <a:rPr lang="en-US" altLang="ja-JP" sz="1600" dirty="0" err="1">
                <a:ea typeface="ＭＳ Ｐゴシック" charset="-128"/>
              </a:rPr>
              <a:t>ku,Yokohama</a:t>
            </a:r>
            <a:r>
              <a:rPr lang="en-US" altLang="ja-JP" sz="1600" dirty="0">
                <a:ea typeface="ＭＳ Ｐゴシック" charset="-128"/>
              </a:rPr>
              <a:t>, Japan 220-0011]</a:t>
            </a:r>
          </a:p>
          <a:p>
            <a:r>
              <a:rPr lang="en-US" altLang="ja-JP" sz="1600" dirty="0">
                <a:ea typeface="ＭＳ Ｐゴシック" charset="-128"/>
              </a:rPr>
              <a:t>Voice:[1; +81-45-339-4115, 2:+358-8-553-2849], FAX: [+81-45-338-1157], </a:t>
            </a:r>
          </a:p>
          <a:p>
            <a:r>
              <a:rPr lang="en-US" altLang="ja-JP" sz="1600" dirty="0">
                <a:ea typeface="ＭＳ Ｐゴシック" charset="-128"/>
              </a:rPr>
              <a:t>Email:[kohno@ynu.ac.jp, ryuji.kohno@oulu.fi, jhaapola@ee.oulu.fi] Re: []</a:t>
            </a:r>
          </a:p>
          <a:p>
            <a:pPr>
              <a:spcBef>
                <a:spcPts val="600"/>
              </a:spcBef>
              <a:spcAft>
                <a:spcPts val="600"/>
              </a:spcAft>
            </a:pPr>
            <a:r>
              <a:rPr lang="en-US" altLang="ja-JP" sz="1600" b="1" dirty="0" smtClean="0">
                <a:solidFill>
                  <a:schemeClr val="tx2"/>
                </a:solidFill>
                <a:ea typeface="ＭＳ Ｐゴシック" charset="-128"/>
              </a:rPr>
              <a:t>Re</a:t>
            </a:r>
            <a:r>
              <a:rPr lang="en-US" altLang="ja-JP" sz="1600" b="1" dirty="0">
                <a:solidFill>
                  <a:schemeClr val="tx2"/>
                </a:solidFill>
                <a:ea typeface="ＭＳ Ｐゴシック" charset="-128"/>
              </a:rPr>
              <a: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document contains opening information and meeting agenda for the IG DEP meeting.]</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ea typeface="ＭＳ Ｐゴシック" charset="-128"/>
              </a:rPr>
              <a:t>[information]</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395536" y="1837184"/>
            <a:ext cx="8640960" cy="4328120"/>
          </a:xfrm>
          <a:ln/>
        </p:spPr>
        <p:txBody>
          <a:bodyPr>
            <a:normAutofit fontScale="92500" lnSpcReduction="20000"/>
          </a:bodyPr>
          <a:lstStyle/>
          <a:p>
            <a:r>
              <a:rPr lang="en-US" altLang="ja-JP" sz="2400" dirty="0" smtClean="0"/>
              <a:t>IG DEP meeting call to order</a:t>
            </a:r>
          </a:p>
          <a:p>
            <a:r>
              <a:rPr lang="en-US" altLang="ja-JP" sz="2400" dirty="0" smtClean="0"/>
              <a:t>Call for essential patents and policies &amp; procedures reminder </a:t>
            </a:r>
          </a:p>
          <a:p>
            <a:r>
              <a:rPr lang="en-US" altLang="ja-JP" sz="2400" dirty="0" smtClean="0"/>
              <a:t>Approve meeting minutes</a:t>
            </a:r>
          </a:p>
          <a:p>
            <a:r>
              <a:rPr lang="en-US" altLang="ja-JP" sz="2400" dirty="0" smtClean="0"/>
              <a:t>Discussion</a:t>
            </a:r>
          </a:p>
          <a:p>
            <a:pPr marL="0" indent="0">
              <a:buNone/>
            </a:pPr>
            <a:r>
              <a:rPr lang="en-US" altLang="ja-JP" sz="2400" dirty="0"/>
              <a:t> </a:t>
            </a:r>
            <a:r>
              <a:rPr lang="en-US" altLang="ja-JP" sz="2400" dirty="0" smtClean="0"/>
              <a:t>    1</a:t>
            </a:r>
            <a:r>
              <a:rPr lang="en-US" altLang="ja-JP" sz="2400" dirty="0"/>
              <a:t>. </a:t>
            </a:r>
            <a:r>
              <a:rPr lang="en-US" altLang="ja-JP" sz="2400" dirty="0" smtClean="0"/>
              <a:t>Review of Call for Interest(CFI</a:t>
            </a:r>
            <a:r>
              <a:rPr lang="en-US" altLang="ja-JP" sz="2400" dirty="0"/>
              <a:t>): 15-14-0449-06-0dep-call-for-interest </a:t>
            </a:r>
            <a:endParaRPr lang="en-US" altLang="ja-JP" sz="2400" dirty="0" smtClean="0"/>
          </a:p>
          <a:p>
            <a:pPr marL="0" indent="0">
              <a:buNone/>
            </a:pPr>
            <a:r>
              <a:rPr lang="en-US" altLang="ja-JP" sz="2400" dirty="0"/>
              <a:t>     </a:t>
            </a:r>
            <a:r>
              <a:rPr lang="en-US" altLang="ja-JP" sz="2400" dirty="0" smtClean="0"/>
              <a:t>2. Review of Responses for CFI</a:t>
            </a:r>
          </a:p>
          <a:p>
            <a:pPr marL="0" indent="0">
              <a:buNone/>
            </a:pPr>
            <a:r>
              <a:rPr lang="en-US" altLang="ja-JP" sz="2400" dirty="0"/>
              <a:t>     </a:t>
            </a:r>
            <a:r>
              <a:rPr lang="en-US" altLang="ja-JP" sz="2400" dirty="0" smtClean="0"/>
              <a:t>3. Focused use cases and applications of wireless dependability</a:t>
            </a:r>
          </a:p>
          <a:p>
            <a:pPr marL="0" indent="0">
              <a:buNone/>
            </a:pPr>
            <a:r>
              <a:rPr lang="en-US" altLang="ja-JP" sz="2400" dirty="0"/>
              <a:t> </a:t>
            </a:r>
            <a:r>
              <a:rPr lang="en-US" altLang="ja-JP" sz="2400" dirty="0" smtClean="0"/>
              <a:t>    4. Application and Dependability Matrix</a:t>
            </a:r>
          </a:p>
          <a:p>
            <a:pPr marL="0" indent="0">
              <a:buNone/>
            </a:pPr>
            <a:r>
              <a:rPr lang="en-US" altLang="ja-JP" sz="2400" dirty="0"/>
              <a:t> </a:t>
            </a:r>
            <a:r>
              <a:rPr lang="en-US" altLang="ja-JP" sz="2400" dirty="0" smtClean="0"/>
              <a:t>    5. Technologies </a:t>
            </a:r>
            <a:r>
              <a:rPr lang="en-US" altLang="ja-JP" sz="2400" dirty="0"/>
              <a:t>to guarantee dependability</a:t>
            </a:r>
            <a:endParaRPr lang="en-US" altLang="ja-JP" sz="2400" dirty="0" smtClean="0"/>
          </a:p>
          <a:p>
            <a:r>
              <a:rPr lang="en-US" altLang="ja-JP" sz="2400" dirty="0" smtClean="0"/>
              <a:t>Timeline and Progress to SG</a:t>
            </a:r>
          </a:p>
          <a:p>
            <a:r>
              <a:rPr lang="en-US" altLang="ja-JP" sz="2400" dirty="0" smtClean="0"/>
              <a:t>Drafting PAR and CSD</a:t>
            </a:r>
          </a:p>
          <a:p>
            <a:r>
              <a:rPr lang="en-US" altLang="ja-JP" sz="2400" dirty="0" smtClean="0"/>
              <a:t>Plan </a:t>
            </a:r>
            <a:r>
              <a:rPr lang="en-US" altLang="ja-JP" sz="2400" dirty="0"/>
              <a:t>for </a:t>
            </a:r>
            <a:r>
              <a:rPr lang="en-US" altLang="ja-JP" sz="2400" dirty="0" smtClean="0"/>
              <a:t>next meetings and </a:t>
            </a:r>
            <a:r>
              <a:rPr lang="en-US" altLang="ja-JP" sz="2400" dirty="0" err="1" smtClean="0"/>
              <a:t>Telecon</a:t>
            </a:r>
            <a:r>
              <a:rPr lang="en-US" altLang="ja-JP" sz="2400" dirty="0" smtClean="0"/>
              <a:t> scheduling</a:t>
            </a:r>
            <a:endParaRPr lang="en-US" altLang="ja-JP" sz="2400" dirty="0">
              <a:ea typeface="ＭＳ Ｐゴシック" pitchFamily="50" charset="-128"/>
            </a:endParaRPr>
          </a:p>
          <a:p>
            <a:pPr marL="0" indent="0">
              <a:buNone/>
            </a:pPr>
            <a:endParaRPr lang="en-US" altLang="ja-JP" sz="2200" dirty="0" smtClean="0"/>
          </a:p>
          <a:p>
            <a:endParaRPr lang="en-US" altLang="ja-JP" sz="2200" dirty="0" smtClean="0"/>
          </a:p>
        </p:txBody>
      </p:sp>
      <p:sp>
        <p:nvSpPr>
          <p:cNvPr id="4098" name="Rectangle 2"/>
          <p:cNvSpPr>
            <a:spLocks noGrp="1" noChangeArrowheads="1"/>
          </p:cNvSpPr>
          <p:nvPr>
            <p:ph type="title"/>
          </p:nvPr>
        </p:nvSpPr>
        <p:spPr>
          <a:ln/>
        </p:spPr>
        <p:txBody>
          <a:bodyPr/>
          <a:lstStyle/>
          <a:p>
            <a:r>
              <a:rPr lang="en-US" altLang="ja-JP" b="1" dirty="0" smtClean="0"/>
              <a:t>Agenda items for the week</a:t>
            </a:r>
            <a:endParaRPr lang="ja-JP" altLang="ja-JP" b="1" dirty="0"/>
          </a:p>
        </p:txBody>
      </p:sp>
      <p:sp>
        <p:nvSpPr>
          <p:cNvPr id="5" name="フッター プレースホルダー 4"/>
          <p:cNvSpPr>
            <a:spLocks noGrp="1"/>
          </p:cNvSpPr>
          <p:nvPr>
            <p:ph type="ftr" sz="quarter" idx="11"/>
          </p:nvPr>
        </p:nvSpPr>
        <p:spPr>
          <a:xfrm>
            <a:off x="5364088" y="6475413"/>
            <a:ext cx="3456384" cy="184666"/>
          </a:xfrm>
        </p:spPr>
        <p:txBody>
          <a:bodyPr/>
          <a:lstStyle/>
          <a:p>
            <a:r>
              <a:rPr lang="en-US" altLang="ja-JP" dirty="0"/>
              <a:t>Ryuji </a:t>
            </a:r>
            <a:r>
              <a:rPr lang="en-US" altLang="ja-JP" dirty="0" smtClean="0"/>
              <a:t>Kohno(YNU, CWC, CWC-Nippon)</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4" name="日付プレースホルダー 3"/>
          <p:cNvSpPr>
            <a:spLocks noGrp="1"/>
          </p:cNvSpPr>
          <p:nvPr>
            <p:ph type="dt" sz="half" idx="10"/>
          </p:nvPr>
        </p:nvSpPr>
        <p:spPr>
          <a:xfrm>
            <a:off x="685800" y="378281"/>
            <a:ext cx="1600200" cy="215444"/>
          </a:xfrm>
        </p:spPr>
        <p:txBody>
          <a:bodyPr/>
          <a:lstStyle/>
          <a:p>
            <a:r>
              <a:rPr lang="en-US" altLang="ja-JP" dirty="0"/>
              <a:t>May, 2015</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95536" y="2194520"/>
            <a:ext cx="8568952" cy="4114800"/>
          </a:xfrm>
        </p:spPr>
        <p:txBody>
          <a:bodyPr/>
          <a:lstStyle/>
          <a:p>
            <a:pPr marL="514350" indent="-514350">
              <a:buFont typeface="+mj-lt"/>
              <a:buAutoNum type="arabicPeriod"/>
            </a:pPr>
            <a:r>
              <a:rPr kumimoji="1" lang="en-US" altLang="ja-JP" sz="2800" dirty="0" smtClean="0"/>
              <a:t>Ryuji Kohno, YNU/CWC-Nippon</a:t>
            </a:r>
          </a:p>
          <a:p>
            <a:pPr marL="0" indent="0">
              <a:buNone/>
            </a:pPr>
            <a:r>
              <a:rPr kumimoji="1" lang="en-US" altLang="ja-JP" sz="2800" dirty="0" smtClean="0"/>
              <a:t>  </a:t>
            </a:r>
            <a:r>
              <a:rPr kumimoji="1" lang="en-US" altLang="ja-JP" sz="2800" dirty="0" smtClean="0">
                <a:hlinkClick r:id="rId3"/>
              </a:rPr>
              <a:t>kohno@ynu.ac.jp</a:t>
            </a:r>
            <a:r>
              <a:rPr kumimoji="1" lang="en-US" altLang="ja-JP" sz="2800" dirty="0" smtClean="0"/>
              <a:t>,  </a:t>
            </a:r>
            <a:r>
              <a:rPr kumimoji="1" lang="en-US" altLang="ja-JP" sz="2800" dirty="0" err="1" smtClean="0"/>
              <a:t>ryuji.kohno@cwc-nippon.co,jp</a:t>
            </a:r>
            <a:endParaRPr kumimoji="1" lang="en-US" altLang="ja-JP" sz="2800" dirty="0" smtClean="0"/>
          </a:p>
          <a:p>
            <a:pPr marL="514350" indent="-514350">
              <a:buAutoNum type="arabicPeriod" startAt="2"/>
            </a:pPr>
            <a:r>
              <a:rPr lang="en-US" altLang="ja-JP" sz="2800" dirty="0" smtClean="0"/>
              <a:t>Jussi Haapola, UoO/CWC-Nippon</a:t>
            </a:r>
          </a:p>
          <a:p>
            <a:pPr marL="0" indent="0">
              <a:buNone/>
            </a:pPr>
            <a:r>
              <a:rPr kumimoji="1" lang="en-US" altLang="ja-JP" sz="2800" dirty="0"/>
              <a:t> </a:t>
            </a:r>
            <a:r>
              <a:rPr lang="en-US" altLang="ja-JP" sz="2800" dirty="0"/>
              <a:t> </a:t>
            </a:r>
            <a:r>
              <a:rPr lang="en-US" altLang="ja-JP" sz="2800" dirty="0" smtClean="0">
                <a:hlinkClick r:id="rId4"/>
              </a:rPr>
              <a:t>jhaapola@ee.oulu.fi</a:t>
            </a:r>
            <a:r>
              <a:rPr lang="en-US" altLang="ja-JP" sz="2800" dirty="0" smtClean="0"/>
              <a:t>,   jussi.haapola@cwc-nippon.co.jp</a:t>
            </a:r>
            <a:endParaRPr kumimoji="1" lang="ja-JP" altLang="en-US" sz="2800" dirty="0"/>
          </a:p>
        </p:txBody>
      </p:sp>
      <p:sp>
        <p:nvSpPr>
          <p:cNvPr id="3" name="タイトル 2"/>
          <p:cNvSpPr>
            <a:spLocks noGrp="1"/>
          </p:cNvSpPr>
          <p:nvPr>
            <p:ph type="title"/>
          </p:nvPr>
        </p:nvSpPr>
        <p:spPr/>
        <p:txBody>
          <a:bodyPr/>
          <a:lstStyle/>
          <a:p>
            <a:r>
              <a:rPr lang="en-US" altLang="ja-JP" b="1" dirty="0" smtClean="0">
                <a:solidFill>
                  <a:schemeClr val="tx1"/>
                </a:solidFill>
              </a:rPr>
              <a:t>Contacts and Conference call</a:t>
            </a:r>
            <a:endParaRPr kumimoji="1" lang="ja-JP" altLang="en-US" b="1" dirty="0">
              <a:solidFill>
                <a:schemeClr val="tx1"/>
              </a:solidFill>
            </a:endParaRPr>
          </a:p>
        </p:txBody>
      </p:sp>
      <p:sp>
        <p:nvSpPr>
          <p:cNvPr id="4" name="フッター プレースホルダー 3"/>
          <p:cNvSpPr>
            <a:spLocks noGrp="1"/>
          </p:cNvSpPr>
          <p:nvPr>
            <p:ph type="ftr" sz="quarter" idx="11"/>
          </p:nvPr>
        </p:nvSpPr>
        <p:spPr/>
        <p:txBody>
          <a:bodyPr/>
          <a:lstStyle/>
          <a:p>
            <a:r>
              <a:rPr lang="en-US" altLang="ja-JP" dirty="0"/>
              <a:t>Ryuji </a:t>
            </a:r>
            <a:r>
              <a:rPr lang="en-US" altLang="ja-JP" dirty="0" smtClean="0"/>
              <a:t>Kohno(YNU,, CWC, CWC-Nippon)</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11</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dirty="0"/>
              <a:t>May, 2015</a:t>
            </a:r>
          </a:p>
        </p:txBody>
      </p:sp>
    </p:spTree>
    <p:extLst>
      <p:ext uri="{BB962C8B-B14F-4D97-AF65-F5344CB8AC3E}">
        <p14:creationId xmlns:p14="http://schemas.microsoft.com/office/powerpoint/2010/main" val="1968419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78281"/>
            <a:ext cx="1600200" cy="215444"/>
          </a:xfrm>
        </p:spPr>
        <p:txBody>
          <a:bodyPr/>
          <a:lstStyle/>
          <a:p>
            <a:r>
              <a:rPr lang="en-US" altLang="ja-JP" dirty="0"/>
              <a:t>May, 2015</a:t>
            </a:r>
          </a:p>
        </p:txBody>
      </p:sp>
      <p:sp>
        <p:nvSpPr>
          <p:cNvPr id="5" name="フッター プレースホルダー 4"/>
          <p:cNvSpPr>
            <a:spLocks noGrp="1"/>
          </p:cNvSpPr>
          <p:nvPr>
            <p:ph type="ftr" sz="quarter" idx="11"/>
          </p:nvPr>
        </p:nvSpPr>
        <p:spPr>
          <a:xfrm>
            <a:off x="5484168" y="6475413"/>
            <a:ext cx="3124200" cy="184666"/>
          </a:xfrm>
        </p:spPr>
        <p:txBody>
          <a:bodyPr/>
          <a:lstStyle/>
          <a:p>
            <a:r>
              <a:rPr lang="en-US" altLang="ja-JP" dirty="0"/>
              <a:t>R</a:t>
            </a:r>
            <a:r>
              <a:rPr lang="en-US" altLang="ja-JP" dirty="0" smtClean="0"/>
              <a:t>yuji Kohno(YNU, CWC, CWC-Nippon)</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I</a:t>
            </a:r>
            <a:r>
              <a:rPr lang="en-US" altLang="ja-JP" b="1" dirty="0" smtClean="0">
                <a:ea typeface="ＭＳ Ｐゴシック" pitchFamily="50" charset="-128"/>
              </a:rPr>
              <a:t>G DEP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Opening </a:t>
            </a:r>
            <a:r>
              <a:rPr lang="en-US" altLang="ja-JP" dirty="0">
                <a:ea typeface="ＭＳ Ｐゴシック" pitchFamily="50" charset="-128"/>
              </a:rPr>
              <a:t>Information</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Vancouver, Canada</a:t>
            </a: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May 11</a:t>
            </a:r>
            <a:r>
              <a:rPr lang="en-US" altLang="ja-JP" baseline="30000" dirty="0" smtClean="0">
                <a:ea typeface="ＭＳ Ｐゴシック" pitchFamily="50" charset="-128"/>
              </a:rPr>
              <a:t>th</a:t>
            </a:r>
            <a:r>
              <a:rPr lang="en-US" altLang="ja-JP" dirty="0" smtClean="0">
                <a:ea typeface="ＭＳ Ｐゴシック" pitchFamily="50" charset="-128"/>
              </a:rPr>
              <a:t>, 2015</a:t>
            </a:r>
            <a:endParaRPr lang="ja-JP"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smtClean="0"/>
              <a:t>https://imat.ieee.org</a:t>
            </a:r>
          </a:p>
          <a:p>
            <a:pPr marL="457200" indent="-457200">
              <a:buNone/>
            </a:pPr>
            <a:endParaRPr lang="en-US" altLang="ja-JP" sz="4400" dirty="0" smtClean="0"/>
          </a:p>
          <a:p>
            <a:pPr marL="457200" indent="-457200">
              <a:buFontTx/>
              <a:buAutoNum type="arabicPeriod"/>
            </a:pPr>
            <a:r>
              <a:rPr lang="en-US" altLang="ja-JP" sz="4000" dirty="0" smtClean="0"/>
              <a:t>Register</a:t>
            </a:r>
            <a:endParaRPr lang="en-US" altLang="ja-JP" sz="4000" dirty="0"/>
          </a:p>
          <a:p>
            <a:pPr marL="457200" indent="-457200">
              <a:buFontTx/>
              <a:buAutoNum type="arabicPeriod"/>
            </a:pPr>
            <a:r>
              <a:rPr lang="en-US" altLang="ja-JP" sz="4000" dirty="0"/>
              <a:t>Indicate </a:t>
            </a:r>
            <a:r>
              <a:rPr lang="en-US" altLang="ja-JP" sz="4000" dirty="0" smtClean="0"/>
              <a:t>attendance</a:t>
            </a:r>
          </a:p>
          <a:p>
            <a:pPr marL="457200" indent="-457200">
              <a:buFontTx/>
              <a:buAutoNum type="arabicPeriod"/>
            </a:pPr>
            <a:r>
              <a:rPr lang="en-US" altLang="ja-JP" sz="4000" dirty="0" smtClean="0"/>
              <a:t>Please sign attendance sheet</a:t>
            </a:r>
            <a:endParaRPr lang="en-US" altLang="ja-JP" sz="4000" dirty="0"/>
          </a:p>
          <a:p>
            <a:endParaRPr kumimoji="1" lang="ja-JP" altLang="en-US" dirty="0"/>
          </a:p>
        </p:txBody>
      </p:sp>
      <p:sp>
        <p:nvSpPr>
          <p:cNvPr id="3" name="タイトル 2"/>
          <p:cNvSpPr>
            <a:spLocks noGrp="1"/>
          </p:cNvSpPr>
          <p:nvPr>
            <p:ph type="title"/>
          </p:nvPr>
        </p:nvSpPr>
        <p:spPr/>
        <p:txBody>
          <a:bodyPr/>
          <a:lstStyle/>
          <a:p>
            <a:r>
              <a:rPr kumimoji="1" lang="en-US" altLang="ja-JP" sz="4000" b="1" dirty="0" smtClean="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3</a:t>
            </a:fld>
            <a:endParaRPr lang="en-US" altLang="ja-JP" dirty="0"/>
          </a:p>
        </p:txBody>
      </p:sp>
      <p:sp>
        <p:nvSpPr>
          <p:cNvPr id="6" name="日付プレースホルダー 5"/>
          <p:cNvSpPr>
            <a:spLocks noGrp="1"/>
          </p:cNvSpPr>
          <p:nvPr>
            <p:ph type="dt" sz="half" idx="10"/>
          </p:nvPr>
        </p:nvSpPr>
        <p:spPr/>
        <p:txBody>
          <a:bodyPr/>
          <a:lstStyle/>
          <a:p>
            <a:r>
              <a:rPr lang="en-US" altLang="ja-JP" dirty="0"/>
              <a:t>May, 2015</a:t>
            </a:r>
          </a:p>
        </p:txBody>
      </p:sp>
      <p:sp>
        <p:nvSpPr>
          <p:cNvPr id="12" name="フッター プレースホルダー 4"/>
          <p:cNvSpPr txBox="1">
            <a:spLocks/>
          </p:cNvSpPr>
          <p:nvPr/>
        </p:nvSpPr>
        <p:spPr bwMode="auto">
          <a:xfrm>
            <a:off x="5652120" y="6488669"/>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Ryuji Kohno(YNU, CWC, CWC-Nippon)</a:t>
            </a:r>
            <a:endParaRPr lang="en-US" altLang="ja-JP" dirty="0"/>
          </a:p>
        </p:txBody>
      </p:sp>
    </p:spTree>
    <p:extLst>
      <p:ext uri="{BB962C8B-B14F-4D97-AF65-F5344CB8AC3E}">
        <p14:creationId xmlns:p14="http://schemas.microsoft.com/office/powerpoint/2010/main" val="13932457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5800" y="1402432"/>
            <a:ext cx="7772400" cy="4114800"/>
          </a:xfrm>
        </p:spPr>
        <p:txBody>
          <a:bodyPr/>
          <a:lstStyle/>
          <a:p>
            <a:r>
              <a:rPr lang="en-US" altLang="ja-JP" sz="2800" dirty="0" smtClean="0">
                <a:ea typeface="ＭＳ Ｐゴシック" charset="-128"/>
              </a:rPr>
              <a:t>Required notices</a:t>
            </a:r>
          </a:p>
          <a:p>
            <a:pPr lvl="1"/>
            <a:r>
              <a:rPr lang="en-US" altLang="ja-JP" sz="2400" dirty="0" smtClean="0">
                <a:ea typeface="ＭＳ Ｐゴシック" charset="-128"/>
              </a:rPr>
              <a:t>Affiliation FAQ - http://standards.ieee.org/faqs/affiliationFAQ.html</a:t>
            </a:r>
          </a:p>
          <a:p>
            <a:pPr lvl="1"/>
            <a:r>
              <a:rPr lang="en-US" altLang="ja-JP" sz="2400" dirty="0" smtClean="0">
                <a:ea typeface="ＭＳ Ｐゴシック" charset="-128"/>
              </a:rPr>
              <a:t>Anti-Trust FAQ - http://standards.ieee.org/resources/antitrust-guidelines.pdf</a:t>
            </a:r>
          </a:p>
          <a:p>
            <a:pPr lvl="1"/>
            <a:r>
              <a:rPr lang="en-US" altLang="ja-JP" sz="2400" dirty="0" smtClean="0">
                <a:ea typeface="ＭＳ Ｐゴシック" charset="-128"/>
              </a:rPr>
              <a:t>Ethics - http://www.ieee.org/portal/cms_docs/about/CoE_poster.pdf</a:t>
            </a:r>
          </a:p>
          <a:p>
            <a:r>
              <a:rPr lang="en-US" altLang="ja-JP" sz="2800" dirty="0" smtClean="0">
                <a:ea typeface="ＭＳ Ｐゴシック" charset="-128"/>
              </a:rPr>
              <a:t>Chair and Secretary</a:t>
            </a:r>
          </a:p>
          <a:p>
            <a:pPr lvl="1"/>
            <a:r>
              <a:rPr lang="en-US" altLang="ja-JP" sz="2400" dirty="0" smtClean="0">
                <a:ea typeface="ＭＳ Ｐゴシック" charset="-128"/>
              </a:rPr>
              <a:t>Chair is Ryuji Kohno(YNU/CWC-Nippon)</a:t>
            </a:r>
          </a:p>
          <a:p>
            <a:pPr lvl="1"/>
            <a:r>
              <a:rPr lang="en-US" altLang="ja-JP" sz="2400" dirty="0" smtClean="0">
                <a:ea typeface="ＭＳ Ｐゴシック" charset="-128"/>
              </a:rPr>
              <a:t>Secretary is </a:t>
            </a:r>
            <a:r>
              <a:rPr lang="en-US" altLang="ja-JP" sz="2400" dirty="0" err="1" smtClean="0">
                <a:ea typeface="ＭＳ Ｐゴシック" charset="-128"/>
              </a:rPr>
              <a:t>Jussi</a:t>
            </a:r>
            <a:r>
              <a:rPr lang="en-US" altLang="ja-JP" sz="2400" dirty="0" smtClean="0">
                <a:ea typeface="ＭＳ Ｐゴシック" charset="-128"/>
              </a:rPr>
              <a:t> </a:t>
            </a:r>
            <a:r>
              <a:rPr lang="en-US" altLang="ja-JP" sz="2400" dirty="0" err="1" smtClean="0">
                <a:ea typeface="ＭＳ Ｐゴシック" charset="-128"/>
              </a:rPr>
              <a:t>Haapola</a:t>
            </a:r>
            <a:r>
              <a:rPr lang="en-US" altLang="ja-JP" sz="2400" dirty="0" smtClean="0">
                <a:ea typeface="ＭＳ Ｐゴシック" charset="-128"/>
              </a:rPr>
              <a:t>(CWC)</a:t>
            </a:r>
          </a:p>
          <a:p>
            <a:pPr lvl="1"/>
            <a:endParaRPr lang="en-US" altLang="ja-JP" sz="2000" dirty="0" smtClean="0">
              <a:ea typeface="ＭＳ Ｐゴシック" charset="-128"/>
            </a:endParaRPr>
          </a:p>
          <a:p>
            <a:pPr lvl="1"/>
            <a:endParaRPr lang="en-US" altLang="ja-JP" sz="2000" dirty="0" smtClean="0">
              <a:ea typeface="ＭＳ Ｐゴシック" charset="-128"/>
            </a:endParaRPr>
          </a:p>
          <a:p>
            <a:endParaRPr kumimoji="1" lang="ja-JP" altLang="en-US" sz="4000" dirty="0"/>
          </a:p>
        </p:txBody>
      </p:sp>
      <p:sp>
        <p:nvSpPr>
          <p:cNvPr id="2" name="タイトル 1"/>
          <p:cNvSpPr>
            <a:spLocks noGrp="1"/>
          </p:cNvSpPr>
          <p:nvPr>
            <p:ph type="title"/>
          </p:nvPr>
        </p:nvSpPr>
        <p:spPr>
          <a:xfrm>
            <a:off x="685800" y="404664"/>
            <a:ext cx="7772400" cy="1066800"/>
          </a:xfrm>
        </p:spPr>
        <p:txBody>
          <a:bodyPr/>
          <a:lstStyle/>
          <a:p>
            <a:r>
              <a:rPr lang="en-US" altLang="ja-JP" b="1" dirty="0" smtClean="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4</a:t>
            </a:fld>
            <a:endParaRPr lang="en-US" altLang="ja-JP" dirty="0"/>
          </a:p>
        </p:txBody>
      </p:sp>
      <p:sp>
        <p:nvSpPr>
          <p:cNvPr id="4" name="日付プレースホルダー 3"/>
          <p:cNvSpPr>
            <a:spLocks noGrp="1"/>
          </p:cNvSpPr>
          <p:nvPr>
            <p:ph type="dt" sz="half" idx="10"/>
          </p:nvPr>
        </p:nvSpPr>
        <p:spPr/>
        <p:txBody>
          <a:bodyPr/>
          <a:lstStyle/>
          <a:p>
            <a:r>
              <a:rPr lang="en-US" altLang="ja-JP" dirty="0"/>
              <a:t>May, 2015</a:t>
            </a:r>
          </a:p>
        </p:txBody>
      </p:sp>
      <p:sp>
        <p:nvSpPr>
          <p:cNvPr id="11" name="フッター プレースホルダー 4"/>
          <p:cNvSpPr txBox="1">
            <a:spLocks/>
          </p:cNvSpPr>
          <p:nvPr/>
        </p:nvSpPr>
        <p:spPr bwMode="auto">
          <a:xfrm>
            <a:off x="5768280" y="6556702"/>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Ryuji Kohno(YNU, CWC, CWC-Nippon)</a:t>
            </a:r>
            <a:endParaRPr lang="en-US" altLang="ja-JP" dirty="0"/>
          </a:p>
        </p:txBody>
      </p:sp>
    </p:spTree>
    <p:extLst>
      <p:ext uri="{BB962C8B-B14F-4D97-AF65-F5344CB8AC3E}">
        <p14:creationId xmlns:p14="http://schemas.microsoft.com/office/powerpoint/2010/main" val="17343097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a:t>May, 2015</a:t>
            </a:r>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5</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smtClean="0">
                <a:ea typeface="ＭＳ Ｐゴシック" charset="-128"/>
              </a:rPr>
              <a:t>Participants, Patents, and Duty to Inform</a:t>
            </a:r>
            <a:endParaRPr lang="en-US" altLang="ja-JP" sz="3200" b="1"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subclause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11" name="正方形/長方形 10"/>
          <p:cNvSpPr/>
          <p:nvPr/>
        </p:nvSpPr>
        <p:spPr>
          <a:xfrm>
            <a:off x="6161989" y="6525344"/>
            <a:ext cx="2781787" cy="276999"/>
          </a:xfrm>
          <a:prstGeom prst="rect">
            <a:avLst/>
          </a:prstGeom>
        </p:spPr>
        <p:txBody>
          <a:bodyPr wrap="none">
            <a:spAutoFit/>
          </a:bodyPr>
          <a:lstStyle/>
          <a:p>
            <a:r>
              <a:rPr lang="en-US" altLang="ja-JP" dirty="0"/>
              <a:t>Ryuji Kohno(YNU, CWC, </a:t>
            </a:r>
            <a:r>
              <a:rPr lang="en-US" altLang="ja-JP" dirty="0" smtClean="0"/>
              <a:t>CWC-Nippon)</a:t>
            </a:r>
            <a:endParaRPr lang="en-US" altLang="ja-JP" dirty="0"/>
          </a:p>
        </p:txBody>
      </p:sp>
    </p:spTree>
    <p:extLst>
      <p:ext uri="{BB962C8B-B14F-4D97-AF65-F5344CB8AC3E}">
        <p14:creationId xmlns:p14="http://schemas.microsoft.com/office/powerpoint/2010/main" val="587266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dirty="0"/>
              <a:t>May, 2015</a:t>
            </a: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dirty="0"/>
              <a:t>Ryuji Kohno(YNU, CWC, </a:t>
            </a:r>
            <a:r>
              <a:rPr lang="en-US" altLang="ja-JP" dirty="0" smtClean="0"/>
              <a:t>CWC-Nippon)</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266A080E-4E30-4968-B029-7CF782D6220C}" type="slidenum">
              <a:rPr lang="en-US" altLang="ja-JP" smtClean="0"/>
              <a:pPr/>
              <a:t>6</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smtClean="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smtClean="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smtClean="0"/>
              <a:t>		IEEE-SA Standards Boards Bylaws</a:t>
            </a:r>
          </a:p>
          <a:p>
            <a:pPr lvl="1">
              <a:lnSpc>
                <a:spcPct val="90000"/>
              </a:lnSpc>
              <a:buFont typeface="Monotype Sorts" pitchFamily="2" charset="2"/>
              <a:buNone/>
            </a:pPr>
            <a:r>
              <a:rPr lang="en-US" altLang="ja-JP" sz="2100" kern="0" dirty="0" smtClean="0">
                <a:ea typeface="ＭＳ Ｐゴシック" charset="-128"/>
              </a:rPr>
              <a:t>		</a:t>
            </a:r>
            <a:r>
              <a:rPr lang="en-US" altLang="ja-JP" sz="2100" i="1" kern="0" dirty="0" smtClean="0">
                <a:ea typeface="ＭＳ Ｐゴシック" charset="-128"/>
              </a:rPr>
              <a:t>http://standards.ieee.org/develop/policies/bylaws/sect6-7.html#6</a:t>
            </a:r>
          </a:p>
          <a:p>
            <a:pPr lvl="1">
              <a:lnSpc>
                <a:spcPct val="90000"/>
              </a:lnSpc>
              <a:buFont typeface="Monotype Sorts" pitchFamily="2" charset="2"/>
              <a:buNone/>
            </a:pPr>
            <a:r>
              <a:rPr lang="en-GB" sz="2400" kern="0" dirty="0" smtClean="0"/>
              <a:t>		IEEE-SA Standards Board Operations Manual</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http://standards.ieee.org/develop/policies/opman/sect6.html#6.3</a:t>
            </a:r>
            <a:endParaRPr lang="en-US" altLang="ja-JP" sz="2400" kern="0" dirty="0" smtClean="0">
              <a:ea typeface="ＭＳ Ｐゴシック" charset="-128"/>
            </a:endParaRPr>
          </a:p>
          <a:p>
            <a:pPr lvl="1">
              <a:lnSpc>
                <a:spcPct val="90000"/>
              </a:lnSpc>
              <a:buFont typeface="Monotype Sorts" pitchFamily="2" charset="2"/>
              <a:buNone/>
            </a:pPr>
            <a:r>
              <a:rPr lang="en-US" altLang="ja-JP" sz="2400" kern="0" dirty="0" smtClean="0">
                <a:ea typeface="ＭＳ Ｐゴシック" charset="-128"/>
                <a:cs typeface="Times New Roman" pitchFamily="18" charset="0"/>
              </a:rPr>
              <a:t>	Material about the patent policy is available at</a:t>
            </a:r>
            <a:r>
              <a:rPr lang="en-US" altLang="ja-JP" sz="2400" kern="0" dirty="0" smtClean="0">
                <a:ea typeface="ＭＳ Ｐゴシック" charset="-128"/>
              </a:rPr>
              <a:t> </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http://standards.ieee.org/about/sasb/patcom/materials.html</a:t>
            </a: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Tree>
    <p:extLst>
      <p:ext uri="{BB962C8B-B14F-4D97-AF65-F5344CB8AC3E}">
        <p14:creationId xmlns:p14="http://schemas.microsoft.com/office/powerpoint/2010/main" val="5059587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r>
              <a:rPr lang="en-US" altLang="ja-JP" dirty="0"/>
              <a:t>May, 2015</a:t>
            </a:r>
          </a:p>
        </p:txBody>
      </p:sp>
      <p:sp>
        <p:nvSpPr>
          <p:cNvPr id="4" name="フッター プレースホルダー 3"/>
          <p:cNvSpPr>
            <a:spLocks noGrp="1"/>
          </p:cNvSpPr>
          <p:nvPr>
            <p:ph type="ftr" sz="quarter" idx="11"/>
          </p:nvPr>
        </p:nvSpPr>
        <p:spPr>
          <a:xfrm>
            <a:off x="5508104" y="6525344"/>
            <a:ext cx="3124200" cy="184666"/>
          </a:xfrm>
        </p:spPr>
        <p:txBody>
          <a:bodyPr/>
          <a:lstStyle/>
          <a:p>
            <a:r>
              <a:rPr lang="en-US" altLang="ja-JP" dirty="0"/>
              <a:t>Ryuji </a:t>
            </a:r>
            <a:r>
              <a:rPr lang="en-US" altLang="ja-JP" dirty="0" smtClean="0"/>
              <a:t>Kohno(YNU,, CWC, CWC-Nippon)</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F80C6039-A5FA-4F5B-9853-58798A63706D}" type="slidenum">
              <a:rPr lang="en-US" altLang="ja-JP" smtClean="0"/>
              <a:pPr/>
              <a:t>7</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smtClean="0">
                <a:ea typeface="ＭＳ Ｐゴシック" charset="-128"/>
              </a:rPr>
              <a:t>Either speak up now or</a:t>
            </a:r>
          </a:p>
          <a:p>
            <a:pPr lvl="1"/>
            <a:r>
              <a:rPr lang="en-US" altLang="ja-JP" sz="1800" kern="0" dirty="0" smtClean="0">
                <a:ea typeface="ＭＳ Ｐゴシック" charset="-128"/>
              </a:rPr>
              <a:t>Provide the chair of this group with the identity of the holder(s) of any and all such claims as soon as possible or</a:t>
            </a:r>
          </a:p>
          <a:p>
            <a:pPr lvl="1"/>
            <a:r>
              <a:rPr lang="en-US" altLang="ja-JP" sz="1800" kern="0" dirty="0" smtClean="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smtClean="0">
              <a:ea typeface="ＭＳ Ｐゴシック" charset="-128"/>
            </a:endParaRPr>
          </a:p>
        </p:txBody>
      </p:sp>
    </p:spTree>
    <p:extLst>
      <p:ext uri="{BB962C8B-B14F-4D97-AF65-F5344CB8AC3E}">
        <p14:creationId xmlns:p14="http://schemas.microsoft.com/office/powerpoint/2010/main" val="18405083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smtClean="0">
                <a:ea typeface="ＭＳ Ｐゴシック" charset="-128"/>
              </a:rPr>
              <a:t>Other Guidelines for IEEE </a:t>
            </a:r>
            <a:r>
              <a:rPr lang="en-US" altLang="ja-JP" sz="3200" b="1" u="sng" dirty="0">
                <a:ea typeface="ＭＳ Ｐゴシック" charset="-128"/>
              </a:rPr>
              <a:t>W</a:t>
            </a:r>
            <a:r>
              <a:rPr lang="en-US" altLang="ja-JP" sz="3200" b="1" u="sng" dirty="0" smtClean="0">
                <a:ea typeface="ＭＳ Ｐゴシック" charset="-128"/>
              </a:rPr>
              <a:t>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7173" name="Text Box 7"/>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#4</a:t>
            </a:r>
            <a:endParaRPr lang="en-US" altLang="ja-JP"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dirty="0"/>
              <a:t>May, 2015</a:t>
            </a: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dirty="0"/>
              <a:t>Ryuji </a:t>
            </a:r>
            <a:r>
              <a:rPr lang="en-US" altLang="ja-JP" dirty="0" smtClean="0"/>
              <a:t>Kohno(YNU, CWC, CWC-Nippon)</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17C47D4F-CAA3-4307-B0EF-8C4B3E0CF21D}" type="slidenum">
              <a:rPr lang="en-US" altLang="ja-JP" smtClean="0"/>
              <a:pPr/>
              <a:t>8</a:t>
            </a:fld>
            <a:endParaRPr lang="en-US" altLang="ja-JP" dirty="0"/>
          </a:p>
        </p:txBody>
      </p:sp>
    </p:spTree>
    <p:extLst>
      <p:ext uri="{BB962C8B-B14F-4D97-AF65-F5344CB8AC3E}">
        <p14:creationId xmlns:p14="http://schemas.microsoft.com/office/powerpoint/2010/main" val="139940451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b="1" dirty="0"/>
              <a:t>I</a:t>
            </a:r>
            <a:r>
              <a:rPr lang="en-US" altLang="ja-JP" b="1" dirty="0" smtClean="0"/>
              <a:t>G DEP </a:t>
            </a:r>
            <a:r>
              <a:rPr kumimoji="1" lang="en-US" altLang="ja-JP" b="1" dirty="0" smtClean="0"/>
              <a:t>schedule for the week</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9</a:t>
            </a:fld>
            <a:endParaRPr lang="en-US" altLang="ja-JP" dirty="0"/>
          </a:p>
        </p:txBody>
      </p:sp>
      <p:sp>
        <p:nvSpPr>
          <p:cNvPr id="6" name="日付プレースホルダー 5"/>
          <p:cNvSpPr>
            <a:spLocks noGrp="1"/>
          </p:cNvSpPr>
          <p:nvPr>
            <p:ph type="dt" sz="half" idx="10"/>
          </p:nvPr>
        </p:nvSpPr>
        <p:spPr/>
        <p:txBody>
          <a:bodyPr/>
          <a:lstStyle/>
          <a:p>
            <a:r>
              <a:rPr lang="en-US" altLang="ja-JP" dirty="0"/>
              <a:t>May, 2015</a:t>
            </a:r>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1762164290"/>
              </p:ext>
            </p:extLst>
          </p:nvPr>
        </p:nvGraphicFramePr>
        <p:xfrm>
          <a:off x="952824" y="2060848"/>
          <a:ext cx="7128000" cy="2630920"/>
        </p:xfrm>
        <a:graphic>
          <a:graphicData uri="http://schemas.openxmlformats.org/drawingml/2006/table">
            <a:tbl>
              <a:tblPr firstRow="1" bandRow="1">
                <a:tableStyleId>{93296810-A885-4BE3-A3E7-6D5BEEA58F35}</a:tableStyleId>
              </a:tblPr>
              <a:tblGrid>
                <a:gridCol w="1080000"/>
                <a:gridCol w="1512000"/>
                <a:gridCol w="1512000"/>
                <a:gridCol w="1512000"/>
                <a:gridCol w="1512000"/>
              </a:tblGrid>
              <a:tr h="370840">
                <a:tc>
                  <a:txBody>
                    <a:bodyPr/>
                    <a:lstStyle/>
                    <a:p>
                      <a:endParaRPr kumimoji="1" lang="ja-JP" altLang="en-US" dirty="0"/>
                    </a:p>
                  </a:txBody>
                  <a:tcPr/>
                </a:tc>
                <a:tc>
                  <a:txBody>
                    <a:bodyPr/>
                    <a:lstStyle/>
                    <a:p>
                      <a:pPr algn="ctr"/>
                      <a:r>
                        <a:rPr kumimoji="1" lang="en-US" altLang="ja-JP" dirty="0" smtClean="0"/>
                        <a:t>Monday</a:t>
                      </a:r>
                      <a:endParaRPr kumimoji="1" lang="ja-JP" altLang="en-US" dirty="0"/>
                    </a:p>
                  </a:txBody>
                  <a:tcPr anchor="ctr"/>
                </a:tc>
                <a:tc>
                  <a:txBody>
                    <a:bodyPr/>
                    <a:lstStyle/>
                    <a:p>
                      <a:pPr algn="ctr"/>
                      <a:r>
                        <a:rPr kumimoji="1" lang="en-US" altLang="ja-JP" dirty="0" smtClean="0"/>
                        <a:t>Tuesday</a:t>
                      </a:r>
                      <a:endParaRPr kumimoji="1" lang="ja-JP" altLang="en-US" dirty="0"/>
                    </a:p>
                  </a:txBody>
                  <a:tcPr anchor="ctr"/>
                </a:tc>
                <a:tc>
                  <a:txBody>
                    <a:bodyPr/>
                    <a:lstStyle/>
                    <a:p>
                      <a:pPr algn="ctr"/>
                      <a:r>
                        <a:rPr kumimoji="1" lang="en-US" altLang="ja-JP" dirty="0" smtClean="0"/>
                        <a:t>Wednesday</a:t>
                      </a:r>
                      <a:endParaRPr kumimoji="1" lang="ja-JP" altLang="en-US" dirty="0"/>
                    </a:p>
                  </a:txBody>
                  <a:tcPr anchor="ctr"/>
                </a:tc>
                <a:tc>
                  <a:txBody>
                    <a:bodyPr/>
                    <a:lstStyle/>
                    <a:p>
                      <a:pPr algn="ctr"/>
                      <a:r>
                        <a:rPr kumimoji="1" lang="en-US" altLang="ja-JP" dirty="0" smtClean="0"/>
                        <a:t>Thursday</a:t>
                      </a:r>
                      <a:endParaRPr kumimoji="1" lang="ja-JP" altLang="en-US" dirty="0"/>
                    </a:p>
                  </a:txBody>
                  <a:tcPr anchor="ctr"/>
                </a:tc>
              </a:tr>
              <a:tr h="540000">
                <a:tc>
                  <a:txBody>
                    <a:bodyPr/>
                    <a:lstStyle/>
                    <a:p>
                      <a:pPr algn="ctr"/>
                      <a:r>
                        <a:rPr kumimoji="1" lang="en-US" altLang="ja-JP" dirty="0" smtClean="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r>
                        <a:rPr kumimoji="1" lang="en-US" altLang="ja-JP" dirty="0" smtClean="0">
                          <a:solidFill>
                            <a:schemeClr val="tx1"/>
                          </a:solidFill>
                        </a:rPr>
                        <a:t>IG-DEP</a:t>
                      </a: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anchor="ctr"/>
                </a:tc>
              </a:tr>
              <a:tr h="540000">
                <a:tc>
                  <a:txBody>
                    <a:bodyPr/>
                    <a:lstStyle/>
                    <a:p>
                      <a:pPr algn="ctr"/>
                      <a:r>
                        <a:rPr kumimoji="1" lang="en-US" altLang="ja-JP" dirty="0" smtClean="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dirty="0" smtClean="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anchor="ctr"/>
                </a:tc>
              </a:tr>
              <a:tr h="540000">
                <a:tc>
                  <a:txBody>
                    <a:bodyPr/>
                    <a:lstStyle/>
                    <a:p>
                      <a:pPr algn="ctr"/>
                      <a:r>
                        <a:rPr kumimoji="1" lang="en-US" altLang="ja-JP" dirty="0" smtClean="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r>
              <a:tr h="540000">
                <a:tc>
                  <a:txBody>
                    <a:bodyPr/>
                    <a:lstStyle/>
                    <a:p>
                      <a:pPr algn="ctr"/>
                      <a:r>
                        <a:rPr kumimoji="1" lang="en-US" altLang="ja-JP" dirty="0" smtClean="0"/>
                        <a:t>PM2</a:t>
                      </a:r>
                      <a:endParaRPr kumimoji="1" lang="ja-JP" altLang="en-US" dirty="0"/>
                    </a:p>
                  </a:txBody>
                  <a:tcPr anchor="ctr"/>
                </a:tc>
                <a:tc>
                  <a:txBody>
                    <a:bodyPr/>
                    <a:lstStyle/>
                    <a:p>
                      <a:pPr algn="ctr"/>
                      <a:r>
                        <a:rPr kumimoji="1" lang="en-US" altLang="ja-JP" dirty="0" smtClean="0">
                          <a:solidFill>
                            <a:schemeClr val="tx1"/>
                          </a:solidFill>
                        </a:rPr>
                        <a:t>IG-DEP</a:t>
                      </a:r>
                    </a:p>
                    <a:p>
                      <a:pPr algn="ctr"/>
                      <a:endParaRPr kumimoji="1" lang="en-US" altLang="ja-JP" dirty="0" smtClean="0">
                        <a:solidFill>
                          <a:schemeClr val="tx1"/>
                        </a:solidFill>
                      </a:endParaRPr>
                    </a:p>
                  </a:txBody>
                  <a:tcPr anchor="ctr"/>
                </a:tc>
                <a:tc>
                  <a:txBody>
                    <a:bodyPr/>
                    <a:lstStyle/>
                    <a:p>
                      <a:pPr algn="ctr"/>
                      <a:endParaRPr kumimoji="1" lang="en-US" altLang="ja-JP" u="none" dirty="0" smtClean="0">
                        <a:solidFill>
                          <a:schemeClr val="tx1"/>
                        </a:solidFill>
                      </a:endParaRPr>
                    </a:p>
                    <a:p>
                      <a:pPr algn="ctr"/>
                      <a:endParaRPr kumimoji="1" lang="en-US" altLang="ja-JP" u="none" dirty="0" smtClean="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endParaRPr kumimoji="1" lang="ja-JP" altLang="en-US" dirty="0">
                        <a:solidFill>
                          <a:schemeClr val="tx1"/>
                        </a:solidFill>
                      </a:endParaRPr>
                    </a:p>
                  </a:txBody>
                  <a:tcPr anchor="ctr"/>
                </a:tc>
              </a:tr>
            </a:tbl>
          </a:graphicData>
        </a:graphic>
      </p:graphicFrame>
      <p:sp>
        <p:nvSpPr>
          <p:cNvPr id="8" name="正方形/長方形 7"/>
          <p:cNvSpPr/>
          <p:nvPr/>
        </p:nvSpPr>
        <p:spPr>
          <a:xfrm>
            <a:off x="5950632" y="6453336"/>
            <a:ext cx="2786597" cy="276999"/>
          </a:xfrm>
          <a:prstGeom prst="rect">
            <a:avLst/>
          </a:prstGeom>
        </p:spPr>
        <p:txBody>
          <a:bodyPr wrap="none">
            <a:spAutoFit/>
          </a:bodyPr>
          <a:lstStyle/>
          <a:p>
            <a:r>
              <a:rPr lang="en-US" altLang="ja-JP" dirty="0"/>
              <a:t>Ryuji </a:t>
            </a:r>
            <a:r>
              <a:rPr lang="en-US" altLang="ja-JP" dirty="0" smtClean="0"/>
              <a:t>Kohno(YNU, CWC,CWC-Nippon)</a:t>
            </a:r>
            <a:endParaRPr lang="en-US" altLang="ja-JP" dirty="0"/>
          </a:p>
        </p:txBody>
      </p:sp>
    </p:spTree>
    <p:extLst>
      <p:ext uri="{BB962C8B-B14F-4D97-AF65-F5344CB8AC3E}">
        <p14:creationId xmlns:p14="http://schemas.microsoft.com/office/powerpoint/2010/main" val="6137955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3061</TotalTime>
  <Words>982</Words>
  <Application>Microsoft Office PowerPoint</Application>
  <PresentationFormat>画面に合わせる (4:3)</PresentationFormat>
  <Paragraphs>165</Paragraphs>
  <Slides>11</Slides>
  <Notes>11</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IEEE-P802_15</vt:lpstr>
      <vt:lpstr>PowerPoint プレゼンテーション</vt:lpstr>
      <vt:lpstr>IEEE 802.15 IG DEP   Opening Information  Vancouver, Canada May 11th, 2015</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IG DEP schedule for the week</vt:lpstr>
      <vt:lpstr>Agenda items for the week</vt:lpstr>
      <vt:lpstr>Contacts and Conference call</vt:lpstr>
    </vt:vector>
  </TitlesOfParts>
  <Company>ATR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15-13-0664-00-0sru</dc:description>
  <cp:lastModifiedBy>Ryuji Kohno</cp:lastModifiedBy>
  <cp:revision>33</cp:revision>
  <cp:lastPrinted>2013-04-17T07:57:49Z</cp:lastPrinted>
  <dcterms:created xsi:type="dcterms:W3CDTF">2013-04-16T01:38:08Z</dcterms:created>
  <dcterms:modified xsi:type="dcterms:W3CDTF">2015-05-12T00:51:08Z</dcterms:modified>
</cp:coreProperties>
</file>