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7"/>
  </p:notesMasterIdLst>
  <p:handoutMasterIdLst>
    <p:handoutMasterId r:id="rId8"/>
  </p:handoutMasterIdLst>
  <p:sldIdLst>
    <p:sldId id="259" r:id="rId3"/>
    <p:sldId id="260" r:id="rId4"/>
    <p:sldId id="261" r:id="rId5"/>
    <p:sldId id="262" r:id="rId6"/>
  </p:sldIdLst>
  <p:sldSz cx="9144000" cy="6858000" type="screen4x3"/>
  <p:notesSz cx="9280525" cy="6934200"/>
  <p:embeddedFontLst>
    <p:embeddedFont>
      <p:font typeface="Calibri" panose="020F0502020204030204" pitchFamily="34" charset="0"/>
      <p:regular r:id="rId9"/>
      <p:bold r:id="rId10"/>
      <p:italic r:id="rId11"/>
      <p:boldItalic r:id="rId12"/>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667" y="23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font" Target="fonts/font4.fntdata"/><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3.fntdata"/><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font" Target="fonts/font2.fntdata"/><Relationship Id="rId4" Type="http://schemas.openxmlformats.org/officeDocument/2006/relationships/slide" Target="slides/slide2.xml"/><Relationship Id="rId9" Type="http://schemas.openxmlformats.org/officeDocument/2006/relationships/font" Target="fonts/font1.fntdata"/><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May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May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May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May 2015</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smtClean="0"/>
              <a:t>Hernandez (NICT)</a:t>
            </a:r>
            <a:endParaRPr lang="en-US"/>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802.15-15-0370-00-0008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May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smtClean="0"/>
              <a:t>Hernandez (NICT)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May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Summary of teleconferences previous to the May meeting ]  </a:t>
            </a:r>
            <a:r>
              <a:rPr lang="en-US" altLang="en-US" sz="1600" dirty="0">
                <a:solidFill>
                  <a:schemeClr val="tx2"/>
                </a:solidFill>
                <a:latin typeface="Times New Roman" pitchFamily="18" charset="0"/>
              </a:rPr>
              <a:t>	</a:t>
            </a: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May 11th</a:t>
            </a:r>
            <a:r>
              <a:rPr lang="en-US" altLang="en-US" sz="1600" dirty="0">
                <a:solidFill>
                  <a:schemeClr val="tx2"/>
                </a:solidFill>
                <a:latin typeface="Times New Roman" pitchFamily="18" charset="0"/>
              </a:rPr>
              <a:t>, 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 Marco Hernandez </a:t>
            </a:r>
            <a:r>
              <a:rPr lang="en-US" altLang="en-US" sz="1600" dirty="0" smtClean="0">
                <a:latin typeface="Times New Roman" pitchFamily="18" charset="0"/>
              </a:rPr>
              <a:t>] </a:t>
            </a:r>
            <a:endParaRPr lang="en-US" altLang="en-US" sz="1600" dirty="0">
              <a:latin typeface="Times New Roman" pitchFamily="18" charset="0"/>
            </a:endParaRP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sz="3200" dirty="0" smtClean="0">
                <a:solidFill>
                  <a:schemeClr val="tx2"/>
                </a:solidFill>
                <a:latin typeface="Times New Roman" pitchFamily="18" charset="0"/>
              </a:rPr>
              <a:t>Teleconference on April 8th </a:t>
            </a:r>
            <a:endParaRPr lang="en-US" sz="3200" dirty="0"/>
          </a:p>
        </p:txBody>
      </p:sp>
      <p:sp>
        <p:nvSpPr>
          <p:cNvPr id="6" name="Content Placeholder 5"/>
          <p:cNvSpPr>
            <a:spLocks noGrp="1"/>
          </p:cNvSpPr>
          <p:nvPr>
            <p:ph idx="1"/>
          </p:nvPr>
        </p:nvSpPr>
        <p:spPr/>
        <p:txBody>
          <a:bodyPr/>
          <a:lstStyle/>
          <a:p>
            <a:r>
              <a:rPr lang="en-US" sz="2400" dirty="0" smtClean="0">
                <a:latin typeface="+mj-lt"/>
              </a:rPr>
              <a:t>Bad news: Shannon confirmed he will not participate in TG8 any longer.</a:t>
            </a:r>
          </a:p>
          <a:p>
            <a:r>
              <a:rPr lang="en-US" sz="2400" dirty="0" smtClean="0">
                <a:latin typeface="+mj-lt"/>
              </a:rPr>
              <a:t>Good news: Dr. </a:t>
            </a:r>
            <a:r>
              <a:rPr lang="en-US" sz="2400" dirty="0" err="1" smtClean="0">
                <a:latin typeface="+mj-lt"/>
              </a:rPr>
              <a:t>Joo</a:t>
            </a:r>
            <a:r>
              <a:rPr lang="en-US" sz="2400" dirty="0" smtClean="0">
                <a:latin typeface="+mj-lt"/>
              </a:rPr>
              <a:t> will continue participating in TG8.</a:t>
            </a:r>
          </a:p>
          <a:p>
            <a:r>
              <a:rPr lang="en-US" sz="2400" dirty="0" smtClean="0">
                <a:latin typeface="+mj-lt"/>
              </a:rPr>
              <a:t>Progress of assignments in 15-74r2:</a:t>
            </a:r>
          </a:p>
          <a:p>
            <a:pPr lvl="1"/>
            <a:r>
              <a:rPr lang="en-US" sz="2000" dirty="0" smtClean="0">
                <a:latin typeface="+mj-lt"/>
              </a:rPr>
              <a:t>Marco: “Channel access for CFP text”.</a:t>
            </a:r>
          </a:p>
          <a:p>
            <a:pPr lvl="1"/>
            <a:r>
              <a:rPr lang="en-US" sz="2000" dirty="0" smtClean="0">
                <a:latin typeface="+mj-lt"/>
              </a:rPr>
              <a:t>New assignments for 5.3 </a:t>
            </a:r>
            <a:r>
              <a:rPr lang="en-US" sz="2000" i="1" dirty="0" smtClean="0">
                <a:latin typeface="+mj-lt"/>
              </a:rPr>
              <a:t>MAC command frames </a:t>
            </a:r>
            <a:r>
              <a:rPr lang="en-US" sz="2000" dirty="0" smtClean="0">
                <a:latin typeface="+mj-lt"/>
              </a:rPr>
              <a:t>by Li, BJ, Qing, Marco.</a:t>
            </a:r>
          </a:p>
          <a:p>
            <a:r>
              <a:rPr lang="en-US" sz="2400" dirty="0" smtClean="0">
                <a:latin typeface="+mj-lt"/>
              </a:rPr>
              <a:t>Revised assignments are in DCN 15-74r4.</a:t>
            </a:r>
            <a:endParaRPr lang="en-US" sz="1400" dirty="0">
              <a:latin typeface="+mj-lt"/>
            </a:endParaRPr>
          </a:p>
        </p:txBody>
      </p:sp>
      <p:sp>
        <p:nvSpPr>
          <p:cNvPr id="2" name="Date Placeholder 1"/>
          <p:cNvSpPr>
            <a:spLocks noGrp="1"/>
          </p:cNvSpPr>
          <p:nvPr>
            <p:ph type="dt" sz="half" idx="10"/>
          </p:nvPr>
        </p:nvSpPr>
        <p:spPr/>
        <p:txBody>
          <a:bodyPr/>
          <a:lstStyle/>
          <a:p>
            <a:pPr>
              <a:defRPr/>
            </a:pPr>
            <a:r>
              <a:rPr lang="en-US" smtClean="0"/>
              <a:t>May 2015</a:t>
            </a:r>
            <a:endParaRPr lang="en-US"/>
          </a:p>
        </p:txBody>
      </p:sp>
      <p:sp>
        <p:nvSpPr>
          <p:cNvPr id="3" name="Footer Placeholder 2"/>
          <p:cNvSpPr>
            <a:spLocks noGrp="1"/>
          </p:cNvSpPr>
          <p:nvPr>
            <p:ph type="ftr" sz="quarter" idx="11"/>
          </p:nvPr>
        </p:nvSpPr>
        <p:spPr/>
        <p:txBody>
          <a:bodyPr/>
          <a:lstStyle/>
          <a:p>
            <a:pPr>
              <a:defRPr/>
            </a:pPr>
            <a:r>
              <a:rPr lang="en-US" smtClean="0"/>
              <a:t>Hernandez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spTree>
    <p:extLst>
      <p:ext uri="{BB962C8B-B14F-4D97-AF65-F5344CB8AC3E}">
        <p14:creationId xmlns:p14="http://schemas.microsoft.com/office/powerpoint/2010/main" val="27494026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solidFill>
                  <a:srgbClr val="000000"/>
                </a:solidFill>
                <a:latin typeface="Times New Roman" pitchFamily="18" charset="0"/>
              </a:rPr>
              <a:t>Teleconference on April </a:t>
            </a:r>
            <a:r>
              <a:rPr lang="en-US" altLang="en-US" sz="3200" dirty="0" smtClean="0">
                <a:solidFill>
                  <a:srgbClr val="000000"/>
                </a:solidFill>
                <a:latin typeface="Times New Roman" pitchFamily="18" charset="0"/>
              </a:rPr>
              <a:t>22nd </a:t>
            </a:r>
            <a:endParaRPr lang="en-US" dirty="0"/>
          </a:p>
        </p:txBody>
      </p:sp>
      <p:sp>
        <p:nvSpPr>
          <p:cNvPr id="3" name="Content Placeholder 2"/>
          <p:cNvSpPr>
            <a:spLocks noGrp="1"/>
          </p:cNvSpPr>
          <p:nvPr>
            <p:ph idx="1"/>
          </p:nvPr>
        </p:nvSpPr>
        <p:spPr/>
        <p:txBody>
          <a:bodyPr/>
          <a:lstStyle/>
          <a:p>
            <a:pPr lvl="0"/>
            <a:r>
              <a:rPr lang="en-US" sz="2400" dirty="0">
                <a:solidFill>
                  <a:srgbClr val="000000"/>
                </a:solidFill>
                <a:latin typeface="Times New Roman"/>
              </a:rPr>
              <a:t>Progress of assignments in </a:t>
            </a:r>
            <a:r>
              <a:rPr lang="en-US" sz="2400" dirty="0" smtClean="0">
                <a:solidFill>
                  <a:srgbClr val="000000"/>
                </a:solidFill>
                <a:latin typeface="Times New Roman"/>
              </a:rPr>
              <a:t>15-74r4:</a:t>
            </a:r>
          </a:p>
          <a:p>
            <a:pPr lvl="1"/>
            <a:r>
              <a:rPr lang="en-US" sz="2000" dirty="0" smtClean="0">
                <a:solidFill>
                  <a:srgbClr val="000000"/>
                </a:solidFill>
                <a:latin typeface="Times New Roman"/>
              </a:rPr>
              <a:t>Marco: “Resource request command text”.</a:t>
            </a:r>
          </a:p>
          <a:p>
            <a:pPr lvl="1"/>
            <a:r>
              <a:rPr lang="en-US" sz="2000" dirty="0" smtClean="0">
                <a:solidFill>
                  <a:srgbClr val="000000"/>
                </a:solidFill>
                <a:latin typeface="Times New Roman"/>
              </a:rPr>
              <a:t>BJ: Draft list of Acronyms, Definitions and General description.</a:t>
            </a:r>
          </a:p>
          <a:p>
            <a:pPr lvl="2"/>
            <a:r>
              <a:rPr lang="en-US" sz="1600" dirty="0" smtClean="0">
                <a:solidFill>
                  <a:srgbClr val="000000"/>
                </a:solidFill>
                <a:latin typeface="Times New Roman"/>
              </a:rPr>
              <a:t>Missing definitions were assigned to champions.</a:t>
            </a:r>
          </a:p>
          <a:p>
            <a:pPr lvl="1"/>
            <a:r>
              <a:rPr lang="en-US" sz="2000" dirty="0" smtClean="0">
                <a:solidFill>
                  <a:srgbClr val="000000"/>
                </a:solidFill>
                <a:latin typeface="Times New Roman"/>
              </a:rPr>
              <a:t>Na: “PAC authentication procedure”.</a:t>
            </a:r>
          </a:p>
          <a:p>
            <a:pPr lvl="2"/>
            <a:r>
              <a:rPr lang="en-US" sz="1600" dirty="0" smtClean="0">
                <a:solidFill>
                  <a:srgbClr val="000000"/>
                </a:solidFill>
                <a:latin typeface="Times New Roman"/>
              </a:rPr>
              <a:t>Proposal based on TLS-type protocol.</a:t>
            </a:r>
          </a:p>
          <a:p>
            <a:pPr lvl="2"/>
            <a:r>
              <a:rPr lang="en-US" sz="1600" dirty="0" smtClean="0">
                <a:solidFill>
                  <a:srgbClr val="000000"/>
                </a:solidFill>
                <a:latin typeface="Times New Roman"/>
              </a:rPr>
              <a:t>It requires PDs running in an IP network (procedure is not specified at MAC/PHY level).</a:t>
            </a:r>
          </a:p>
          <a:p>
            <a:pPr lvl="2"/>
            <a:r>
              <a:rPr lang="en-US" sz="1600" dirty="0" smtClean="0">
                <a:solidFill>
                  <a:srgbClr val="000000"/>
                </a:solidFill>
                <a:latin typeface="Times New Roman"/>
              </a:rPr>
              <a:t>Unclear about scalability and group authentication.</a:t>
            </a:r>
          </a:p>
          <a:p>
            <a:pPr lvl="2"/>
            <a:r>
              <a:rPr lang="en-US" sz="1600" dirty="0" smtClean="0">
                <a:solidFill>
                  <a:srgbClr val="000000"/>
                </a:solidFill>
                <a:latin typeface="Times New Roman"/>
              </a:rPr>
              <a:t>BJ was supposed to meet with Na to clarify what we are looking for security.</a:t>
            </a:r>
          </a:p>
          <a:p>
            <a:pPr lvl="0"/>
            <a:endParaRPr lang="en-US" sz="2400" dirty="0">
              <a:solidFill>
                <a:srgbClr val="000000"/>
              </a:solidFill>
              <a:latin typeface="Times New Roman"/>
            </a:endParaRPr>
          </a:p>
          <a:p>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May 2015</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3</a:t>
            </a:fld>
            <a:endParaRPr lang="en-US" altLang="en-US"/>
          </a:p>
        </p:txBody>
      </p:sp>
    </p:spTree>
    <p:extLst>
      <p:ext uri="{BB962C8B-B14F-4D97-AF65-F5344CB8AC3E}">
        <p14:creationId xmlns:p14="http://schemas.microsoft.com/office/powerpoint/2010/main" val="1849593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solidFill>
                  <a:srgbClr val="000000"/>
                </a:solidFill>
                <a:latin typeface="Times New Roman" pitchFamily="18" charset="0"/>
              </a:rPr>
              <a:t>Teleconference on </a:t>
            </a:r>
            <a:r>
              <a:rPr lang="en-US" altLang="en-US" sz="3200" dirty="0" smtClean="0">
                <a:solidFill>
                  <a:srgbClr val="000000"/>
                </a:solidFill>
                <a:latin typeface="Times New Roman" pitchFamily="18" charset="0"/>
              </a:rPr>
              <a:t>May 1st </a:t>
            </a:r>
            <a:endParaRPr lang="en-US" dirty="0"/>
          </a:p>
        </p:txBody>
      </p:sp>
      <p:sp>
        <p:nvSpPr>
          <p:cNvPr id="3" name="Content Placeholder 2"/>
          <p:cNvSpPr>
            <a:spLocks noGrp="1"/>
          </p:cNvSpPr>
          <p:nvPr>
            <p:ph idx="1"/>
          </p:nvPr>
        </p:nvSpPr>
        <p:spPr/>
        <p:txBody>
          <a:bodyPr/>
          <a:lstStyle/>
          <a:p>
            <a:pPr lvl="0"/>
            <a:r>
              <a:rPr lang="en-US" sz="2400" dirty="0">
                <a:solidFill>
                  <a:srgbClr val="000000"/>
                </a:solidFill>
                <a:latin typeface="Times New Roman"/>
              </a:rPr>
              <a:t>Progress of assignments in 15-74r4</a:t>
            </a:r>
            <a:r>
              <a:rPr lang="en-US" sz="2400" dirty="0" smtClean="0">
                <a:solidFill>
                  <a:srgbClr val="000000"/>
                </a:solidFill>
                <a:latin typeface="Times New Roman"/>
              </a:rPr>
              <a:t>:</a:t>
            </a:r>
          </a:p>
          <a:p>
            <a:pPr lvl="1"/>
            <a:r>
              <a:rPr lang="en-US" sz="2000" dirty="0" smtClean="0">
                <a:solidFill>
                  <a:srgbClr val="000000"/>
                </a:solidFill>
                <a:latin typeface="Times New Roman"/>
              </a:rPr>
              <a:t>Marco: “Device discovery text”.</a:t>
            </a:r>
          </a:p>
          <a:p>
            <a:pPr lvl="2"/>
            <a:r>
              <a:rPr lang="en-US" sz="1600" dirty="0" smtClean="0">
                <a:solidFill>
                  <a:srgbClr val="000000"/>
                </a:solidFill>
                <a:latin typeface="Times New Roman"/>
              </a:rPr>
              <a:t>Again a long discussion about device ID.</a:t>
            </a:r>
          </a:p>
          <a:p>
            <a:pPr lvl="2"/>
            <a:r>
              <a:rPr lang="en-US" sz="1600" dirty="0" smtClean="0">
                <a:solidFill>
                  <a:srgbClr val="000000"/>
                </a:solidFill>
                <a:latin typeface="Times New Roman"/>
              </a:rPr>
              <a:t>We have discussed about discovery IDs like Peer ID, group ID, Application ID, etc., are generated and processed in higher layers. Specification provides only an interface for the management.</a:t>
            </a:r>
          </a:p>
          <a:p>
            <a:pPr lvl="2"/>
            <a:r>
              <a:rPr lang="en-US" sz="1600" dirty="0" smtClean="0">
                <a:solidFill>
                  <a:srgbClr val="000000"/>
                </a:solidFill>
                <a:latin typeface="Times New Roman"/>
              </a:rPr>
              <a:t>Controversy: if device ID as low level ID, like MAC address, should be specified or should not be specified.</a:t>
            </a:r>
          </a:p>
          <a:p>
            <a:pPr lvl="2"/>
            <a:r>
              <a:rPr lang="en-US" sz="1600" dirty="0" smtClean="0">
                <a:solidFill>
                  <a:srgbClr val="000000"/>
                </a:solidFill>
                <a:latin typeface="Times New Roman"/>
              </a:rPr>
              <a:t>Discussion:</a:t>
            </a:r>
          </a:p>
          <a:p>
            <a:pPr lvl="3"/>
            <a:r>
              <a:rPr lang="en-US" sz="1200" dirty="0">
                <a:latin typeface="+mj-lt"/>
              </a:rPr>
              <a:t>If discovery information is generated and processed from higher layers, device ID (low level ID) may not be needed. </a:t>
            </a:r>
          </a:p>
          <a:p>
            <a:pPr lvl="3"/>
            <a:r>
              <a:rPr lang="en-US" sz="1200" dirty="0">
                <a:latin typeface="+mj-lt"/>
              </a:rPr>
              <a:t>Maybe device ID (low level ID) is useful for authentication between a Peer ID and a particular PD</a:t>
            </a:r>
            <a:r>
              <a:rPr lang="en-US" sz="1200" dirty="0" smtClean="0">
                <a:latin typeface="+mj-lt"/>
              </a:rPr>
              <a:t>.</a:t>
            </a:r>
          </a:p>
          <a:p>
            <a:pPr lvl="3"/>
            <a:endParaRPr lang="en-US" sz="1600" dirty="0">
              <a:solidFill>
                <a:srgbClr val="000000"/>
              </a:solidFill>
              <a:latin typeface="Times New Roman"/>
            </a:endParaRPr>
          </a:p>
          <a:p>
            <a:r>
              <a:rPr lang="en-US" sz="2400" dirty="0" smtClean="0">
                <a:latin typeface="+mj-lt"/>
              </a:rPr>
              <a:t>Some missing definitions were presented.</a:t>
            </a:r>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May 2015</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4</a:t>
            </a:fld>
            <a:endParaRPr lang="en-US" altLang="en-US"/>
          </a:p>
        </p:txBody>
      </p:sp>
    </p:spTree>
    <p:extLst>
      <p:ext uri="{BB962C8B-B14F-4D97-AF65-F5344CB8AC3E}">
        <p14:creationId xmlns:p14="http://schemas.microsoft.com/office/powerpoint/2010/main" val="190589227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8949</TotalTime>
  <Words>370</Words>
  <Application>Microsoft Office PowerPoint</Application>
  <PresentationFormat>On-screen Show (4:3)</PresentationFormat>
  <Paragraphs>57</Paragraphs>
  <Slides>4</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Times New Roman</vt:lpstr>
      <vt:lpstr>Calibri</vt:lpstr>
      <vt:lpstr>Default Design</vt:lpstr>
      <vt:lpstr>Custom Design</vt:lpstr>
      <vt:lpstr>PowerPoint Presentation</vt:lpstr>
      <vt:lpstr>Teleconference on April 8th </vt:lpstr>
      <vt:lpstr>Teleconference on April 22nd </vt:lpstr>
      <vt:lpstr>Teleconference on May 1st </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418</cp:revision>
  <cp:lastPrinted>1998-02-10T13:28:06Z</cp:lastPrinted>
  <dcterms:created xsi:type="dcterms:W3CDTF">1999-11-08T18:59:45Z</dcterms:created>
  <dcterms:modified xsi:type="dcterms:W3CDTF">2015-05-11T16:53:01Z</dcterms:modified>
</cp:coreProperties>
</file>