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9"/>
  </p:notesMasterIdLst>
  <p:sldIdLst>
    <p:sldId id="293" r:id="rId2"/>
    <p:sldId id="301" r:id="rId3"/>
    <p:sldId id="296" r:id="rId4"/>
    <p:sldId id="300" r:id="rId5"/>
    <p:sldId id="299" r:id="rId6"/>
    <p:sldId id="302" r:id="rId7"/>
    <p:sldId id="298" r:id="rId8"/>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4830" autoAdjust="0"/>
  </p:normalViewPr>
  <p:slideViewPr>
    <p:cSldViewPr>
      <p:cViewPr varScale="1">
        <p:scale>
          <a:sx n="74" d="100"/>
          <a:sy n="74" d="100"/>
        </p:scale>
        <p:origin x="-9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extLst>
      <p:ext uri="{BB962C8B-B14F-4D97-AF65-F5344CB8AC3E}">
        <p14:creationId xmlns:p14="http://schemas.microsoft.com/office/powerpoint/2010/main" val="1156321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p:nvSpPr>
        <p:spPr>
          <a:xfrm>
            <a:off x="685803" y="6475414"/>
            <a:ext cx="811561" cy="184666"/>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nchor="ctr"/>
          <a:lstStyle/>
          <a:p>
            <a:pPr lvl="0">
              <a:defRPr sz="1800"/>
            </a:pPr>
            <a:r>
              <a:rPr sz="360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 xmlns:ma14="http://schemas.microsoft.com/office/mac/drawingml/2011/main"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 name="Shape 8"/>
          <p:cNvSpPr/>
          <p:nvPr/>
        </p:nvSpPr>
        <p:spPr>
          <a:xfrm>
            <a:off x="646381" y="381000"/>
            <a:ext cx="773608" cy="27699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lvl1pPr>
          </a:lstStyle>
          <a:p>
            <a:pPr lvl="0">
              <a:defRPr sz="1800" b="0"/>
            </a:pPr>
            <a:r>
              <a:rPr lang="en-US" sz="1200" b="1" dirty="0" smtClean="0"/>
              <a:t>May</a:t>
            </a:r>
            <a:r>
              <a:rPr sz="1200" b="1" dirty="0" smtClean="0"/>
              <a:t> 201</a:t>
            </a:r>
            <a:r>
              <a:rPr lang="en-US" sz="1200" b="1" dirty="0" smtClean="0"/>
              <a:t>5</a:t>
            </a:r>
            <a:endParaRPr sz="1200" b="1" dirty="0"/>
          </a:p>
        </p:txBody>
      </p:sp>
      <p:sp>
        <p:nvSpPr>
          <p:cNvPr id="9" name="Shape 48"/>
          <p:cNvSpPr/>
          <p:nvPr userDrawn="1"/>
        </p:nvSpPr>
        <p:spPr>
          <a:xfrm>
            <a:off x="4495801" y="417128"/>
            <a:ext cx="3962400" cy="215444"/>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a:t>
            </a:r>
            <a:r>
              <a:rPr sz="1400" b="1" dirty="0" smtClean="0">
                <a:latin typeface="Times New Roman"/>
                <a:ea typeface="Times New Roman"/>
                <a:cs typeface="Times New Roman"/>
                <a:sym typeface="Times New Roman"/>
              </a:rPr>
              <a:t>&lt;</a:t>
            </a:r>
            <a:r>
              <a:rPr lang="en-US" sz="1200" b="1" dirty="0" smtClean="0">
                <a:latin typeface="Times New Roman"/>
                <a:ea typeface="Times New Roman"/>
                <a:cs typeface="Times New Roman"/>
                <a:sym typeface="Times New Roman"/>
              </a:rPr>
              <a:t> 15-15-0368-00-003e </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11"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61" r:id="rId2"/>
  </p:sldLayoutIdLst>
  <p:transition spd="med"/>
  <p:timing>
    <p:tnLst>
      <p:par>
        <p:cTn id="1" dur="indefinite" restart="never" nodeType="tmRoot"/>
      </p:par>
    </p:tnLst>
  </p:timing>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a:t>
            </a:fld>
            <a:endParaRPr lang="en-US" altLang="en-US" sz="1200" smtClean="0">
              <a:latin typeface="Times New Roman" pitchFamily="18" charset="0"/>
            </a:endParaRPr>
          </a:p>
        </p:txBody>
      </p:sp>
      <p:sp>
        <p:nvSpPr>
          <p:cNvPr id="4" name="Shape 85"/>
          <p:cNvSpPr/>
          <p:nvPr/>
        </p:nvSpPr>
        <p:spPr>
          <a:xfrm>
            <a:off x="152400" y="762000"/>
            <a:ext cx="8839200" cy="429348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802.15.3e C</a:t>
            </a:r>
            <a:r>
              <a:rPr sz="1600" dirty="0" smtClean="0">
                <a:solidFill>
                  <a:srgbClr val="FF0000"/>
                </a:solidFill>
                <a:latin typeface="Times New Roman"/>
                <a:ea typeface="Times New Roman"/>
                <a:cs typeface="Times New Roman"/>
                <a:sym typeface="Times New Roman"/>
              </a:rPr>
              <a:t>losing </a:t>
            </a:r>
            <a:r>
              <a:rPr sz="1600" dirty="0">
                <a:solidFill>
                  <a:srgbClr val="FF0000"/>
                </a:solidFill>
                <a:latin typeface="Times New Roman"/>
                <a:ea typeface="Times New Roman"/>
                <a:cs typeface="Times New Roman"/>
                <a:sym typeface="Times New Roman"/>
              </a:rPr>
              <a:t>Report for </a:t>
            </a:r>
            <a:r>
              <a:rPr lang="en-US" sz="1600" dirty="0" smtClean="0">
                <a:solidFill>
                  <a:srgbClr val="FF0000"/>
                </a:solidFill>
                <a:latin typeface="Times New Roman"/>
                <a:ea typeface="Times New Roman"/>
                <a:cs typeface="Times New Roman"/>
                <a:sym typeface="Times New Roman"/>
              </a:rPr>
              <a:t>May 2015 Vancouver </a:t>
            </a:r>
            <a:r>
              <a:rPr sz="1600" dirty="0" smtClean="0">
                <a:solidFill>
                  <a:srgbClr val="FF0000"/>
                </a:solidFill>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14 </a:t>
            </a:r>
            <a:r>
              <a:rPr lang="en-US" sz="1600" dirty="0" smtClean="0">
                <a:solidFill>
                  <a:srgbClr val="FF0000"/>
                </a:solidFill>
                <a:latin typeface="Times New Roman"/>
                <a:ea typeface="Times New Roman"/>
                <a:cs typeface="Times New Roman"/>
                <a:sym typeface="Times New Roman"/>
              </a:rPr>
              <a:t>May </a:t>
            </a:r>
            <a:r>
              <a:rPr sz="1600" dirty="0" smtClean="0">
                <a:solidFill>
                  <a:srgbClr val="FF0000"/>
                </a:solidFill>
                <a:latin typeface="Times New Roman"/>
                <a:ea typeface="Times New Roman"/>
                <a:cs typeface="Times New Roman"/>
                <a:sym typeface="Times New Roman"/>
              </a:rPr>
              <a:t>201</a:t>
            </a:r>
            <a:r>
              <a:rPr lang="en-US" sz="1600" dirty="0" smtClean="0">
                <a:solidFill>
                  <a:srgbClr val="FF0000"/>
                </a:solidFill>
                <a:latin typeface="Times New Roman"/>
                <a:ea typeface="Times New Roman"/>
                <a:cs typeface="Times New Roman"/>
                <a:sym typeface="Times New Roman"/>
              </a:rPr>
              <a:t>5</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802.15.3e</a:t>
            </a:r>
            <a:r>
              <a:rPr sz="1600" dirty="0" smtClean="0">
                <a:latin typeface="Times New Roman"/>
                <a:ea typeface="Times New Roman"/>
                <a:cs typeface="Times New Roman"/>
                <a:sym typeface="Times New Roman"/>
              </a:rPr>
              <a:t> Closing </a:t>
            </a:r>
            <a:r>
              <a:rPr sz="1600" dirty="0">
                <a:latin typeface="Times New Roman"/>
                <a:ea typeface="Times New Roman"/>
                <a:cs typeface="Times New Roman"/>
                <a:sym typeface="Times New Roman"/>
              </a:rPr>
              <a:t>Report for </a:t>
            </a:r>
            <a:r>
              <a:rPr lang="en-US" sz="1600" dirty="0" smtClean="0">
                <a:latin typeface="Times New Roman"/>
                <a:ea typeface="Times New Roman"/>
                <a:cs typeface="Times New Roman"/>
                <a:sym typeface="Times New Roman"/>
              </a:rPr>
              <a:t>May 2015</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Session</a:t>
            </a:r>
            <a:r>
              <a:rPr sz="1600" dirty="0">
                <a:solidFill>
                  <a:srgbClr val="FF0000"/>
                </a:solidFill>
                <a:latin typeface="Times New Roman"/>
                <a:ea typeface="Times New Roman"/>
                <a:cs typeface="Times New Roman"/>
                <a:sym typeface="Times New Roman"/>
              </a:rPr>
              <a:t>.</a:t>
            </a:r>
            <a:r>
              <a:rPr sz="1600" dirty="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Clos</a:t>
            </a:r>
            <a:r>
              <a:rPr sz="1600" dirty="0" smtClean="0">
                <a:latin typeface="Times New Roman"/>
                <a:ea typeface="Times New Roman"/>
                <a:cs typeface="Times New Roman"/>
                <a:sym typeface="Times New Roman"/>
              </a:rPr>
              <a:t>ing </a:t>
            </a:r>
            <a:r>
              <a:rPr sz="1600" dirty="0">
                <a:latin typeface="Times New Roman"/>
                <a:ea typeface="Times New Roman"/>
                <a:cs typeface="Times New Roman"/>
                <a:sym typeface="Times New Roman"/>
              </a:rPr>
              <a:t>Report for the </a:t>
            </a:r>
            <a:r>
              <a:rPr lang="en-US" sz="1600" dirty="0" smtClean="0">
                <a:latin typeface="Times New Roman"/>
                <a:ea typeface="Times New Roman"/>
                <a:cs typeface="Times New Roman"/>
                <a:sym typeface="Times New Roman"/>
              </a:rPr>
              <a:t>May </a:t>
            </a:r>
            <a:r>
              <a:rPr sz="1600" dirty="0" smtClean="0">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09305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r>
              <a:rPr lang="en-US" altLang="ja-JP" b="1" dirty="0">
                <a:solidFill>
                  <a:schemeClr val="tx1"/>
                </a:solidFill>
                <a:latin typeface="Times New Roman" pitchFamily="18" charset="0"/>
                <a:cs typeface="Times New Roman" pitchFamily="18" charset="0"/>
              </a:rPr>
              <a:t>IEEE </a:t>
            </a:r>
            <a:r>
              <a:rPr lang="en-US" altLang="ja-JP" b="1" dirty="0" smtClean="0">
                <a:solidFill>
                  <a:schemeClr val="tx1"/>
                </a:solidFill>
                <a:latin typeface="Times New Roman" pitchFamily="18" charset="0"/>
                <a:cs typeface="Times New Roman" pitchFamily="18" charset="0"/>
              </a:rPr>
              <a:t>802.15.3e</a:t>
            </a: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dirty="0" smtClean="0">
                <a:solidFill>
                  <a:schemeClr val="tx1"/>
                </a:solidFill>
                <a:latin typeface="Times New Roman" pitchFamily="18" charset="0"/>
                <a:cs typeface="Times New Roman" pitchFamily="18" charset="0"/>
              </a:rPr>
              <a:t>High Rate Close Proximity (HRCP)</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b="1" dirty="0" smtClean="0">
                <a:solidFill>
                  <a:schemeClr val="tx1"/>
                </a:solidFill>
                <a:latin typeface="Times New Roman" pitchFamily="18" charset="0"/>
                <a:cs typeface="Times New Roman" pitchFamily="18" charset="0"/>
              </a:rPr>
              <a:t>Closing Report</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Vancouver, Canada</a:t>
            </a:r>
            <a:endParaRPr lang="en-US" altLang="ja-JP" sz="2400"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May 11-14, </a:t>
            </a:r>
            <a:r>
              <a:rPr lang="en-US" altLang="ja-JP" sz="2400" b="1" dirty="0">
                <a:solidFill>
                  <a:schemeClr val="tx1"/>
                </a:solidFill>
                <a:latin typeface="Times New Roman" pitchFamily="18" charset="0"/>
                <a:cs typeface="Times New Roman" pitchFamily="18" charset="0"/>
              </a:rPr>
              <a:t>2015</a:t>
            </a:r>
            <a:endParaRPr lang="en-US" altLang="en-US" sz="2400"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2</a:t>
            </a:fld>
            <a:endParaRPr lang="en-US" altLang="en-US" sz="1200" dirty="0" smtClean="0">
              <a:latin typeface="Times New Roman" pitchFamily="18" charset="0"/>
            </a:endParaRPr>
          </a:p>
        </p:txBody>
      </p:sp>
    </p:spTree>
    <p:extLst>
      <p:ext uri="{BB962C8B-B14F-4D97-AF65-F5344CB8AC3E}">
        <p14:creationId xmlns:p14="http://schemas.microsoft.com/office/powerpoint/2010/main" val="90286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dirty="0">
                <a:latin typeface="Times New Roman" charset="0"/>
                <a:ea typeface="ＭＳ Ｐゴシック" charset="0"/>
                <a:cs typeface="ＭＳ Ｐゴシック" charset="0"/>
              </a:rPr>
              <a:t>802.15.3e Officers</a:t>
            </a:r>
            <a:endParaRPr lang="en-US" b="1" dirty="0"/>
          </a:p>
        </p:txBody>
      </p:sp>
      <p:sp>
        <p:nvSpPr>
          <p:cNvPr id="3" name="Text Placeholder 2"/>
          <p:cNvSpPr>
            <a:spLocks noGrp="1"/>
          </p:cNvSpPr>
          <p:nvPr>
            <p:ph type="body" idx="1"/>
          </p:nvPr>
        </p:nvSpPr>
        <p:spPr>
          <a:xfrm>
            <a:off x="685802" y="1676400"/>
            <a:ext cx="7772400" cy="4724400"/>
          </a:xfrm>
        </p:spPr>
        <p:txBody>
          <a:bodyPr/>
          <a:lstStyle/>
          <a:p>
            <a:pPr marL="2860675" indent="-2860675">
              <a:lnSpc>
                <a:spcPct val="80000"/>
              </a:lnSpc>
              <a:buFontTx/>
              <a:buNone/>
            </a:pPr>
            <a:r>
              <a:rPr lang="en-US" sz="2800" dirty="0">
                <a:latin typeface="Arial" charset="0"/>
                <a:ea typeface="ＭＳ Ｐゴシック" charset="0"/>
                <a:cs typeface="ＭＳ Ｐゴシック" charset="0"/>
              </a:rPr>
              <a:t>Chair:	</a:t>
            </a:r>
            <a:r>
              <a:rPr lang="en-US" sz="2800" dirty="0" smtClean="0">
                <a:latin typeface="Arial" charset="0"/>
                <a:ea typeface="ＭＳ Ｐゴシック" charset="0"/>
                <a:cs typeface="ＭＳ Ｐゴシック" charset="0"/>
              </a:rPr>
              <a:t>Andrew </a:t>
            </a:r>
            <a:r>
              <a:rPr lang="en-US" sz="2800" dirty="0">
                <a:latin typeface="Arial" charset="0"/>
                <a:ea typeface="ＭＳ Ｐゴシック" charset="0"/>
                <a:cs typeface="ＭＳ Ｐゴシック" charset="0"/>
              </a:rPr>
              <a:t>Estrada, Sony</a:t>
            </a:r>
          </a:p>
          <a:p>
            <a:pPr marL="2860675" indent="-2860675">
              <a:lnSpc>
                <a:spcPct val="80000"/>
              </a:lnSpc>
              <a:buFontTx/>
              <a:buNone/>
            </a:pPr>
            <a:r>
              <a:rPr lang="en-US" sz="2800" dirty="0">
                <a:latin typeface="Arial" charset="0"/>
                <a:ea typeface="ＭＳ Ｐゴシック" charset="0"/>
                <a:cs typeface="ＭＳ Ｐゴシック" charset="0"/>
              </a:rPr>
              <a:t>	</a:t>
            </a:r>
          </a:p>
          <a:p>
            <a:pPr marL="2860675" indent="-2860675">
              <a:lnSpc>
                <a:spcPct val="80000"/>
              </a:lnSpc>
              <a:buFontTx/>
              <a:buNone/>
            </a:pPr>
            <a:r>
              <a:rPr lang="en-US" sz="2800" dirty="0">
                <a:latin typeface="Arial" charset="0"/>
                <a:ea typeface="ＭＳ Ｐゴシック" charset="0"/>
                <a:cs typeface="ＭＳ Ｐゴシック" charset="0"/>
              </a:rPr>
              <a:t>Vice </a:t>
            </a:r>
            <a:r>
              <a:rPr lang="en-US" sz="2800" dirty="0" smtClean="0">
                <a:latin typeface="Arial" charset="0"/>
                <a:ea typeface="ＭＳ Ｐゴシック" charset="0"/>
                <a:cs typeface="ＭＳ Ｐゴシック" charset="0"/>
              </a:rPr>
              <a:t>Chair:</a:t>
            </a:r>
            <a:r>
              <a:rPr lang="en-US" sz="2800" dirty="0">
                <a:latin typeface="Arial" charset="0"/>
                <a:ea typeface="ＭＳ Ｐゴシック" charset="0"/>
                <a:cs typeface="ＭＳ Ｐゴシック" charset="0"/>
              </a:rPr>
              <a:t>	Thomas </a:t>
            </a:r>
            <a:r>
              <a:rPr lang="en-US" sz="2800" dirty="0" err="1">
                <a:latin typeface="Arial" charset="0"/>
                <a:ea typeface="ＭＳ Ｐゴシック" charset="0"/>
                <a:cs typeface="ＭＳ Ｐゴシック" charset="0"/>
              </a:rPr>
              <a:t>Kürner</a:t>
            </a:r>
            <a:r>
              <a:rPr lang="en-US" sz="2800" dirty="0">
                <a:latin typeface="Arial" charset="0"/>
                <a:ea typeface="ＭＳ Ｐゴシック" charset="0"/>
                <a:cs typeface="ＭＳ Ｐゴシック" charset="0"/>
              </a:rPr>
              <a:t>, </a:t>
            </a:r>
            <a:r>
              <a:rPr lang="de-DE" sz="2800" dirty="0">
                <a:latin typeface="Arial" charset="0"/>
                <a:ea typeface="ＭＳ Ｐゴシック" charset="0"/>
                <a:cs typeface="ＭＳ Ｐゴシック" charset="0"/>
              </a:rPr>
              <a:t>Institut für </a:t>
            </a:r>
            <a:r>
              <a:rPr lang="de-DE" sz="2800" dirty="0" smtClean="0">
                <a:latin typeface="Arial" charset="0"/>
                <a:ea typeface="ＭＳ Ｐゴシック" charset="0"/>
                <a:cs typeface="ＭＳ Ｐゴシック" charset="0"/>
              </a:rPr>
              <a:t>Nachrichtentechnik Technische </a:t>
            </a:r>
            <a:r>
              <a:rPr lang="de-DE" sz="2800" dirty="0">
                <a:latin typeface="Arial" charset="0"/>
                <a:ea typeface="ＭＳ Ｐゴシック" charset="0"/>
                <a:cs typeface="ＭＳ Ｐゴシック" charset="0"/>
              </a:rPr>
              <a:t>Universität Braunschweig</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smtClean="0">
                <a:latin typeface="Arial" charset="0"/>
                <a:ea typeface="ＭＳ Ｐゴシック" charset="0"/>
                <a:cs typeface="ＭＳ Ｐゴシック" charset="0"/>
              </a:rPr>
              <a:t>Secretary:</a:t>
            </a:r>
            <a:r>
              <a:rPr lang="en-US" sz="2800" dirty="0">
                <a:latin typeface="Arial" charset="0"/>
                <a:ea typeface="ＭＳ Ｐゴシック" charset="0"/>
                <a:cs typeface="ＭＳ Ｐゴシック" charset="0"/>
              </a:rPr>
              <a:t>	Ken </a:t>
            </a:r>
            <a:r>
              <a:rPr lang="en-US" sz="2800" dirty="0" err="1">
                <a:latin typeface="Arial" charset="0"/>
                <a:ea typeface="ＭＳ Ｐゴシック" charset="0"/>
                <a:cs typeface="ＭＳ Ｐゴシック" charset="0"/>
              </a:rPr>
              <a:t>Hiraga</a:t>
            </a:r>
            <a:r>
              <a:rPr lang="en-US" sz="2800" dirty="0">
                <a:latin typeface="Arial" charset="0"/>
                <a:ea typeface="ＭＳ Ｐゴシック" charset="0"/>
                <a:cs typeface="ＭＳ Ｐゴシック" charset="0"/>
              </a:rPr>
              <a:t>, NTT</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a:latin typeface="Arial" charset="0"/>
                <a:ea typeface="ＭＳ Ｐゴシック" charset="0"/>
                <a:cs typeface="ＭＳ Ｐゴシック" charset="0"/>
              </a:rPr>
              <a:t>Technical </a:t>
            </a:r>
            <a:r>
              <a:rPr lang="en-US" sz="2800" dirty="0" smtClean="0">
                <a:latin typeface="Arial" charset="0"/>
                <a:ea typeface="ＭＳ Ｐゴシック" charset="0"/>
                <a:cs typeface="ＭＳ Ｐゴシック" charset="0"/>
              </a:rPr>
              <a:t>Editor:	Ko </a:t>
            </a:r>
            <a:r>
              <a:rPr lang="en-US" sz="2800" dirty="0">
                <a:latin typeface="Arial" charset="0"/>
                <a:ea typeface="ＭＳ Ｐゴシック" charset="0"/>
                <a:cs typeface="ＭＳ Ｐゴシック" charset="0"/>
              </a:rPr>
              <a:t>Togashi, Toshiba</a:t>
            </a:r>
            <a:endParaRPr lang="en-US" sz="2800" dirty="0">
              <a:latin typeface="Arial" charset="0"/>
              <a:ea typeface="ＭＳ Ｐゴシック" charset="0"/>
              <a:cs typeface="ＭＳ Ｐゴシック" charset="0"/>
            </a:endParaRP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3</a:t>
            </a:fld>
            <a:endParaRPr lang="en-US" altLang="en-US" sz="1200" dirty="0" smtClean="0">
              <a:latin typeface="Times New Roman" pitchFamily="18" charset="0"/>
            </a:endParaRPr>
          </a:p>
        </p:txBody>
      </p:sp>
    </p:spTree>
    <p:extLst>
      <p:ext uri="{BB962C8B-B14F-4D97-AF65-F5344CB8AC3E}">
        <p14:creationId xmlns:p14="http://schemas.microsoft.com/office/powerpoint/2010/main" val="351482305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Achievements</a:t>
            </a:r>
            <a:endParaRPr lang="en-US" b="1" dirty="0"/>
          </a:p>
        </p:txBody>
      </p:sp>
      <p:sp>
        <p:nvSpPr>
          <p:cNvPr id="3" name="Text Placeholder 2"/>
          <p:cNvSpPr>
            <a:spLocks noGrp="1"/>
          </p:cNvSpPr>
          <p:nvPr>
            <p:ph type="body" idx="1"/>
          </p:nvPr>
        </p:nvSpPr>
        <p:spPr>
          <a:xfrm>
            <a:off x="685802" y="1676400"/>
            <a:ext cx="7772400" cy="4724400"/>
          </a:xfrm>
        </p:spPr>
        <p:txBody>
          <a:bodyPr/>
          <a:lstStyle/>
          <a:p>
            <a:pPr>
              <a:lnSpc>
                <a:spcPct val="80000"/>
              </a:lnSpc>
              <a:spcBef>
                <a:spcPts val="1200"/>
              </a:spcBef>
            </a:pPr>
            <a:r>
              <a:rPr lang="en-US" sz="2800" dirty="0"/>
              <a:t>Affirmed actions of the Study Group</a:t>
            </a:r>
          </a:p>
          <a:p>
            <a:pPr>
              <a:lnSpc>
                <a:spcPct val="80000"/>
              </a:lnSpc>
              <a:spcBef>
                <a:spcPts val="1200"/>
              </a:spcBef>
            </a:pPr>
            <a:r>
              <a:rPr lang="en-US" sz="2800" dirty="0"/>
              <a:t>Confirmed TG </a:t>
            </a:r>
            <a:r>
              <a:rPr lang="en-US" sz="2800" dirty="0" smtClean="0"/>
              <a:t>chair and TG officers</a:t>
            </a:r>
            <a:endParaRPr lang="en-US" sz="2800" dirty="0"/>
          </a:p>
          <a:p>
            <a:pPr>
              <a:lnSpc>
                <a:spcPct val="80000"/>
              </a:lnSpc>
              <a:spcBef>
                <a:spcPts val="1200"/>
              </a:spcBef>
            </a:pPr>
            <a:r>
              <a:rPr lang="en-US" sz="2800" dirty="0" smtClean="0"/>
              <a:t>3 contributions</a:t>
            </a:r>
          </a:p>
          <a:p>
            <a:pPr marL="457200" lvl="1" indent="0">
              <a:lnSpc>
                <a:spcPct val="80000"/>
              </a:lnSpc>
              <a:spcBef>
                <a:spcPts val="1200"/>
              </a:spcBef>
              <a:buNone/>
            </a:pPr>
            <a:r>
              <a:rPr lang="en-US" sz="2400" dirty="0" smtClean="0"/>
              <a:t>1) Technical Guidance Document (TGD)</a:t>
            </a:r>
          </a:p>
          <a:p>
            <a:pPr marL="457200" lvl="1" indent="0">
              <a:lnSpc>
                <a:spcPct val="80000"/>
              </a:lnSpc>
              <a:spcBef>
                <a:spcPts val="1200"/>
              </a:spcBef>
              <a:buNone/>
            </a:pPr>
            <a:r>
              <a:rPr lang="en-US" sz="2400" dirty="0" smtClean="0"/>
              <a:t>2) Channel Model Document (CMD)</a:t>
            </a:r>
          </a:p>
          <a:p>
            <a:pPr marL="457200" lvl="1" indent="0">
              <a:lnSpc>
                <a:spcPct val="80000"/>
              </a:lnSpc>
              <a:spcBef>
                <a:spcPts val="1200"/>
              </a:spcBef>
              <a:buNone/>
            </a:pPr>
            <a:r>
              <a:rPr lang="en-US" sz="2400" dirty="0" smtClean="0"/>
              <a:t>3) Call for Proposals (</a:t>
            </a:r>
            <a:r>
              <a:rPr lang="en-US" sz="2400" dirty="0" err="1" smtClean="0"/>
              <a:t>CfP</a:t>
            </a:r>
            <a:r>
              <a:rPr lang="en-US" sz="2400" dirty="0" smtClean="0"/>
              <a:t>)</a:t>
            </a:r>
            <a:endParaRPr lang="en-US" sz="2400" dirty="0"/>
          </a:p>
          <a:p>
            <a:pPr>
              <a:lnSpc>
                <a:spcPct val="80000"/>
              </a:lnSpc>
              <a:spcBef>
                <a:spcPts val="1200"/>
              </a:spcBef>
            </a:pPr>
            <a:r>
              <a:rPr lang="en-US" sz="2800" dirty="0"/>
              <a:t>Approved the </a:t>
            </a:r>
            <a:r>
              <a:rPr lang="en-US" sz="2800" dirty="0" smtClean="0"/>
              <a:t>TGD, CMD, and </a:t>
            </a:r>
            <a:r>
              <a:rPr lang="en-US" sz="2800" dirty="0" err="1" smtClean="0"/>
              <a:t>CfP</a:t>
            </a:r>
            <a:endParaRPr lang="en-US" sz="2800" dirty="0"/>
          </a:p>
          <a:p>
            <a:pPr>
              <a:lnSpc>
                <a:spcPct val="80000"/>
              </a:lnSpc>
              <a:spcBef>
                <a:spcPts val="1200"/>
              </a:spcBef>
            </a:pPr>
            <a:r>
              <a:rPr lang="en-US" sz="2800" dirty="0" smtClean="0"/>
              <a:t>Approved </a:t>
            </a:r>
            <a:r>
              <a:rPr lang="en-US" sz="2800" dirty="0"/>
              <a:t>PAR/CSD for the new revision of 802.15.3</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4</a:t>
            </a:fld>
            <a:endParaRPr lang="en-US" altLang="en-US" sz="1200" dirty="0" smtClean="0">
              <a:latin typeface="Times New Roman" pitchFamily="18" charset="0"/>
            </a:endParaRPr>
          </a:p>
        </p:txBody>
      </p:sp>
    </p:spTree>
    <p:extLst>
      <p:ext uri="{BB962C8B-B14F-4D97-AF65-F5344CB8AC3E}">
        <p14:creationId xmlns:p14="http://schemas.microsoft.com/office/powerpoint/2010/main" val="90278466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err="1" smtClean="0"/>
              <a:t>Telecon</a:t>
            </a:r>
            <a:r>
              <a:rPr lang="en-US" b="1" dirty="0" smtClean="0"/>
              <a:t> Schedule</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None scheduled</a:t>
            </a:r>
            <a:endParaRPr lang="en-US" sz="2800" dirty="0" smtClean="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5</a:t>
            </a:fld>
            <a:endParaRPr lang="en-US" altLang="en-US" sz="1200" dirty="0" smtClean="0">
              <a:latin typeface="Times New Roman" pitchFamily="18" charset="0"/>
            </a:endParaRPr>
          </a:p>
        </p:txBody>
      </p:sp>
    </p:spTree>
    <p:extLst>
      <p:ext uri="{BB962C8B-B14F-4D97-AF65-F5344CB8AC3E}">
        <p14:creationId xmlns:p14="http://schemas.microsoft.com/office/powerpoint/2010/main" val="183801702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Goals for next meeting</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July </a:t>
            </a:r>
            <a:r>
              <a:rPr lang="en-US" sz="2800" dirty="0" smtClean="0"/>
              <a:t>Plenary: Preliminary proposal </a:t>
            </a:r>
            <a:r>
              <a:rPr lang="en-US" sz="2800" dirty="0" smtClean="0"/>
              <a:t>presentations</a:t>
            </a:r>
            <a:endParaRPr lang="en-US" sz="2800" dirty="0" smtClean="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6</a:t>
            </a:fld>
            <a:endParaRPr lang="en-US" altLang="en-US" sz="1200" dirty="0" smtClean="0">
              <a:latin typeface="Times New Roman" pitchFamily="18" charset="0"/>
            </a:endParaRPr>
          </a:p>
        </p:txBody>
      </p:sp>
    </p:spTree>
    <p:extLst>
      <p:ext uri="{BB962C8B-B14F-4D97-AF65-F5344CB8AC3E}">
        <p14:creationId xmlns:p14="http://schemas.microsoft.com/office/powerpoint/2010/main" val="99713938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r>
              <a:rPr lang="en-US" altLang="ja-JP" b="1" dirty="0" smtClean="0">
                <a:solidFill>
                  <a:schemeClr val="tx1"/>
                </a:solidFill>
                <a:latin typeface="Times New Roman" pitchFamily="18" charset="0"/>
                <a:cs typeface="Times New Roman" pitchFamily="18" charset="0"/>
              </a:rPr>
              <a:t>Thank You</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smtClean="0">
              <a:latin typeface="Times New Roman" pitchFamily="18" charset="0"/>
            </a:endParaRPr>
          </a:p>
        </p:txBody>
      </p:sp>
    </p:spTree>
    <p:extLst>
      <p:ext uri="{BB962C8B-B14F-4D97-AF65-F5344CB8AC3E}">
        <p14:creationId xmlns:p14="http://schemas.microsoft.com/office/powerpoint/2010/main" val="2447166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4939</TotalTime>
  <Words>135</Words>
  <Application>Microsoft Office PowerPoint</Application>
  <PresentationFormat>On-screen Show (4:3)</PresentationFormat>
  <Paragraphs>53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vt:lpstr>
      <vt:lpstr>PowerPoint Presentation</vt:lpstr>
      <vt:lpstr>PowerPoint Presentation</vt:lpstr>
      <vt:lpstr>802.15.3e Officers</vt:lpstr>
      <vt:lpstr>Achievements</vt:lpstr>
      <vt:lpstr>Telecon Schedule</vt:lpstr>
      <vt:lpstr>Goals for next meeting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138</cp:revision>
  <dcterms:modified xsi:type="dcterms:W3CDTF">2015-05-14T23:44:30Z</dcterms:modified>
</cp:coreProperties>
</file>