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1"/>
  </p:notesMasterIdLst>
  <p:handoutMasterIdLst>
    <p:handoutMasterId r:id="rId22"/>
  </p:handoutMasterIdLst>
  <p:sldIdLst>
    <p:sldId id="259" r:id="rId2"/>
    <p:sldId id="278" r:id="rId3"/>
    <p:sldId id="261" r:id="rId4"/>
    <p:sldId id="299" r:id="rId5"/>
    <p:sldId id="300" r:id="rId6"/>
    <p:sldId id="301" r:id="rId7"/>
    <p:sldId id="298" r:id="rId8"/>
    <p:sldId id="303" r:id="rId9"/>
    <p:sldId id="302" r:id="rId10"/>
    <p:sldId id="307" r:id="rId11"/>
    <p:sldId id="322" r:id="rId12"/>
    <p:sldId id="323" r:id="rId13"/>
    <p:sldId id="330" r:id="rId14"/>
    <p:sldId id="325" r:id="rId15"/>
    <p:sldId id="331" r:id="rId16"/>
    <p:sldId id="332" r:id="rId17"/>
    <p:sldId id="328" r:id="rId18"/>
    <p:sldId id="329" r:id="rId19"/>
    <p:sldId id="33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4660"/>
  </p:normalViewPr>
  <p:slideViewPr>
    <p:cSldViewPr>
      <p:cViewPr>
        <p:scale>
          <a:sx n="80" d="100"/>
          <a:sy n="80" d="100"/>
        </p:scale>
        <p:origin x="-1638"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7</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19</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10</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11</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12</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13</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14</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15</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16</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18</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802.15-15-0366-01-004q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298-01-004q-ulp-agenda-may-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TG4q (ULP) Task Group, May 2015 Meeting	</a:t>
            </a:r>
          </a:p>
          <a:p>
            <a:pPr>
              <a:defRPr/>
            </a:pPr>
            <a:r>
              <a:rPr lang="en-US" altLang="en-US" sz="1800" b="1" dirty="0" smtClean="0">
                <a:solidFill>
                  <a:schemeClr val="tx2"/>
                </a:solidFill>
              </a:rPr>
              <a:t>Date Submitted:	</a:t>
            </a:r>
            <a:r>
              <a:rPr lang="en-US" altLang="en-US" sz="1800" dirty="0" smtClean="0">
                <a:solidFill>
                  <a:schemeClr val="tx2"/>
                </a:solidFill>
              </a:rPr>
              <a:t>May 11,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May 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MON PM2</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a:t>Discussion on D5.0 for the 4</a:t>
            </a:r>
            <a:r>
              <a:rPr lang="en-US" altLang="en-US" sz="2400" baseline="30000" dirty="0"/>
              <a:t>th</a:t>
            </a:r>
            <a:r>
              <a:rPr lang="en-US" altLang="en-US" sz="2400" dirty="0"/>
              <a:t> </a:t>
            </a:r>
            <a:r>
              <a:rPr lang="en-US" altLang="en-US" sz="2400" dirty="0" err="1"/>
              <a:t>recirc</a:t>
            </a:r>
            <a:r>
              <a:rPr lang="en-US" altLang="en-US" sz="2400" dirty="0"/>
              <a:t>. letter ballot (LB#107</a:t>
            </a:r>
            <a:r>
              <a:rPr lang="en-US" altLang="en-US" sz="2400" dirty="0" smtClean="0"/>
              <a:t>)</a:t>
            </a:r>
          </a:p>
          <a:p>
            <a:pPr eaLnBrk="1" hangingPunct="1">
              <a:spcBef>
                <a:spcPts val="300"/>
              </a:spcBef>
            </a:pPr>
            <a:r>
              <a:rPr lang="en-US" altLang="en-US" sz="2400" dirty="0"/>
              <a:t>Preparation for Sponsor </a:t>
            </a:r>
            <a:r>
              <a:rPr lang="en-US" altLang="en-US" sz="2400" dirty="0" smtClean="0"/>
              <a:t>Ballot</a:t>
            </a:r>
          </a:p>
          <a:p>
            <a:pPr lvl="1" eaLnBrk="1" hangingPunct="1">
              <a:spcBef>
                <a:spcPts val="300"/>
              </a:spcBef>
            </a:pPr>
            <a:r>
              <a:rPr lang="en-US" altLang="en-US" sz="2000" dirty="0" smtClean="0"/>
              <a:t>Categorized comments</a:t>
            </a:r>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7" name="Rectangle 2"/>
          <p:cNvSpPr txBox="1">
            <a:spLocks noChangeArrowheads="1"/>
          </p:cNvSpPr>
          <p:nvPr/>
        </p:nvSpPr>
        <p:spPr bwMode="auto">
          <a:xfrm>
            <a:off x="684213" y="3657600"/>
            <a:ext cx="77724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0" lvl="1" eaLnBrk="1" hangingPunct="1"/>
            <a:r>
              <a:rPr lang="en-US" altLang="en-US" kern="0" dirty="0" smtClean="0"/>
              <a:t>TUE PM1</a:t>
            </a:r>
          </a:p>
        </p:txBody>
      </p:sp>
      <p:sp>
        <p:nvSpPr>
          <p:cNvPr id="8" name="Rectangle 3"/>
          <p:cNvSpPr txBox="1">
            <a:spLocks noChangeArrowheads="1"/>
          </p:cNvSpPr>
          <p:nvPr/>
        </p:nvSpPr>
        <p:spPr bwMode="auto">
          <a:xfrm>
            <a:off x="684213" y="4794250"/>
            <a:ext cx="81010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300"/>
              </a:spcBef>
            </a:pPr>
            <a:r>
              <a:rPr lang="en-US" altLang="en-US" sz="2400" kern="0" dirty="0" smtClean="0"/>
              <a:t>Preparation for Sponsor Ballot </a:t>
            </a:r>
          </a:p>
          <a:p>
            <a:pPr lvl="1" eaLnBrk="1" hangingPunct="1">
              <a:spcBef>
                <a:spcPts val="300"/>
              </a:spcBef>
            </a:pPr>
            <a:r>
              <a:rPr lang="en-US" altLang="en-US" sz="2000" kern="0" dirty="0" smtClean="0"/>
              <a:t>Re-visit the categorized comments</a:t>
            </a:r>
          </a:p>
          <a:p>
            <a:pPr lvl="1" eaLnBrk="1" hangingPunct="1">
              <a:spcBef>
                <a:spcPts val="300"/>
              </a:spcBef>
            </a:pPr>
            <a:r>
              <a:rPr lang="en-US" altLang="en-US" sz="2000" kern="0" dirty="0" smtClean="0"/>
              <a:t>Prepare slide for EC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WED PM1&amp;2</a:t>
            </a:r>
          </a:p>
        </p:txBody>
      </p:sp>
      <p:sp>
        <p:nvSpPr>
          <p:cNvPr id="26628" name="Rectangle 3"/>
          <p:cNvSpPr>
            <a:spLocks noGrp="1" noChangeArrowheads="1"/>
          </p:cNvSpPr>
          <p:nvPr>
            <p:ph type="body" idx="1"/>
          </p:nvPr>
        </p:nvSpPr>
        <p:spPr>
          <a:xfrm>
            <a:off x="684213" y="1828800"/>
            <a:ext cx="8101012" cy="4495800"/>
          </a:xfrm>
        </p:spPr>
        <p:txBody>
          <a:bodyPr/>
          <a:lstStyle/>
          <a:p>
            <a:pPr eaLnBrk="1" hangingPunct="1">
              <a:spcBef>
                <a:spcPts val="300"/>
              </a:spcBef>
            </a:pPr>
            <a:r>
              <a:rPr lang="en-US" altLang="en-US" sz="2400" dirty="0"/>
              <a:t>Preparation for Sponsor Ballot </a:t>
            </a:r>
            <a:endParaRPr lang="en-US" altLang="en-US" sz="2400" dirty="0" smtClean="0"/>
          </a:p>
          <a:p>
            <a:pPr lvl="1" eaLnBrk="1" hangingPunct="1">
              <a:spcBef>
                <a:spcPts val="300"/>
              </a:spcBef>
            </a:pPr>
            <a:r>
              <a:rPr lang="en-US" altLang="en-US" sz="2000" dirty="0" smtClean="0"/>
              <a:t>Re-visit the categorized comments</a:t>
            </a:r>
          </a:p>
          <a:p>
            <a:pPr lvl="1" eaLnBrk="1" hangingPunct="1">
              <a:spcBef>
                <a:spcPts val="300"/>
              </a:spcBef>
            </a:pPr>
            <a:r>
              <a:rPr lang="en-US" altLang="en-US" sz="2000" dirty="0" smtClean="0"/>
              <a:t>Prepare slide for EC</a:t>
            </a:r>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extLst>
      <p:ext uri="{BB962C8B-B14F-4D97-AF65-F5344CB8AC3E}">
        <p14:creationId xmlns:p14="http://schemas.microsoft.com/office/powerpoint/2010/main" val="1358900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THU AM2</a:t>
            </a:r>
          </a:p>
        </p:txBody>
      </p:sp>
      <p:sp>
        <p:nvSpPr>
          <p:cNvPr id="26628" name="Rectangle 3"/>
          <p:cNvSpPr>
            <a:spLocks noGrp="1" noChangeArrowheads="1"/>
          </p:cNvSpPr>
          <p:nvPr>
            <p:ph type="body" idx="1"/>
          </p:nvPr>
        </p:nvSpPr>
        <p:spPr>
          <a:xfrm>
            <a:off x="684213" y="1828800"/>
            <a:ext cx="8101012" cy="4495800"/>
          </a:xfrm>
        </p:spPr>
        <p:txBody>
          <a:bodyPr/>
          <a:lstStyle/>
          <a:p>
            <a:pPr eaLnBrk="1" hangingPunct="1">
              <a:spcBef>
                <a:spcPts val="300"/>
              </a:spcBef>
            </a:pPr>
            <a:r>
              <a:rPr lang="en-US" altLang="en-US" sz="2400" dirty="0" smtClean="0"/>
              <a:t>Re-visit the categorized comments and slide for EC</a:t>
            </a:r>
          </a:p>
          <a:p>
            <a:pPr eaLnBrk="1" hangingPunct="1">
              <a:spcBef>
                <a:spcPts val="300"/>
              </a:spcBef>
            </a:pPr>
            <a:r>
              <a:rPr lang="en-US" altLang="en-US" sz="2400" dirty="0" smtClean="0"/>
              <a:t>TG Motion on BRC reformation</a:t>
            </a:r>
          </a:p>
          <a:p>
            <a:pPr eaLnBrk="1" hangingPunct="1">
              <a:spcBef>
                <a:spcPts val="300"/>
              </a:spcBef>
            </a:pPr>
            <a:r>
              <a:rPr lang="en-US" altLang="en-US" sz="2400" dirty="0" smtClean="0"/>
              <a:t>Teleconference scheduling</a:t>
            </a:r>
          </a:p>
          <a:p>
            <a:pPr eaLnBrk="1" hangingPunct="1">
              <a:spcBef>
                <a:spcPts val="300"/>
              </a:spcBef>
            </a:pPr>
            <a:r>
              <a:rPr lang="en-US" altLang="en-US" sz="2400" dirty="0" smtClean="0"/>
              <a:t>Timeline</a:t>
            </a:r>
          </a:p>
          <a:p>
            <a:pPr eaLnBrk="1" hangingPunct="1">
              <a:spcBef>
                <a:spcPts val="300"/>
              </a:spcBef>
            </a:pPr>
            <a:r>
              <a:rPr lang="en-US" altLang="en-US" sz="2400" dirty="0" smtClean="0"/>
              <a:t>Plan for July’15 meeting</a:t>
            </a:r>
          </a:p>
          <a:p>
            <a:pPr eaLnBrk="1" hangingPunct="1">
              <a:spcBef>
                <a:spcPts val="300"/>
              </a:spcBef>
            </a:pPr>
            <a:r>
              <a:rPr lang="en-US" altLang="en-US" sz="2400" dirty="0" err="1" smtClean="0"/>
              <a:t>AoB</a:t>
            </a:r>
            <a:r>
              <a:rPr lang="en-US" altLang="en-US" sz="2400" dirty="0" smtClean="0"/>
              <a:t>?</a:t>
            </a:r>
          </a:p>
          <a:p>
            <a:pPr eaLnBrk="1" hangingPunct="1">
              <a:spcBef>
                <a:spcPts val="300"/>
              </a:spcBef>
            </a:pPr>
            <a:endParaRPr lang="en-US" altLang="en-US" sz="2400" dirty="0" smtClean="0"/>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extLst>
      <p:ext uri="{BB962C8B-B14F-4D97-AF65-F5344CB8AC3E}">
        <p14:creationId xmlns:p14="http://schemas.microsoft.com/office/powerpoint/2010/main" val="3592725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3" y="692150"/>
            <a:ext cx="7772400" cy="576263"/>
          </a:xfrm>
        </p:spPr>
        <p:txBody>
          <a:bodyPr/>
          <a:lstStyle/>
          <a:p>
            <a:pPr eaLnBrk="1" hangingPunct="1"/>
            <a:r>
              <a:rPr lang="en-US" altLang="en-US" sz="3200" b="1" dirty="0" smtClean="0"/>
              <a:t>TG Motion: BRC Formation</a:t>
            </a:r>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the 802.15.4q TG requests 802.15 WG to approve the formation of a Ballot Resolution Committee (BRC) for the WG balloting of the 802.15.4q draft standard with the following membership: </a:t>
            </a:r>
            <a:r>
              <a:rPr lang="en-US" altLang="en-US" sz="2000" dirty="0" smtClean="0">
                <a:latin typeface="Times New Roman" pitchFamily="18" charset="0"/>
                <a:cs typeface="Times New Roman" pitchFamily="18" charset="0"/>
              </a:rPr>
              <a:t>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a:latin typeface="Times New Roman" pitchFamily="18" charset="0"/>
              </a:rPr>
              <a:t>March 2015</a:t>
            </a:r>
            <a:endParaRPr lang="en-US" altLang="en-US" sz="1400" dirty="0">
              <a:latin typeface="Times New Roman" pitchFamily="18" charset="0"/>
            </a:endParaRPr>
          </a:p>
        </p:txBody>
      </p:sp>
      <p:sp>
        <p:nvSpPr>
          <p:cNvPr id="7" name="Rectangle 3"/>
          <p:cNvSpPr txBox="1">
            <a:spLocks noChangeArrowheads="1"/>
          </p:cNvSpPr>
          <p:nvPr/>
        </p:nvSpPr>
        <p:spPr bwMode="auto">
          <a:xfrm>
            <a:off x="888609" y="39227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comment resolutions on behalf of the 802.15 WG. Comment resolution between sessions will be conducted via reflector email and via teleconferences announced to the reflector at least 30 days in advance.</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Moved by: Allan	Zhu	</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Seconded by: </a:t>
            </a:r>
            <a:r>
              <a:rPr lang="en-US" altLang="en-US" sz="2000" dirty="0">
                <a:latin typeface="Times New Roman" pitchFamily="18" charset="0"/>
              </a:rPr>
              <a:t>CHANDRASHEKHAR THEJASWI PS </a:t>
            </a:r>
            <a:endParaRPr lang="en-US" altLang="en-US" sz="2000" dirty="0" smtClean="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Approved by unanimous consent</a:t>
            </a:r>
          </a:p>
          <a:p>
            <a:pPr marL="0" indent="0">
              <a:buFontTx/>
              <a:buNone/>
            </a:pPr>
            <a:endParaRPr lang="en-US" altLang="en-US" sz="2400" kern="0" dirty="0" smtClean="0">
              <a:latin typeface="Times New Roman" pitchFamily="18" charset="0"/>
              <a:cs typeface="Times New Roman" pitchFamily="18" charset="0"/>
            </a:endParaRPr>
          </a:p>
          <a:p>
            <a:pPr eaLnBrk="1" hangingPunct="1">
              <a:spcBef>
                <a:spcPts val="300"/>
              </a:spcBef>
            </a:pPr>
            <a:endParaRPr lang="en-US" altLang="en-US" sz="2400" kern="0" dirty="0" smtClean="0"/>
          </a:p>
        </p:txBody>
      </p:sp>
      <p:sp>
        <p:nvSpPr>
          <p:cNvPr id="8" name="Rectangle 3"/>
          <p:cNvSpPr txBox="1">
            <a:spLocks noChangeArrowheads="1"/>
          </p:cNvSpPr>
          <p:nvPr/>
        </p:nvSpPr>
        <p:spPr bwMode="auto">
          <a:xfrm>
            <a:off x="661988" y="2398713"/>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Lab</a:t>
            </a:r>
            <a:r>
              <a:rPr lang="en-US" sz="1800" kern="0" dirty="0" smtClean="0">
                <a:latin typeface="Times New Roman" pitchFamily="18" charset="0"/>
                <a:cs typeface="Times New Roman" pitchFamily="18" charset="0"/>
              </a:rPr>
              <a:t>)</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419600" y="2398713"/>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3802279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14</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304800" y="1484313"/>
            <a:ext cx="8480425" cy="4840287"/>
          </a:xfrm>
        </p:spPr>
        <p:txBody>
          <a:bodyPr/>
          <a:lstStyle/>
          <a:p>
            <a:pPr marL="457200" indent="-457200">
              <a:buFont typeface="Arial" charset="0"/>
              <a:buChar char="•"/>
              <a:defRPr/>
            </a:pPr>
            <a:r>
              <a:rPr lang="de-DE" altLang="en-US" dirty="0" smtClean="0">
                <a:latin typeface="Times New Roman" pitchFamily="18" charset="0"/>
              </a:rPr>
              <a:t>From May 14, </a:t>
            </a:r>
            <a:r>
              <a:rPr lang="de-DE" altLang="en-US" dirty="0">
                <a:latin typeface="Times New Roman" pitchFamily="18" charset="0"/>
              </a:rPr>
              <a:t>2015 to </a:t>
            </a:r>
            <a:r>
              <a:rPr lang="de-DE" altLang="en-US" dirty="0" smtClean="0">
                <a:latin typeface="Times New Roman" pitchFamily="18" charset="0"/>
              </a:rPr>
              <a:t>June 14, 2015</a:t>
            </a:r>
          </a:p>
          <a:p>
            <a:pPr marL="857250" lvl="1" indent="-457200">
              <a:defRPr/>
            </a:pPr>
            <a:r>
              <a:rPr lang="de-DE" altLang="en-US" dirty="0" smtClean="0">
                <a:latin typeface="Times New Roman" pitchFamily="18" charset="0"/>
              </a:rPr>
              <a:t>Every </a:t>
            </a:r>
            <a:r>
              <a:rPr lang="de-DE" altLang="en-US" dirty="0">
                <a:latin typeface="Times New Roman" pitchFamily="18" charset="0"/>
              </a:rPr>
              <a:t>Wednesday </a:t>
            </a:r>
            <a:r>
              <a:rPr lang="de-DE" altLang="en-US" dirty="0" smtClean="0">
                <a:latin typeface="Times New Roman" pitchFamily="18" charset="0"/>
              </a:rPr>
              <a:t>7:00AM PT</a:t>
            </a:r>
            <a:endParaRPr lang="de-DE" altLang="en-US" dirty="0">
              <a:latin typeface="Times New Roman" pitchFamily="18" charset="0"/>
            </a:endParaRPr>
          </a:p>
          <a:p>
            <a:pPr marL="457200" indent="-457200">
              <a:buFont typeface="Arial" charset="0"/>
              <a:buChar char="•"/>
              <a:defRPr/>
            </a:pPr>
            <a:r>
              <a:rPr lang="de-DE" altLang="en-US" dirty="0" smtClean="0">
                <a:latin typeface="Times New Roman" pitchFamily="18" charset="0"/>
              </a:rPr>
              <a:t>From June 15, 2015 to Nov. 4, </a:t>
            </a:r>
            <a:r>
              <a:rPr lang="de-DE" altLang="en-US" dirty="0">
                <a:latin typeface="Times New Roman" pitchFamily="18" charset="0"/>
              </a:rPr>
              <a:t>2015</a:t>
            </a:r>
          </a:p>
          <a:p>
            <a:pPr marL="857250" lvl="1" indent="-457200">
              <a:defRPr/>
            </a:pPr>
            <a:r>
              <a:rPr lang="de-DE" altLang="en-US" dirty="0">
                <a:latin typeface="Times New Roman" pitchFamily="18" charset="0"/>
              </a:rPr>
              <a:t>Every Wednesday </a:t>
            </a:r>
            <a:r>
              <a:rPr lang="de-DE" altLang="en-US" dirty="0" smtClean="0">
                <a:latin typeface="Times New Roman" pitchFamily="18" charset="0"/>
              </a:rPr>
              <a:t>8:00PM PT</a:t>
            </a:r>
            <a:endParaRPr lang="de-DE" altLang="en-US" dirty="0">
              <a:latin typeface="Times New Roman" pitchFamily="18" charset="0"/>
            </a:endParaRPr>
          </a:p>
          <a:p>
            <a:pPr marL="0" indent="0">
              <a:buNone/>
              <a:defRPr/>
            </a:pPr>
            <a:endParaRPr lang="en-US" altLang="en-US" sz="2400" dirty="0" smtClean="0">
              <a:latin typeface="Times New Roman" pitchFamily="18" charset="0"/>
              <a:cs typeface="Times New Roman" pitchFamily="18" charset="0"/>
            </a:endParaRPr>
          </a:p>
          <a:p>
            <a:pPr marL="457200" indent="-457200">
              <a:buFont typeface="Arial" charset="0"/>
              <a:buChar char="•"/>
              <a:defRPr/>
            </a:pPr>
            <a:r>
              <a:rPr lang="de-DE" altLang="en-US" sz="2800" dirty="0" smtClean="0">
                <a:latin typeface="Times New Roman" pitchFamily="18" charset="0"/>
              </a:rPr>
              <a:t>June 22~26, 29~30, 2015 </a:t>
            </a:r>
            <a:r>
              <a:rPr lang="de-DE" altLang="en-US" sz="2800" dirty="0">
                <a:latin typeface="Times New Roman" pitchFamily="18" charset="0"/>
              </a:rPr>
              <a:t>8</a:t>
            </a:r>
            <a:r>
              <a:rPr lang="de-DE" altLang="en-US" sz="2800" dirty="0" smtClean="0">
                <a:latin typeface="Times New Roman" pitchFamily="18" charset="0"/>
              </a:rPr>
              <a:t>:00PM PT</a:t>
            </a:r>
            <a:endParaRPr lang="de-DE" altLang="en-US" sz="2800" dirty="0">
              <a:latin typeface="Times New Roman" pitchFamily="18" charset="0"/>
            </a:endParaRPr>
          </a:p>
          <a:p>
            <a:pPr marL="457200" indent="-457200">
              <a:buFont typeface="Arial" charset="0"/>
              <a:buChar char="•"/>
              <a:defRPr/>
            </a:pPr>
            <a:r>
              <a:rPr lang="de-DE" altLang="en-US" sz="2800" dirty="0" smtClean="0">
                <a:latin typeface="Times New Roman" pitchFamily="18" charset="0"/>
              </a:rPr>
              <a:t>July 2~3, 6~9, 2015 8:00PM PT</a:t>
            </a:r>
          </a:p>
          <a:p>
            <a:pPr marL="457200" indent="-457200">
              <a:buFont typeface="Arial" charset="0"/>
              <a:buChar char="•"/>
              <a:defRPr/>
            </a:pPr>
            <a:endParaRPr lang="de-DE" altLang="en-US" sz="2800" dirty="0" smtClean="0">
              <a:latin typeface="Times New Roman" pitchFamily="18" charset="0"/>
            </a:endParaRPr>
          </a:p>
          <a:p>
            <a:pPr marL="0" indent="0">
              <a:buNone/>
              <a:defRPr/>
            </a:pPr>
            <a:r>
              <a:rPr lang="de-DE" altLang="en-US" sz="1600" dirty="0" smtClean="0">
                <a:latin typeface="Times New Roman" pitchFamily="18" charset="0"/>
              </a:rPr>
              <a:t>Remark: </a:t>
            </a:r>
            <a:r>
              <a:rPr lang="de-DE" altLang="en-US" sz="1400" dirty="0" smtClean="0">
                <a:latin typeface="+mj-lt"/>
              </a:rPr>
              <a:t>On April 27, we had already scheduled additional BRC calls on </a:t>
            </a:r>
            <a:r>
              <a:rPr lang="en-US" sz="1400" dirty="0">
                <a:latin typeface="+mj-lt"/>
              </a:rPr>
              <a:t>on </a:t>
            </a:r>
            <a:r>
              <a:rPr lang="en-US" sz="1400" dirty="0" smtClean="0">
                <a:latin typeface="+mj-lt"/>
              </a:rPr>
              <a:t>May 28~29, June 1~2 </a:t>
            </a:r>
          </a:p>
          <a:p>
            <a:pPr marL="0" indent="0">
              <a:buNone/>
              <a:defRPr/>
            </a:pPr>
            <a:r>
              <a:rPr lang="en-US" sz="1400" dirty="0" smtClean="0">
                <a:latin typeface="+mj-lt"/>
              </a:rPr>
              <a:t>	(</a:t>
            </a:r>
            <a:r>
              <a:rPr lang="en-US" sz="1400" dirty="0">
                <a:latin typeface="+mj-lt"/>
              </a:rPr>
              <a:t>all at 7:00am </a:t>
            </a:r>
            <a:r>
              <a:rPr lang="en-US" sz="1400" dirty="0" smtClean="0">
                <a:latin typeface="+mj-lt"/>
              </a:rPr>
              <a:t>PT</a:t>
            </a:r>
            <a:r>
              <a:rPr lang="en-US" sz="1400" dirty="0">
                <a:latin typeface="+mj-lt"/>
              </a:rPr>
              <a:t>)</a:t>
            </a:r>
            <a:endParaRPr lang="de-DE" altLang="en-US" sz="1400" dirty="0">
              <a:latin typeface="+mj-lt"/>
            </a:endParaRPr>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extLst>
      <p:ext uri="{BB962C8B-B14F-4D97-AF65-F5344CB8AC3E}">
        <p14:creationId xmlns:p14="http://schemas.microsoft.com/office/powerpoint/2010/main" val="341654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15</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43413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16</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solidFill>
                  <a:schemeClr val="accent2"/>
                </a:solidFill>
                <a:latin typeface="Times New Roman" pitchFamily="18" charset="0"/>
                <a:cs typeface="Times New Roman" pitchFamily="18" charset="0"/>
              </a:rPr>
              <a:t>Third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105)</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Ap</a:t>
            </a:r>
            <a:r>
              <a:rPr lang="en-US" altLang="en-US" sz="1800" dirty="0" smtClean="0">
                <a:solidFill>
                  <a:schemeClr val="accent2"/>
                </a:solidFill>
                <a:latin typeface="Times New Roman" pitchFamily="18" charset="0"/>
                <a:cs typeface="Times New Roman" pitchFamily="18" charset="0"/>
              </a:rPr>
              <a:t>r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smtClean="0">
                <a:latin typeface="Times New Roman" pitchFamily="18" charset="0"/>
                <a:cs typeface="Times New Roman" pitchFamily="18" charset="0"/>
              </a:rPr>
              <a:t>Fourth </a:t>
            </a:r>
            <a:r>
              <a:rPr lang="en-US" altLang="en-US" sz="1800" dirty="0">
                <a:latin typeface="Times New Roman" pitchFamily="18" charset="0"/>
                <a:cs typeface="Times New Roman" pitchFamily="18" charset="0"/>
              </a:rPr>
              <a:t>WG LB recirculation (#</a:t>
            </a:r>
            <a:r>
              <a:rPr lang="en-US" altLang="en-US" sz="1800" dirty="0" smtClean="0">
                <a:latin typeface="Times New Roman" pitchFamily="18" charset="0"/>
                <a:cs typeface="Times New Roman" pitchFamily="18" charset="0"/>
              </a:rPr>
              <a:t>107)</a:t>
            </a:r>
            <a:r>
              <a:rPr lang="en-US" altLang="en-US" sz="1800" dirty="0">
                <a:latin typeface="Times New Roman" pitchFamily="18" charset="0"/>
                <a:cs typeface="Times New Roman" pitchFamily="18" charset="0"/>
              </a:rPr>
              <a:t>			</a:t>
            </a:r>
            <a:r>
              <a:rPr lang="en-US" altLang="en-US" sz="1800" dirty="0" smtClean="0">
                <a:latin typeface="Times New Roman" pitchFamily="18" charset="0"/>
                <a:cs typeface="Times New Roman" pitchFamily="18" charset="0"/>
              </a:rPr>
              <a:t>May </a:t>
            </a:r>
            <a:r>
              <a:rPr lang="en-US" altLang="en-US" sz="1800" dirty="0">
                <a:latin typeface="Times New Roman" pitchFamily="18" charset="0"/>
                <a:cs typeface="Times New Roman" pitchFamily="18" charset="0"/>
              </a:rPr>
              <a:t>2015</a:t>
            </a: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of </a:t>
            </a:r>
            <a:r>
              <a:rPr lang="en-US" altLang="en-US" sz="1800" dirty="0" smtClean="0">
                <a:latin typeface="Times New Roman" pitchFamily="18" charset="0"/>
                <a:cs typeface="Times New Roman" pitchFamily="18" charset="0"/>
              </a:rPr>
              <a:t>sponsor ballot			Jun 2015</a:t>
            </a:r>
          </a:p>
          <a:p>
            <a:pPr lvl="1">
              <a:defRPr/>
            </a:pPr>
            <a:r>
              <a:rPr lang="en-US" altLang="en-US" sz="1800" dirty="0" smtClean="0">
                <a:latin typeface="Times New Roman" pitchFamily="18" charset="0"/>
                <a:cs typeface="Times New Roman" pitchFamily="18" charset="0"/>
              </a:rPr>
              <a:t>Sponsor ballot					Jun </a:t>
            </a:r>
            <a:r>
              <a:rPr lang="en-US" altLang="en-US" sz="1800" dirty="0">
                <a:latin typeface="Times New Roman" pitchFamily="18" charset="0"/>
                <a:cs typeface="Times New Roman" pitchFamily="18" charset="0"/>
              </a:rPr>
              <a:t>2015 </a:t>
            </a:r>
            <a:endParaRPr lang="en-US" altLang="en-US" sz="1800" dirty="0" smtClean="0">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First SB recirculation					July 2015</a:t>
            </a: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Sept 2015</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endParaRPr lang="en-US" altLang="en-US" sz="1400" dirty="0">
              <a:latin typeface="Times New Roman" pitchFamily="18" charset="0"/>
            </a:endParaRPr>
          </a:p>
        </p:txBody>
      </p:sp>
    </p:spTree>
    <p:extLst>
      <p:ext uri="{BB962C8B-B14F-4D97-AF65-F5344CB8AC3E}">
        <p14:creationId xmlns:p14="http://schemas.microsoft.com/office/powerpoint/2010/main" val="3449277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July’15 Meeting</a:t>
            </a:r>
          </a:p>
        </p:txBody>
      </p:sp>
      <p:sp>
        <p:nvSpPr>
          <p:cNvPr id="31747" name="Content Placeholder 2"/>
          <p:cNvSpPr>
            <a:spLocks noGrp="1"/>
          </p:cNvSpPr>
          <p:nvPr>
            <p:ph idx="1"/>
          </p:nvPr>
        </p:nvSpPr>
        <p:spPr>
          <a:xfrm>
            <a:off x="381000" y="1981200"/>
            <a:ext cx="8382000" cy="4114800"/>
          </a:xfrm>
        </p:spPr>
        <p:txBody>
          <a:bodyPr/>
          <a:lstStyle/>
          <a:p>
            <a:r>
              <a:rPr lang="en-US" altLang="en-US" dirty="0" smtClean="0">
                <a:latin typeface="Times New Roman" pitchFamily="18" charset="0"/>
                <a:cs typeface="Times New Roman" pitchFamily="18" charset="0"/>
              </a:rPr>
              <a:t>Comment resolution on balloting (if needed)</a:t>
            </a:r>
          </a:p>
          <a:p>
            <a:r>
              <a:rPr lang="en-US" altLang="en-US" dirty="0" smtClean="0">
                <a:latin typeface="Times New Roman" pitchFamily="18" charset="0"/>
                <a:cs typeface="Times New Roman" pitchFamily="18" charset="0"/>
              </a:rPr>
              <a:t>Prepare for starting sponsor ballot (if needed) </a:t>
            </a:r>
          </a:p>
          <a:p>
            <a:r>
              <a:rPr lang="en-US" altLang="en-US" dirty="0" smtClean="0">
                <a:latin typeface="Times New Roman" pitchFamily="18" charset="0"/>
                <a:cs typeface="Times New Roman" pitchFamily="18" charset="0"/>
              </a:rPr>
              <a:t>Prepare for the process of handling comments from sponsor ballots</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17</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extLst>
      <p:ext uri="{BB962C8B-B14F-4D97-AF65-F5344CB8AC3E}">
        <p14:creationId xmlns:p14="http://schemas.microsoft.com/office/powerpoint/2010/main" val="2183788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18</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err="1" smtClean="0">
                <a:ln w="11430"/>
                <a:solidFill>
                  <a:schemeClr val="tx1"/>
                </a:solidFill>
                <a:effectLst>
                  <a:outerShdw blurRad="50800" dist="39000" dir="5460000" algn="tl">
                    <a:srgbClr val="000000">
                      <a:alpha val="38000"/>
                    </a:srgbClr>
                  </a:outerShdw>
                </a:effectLst>
              </a:rPr>
              <a:t>AoB</a:t>
            </a:r>
            <a:r>
              <a:rPr lang="en-US" sz="5400" b="0" dirty="0" smtClean="0">
                <a:ln w="11430"/>
                <a:solidFill>
                  <a:schemeClr val="tx1"/>
                </a:solidFill>
                <a:effectLst>
                  <a:outerShdw blurRad="50800" dist="39000" dir="5460000" algn="tl">
                    <a:srgbClr val="000000">
                      <a:alpha val="38000"/>
                    </a:srgbClr>
                  </a:outerShdw>
                </a:effectLst>
              </a:rPr>
              <a:t>?</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939309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19</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-Adjourned-</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51909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16</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Vancouver, Canada</a:t>
            </a:r>
          </a:p>
          <a:p>
            <a:r>
              <a:rPr lang="en-US" altLang="en-US" sz="2400" dirty="0" smtClean="0">
                <a:latin typeface="+mj-lt"/>
              </a:rPr>
              <a:t>May 10-14,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May 2015 Session</a:t>
            </a:r>
          </a:p>
        </p:txBody>
      </p:sp>
      <p:sp>
        <p:nvSpPr>
          <p:cNvPr id="15363" name="Content Placeholder 2"/>
          <p:cNvSpPr>
            <a:spLocks noGrp="1"/>
          </p:cNvSpPr>
          <p:nvPr>
            <p:ph idx="1"/>
          </p:nvPr>
        </p:nvSpPr>
        <p:spPr>
          <a:xfrm>
            <a:off x="685800" y="1219200"/>
            <a:ext cx="8153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a:latin typeface="Times New Roman" pitchFamily="18" charset="0"/>
              </a:rPr>
              <a:t>CHANDRASHEKHAR THEJASWI PS</a:t>
            </a: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3664441294"/>
              </p:ext>
            </p:extLst>
          </p:nvPr>
        </p:nvGraphicFramePr>
        <p:xfrm>
          <a:off x="1905000" y="2286000"/>
          <a:ext cx="6248400" cy="2530475"/>
        </p:xfrm>
        <a:graphic>
          <a:graphicData uri="http://schemas.openxmlformats.org/drawingml/2006/table">
            <a:tbl>
              <a:tblPr/>
              <a:tblGrid>
                <a:gridCol w="850428"/>
                <a:gridCol w="1191850"/>
                <a:gridCol w="1191850"/>
                <a:gridCol w="1718872"/>
                <a:gridCol w="1295400"/>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029200"/>
            <a:ext cx="8305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400" dirty="0" smtClean="0">
                <a:latin typeface="Times New Roman" pitchFamily="18" charset="0"/>
              </a:rPr>
              <a:t>Discussion on D5.0 </a:t>
            </a:r>
            <a:r>
              <a:rPr lang="en-US" altLang="en-US" sz="2400" dirty="0">
                <a:latin typeface="Times New Roman" pitchFamily="18" charset="0"/>
              </a:rPr>
              <a:t>for the </a:t>
            </a:r>
            <a:r>
              <a:rPr lang="en-US" altLang="en-US" sz="2400" dirty="0" smtClean="0">
                <a:latin typeface="Times New Roman" pitchFamily="18" charset="0"/>
              </a:rPr>
              <a:t>4</a:t>
            </a:r>
            <a:r>
              <a:rPr lang="en-US" altLang="en-US" sz="2400" baseline="30000" dirty="0" smtClean="0">
                <a:latin typeface="Times New Roman" pitchFamily="18" charset="0"/>
              </a:rPr>
              <a:t>th</a:t>
            </a:r>
            <a:r>
              <a:rPr lang="en-US" altLang="en-US" sz="2400" dirty="0" smtClean="0">
                <a:latin typeface="Times New Roman" pitchFamily="18" charset="0"/>
              </a:rPr>
              <a:t> </a:t>
            </a:r>
            <a:r>
              <a:rPr lang="en-US" altLang="en-US" sz="2400" dirty="0" err="1" smtClean="0">
                <a:latin typeface="Times New Roman" pitchFamily="18" charset="0"/>
              </a:rPr>
              <a:t>recirc</a:t>
            </a:r>
            <a:r>
              <a:rPr lang="en-US" altLang="en-US" sz="2400" dirty="0" smtClean="0">
                <a:latin typeface="Times New Roman" pitchFamily="18" charset="0"/>
              </a:rPr>
              <a:t>. letter ballot (LB#107)</a:t>
            </a:r>
          </a:p>
          <a:p>
            <a:pPr lvl="1">
              <a:buFont typeface="Wingdings" pitchFamily="2" charset="2"/>
              <a:buChar char="Ø"/>
            </a:pPr>
            <a:r>
              <a:rPr lang="en-US" altLang="en-US" sz="2400" dirty="0" smtClean="0">
                <a:latin typeface="Times New Roman" pitchFamily="18" charset="0"/>
              </a:rPr>
              <a:t>Prepare for Sponsor Ballot</a:t>
            </a:r>
            <a:endParaRPr lang="en-US" altLang="en-US" sz="2400" dirty="0">
              <a:latin typeface="Times New Roman" pitchFamily="18" charset="0"/>
            </a:endParaRPr>
          </a:p>
          <a:p>
            <a:pPr>
              <a:buFontTx/>
              <a:buNone/>
            </a:pPr>
            <a:endParaRPr lang="en-US" altLang="en-US" sz="2800" dirty="0">
              <a:latin typeface="Times New Roman" pitchFamily="18" charset="0"/>
            </a:endParaRPr>
          </a:p>
          <a:p>
            <a:pPr>
              <a:buFontTx/>
              <a:buNone/>
            </a:pPr>
            <a:endParaRPr lang="en-US" alt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b="1" dirty="0" smtClean="0"/>
              <a:t>Agenda</a:t>
            </a:r>
          </a:p>
        </p:txBody>
      </p:sp>
      <p:sp>
        <p:nvSpPr>
          <p:cNvPr id="15363" name="Content Placeholder 2"/>
          <p:cNvSpPr>
            <a:spLocks noGrp="1"/>
          </p:cNvSpPr>
          <p:nvPr>
            <p:ph idx="1"/>
          </p:nvPr>
        </p:nvSpPr>
        <p:spPr>
          <a:xfrm>
            <a:off x="304800" y="1219200"/>
            <a:ext cx="8686800" cy="5029200"/>
          </a:xfrm>
        </p:spPr>
        <p:txBody>
          <a:bodyPr/>
          <a:lstStyle/>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u="sng" dirty="0" smtClean="0">
                <a:hlinkClick r:id="rId2"/>
              </a:rPr>
              <a:t>Agenda (15-0298)</a:t>
            </a:r>
            <a:endParaRPr lang="en-US" sz="2800" u="sng" dirty="0" smtClean="0"/>
          </a:p>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t>Approval of May 2015 Meeting </a:t>
            </a:r>
            <a:r>
              <a:rPr lang="en-US" altLang="en-US" sz="2800" dirty="0" smtClean="0"/>
              <a:t>Agenda (15-0298r1)</a:t>
            </a:r>
            <a:endParaRPr lang="en-US" altLang="en-US" sz="2800" u="sng"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7" name="Content Placeholder 2"/>
          <p:cNvSpPr txBox="1">
            <a:spLocks/>
          </p:cNvSpPr>
          <p:nvPr/>
        </p:nvSpPr>
        <p:spPr bwMode="auto">
          <a:xfrm>
            <a:off x="914400" y="2667000"/>
            <a:ext cx="7772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Moved by</a:t>
            </a:r>
            <a:r>
              <a:rPr lang="en-US" altLang="en-US" sz="2800" kern="0" dirty="0">
                <a:latin typeface="Times New Roman" pitchFamily="18" charset="0"/>
                <a:cs typeface="Times New Roman" pitchFamily="18" charset="0"/>
              </a:rPr>
              <a:t>: Hendricus De </a:t>
            </a:r>
            <a:r>
              <a:rPr lang="en-US" altLang="en-US" sz="2800" kern="0" dirty="0" smtClean="0">
                <a:latin typeface="Times New Roman" pitchFamily="18" charset="0"/>
                <a:cs typeface="Times New Roman" pitchFamily="18" charset="0"/>
              </a:rPr>
              <a:t>Ruijter</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Seconded by: Kiran Bynam</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b="1" dirty="0" smtClean="0"/>
              <a:t>Approval of March 2015 Meeting Minutes and May 7 BRC Call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15-15-0271-00-004q-meeting-minutes-March-2015-Berlin.pdf</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15-15-0353-00-004q-</a:t>
            </a:r>
            <a:r>
              <a:rPr lang="en-US" sz="2800" dirty="0" smtClean="0">
                <a:latin typeface="Times New Roman" pitchFamily="18" charset="0"/>
              </a:rPr>
              <a:t>BRC-Conf.-Call-Meeting-Minutes-07-May-2015.doc</a:t>
            </a:r>
            <a:endParaRPr lang="en-US" altLang="en-US" sz="2800" dirty="0">
              <a:latin typeface="Times New Roman" pitchFamily="18" charset="0"/>
            </a:endParaRP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a:t>
            </a:r>
            <a:r>
              <a:rPr lang="en-US" altLang="en-US" sz="2800" dirty="0">
                <a:latin typeface="Times New Roman" pitchFamily="18" charset="0"/>
              </a:rPr>
              <a:t>CHANDRASHEKHAR THEJASWI PS </a:t>
            </a:r>
            <a:r>
              <a:rPr lang="en-US" altLang="en-US" sz="2800" dirty="0" smtClean="0">
                <a:latin typeface="Times New Roman" pitchFamily="18" charset="0"/>
                <a:cs typeface="Times New Roman" pitchFamily="18" charset="0"/>
              </a:rPr>
              <a:t>Seconded by</a:t>
            </a:r>
            <a:r>
              <a:rPr lang="en-US" altLang="en-US" sz="2800" dirty="0">
                <a:latin typeface="Times New Roman" pitchFamily="18" charset="0"/>
                <a:cs typeface="Times New Roman" pitchFamily="18" charset="0"/>
              </a:rPr>
              <a:t>: Hendricus De </a:t>
            </a:r>
            <a:r>
              <a:rPr lang="en-US" altLang="en-US" sz="2800" dirty="0" smtClean="0">
                <a:latin typeface="Times New Roman" pitchFamily="18" charset="0"/>
                <a:cs typeface="Times New Roman" pitchFamily="18" charset="0"/>
              </a:rPr>
              <a:t>Ruijter</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1326</Words>
  <Application>Microsoft Office PowerPoint</Application>
  <PresentationFormat>On-screen Show (4:3)</PresentationFormat>
  <Paragraphs>260</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May 2015 Session</vt:lpstr>
      <vt:lpstr>Agenda</vt:lpstr>
      <vt:lpstr>Approval of March 2015 Meeting Minutes and May 7 BRC Call Minutes</vt:lpstr>
      <vt:lpstr>MON PM2</vt:lpstr>
      <vt:lpstr>WED PM1&amp;2</vt:lpstr>
      <vt:lpstr>THU AM2</vt:lpstr>
      <vt:lpstr>TG Motion: BRC Formation</vt:lpstr>
      <vt:lpstr>Teleconferences</vt:lpstr>
      <vt:lpstr>TG4q Timeline</vt:lpstr>
      <vt:lpstr>TG4q Timeline (cont’)</vt:lpstr>
      <vt:lpstr>Plan for July’15 Meeting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2015-05-14T23:05:29Z</dcterms:modified>
</cp:coreProperties>
</file>