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1"/>
  </p:notesMasterIdLst>
  <p:handoutMasterIdLst>
    <p:handoutMasterId r:id="rId22"/>
  </p:handoutMasterIdLst>
  <p:sldIdLst>
    <p:sldId id="259" r:id="rId2"/>
    <p:sldId id="278" r:id="rId3"/>
    <p:sldId id="261" r:id="rId4"/>
    <p:sldId id="299" r:id="rId5"/>
    <p:sldId id="300" r:id="rId6"/>
    <p:sldId id="301" r:id="rId7"/>
    <p:sldId id="298" r:id="rId8"/>
    <p:sldId id="303" r:id="rId9"/>
    <p:sldId id="302" r:id="rId10"/>
    <p:sldId id="307" r:id="rId11"/>
    <p:sldId id="322" r:id="rId12"/>
    <p:sldId id="323" r:id="rId13"/>
    <p:sldId id="330" r:id="rId14"/>
    <p:sldId id="325" r:id="rId15"/>
    <p:sldId id="331" r:id="rId16"/>
    <p:sldId id="332" r:id="rId17"/>
    <p:sldId id="328" r:id="rId18"/>
    <p:sldId id="329" r:id="rId19"/>
    <p:sldId id="33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9" autoAdjust="0"/>
    <p:restoredTop sz="94660"/>
  </p:normalViewPr>
  <p:slideViewPr>
    <p:cSldViewPr>
      <p:cViewPr>
        <p:scale>
          <a:sx n="80" d="100"/>
          <a:sy n="80" d="100"/>
        </p:scale>
        <p:origin x="-1638"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14</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15</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16</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18</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802.15-15-0366-01-004q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298-01-004q-ulp-agenda-may-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May 2015 Meeting	</a:t>
            </a:r>
          </a:p>
          <a:p>
            <a:pPr>
              <a:defRPr/>
            </a:pPr>
            <a:r>
              <a:rPr lang="en-US" altLang="en-US" sz="1800" b="1" dirty="0" smtClean="0">
                <a:solidFill>
                  <a:schemeClr val="tx2"/>
                </a:solidFill>
              </a:rPr>
              <a:t>Date Submitted:	</a:t>
            </a:r>
            <a:r>
              <a:rPr lang="en-US" altLang="en-US" sz="1800" dirty="0" smtClean="0">
                <a:solidFill>
                  <a:schemeClr val="tx2"/>
                </a:solidFill>
              </a:rPr>
              <a:t>May 11,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May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PM2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a:t>Discussion on D5.0 for the 4</a:t>
            </a:r>
            <a:r>
              <a:rPr lang="en-US" altLang="en-US" sz="2400" baseline="30000" dirty="0"/>
              <a:t>th</a:t>
            </a:r>
            <a:r>
              <a:rPr lang="en-US" altLang="en-US" sz="2400" dirty="0"/>
              <a:t> </a:t>
            </a:r>
            <a:r>
              <a:rPr lang="en-US" altLang="en-US" sz="2400" dirty="0" err="1"/>
              <a:t>recirc</a:t>
            </a:r>
            <a:r>
              <a:rPr lang="en-US" altLang="en-US" sz="2400" dirty="0"/>
              <a:t>. letter ballot (LB#107</a:t>
            </a:r>
            <a:r>
              <a:rPr lang="en-US" altLang="en-US" sz="2400" dirty="0" smtClean="0"/>
              <a:t>)</a:t>
            </a:r>
          </a:p>
          <a:p>
            <a:pPr eaLnBrk="1" hangingPunct="1">
              <a:spcBef>
                <a:spcPts val="300"/>
              </a:spcBef>
            </a:pPr>
            <a:r>
              <a:rPr lang="en-US" altLang="en-US" sz="2400" dirty="0"/>
              <a:t>Preparation for Sponsor </a:t>
            </a:r>
            <a:r>
              <a:rPr lang="en-US" altLang="en-US" sz="2400" dirty="0" smtClean="0"/>
              <a:t>Ballot</a:t>
            </a:r>
          </a:p>
          <a:p>
            <a:pPr lvl="1" eaLnBrk="1" hangingPunct="1">
              <a:spcBef>
                <a:spcPts val="300"/>
              </a:spcBef>
            </a:pPr>
            <a:r>
              <a:rPr lang="en-US" altLang="en-US" sz="2000" dirty="0" smtClean="0"/>
              <a:t>Categorized comments</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Rectangle 2"/>
          <p:cNvSpPr txBox="1">
            <a:spLocks noChangeArrowheads="1"/>
          </p:cNvSpPr>
          <p:nvPr/>
        </p:nvSpPr>
        <p:spPr bwMode="auto">
          <a:xfrm>
            <a:off x="684213" y="36576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TUE PM1</a:t>
            </a:r>
          </a:p>
        </p:txBody>
      </p:sp>
      <p:sp>
        <p:nvSpPr>
          <p:cNvPr id="8" name="Rectangle 3"/>
          <p:cNvSpPr txBox="1">
            <a:spLocks noChangeArrowheads="1"/>
          </p:cNvSpPr>
          <p:nvPr/>
        </p:nvSpPr>
        <p:spPr bwMode="auto">
          <a:xfrm>
            <a:off x="684213" y="479425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kern="0" dirty="0" smtClean="0"/>
              <a:t>Preparation for Sponsor Ballot </a:t>
            </a:r>
          </a:p>
          <a:p>
            <a:pPr lvl="1" eaLnBrk="1" hangingPunct="1">
              <a:spcBef>
                <a:spcPts val="300"/>
              </a:spcBef>
            </a:pPr>
            <a:r>
              <a:rPr lang="en-US" altLang="en-US" sz="2000" kern="0" dirty="0" smtClean="0"/>
              <a:t>Re-visit the categorized comments</a:t>
            </a:r>
          </a:p>
          <a:p>
            <a:pPr lvl="1" eaLnBrk="1" hangingPunct="1">
              <a:spcBef>
                <a:spcPts val="300"/>
              </a:spcBef>
            </a:pPr>
            <a:r>
              <a:rPr lang="en-US" altLang="en-US" sz="2000" kern="0" dirty="0" smtClean="0"/>
              <a:t>Prepare slide for EC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WED PM1&amp;2</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a:t>Preparation for Sponsor Ballot </a:t>
            </a:r>
            <a:endParaRPr lang="en-US" altLang="en-US" sz="2400" dirty="0" smtClean="0"/>
          </a:p>
          <a:p>
            <a:pPr lvl="1" eaLnBrk="1" hangingPunct="1">
              <a:spcBef>
                <a:spcPts val="300"/>
              </a:spcBef>
            </a:pPr>
            <a:r>
              <a:rPr lang="en-US" altLang="en-US" sz="2000" dirty="0" smtClean="0"/>
              <a:t>Re-visit the categorized comments</a:t>
            </a:r>
          </a:p>
          <a:p>
            <a:pPr lvl="1" eaLnBrk="1" hangingPunct="1">
              <a:spcBef>
                <a:spcPts val="300"/>
              </a:spcBef>
            </a:pPr>
            <a:r>
              <a:rPr lang="en-US" altLang="en-US" sz="2000" dirty="0" smtClean="0"/>
              <a:t>Prepare slide for EC</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THU AM2</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smtClean="0"/>
              <a:t>Re-visit the categorized comments and slide for EC</a:t>
            </a:r>
          </a:p>
          <a:p>
            <a:pPr eaLnBrk="1" hangingPunct="1">
              <a:spcBef>
                <a:spcPts val="300"/>
              </a:spcBef>
            </a:pPr>
            <a:r>
              <a:rPr lang="en-US" altLang="en-US" sz="2400" dirty="0" smtClean="0"/>
              <a:t>TG Motion on BRC reformation</a:t>
            </a:r>
          </a:p>
          <a:p>
            <a:pPr eaLnBrk="1" hangingPunct="1">
              <a:spcBef>
                <a:spcPts val="300"/>
              </a:spcBef>
            </a:pPr>
            <a:r>
              <a:rPr lang="en-US" altLang="en-US" sz="2400" dirty="0" smtClean="0"/>
              <a:t>Teleconference scheduling</a:t>
            </a:r>
          </a:p>
          <a:p>
            <a:pPr eaLnBrk="1" hangingPunct="1">
              <a:spcBef>
                <a:spcPts val="300"/>
              </a:spcBef>
            </a:pPr>
            <a:r>
              <a:rPr lang="en-US" altLang="en-US" sz="2400" dirty="0" smtClean="0"/>
              <a:t>Timeline</a:t>
            </a:r>
          </a:p>
          <a:p>
            <a:pPr eaLnBrk="1" hangingPunct="1">
              <a:spcBef>
                <a:spcPts val="300"/>
              </a:spcBef>
            </a:pPr>
            <a:r>
              <a:rPr lang="en-US" altLang="en-US" sz="2400" dirty="0" smtClean="0"/>
              <a:t>Plan for July’15 meeting</a:t>
            </a:r>
          </a:p>
          <a:p>
            <a:pPr eaLnBrk="1" hangingPunct="1">
              <a:spcBef>
                <a:spcPts val="300"/>
              </a:spcBef>
            </a:pPr>
            <a:r>
              <a:rPr lang="en-US" altLang="en-US" sz="2400" dirty="0" err="1" smtClean="0"/>
              <a:t>AoB</a:t>
            </a:r>
            <a:r>
              <a:rPr lang="en-US" altLang="en-US" sz="2400" dirty="0" smtClean="0"/>
              <a:t>?</a:t>
            </a:r>
          </a:p>
          <a:p>
            <a:pPr eaLnBrk="1" hangingPunct="1">
              <a:spcBef>
                <a:spcPts val="300"/>
              </a:spcBef>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extLst>
      <p:ext uri="{BB962C8B-B14F-4D97-AF65-F5344CB8AC3E}">
        <p14:creationId xmlns:p14="http://schemas.microsoft.com/office/powerpoint/2010/main" val="3592725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sz="3200" b="1" dirty="0" smtClean="0"/>
              <a:t>TG Motion: BRC Formation</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approve the formation of a Ballot Resolution Committee (BRC) for the WG balloting of the 802.15.4q draft standard with the following membership: </a:t>
            </a:r>
            <a:r>
              <a:rPr lang="en-US" altLang="en-US" sz="2000" dirty="0" smtClean="0">
                <a:latin typeface="Times New Roman" pitchFamily="18" charset="0"/>
                <a:cs typeface="Times New Roman" pitchFamily="18" charset="0"/>
              </a:rPr>
              <a:t>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
        <p:nvSpPr>
          <p:cNvPr id="7" name="Rectangle 3"/>
          <p:cNvSpPr txBox="1">
            <a:spLocks noChangeArrowheads="1"/>
          </p:cNvSpPr>
          <p:nvPr/>
        </p:nvSpPr>
        <p:spPr bwMode="auto">
          <a:xfrm>
            <a:off x="888609" y="39227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comment resolutions on behalf of the 802.15 WG. Comment resolution between sessions will be conducted via reflector email and via teleconferences announced to the reflector at least 30 days in advance.</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Allan	Zhu	</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Seconded by: </a:t>
            </a:r>
            <a:r>
              <a:rPr lang="en-US" altLang="en-US" sz="2000" dirty="0">
                <a:latin typeface="Times New Roman" pitchFamily="18" charset="0"/>
              </a:rPr>
              <a:t>CHANDRASHEKHAR THEJASWI PS </a:t>
            </a:r>
            <a:endParaRPr lang="en-US" altLang="en-US" sz="2000" dirty="0" smtClean="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Approved by unanimous consent</a:t>
            </a:r>
          </a:p>
          <a:p>
            <a:pPr marL="0" indent="0">
              <a:buFontTx/>
              <a:buNone/>
            </a:pPr>
            <a:endParaRPr lang="en-US" altLang="en-US" sz="2400" kern="0" dirty="0" smtClean="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398713"/>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Lab</a:t>
            </a:r>
            <a:r>
              <a:rPr lang="en-US" sz="1800" kern="0" dirty="0" smtClean="0">
                <a:latin typeface="Times New Roman" pitchFamily="18" charset="0"/>
                <a:cs typeface="Times New Roman" pitchFamily="18" charset="0"/>
              </a:rPr>
              <a:t>)</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419600" y="2398713"/>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3802279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buFont typeface="Arial" charset="0"/>
              <a:buChar char="•"/>
              <a:defRPr/>
            </a:pPr>
            <a:r>
              <a:rPr lang="de-DE" altLang="en-US" dirty="0" smtClean="0">
                <a:latin typeface="Times New Roman" pitchFamily="18" charset="0"/>
              </a:rPr>
              <a:t>From May 14, </a:t>
            </a:r>
            <a:r>
              <a:rPr lang="de-DE" altLang="en-US" dirty="0">
                <a:latin typeface="Times New Roman" pitchFamily="18" charset="0"/>
              </a:rPr>
              <a:t>2015 to </a:t>
            </a:r>
            <a:r>
              <a:rPr lang="de-DE" altLang="en-US" dirty="0" smtClean="0">
                <a:latin typeface="Times New Roman" pitchFamily="18" charset="0"/>
              </a:rPr>
              <a:t>June 14,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a:t>
            </a:r>
            <a:r>
              <a:rPr lang="de-DE" altLang="en-US" dirty="0" smtClean="0">
                <a:latin typeface="Times New Roman" pitchFamily="18" charset="0"/>
              </a:rPr>
              <a:t>7:00AM PT</a:t>
            </a:r>
            <a:endParaRPr lang="de-DE" altLang="en-US" dirty="0">
              <a:latin typeface="Times New Roman" pitchFamily="18" charset="0"/>
            </a:endParaRPr>
          </a:p>
          <a:p>
            <a:pPr marL="457200" indent="-457200">
              <a:buFont typeface="Arial" charset="0"/>
              <a:buChar char="•"/>
              <a:defRPr/>
            </a:pPr>
            <a:r>
              <a:rPr lang="de-DE" altLang="en-US" dirty="0" smtClean="0">
                <a:latin typeface="Times New Roman" pitchFamily="18" charset="0"/>
              </a:rPr>
              <a:t>From June 15, 2015 to Nov. 4, </a:t>
            </a:r>
            <a:r>
              <a:rPr lang="de-DE" altLang="en-US" dirty="0">
                <a:latin typeface="Times New Roman" pitchFamily="18" charset="0"/>
              </a:rPr>
              <a:t>2015</a:t>
            </a: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457200" indent="-457200">
              <a:buFont typeface="Arial" charset="0"/>
              <a:buChar char="•"/>
              <a:defRPr/>
            </a:pPr>
            <a:r>
              <a:rPr lang="de-DE" altLang="en-US" sz="2800" dirty="0" smtClean="0">
                <a:latin typeface="Times New Roman" pitchFamily="18" charset="0"/>
              </a:rPr>
              <a:t>June 22~26, 29~30, 2015 </a:t>
            </a:r>
            <a:r>
              <a:rPr lang="de-DE" altLang="en-US" sz="2800" dirty="0">
                <a:latin typeface="Times New Roman" pitchFamily="18" charset="0"/>
              </a:rPr>
              <a:t>8</a:t>
            </a:r>
            <a:r>
              <a:rPr lang="de-DE" altLang="en-US" sz="2800" dirty="0" smtClean="0">
                <a:latin typeface="Times New Roman" pitchFamily="18" charset="0"/>
              </a:rPr>
              <a:t>:00PM PT</a:t>
            </a:r>
            <a:endParaRPr lang="de-DE" altLang="en-US" sz="2800" dirty="0">
              <a:latin typeface="Times New Roman" pitchFamily="18" charset="0"/>
            </a:endParaRPr>
          </a:p>
          <a:p>
            <a:pPr marL="457200" indent="-457200">
              <a:buFont typeface="Arial" charset="0"/>
              <a:buChar char="•"/>
              <a:defRPr/>
            </a:pPr>
            <a:r>
              <a:rPr lang="de-DE" altLang="en-US" sz="2800" dirty="0" smtClean="0">
                <a:latin typeface="Times New Roman" pitchFamily="18" charset="0"/>
              </a:rPr>
              <a:t>July 2~3, 6~9, 2015 8:00PM PT</a:t>
            </a:r>
          </a:p>
          <a:p>
            <a:pPr marL="457200" indent="-457200">
              <a:buFont typeface="Arial" charset="0"/>
              <a:buChar char="•"/>
              <a:defRPr/>
            </a:pPr>
            <a:endParaRPr lang="de-DE" altLang="en-US" sz="2800" dirty="0" smtClean="0">
              <a:latin typeface="Times New Roman" pitchFamily="18" charset="0"/>
            </a:endParaRPr>
          </a:p>
          <a:p>
            <a:pPr marL="0" indent="0">
              <a:buNone/>
              <a:defRPr/>
            </a:pPr>
            <a:r>
              <a:rPr lang="de-DE" altLang="en-US" sz="1600" dirty="0" smtClean="0">
                <a:latin typeface="Times New Roman" pitchFamily="18" charset="0"/>
              </a:rPr>
              <a:t>Remark: </a:t>
            </a:r>
            <a:r>
              <a:rPr lang="de-DE" altLang="en-US" sz="1400" dirty="0" smtClean="0">
                <a:latin typeface="+mj-lt"/>
              </a:rPr>
              <a:t>On April 27, we had already scheduled additional BRC calls on </a:t>
            </a:r>
            <a:r>
              <a:rPr lang="en-US" sz="1400" dirty="0">
                <a:latin typeface="+mj-lt"/>
              </a:rPr>
              <a:t>on </a:t>
            </a:r>
            <a:r>
              <a:rPr lang="en-US" sz="1400" dirty="0" smtClean="0">
                <a:latin typeface="+mj-lt"/>
              </a:rPr>
              <a:t>May 28~29, June 1~2 </a:t>
            </a:r>
          </a:p>
          <a:p>
            <a:pPr marL="0" indent="0">
              <a:buNone/>
              <a:defRPr/>
            </a:pPr>
            <a:r>
              <a:rPr lang="en-US" sz="1400" dirty="0" smtClean="0">
                <a:latin typeface="+mj-lt"/>
              </a:rPr>
              <a:t>	(</a:t>
            </a:r>
            <a:r>
              <a:rPr lang="en-US" sz="1400" dirty="0">
                <a:latin typeface="+mj-lt"/>
              </a:rPr>
              <a:t>all at 7:00am </a:t>
            </a:r>
            <a:r>
              <a:rPr lang="en-US" sz="1400" dirty="0" smtClean="0">
                <a:latin typeface="+mj-lt"/>
              </a:rPr>
              <a:t>PT</a:t>
            </a:r>
            <a:r>
              <a:rPr lang="en-US" sz="1400" dirty="0">
                <a:latin typeface="+mj-lt"/>
              </a:rPr>
              <a:t>)</a:t>
            </a:r>
            <a:endParaRPr lang="de-DE" altLang="en-US" sz="1400" dirty="0">
              <a:latin typeface="+mj-lt"/>
            </a:endParaRP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extLst>
      <p:ext uri="{BB962C8B-B14F-4D97-AF65-F5344CB8AC3E}">
        <p14:creationId xmlns:p14="http://schemas.microsoft.com/office/powerpoint/2010/main" val="341654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43413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a:t>
            </a:r>
            <a:r>
              <a:rPr lang="en-US" altLang="en-US" sz="1800" dirty="0" smtClean="0">
                <a:solidFill>
                  <a:schemeClr val="accent2"/>
                </a:solidFill>
                <a:latin typeface="Times New Roman" pitchFamily="18" charset="0"/>
                <a:cs typeface="Times New Roman" pitchFamily="18" charset="0"/>
              </a:rPr>
              <a:t>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Fourth </a:t>
            </a:r>
            <a:r>
              <a:rPr lang="en-US" altLang="en-US" sz="1800" dirty="0">
                <a:latin typeface="Times New Roman" pitchFamily="18" charset="0"/>
                <a:cs typeface="Times New Roman" pitchFamily="18" charset="0"/>
              </a:rPr>
              <a:t>WG LB recirculation (#</a:t>
            </a:r>
            <a:r>
              <a:rPr lang="en-US" altLang="en-US" sz="1800" dirty="0" smtClean="0">
                <a:latin typeface="Times New Roman" pitchFamily="18" charset="0"/>
                <a:cs typeface="Times New Roman" pitchFamily="18" charset="0"/>
              </a:rPr>
              <a:t>107)</a:t>
            </a:r>
            <a:r>
              <a:rPr lang="en-US" altLang="en-US" sz="1800" dirty="0">
                <a:latin typeface="Times New Roman" pitchFamily="18" charset="0"/>
                <a:cs typeface="Times New Roman" pitchFamily="18" charset="0"/>
              </a:rPr>
              <a:t>			</a:t>
            </a:r>
            <a:r>
              <a:rPr lang="en-US" altLang="en-US" sz="1800" dirty="0" smtClean="0">
                <a:latin typeface="Times New Roman" pitchFamily="18" charset="0"/>
                <a:cs typeface="Times New Roman" pitchFamily="18" charset="0"/>
              </a:rPr>
              <a:t>May </a:t>
            </a:r>
            <a:r>
              <a:rPr lang="en-US" altLang="en-US" sz="1800" dirty="0">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of </a:t>
            </a:r>
            <a:r>
              <a:rPr lang="en-US" altLang="en-US" sz="1800" dirty="0" smtClean="0">
                <a:latin typeface="Times New Roman" pitchFamily="18" charset="0"/>
                <a:cs typeface="Times New Roman" pitchFamily="18" charset="0"/>
              </a:rPr>
              <a:t>sponsor ballot			Jun 2015</a:t>
            </a:r>
          </a:p>
          <a:p>
            <a:pPr lvl="1">
              <a:defRPr/>
            </a:pPr>
            <a:r>
              <a:rPr lang="en-US" altLang="en-US" sz="1800" dirty="0" smtClean="0">
                <a:latin typeface="Times New Roman" pitchFamily="18" charset="0"/>
                <a:cs typeface="Times New Roman" pitchFamily="18" charset="0"/>
              </a:rPr>
              <a:t>Sponsor ballot					Jun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First SB recirculation					July 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Sept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34492776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July’15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on balloting (if needed)</a:t>
            </a:r>
          </a:p>
          <a:p>
            <a:r>
              <a:rPr lang="en-US" altLang="en-US" dirty="0" smtClean="0">
                <a:latin typeface="Times New Roman" pitchFamily="18" charset="0"/>
                <a:cs typeface="Times New Roman" pitchFamily="18" charset="0"/>
              </a:rPr>
              <a:t>Prepare for starting sponsor ballot (if needed) </a:t>
            </a:r>
          </a:p>
          <a:p>
            <a:r>
              <a:rPr lang="en-US" altLang="en-US" dirty="0" smtClean="0">
                <a:latin typeface="Times New Roman" pitchFamily="18" charset="0"/>
                <a:cs typeface="Times New Roman" pitchFamily="18" charset="0"/>
              </a:rPr>
              <a:t>Prepare for the process of handling comments from sponsor ballots</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17</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extLst>
      <p:ext uri="{BB962C8B-B14F-4D97-AF65-F5344CB8AC3E}">
        <p14:creationId xmlns:p14="http://schemas.microsoft.com/office/powerpoint/2010/main" val="2183788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err="1" smtClean="0">
                <a:ln w="11430"/>
                <a:solidFill>
                  <a:schemeClr val="tx1"/>
                </a:solidFill>
                <a:effectLst>
                  <a:outerShdw blurRad="50800" dist="39000" dir="5460000" algn="tl">
                    <a:srgbClr val="000000">
                      <a:alpha val="38000"/>
                    </a:srgbClr>
                  </a:outerShdw>
                </a:effectLst>
              </a:rPr>
              <a:t>AoB</a:t>
            </a:r>
            <a:r>
              <a:rPr lang="en-US" sz="5400" b="0" dirty="0" smtClean="0">
                <a:ln w="11430"/>
                <a:solidFill>
                  <a:schemeClr val="tx1"/>
                </a:solidFill>
                <a:effectLst>
                  <a:outerShdw blurRad="50800" dist="39000" dir="5460000" algn="tl">
                    <a:srgbClr val="000000">
                      <a:alpha val="38000"/>
                    </a:srgbClr>
                  </a:outerShdw>
                </a:effectLst>
              </a:rPr>
              <a:t>?</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939309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-Adjourned-</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51909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16</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Vancouver, Canada</a:t>
            </a:r>
          </a:p>
          <a:p>
            <a:r>
              <a:rPr lang="en-US" altLang="en-US" sz="2400" dirty="0" smtClean="0">
                <a:latin typeface="+mj-lt"/>
              </a:rPr>
              <a:t>May 10-14,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May 2015 Session</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a:latin typeface="Times New Roman" pitchFamily="18" charset="0"/>
              </a:rPr>
              <a:t>CHANDRASHEKHAR THEJASWI PS</a:t>
            </a: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664441294"/>
              </p:ext>
            </p:extLst>
          </p:nvPr>
        </p:nvGraphicFramePr>
        <p:xfrm>
          <a:off x="1905000" y="2286000"/>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8305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400" dirty="0" smtClean="0">
                <a:latin typeface="Times New Roman" pitchFamily="18" charset="0"/>
              </a:rPr>
              <a:t>Discussion on D5.0 </a:t>
            </a:r>
            <a:r>
              <a:rPr lang="en-US" altLang="en-US" sz="2400" dirty="0">
                <a:latin typeface="Times New Roman" pitchFamily="18" charset="0"/>
              </a:rPr>
              <a:t>for the </a:t>
            </a:r>
            <a:r>
              <a:rPr lang="en-US" altLang="en-US" sz="2400" dirty="0" smtClean="0">
                <a:latin typeface="Times New Roman" pitchFamily="18" charset="0"/>
              </a:rPr>
              <a:t>4</a:t>
            </a:r>
            <a:r>
              <a:rPr lang="en-US" altLang="en-US" sz="2400" baseline="30000" dirty="0" smtClean="0">
                <a:latin typeface="Times New Roman" pitchFamily="18" charset="0"/>
              </a:rPr>
              <a:t>th</a:t>
            </a:r>
            <a:r>
              <a:rPr lang="en-US" altLang="en-US" sz="2400" dirty="0" smtClean="0">
                <a:latin typeface="Times New Roman" pitchFamily="18" charset="0"/>
              </a:rPr>
              <a:t> </a:t>
            </a:r>
            <a:r>
              <a:rPr lang="en-US" altLang="en-US" sz="2400" dirty="0" err="1" smtClean="0">
                <a:latin typeface="Times New Roman" pitchFamily="18" charset="0"/>
              </a:rPr>
              <a:t>recirc</a:t>
            </a:r>
            <a:r>
              <a:rPr lang="en-US" altLang="en-US" sz="2400" dirty="0" smtClean="0">
                <a:latin typeface="Times New Roman" pitchFamily="18" charset="0"/>
              </a:rPr>
              <a:t>. letter ballot (LB#107)</a:t>
            </a:r>
          </a:p>
          <a:p>
            <a:pPr lvl="1">
              <a:buFont typeface="Wingdings" pitchFamily="2" charset="2"/>
              <a:buChar char="Ø"/>
            </a:pPr>
            <a:r>
              <a:rPr lang="en-US" altLang="en-US" sz="2400" dirty="0" smtClean="0">
                <a:latin typeface="Times New Roman" pitchFamily="18" charset="0"/>
              </a:rPr>
              <a:t>Prepare for Sponsor Ballot</a:t>
            </a:r>
            <a:endParaRPr lang="en-US" altLang="en-US" sz="2400" dirty="0">
              <a:latin typeface="Times New Roman" pitchFamily="18" charset="0"/>
            </a:endParaRP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(15-0298)</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May 2015 Meeting </a:t>
            </a:r>
            <a:r>
              <a:rPr lang="en-US" altLang="en-US" sz="2800" dirty="0" smtClean="0"/>
              <a:t>Agenda (15-0298r1)</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r>
              <a:rPr lang="en-US" altLang="en-US" sz="2800" kern="0" dirty="0">
                <a:latin typeface="Times New Roman" pitchFamily="18" charset="0"/>
                <a:cs typeface="Times New Roman" pitchFamily="18" charset="0"/>
              </a:rPr>
              <a:t>: Hendricus De </a:t>
            </a:r>
            <a:r>
              <a:rPr lang="en-US" altLang="en-US" sz="2800" kern="0" dirty="0" smtClean="0">
                <a:latin typeface="Times New Roman" pitchFamily="18" charset="0"/>
                <a:cs typeface="Times New Roman" pitchFamily="18" charset="0"/>
              </a:rPr>
              <a:t>Ruijter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Kiran Bynam</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b="1" dirty="0" smtClean="0"/>
              <a:t>Approval of March 2015 Meeting Minutes and May 7 BRC Call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15-15-0271-00-004q-meeting-minutes-March-2015-Berlin.pdf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15-15-0353-00-004q-</a:t>
            </a:r>
            <a:r>
              <a:rPr lang="en-US" sz="2800" dirty="0" smtClean="0">
                <a:latin typeface="Times New Roman" pitchFamily="18" charset="0"/>
              </a:rPr>
              <a:t>BRC-Conf.-Call-Meeting-Minutes-07-May-2015.doc</a:t>
            </a:r>
            <a:endParaRPr lang="en-US" altLang="en-US" sz="2800" dirty="0">
              <a:latin typeface="Times New Roman" pitchFamily="18" charset="0"/>
            </a:endParaRP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r>
              <a:rPr lang="en-US" altLang="en-US" sz="2800" dirty="0">
                <a:latin typeface="Times New Roman" pitchFamily="18" charset="0"/>
              </a:rPr>
              <a:t>CHANDRASHEKHAR THEJASWI PS </a:t>
            </a:r>
            <a:r>
              <a:rPr lang="en-US" altLang="en-US" sz="2800" dirty="0" smtClean="0">
                <a:latin typeface="Times New Roman" pitchFamily="18" charset="0"/>
                <a:cs typeface="Times New Roman" pitchFamily="18" charset="0"/>
              </a:rPr>
              <a:t>Seconded by</a:t>
            </a:r>
            <a:r>
              <a:rPr lang="en-US" altLang="en-US" sz="2800" dirty="0">
                <a:latin typeface="Times New Roman" pitchFamily="18" charset="0"/>
                <a:cs typeface="Times New Roman" pitchFamily="18" charset="0"/>
              </a:rPr>
              <a:t>: Hendricus De </a:t>
            </a:r>
            <a:r>
              <a:rPr lang="en-US" altLang="en-US" sz="2800" dirty="0" smtClean="0">
                <a:latin typeface="Times New Roman" pitchFamily="18" charset="0"/>
                <a:cs typeface="Times New Roman" pitchFamily="18" charset="0"/>
              </a:rPr>
              <a:t>Ruijter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1326</Words>
  <Application>Microsoft Office PowerPoint</Application>
  <PresentationFormat>On-screen Show (4:3)</PresentationFormat>
  <Paragraphs>260</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May 2015 Session</vt:lpstr>
      <vt:lpstr>Agenda</vt:lpstr>
      <vt:lpstr>Approval of March 2015 Meeting Minutes and May 7 BRC Call Minutes</vt:lpstr>
      <vt:lpstr>MON PM2</vt:lpstr>
      <vt:lpstr>WED PM1&amp;2</vt:lpstr>
      <vt:lpstr>THU AM2</vt:lpstr>
      <vt:lpstr>TG Motion: BRC Formation</vt:lpstr>
      <vt:lpstr>Teleconferences</vt:lpstr>
      <vt:lpstr>TG4q Timeline</vt:lpstr>
      <vt:lpstr>TG4q Timeline (cont’)</vt:lpstr>
      <vt:lpstr>Plan for July’15 Meeting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2015-05-14T23:05:29Z</dcterms:modified>
</cp:coreProperties>
</file>