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
  </p:notesMasterIdLst>
  <p:handoutMasterIdLst>
    <p:handoutMasterId r:id="rId15"/>
  </p:handoutMasterIdLst>
  <p:sldIdLst>
    <p:sldId id="259" r:id="rId2"/>
    <p:sldId id="278" r:id="rId3"/>
    <p:sldId id="261" r:id="rId4"/>
    <p:sldId id="299" r:id="rId5"/>
    <p:sldId id="300" r:id="rId6"/>
    <p:sldId id="301" r:id="rId7"/>
    <p:sldId id="298" r:id="rId8"/>
    <p:sldId id="303" r:id="rId9"/>
    <p:sldId id="302" r:id="rId10"/>
    <p:sldId id="269" r:id="rId11"/>
    <p:sldId id="307" r:id="rId12"/>
    <p:sldId id="320"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29" autoAdjust="0"/>
    <p:restoredTop sz="94660"/>
  </p:normalViewPr>
  <p:slideViewPr>
    <p:cSldViewPr>
      <p:cViewPr>
        <p:scale>
          <a:sx n="80" d="100"/>
          <a:sy n="80" d="100"/>
        </p:scale>
        <p:origin x="-1650" y="-1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3264"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167BE102-D15C-423D-8798-C82DCDE59A0A}" type="slidenum">
              <a:rPr lang="en-US" altLang="en-US"/>
              <a:pPr>
                <a:defRPr/>
              </a:pPr>
              <a:t>‹#›</a:t>
            </a:fld>
            <a:endParaRPr lang="en-US" altLang="en-US"/>
          </a:p>
        </p:txBody>
      </p:sp>
      <p:sp>
        <p:nvSpPr>
          <p:cNvPr id="4096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096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6537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C1818882-6DDB-4B29-89ED-9F159D21597C}" type="slidenum">
              <a:rPr lang="en-US" altLang="en-US"/>
              <a:pPr>
                <a:defRPr/>
              </a:pPr>
              <a:t>‹#›</a:t>
            </a:fld>
            <a:endParaRPr lang="en-US" altLang="en-US"/>
          </a:p>
        </p:txBody>
      </p:sp>
      <p:sp>
        <p:nvSpPr>
          <p:cNvPr id="2253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327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27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373993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379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379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379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43413FDC-B2BE-4E2A-B32C-7B2A32E4C0CA}" type="slidenum">
              <a:rPr lang="en-GB" altLang="en-US"/>
              <a:pPr>
                <a:spcBef>
                  <a:spcPct val="0"/>
                </a:spcBef>
              </a:pPr>
              <a:t>10</a:t>
            </a:fld>
            <a:endParaRPr lang="en-GB" altLang="en-US"/>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11</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12</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06020398-4D02-4062-B123-C1AB726417ED}" type="slidenum">
              <a:rPr lang="en-US" altLang="en-US"/>
              <a:pPr>
                <a:defRPr/>
              </a:pPr>
              <a:t>‹#›</a:t>
            </a:fld>
            <a:endParaRPr lang="en-US" altLang="en-US"/>
          </a:p>
        </p:txBody>
      </p:sp>
    </p:spTree>
    <p:extLst>
      <p:ext uri="{BB962C8B-B14F-4D97-AF65-F5344CB8AC3E}">
        <p14:creationId xmlns:p14="http://schemas.microsoft.com/office/powerpoint/2010/main" val="3063050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E00A4CA-E8FD-4944-9FE6-66E9851D3CED}" type="slidenum">
              <a:rPr lang="en-US" altLang="en-US"/>
              <a:pPr>
                <a:defRPr/>
              </a:pPr>
              <a:t>‹#›</a:t>
            </a:fld>
            <a:endParaRPr lang="en-US" altLang="en-US"/>
          </a:p>
        </p:txBody>
      </p:sp>
    </p:spTree>
    <p:extLst>
      <p:ext uri="{BB962C8B-B14F-4D97-AF65-F5344CB8AC3E}">
        <p14:creationId xmlns:p14="http://schemas.microsoft.com/office/powerpoint/2010/main" val="1468769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F292EEB3-D5DB-4BDB-B415-3233D4FF4017}" type="slidenum">
              <a:rPr lang="en-US" altLang="en-US"/>
              <a:pPr>
                <a:defRPr/>
              </a:pPr>
              <a:t>‹#›</a:t>
            </a:fld>
            <a:endParaRPr lang="en-US" altLang="en-US"/>
          </a:p>
        </p:txBody>
      </p:sp>
    </p:spTree>
    <p:extLst>
      <p:ext uri="{BB962C8B-B14F-4D97-AF65-F5344CB8AC3E}">
        <p14:creationId xmlns:p14="http://schemas.microsoft.com/office/powerpoint/2010/main" val="3865041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8E43AA95-E6C9-40F7-8E67-1E60DD291A83}" type="slidenum">
              <a:rPr lang="en-US" altLang="en-US"/>
              <a:pPr>
                <a:defRPr/>
              </a:pPr>
              <a:t>‹#›</a:t>
            </a:fld>
            <a:endParaRPr lang="en-US" altLang="en-US"/>
          </a:p>
        </p:txBody>
      </p:sp>
    </p:spTree>
    <p:extLst>
      <p:ext uri="{BB962C8B-B14F-4D97-AF65-F5344CB8AC3E}">
        <p14:creationId xmlns:p14="http://schemas.microsoft.com/office/powerpoint/2010/main" val="27466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6D5E91C-0010-43BC-94A1-3FAA2EB00E7E}" type="slidenum">
              <a:rPr lang="en-US" altLang="en-US"/>
              <a:pPr>
                <a:defRPr/>
              </a:pPr>
              <a:t>‹#›</a:t>
            </a:fld>
            <a:endParaRPr lang="en-US" altLang="en-US"/>
          </a:p>
        </p:txBody>
      </p:sp>
    </p:spTree>
    <p:extLst>
      <p:ext uri="{BB962C8B-B14F-4D97-AF65-F5344CB8AC3E}">
        <p14:creationId xmlns:p14="http://schemas.microsoft.com/office/powerpoint/2010/main" val="400630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A424DC8-ABCC-457C-B8D5-237122FB08D4}" type="slidenum">
              <a:rPr lang="en-US" altLang="en-US"/>
              <a:pPr>
                <a:defRPr/>
              </a:pPr>
              <a:t>‹#›</a:t>
            </a:fld>
            <a:endParaRPr lang="en-US" altLang="en-US"/>
          </a:p>
        </p:txBody>
      </p:sp>
    </p:spTree>
    <p:extLst>
      <p:ext uri="{BB962C8B-B14F-4D97-AF65-F5344CB8AC3E}">
        <p14:creationId xmlns:p14="http://schemas.microsoft.com/office/powerpoint/2010/main" val="293573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p:txBody>
          <a:bodyPr/>
          <a:lstStyle>
            <a:lvl1pPr>
              <a:defRPr smtClean="0"/>
            </a:lvl1pPr>
          </a:lstStyle>
          <a:p>
            <a:pPr>
              <a:defRPr/>
            </a:pPr>
            <a:r>
              <a:rPr lang="en-US" altLang="en-US"/>
              <a:t>Slide </a:t>
            </a:r>
            <a:fld id="{CF4E5199-8EE2-439A-BED7-B986DD9DC86B}" type="slidenum">
              <a:rPr lang="en-US" altLang="en-US"/>
              <a:pPr>
                <a:defRPr/>
              </a:pPr>
              <a:t>‹#›</a:t>
            </a:fld>
            <a:endParaRPr lang="en-US" altLang="en-US"/>
          </a:p>
        </p:txBody>
      </p:sp>
    </p:spTree>
    <p:extLst>
      <p:ext uri="{BB962C8B-B14F-4D97-AF65-F5344CB8AC3E}">
        <p14:creationId xmlns:p14="http://schemas.microsoft.com/office/powerpoint/2010/main" val="50145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p:txBody>
          <a:bodyPr/>
          <a:lstStyle>
            <a:lvl1pPr>
              <a:defRPr smtClean="0"/>
            </a:lvl1pPr>
          </a:lstStyle>
          <a:p>
            <a:pPr>
              <a:defRPr/>
            </a:pPr>
            <a:r>
              <a:rPr lang="en-US" altLang="en-US"/>
              <a:t>Slide </a:t>
            </a:r>
            <a:fld id="{07B6E98C-C02D-450E-8063-BB2FD0043599}" type="slidenum">
              <a:rPr lang="en-US" altLang="en-US"/>
              <a:pPr>
                <a:defRPr/>
              </a:pPr>
              <a:t>‹#›</a:t>
            </a:fld>
            <a:endParaRPr lang="en-US" altLang="en-US"/>
          </a:p>
        </p:txBody>
      </p:sp>
    </p:spTree>
    <p:extLst>
      <p:ext uri="{BB962C8B-B14F-4D97-AF65-F5344CB8AC3E}">
        <p14:creationId xmlns:p14="http://schemas.microsoft.com/office/powerpoint/2010/main" val="3213948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p:txBody>
          <a:bodyPr/>
          <a:lstStyle>
            <a:lvl1pPr>
              <a:defRPr smtClean="0"/>
            </a:lvl1pPr>
          </a:lstStyle>
          <a:p>
            <a:pPr>
              <a:defRPr/>
            </a:pPr>
            <a:r>
              <a:rPr lang="en-US" altLang="en-US"/>
              <a:t>Slide </a:t>
            </a:r>
            <a:fld id="{12510D55-5ED4-4CD9-BC48-C4F8022EA81B}" type="slidenum">
              <a:rPr lang="en-US" altLang="en-US"/>
              <a:pPr>
                <a:defRPr/>
              </a:pPr>
              <a:t>‹#›</a:t>
            </a:fld>
            <a:endParaRPr lang="en-US" altLang="en-US"/>
          </a:p>
        </p:txBody>
      </p:sp>
    </p:spTree>
    <p:extLst>
      <p:ext uri="{BB962C8B-B14F-4D97-AF65-F5344CB8AC3E}">
        <p14:creationId xmlns:p14="http://schemas.microsoft.com/office/powerpoint/2010/main" val="2298817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288973B3-37B5-4580-858F-FF9ED6973716}" type="slidenum">
              <a:rPr lang="en-US" altLang="en-US"/>
              <a:pPr>
                <a:defRPr/>
              </a:pPr>
              <a:t>‹#›</a:t>
            </a:fld>
            <a:endParaRPr lang="en-US" altLang="en-US"/>
          </a:p>
        </p:txBody>
      </p:sp>
    </p:spTree>
    <p:extLst>
      <p:ext uri="{BB962C8B-B14F-4D97-AF65-F5344CB8AC3E}">
        <p14:creationId xmlns:p14="http://schemas.microsoft.com/office/powerpoint/2010/main" val="3865926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2D15A72-4CF4-49DE-9AE8-F8E3266B0A15}" type="slidenum">
              <a:rPr lang="en-US" altLang="en-US"/>
              <a:pPr>
                <a:defRPr/>
              </a:pPr>
              <a:t>‹#›</a:t>
            </a:fld>
            <a:endParaRPr lang="en-US" altLang="en-US"/>
          </a:p>
        </p:txBody>
      </p:sp>
    </p:spTree>
    <p:extLst>
      <p:ext uri="{BB962C8B-B14F-4D97-AF65-F5344CB8AC3E}">
        <p14:creationId xmlns:p14="http://schemas.microsoft.com/office/powerpoint/2010/main" val="4230108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May 2015</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69618129-9043-4B92-BD13-43BDF1ABD228}" type="slidenum">
              <a:rPr lang="en-US" altLang="en-US"/>
              <a:pPr>
                <a:defRPr/>
              </a:pPr>
              <a:t>‹#›</a:t>
            </a:fld>
            <a:endParaRPr lang="en-US" altLang="en-US"/>
          </a:p>
        </p:txBody>
      </p:sp>
      <p:sp>
        <p:nvSpPr>
          <p:cNvPr id="1031" name="Rectangle 7"/>
          <p:cNvSpPr>
            <a:spLocks noChangeArrowheads="1"/>
          </p:cNvSpPr>
          <p:nvPr/>
        </p:nvSpPr>
        <p:spPr bwMode="auto">
          <a:xfrm>
            <a:off x="4267200" y="393700"/>
            <a:ext cx="4191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IEEE </a:t>
            </a:r>
            <a:r>
              <a:rPr lang="en-US" altLang="en-US" sz="1400" b="1" dirty="0" smtClean="0"/>
              <a:t>802.15-15-0366-00-004q</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529" r:id="rId1"/>
    <p:sldLayoutId id="2147484530" r:id="rId2"/>
    <p:sldLayoutId id="2147484531" r:id="rId3"/>
    <p:sldLayoutId id="2147484532" r:id="rId4"/>
    <p:sldLayoutId id="2147484533" r:id="rId5"/>
    <p:sldLayoutId id="2147484534" r:id="rId6"/>
    <p:sldLayoutId id="2147484535" r:id="rId7"/>
    <p:sldLayoutId id="2147484536" r:id="rId8"/>
    <p:sldLayoutId id="2147484537" r:id="rId9"/>
    <p:sldLayoutId id="2147484538" r:id="rId10"/>
    <p:sldLayoutId id="2147484539"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15/15-15-0298-01-004q-ulp-agenda-may-2015.xls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smtClean="0">
                <a:latin typeface="Times New Roman" pitchFamily="18" charset="0"/>
              </a:rPr>
              <a:t>Chiu Ngo (Samsung)</a:t>
            </a:r>
          </a:p>
        </p:txBody>
      </p:sp>
      <p:sp>
        <p:nvSpPr>
          <p:cNvPr id="1331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089E93B-7258-4CC0-854C-EFEEBF5C865F}"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616648"/>
          </a:xfrm>
          <a:prstGeom prst="rect">
            <a:avLst/>
          </a:prstGeom>
          <a:noFill/>
          <a:ln w="12700">
            <a:noFill/>
            <a:miter lim="800000"/>
            <a:headEnd type="none" w="sm" len="sm"/>
            <a:tailEnd type="none" w="sm" len="sm"/>
          </a:ln>
          <a:effec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defRPr/>
            </a:pPr>
            <a:r>
              <a:rPr lang="en-US" altLang="en-US" sz="2000" b="1" u="sng" dirty="0" smtClean="0">
                <a:solidFill>
                  <a:schemeClr val="tx2"/>
                </a:solidFill>
                <a:effectLst>
                  <a:outerShdw blurRad="38100" dist="38100" dir="2700000" algn="tl">
                    <a:srgbClr val="C0C0C0"/>
                  </a:outerShdw>
                </a:effectLst>
              </a:rPr>
              <a:t>Project: IEEE P802.15 Working Group for Wireless Personal Area Networks (WPANs)</a:t>
            </a:r>
            <a:endParaRPr lang="en-US" altLang="en-US" sz="1800" b="1" dirty="0" smtClean="0">
              <a:solidFill>
                <a:schemeClr val="tx2"/>
              </a:solidFill>
            </a:endParaRPr>
          </a:p>
          <a:p>
            <a:pPr>
              <a:defRPr/>
            </a:pPr>
            <a:endParaRPr lang="en-US" altLang="en-US" sz="1800" dirty="0" smtClean="0">
              <a:solidFill>
                <a:schemeClr val="tx2"/>
              </a:solidFill>
            </a:endParaRPr>
          </a:p>
          <a:p>
            <a:pPr>
              <a:defRPr/>
            </a:pPr>
            <a:r>
              <a:rPr lang="en-US" altLang="en-US" sz="1800" b="1" dirty="0" smtClean="0">
                <a:solidFill>
                  <a:schemeClr val="tx2"/>
                </a:solidFill>
              </a:rPr>
              <a:t>Submission Title:</a:t>
            </a:r>
            <a:r>
              <a:rPr lang="en-US" altLang="en-US" sz="1800" dirty="0" smtClean="0">
                <a:solidFill>
                  <a:schemeClr val="tx2"/>
                </a:solidFill>
              </a:rPr>
              <a:t>	Report for TG4q (ULP) Task Group, May 2015 Meeting	</a:t>
            </a:r>
          </a:p>
          <a:p>
            <a:pPr>
              <a:defRPr/>
            </a:pPr>
            <a:r>
              <a:rPr lang="en-US" altLang="en-US" sz="1800" b="1" dirty="0" smtClean="0">
                <a:solidFill>
                  <a:schemeClr val="tx2"/>
                </a:solidFill>
              </a:rPr>
              <a:t>Date Submitted:	</a:t>
            </a:r>
            <a:r>
              <a:rPr lang="en-US" altLang="en-US" sz="1800" dirty="0" smtClean="0">
                <a:solidFill>
                  <a:schemeClr val="tx2"/>
                </a:solidFill>
              </a:rPr>
              <a:t>May 11, 2015</a:t>
            </a:r>
          </a:p>
          <a:p>
            <a:pPr>
              <a:defRPr/>
            </a:pPr>
            <a:r>
              <a:rPr lang="en-US" altLang="en-US" sz="1800" b="1" dirty="0" smtClean="0">
                <a:solidFill>
                  <a:schemeClr val="tx2"/>
                </a:solidFill>
              </a:rPr>
              <a:t>Source:</a:t>
            </a:r>
            <a:r>
              <a:rPr lang="en-US" altLang="en-US" sz="1800" dirty="0" smtClean="0">
                <a:solidFill>
                  <a:schemeClr val="tx2"/>
                </a:solidFill>
              </a:rPr>
              <a:t> 		Chiu Ngo</a:t>
            </a:r>
            <a:r>
              <a:rPr lang="en-US" altLang="en-US" sz="1800" dirty="0" smtClean="0">
                <a:solidFill>
                  <a:srgbClr val="000000"/>
                </a:solidFill>
                <a:ea typeface="DejaVu Sans" charset="0"/>
                <a:cs typeface="DejaVu Sans" charset="0"/>
              </a:rPr>
              <a:t>, Samsung</a:t>
            </a:r>
          </a:p>
          <a:p>
            <a:pPr eaLnBrk="1">
              <a:defRPr/>
            </a:pPr>
            <a:r>
              <a:rPr lang="en-US" altLang="en-US" sz="1800" dirty="0" smtClean="0">
                <a:solidFill>
                  <a:srgbClr val="000000"/>
                </a:solidFill>
                <a:ea typeface="DejaVu Sans" charset="0"/>
                <a:cs typeface="DejaVu Sans" charset="0"/>
              </a:rPr>
              <a:t>                                665 Clyde Ave, Mountain View, CA 94043, USA</a:t>
            </a:r>
            <a:endParaRPr lang="en-US" altLang="en-US" sz="1400" dirty="0" smtClean="0">
              <a:solidFill>
                <a:schemeClr val="tx2"/>
              </a:solidFill>
            </a:endParaRPr>
          </a:p>
          <a:p>
            <a:pPr>
              <a:spcBef>
                <a:spcPts val="600"/>
              </a:spcBef>
              <a:spcAft>
                <a:spcPts val="600"/>
              </a:spcAft>
              <a:defRPr/>
            </a:pPr>
            <a:r>
              <a:rPr lang="en-US" altLang="en-US" sz="1800" b="1" dirty="0" smtClean="0">
                <a:solidFill>
                  <a:schemeClr val="tx2"/>
                </a:solidFill>
              </a:rPr>
              <a:t>Abstract:</a:t>
            </a:r>
            <a:r>
              <a:rPr lang="en-US" altLang="en-US" sz="1800" dirty="0" smtClean="0">
                <a:solidFill>
                  <a:schemeClr val="tx2"/>
                </a:solidFill>
              </a:rPr>
              <a:t> Meeting Report for TG4q (ULP) Task Group</a:t>
            </a:r>
          </a:p>
          <a:p>
            <a:pPr>
              <a:spcBef>
                <a:spcPts val="600"/>
              </a:spcBef>
              <a:spcAft>
                <a:spcPts val="600"/>
              </a:spcAft>
              <a:defRPr/>
            </a:pPr>
            <a:r>
              <a:rPr lang="en-US" altLang="en-US" sz="1800" b="1" dirty="0" smtClean="0">
                <a:solidFill>
                  <a:schemeClr val="tx2"/>
                </a:solidFill>
              </a:rPr>
              <a:t>Purpose:</a:t>
            </a:r>
            <a:r>
              <a:rPr lang="en-US" altLang="en-US" sz="1800" dirty="0" smtClean="0">
                <a:solidFill>
                  <a:schemeClr val="tx2"/>
                </a:solidFill>
              </a:rPr>
              <a:t>	 </a:t>
            </a:r>
            <a:r>
              <a:rPr lang="en-US" altLang="en-US" sz="1800" dirty="0" smtClean="0">
                <a:solidFill>
                  <a:srgbClr val="000000"/>
                </a:solidFill>
              </a:rPr>
              <a:t>Report on a</a:t>
            </a:r>
            <a:r>
              <a:rPr lang="en-US" altLang="en-US" sz="1800" dirty="0" smtClean="0">
                <a:solidFill>
                  <a:srgbClr val="000000"/>
                </a:solidFill>
                <a:ea typeface="DejaVu Sans" charset="0"/>
                <a:cs typeface="DejaVu Sans" charset="0"/>
              </a:rPr>
              <a:t>ctivities during </a:t>
            </a:r>
            <a:r>
              <a:rPr lang="en-US" altLang="en-US" sz="1800" dirty="0" smtClean="0">
                <a:solidFill>
                  <a:schemeClr val="tx2"/>
                </a:solidFill>
              </a:rPr>
              <a:t>the May 2015 meeting.</a:t>
            </a:r>
          </a:p>
          <a:p>
            <a:pPr>
              <a:defRPr/>
            </a:pPr>
            <a:r>
              <a:rPr lang="en-US" altLang="en-US" sz="1800" b="1" dirty="0" smtClean="0">
                <a:solidFill>
                  <a:schemeClr val="tx2"/>
                </a:solidFill>
              </a:rPr>
              <a:t>Notice:</a:t>
            </a:r>
            <a:r>
              <a:rPr lang="en-US" altLang="en-US" sz="1800" dirty="0" smtClean="0">
                <a:solidFill>
                  <a:schemeClr val="tx2"/>
                </a:solidFill>
              </a:rPr>
              <a:t>	</a:t>
            </a:r>
            <a:r>
              <a:rPr lang="en-US" altLang="en-US" sz="1800" dirty="0" smtClean="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800" b="1" dirty="0" smtClean="0">
                <a:solidFill>
                  <a:srgbClr val="000000"/>
                </a:solidFill>
              </a:rPr>
              <a:t>Release:</a:t>
            </a:r>
            <a:r>
              <a:rPr lang="en-US" altLang="en-US" sz="1800" dirty="0" smtClean="0">
                <a:solidFill>
                  <a:srgbClr val="000000"/>
                </a:solidFill>
              </a:rPr>
              <a:t>	 The contributor acknowledges and accepts that this contribution becomes the property of IEEE and may be made publicly available by P802.15. </a:t>
            </a:r>
            <a:r>
              <a:rPr lang="en-US" altLang="en-US" sz="1800" dirty="0" smtClean="0">
                <a:solidFill>
                  <a:schemeClr val="tx2"/>
                </a:solidFill>
              </a:rPr>
              <a:t>	</a:t>
            </a:r>
          </a:p>
        </p:txBody>
      </p:sp>
      <p:sp>
        <p:nvSpPr>
          <p:cNvPr id="1331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May 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C0FB265-8501-4ADB-B8C4-44402C2D5C4A}" type="slidenum">
              <a:rPr lang="en-GB" altLang="en-US" sz="1200">
                <a:latin typeface="Times New Roman" pitchFamily="18" charset="0"/>
              </a:rPr>
              <a:pPr>
                <a:spcBef>
                  <a:spcPct val="0"/>
                </a:spcBef>
                <a:buFontTx/>
                <a:buNone/>
              </a:pPr>
              <a:t>10</a:t>
            </a:fld>
            <a:endParaRPr lang="en-GB" altLang="en-US" sz="1200">
              <a:latin typeface="Times New Roman" pitchFamily="18" charset="0"/>
            </a:endParaRPr>
          </a:p>
        </p:txBody>
      </p:sp>
      <p:sp>
        <p:nvSpPr>
          <p:cNvPr id="24579" name="Rectangle 2"/>
          <p:cNvSpPr>
            <a:spLocks noGrp="1" noChangeArrowheads="1"/>
          </p:cNvSpPr>
          <p:nvPr>
            <p:ph type="title"/>
          </p:nvPr>
        </p:nvSpPr>
        <p:spPr>
          <a:xfrm>
            <a:off x="684213" y="692150"/>
            <a:ext cx="7772400" cy="755650"/>
          </a:xfrm>
        </p:spPr>
        <p:txBody>
          <a:bodyPr/>
          <a:lstStyle/>
          <a:p>
            <a:pPr lvl="1"/>
            <a:r>
              <a:rPr lang="en-US" altLang="en-US" sz="3200" dirty="0"/>
              <a:t>Final review of D5.0 for the fourth recirculation letter ballot</a:t>
            </a:r>
          </a:p>
        </p:txBody>
      </p:sp>
      <p:sp>
        <p:nvSpPr>
          <p:cNvPr id="17414" name="Rectangle 3"/>
          <p:cNvSpPr>
            <a:spLocks noGrp="1" noChangeArrowheads="1"/>
          </p:cNvSpPr>
          <p:nvPr>
            <p:ph type="body" idx="1"/>
          </p:nvPr>
        </p:nvSpPr>
        <p:spPr>
          <a:xfrm>
            <a:off x="684213" y="1676400"/>
            <a:ext cx="8101012" cy="4648200"/>
          </a:xfrm>
        </p:spPr>
        <p:txBody>
          <a:bodyPr/>
          <a:lstStyle/>
          <a:p>
            <a:pPr eaLnBrk="1" hangingPunct="1">
              <a:spcBef>
                <a:spcPts val="300"/>
              </a:spcBef>
              <a:defRPr/>
            </a:pPr>
            <a:r>
              <a:rPr lang="en-US" altLang="en-US" sz="2800" dirty="0" smtClean="0"/>
              <a:t>Comments?</a:t>
            </a:r>
            <a:endParaRPr lang="en-US" altLang="en-US" sz="2800" dirty="0" smtClean="0"/>
          </a:p>
          <a:p>
            <a:pPr marL="0" indent="0" eaLnBrk="1" hangingPunct="1">
              <a:spcBef>
                <a:spcPts val="300"/>
              </a:spcBef>
              <a:buFontTx/>
              <a:buNone/>
              <a:defRPr/>
            </a:pPr>
            <a:endParaRPr lang="en-US" altLang="en-US" sz="2800" dirty="0"/>
          </a:p>
        </p:txBody>
      </p:sp>
      <p:sp>
        <p:nvSpPr>
          <p:cNvPr id="2458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45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May 2015</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11</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576263"/>
          </a:xfrm>
        </p:spPr>
        <p:txBody>
          <a:bodyPr/>
          <a:lstStyle/>
          <a:p>
            <a:pPr lvl="1" eaLnBrk="1" hangingPunct="1"/>
            <a:r>
              <a:rPr lang="en-US" altLang="en-US" dirty="0" smtClean="0"/>
              <a:t>Preparation </a:t>
            </a:r>
            <a:r>
              <a:rPr lang="en-US" altLang="en-US" dirty="0"/>
              <a:t>for Sponsor </a:t>
            </a:r>
            <a:r>
              <a:rPr lang="en-US" altLang="en-US" dirty="0" smtClean="0"/>
              <a:t>Ballot</a:t>
            </a:r>
            <a:endParaRPr lang="en-US" altLang="en-US" dirty="0" smtClean="0"/>
          </a:p>
        </p:txBody>
      </p:sp>
      <p:sp>
        <p:nvSpPr>
          <p:cNvPr id="26628" name="Rectangle 3"/>
          <p:cNvSpPr>
            <a:spLocks noGrp="1" noChangeArrowheads="1"/>
          </p:cNvSpPr>
          <p:nvPr>
            <p:ph type="body" idx="1"/>
          </p:nvPr>
        </p:nvSpPr>
        <p:spPr>
          <a:xfrm>
            <a:off x="684213" y="1484313"/>
            <a:ext cx="8101012" cy="4840287"/>
          </a:xfrm>
        </p:spPr>
        <p:txBody>
          <a:bodyPr/>
          <a:lstStyle/>
          <a:p>
            <a:pPr eaLnBrk="1" hangingPunct="1">
              <a:spcBef>
                <a:spcPts val="300"/>
              </a:spcBef>
            </a:pPr>
            <a:r>
              <a:rPr lang="en-US" altLang="en-US" sz="2400" dirty="0" smtClean="0"/>
              <a:t>Discussion</a:t>
            </a:r>
            <a:endParaRPr lang="en-US" altLang="en-US" sz="2400" dirty="0" smtClean="0"/>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May 2015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12</a:t>
            </a:fld>
            <a:endParaRPr lang="en-GB" altLang="en-US" sz="1200">
              <a:latin typeface="Times New Roman" pitchFamily="18" charset="0"/>
            </a:endParaRP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May 2015</a:t>
            </a:r>
          </a:p>
        </p:txBody>
      </p:sp>
      <p:sp>
        <p:nvSpPr>
          <p:cNvPr id="7" name="Title 1"/>
          <p:cNvSpPr>
            <a:spLocks noGrp="1"/>
          </p:cNvSpPr>
          <p:nvPr/>
        </p:nvSpPr>
        <p:spPr bwMode="auto">
          <a:xfrm>
            <a:off x="685800" y="2286000"/>
            <a:ext cx="7772400" cy="147002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5400" b="0" dirty="0" smtClean="0">
                <a:ln w="11430"/>
                <a:solidFill>
                  <a:schemeClr val="tx1"/>
                </a:solidFill>
                <a:effectLst>
                  <a:outerShdw blurRad="50800" dist="39000" dir="5460000" algn="tl">
                    <a:srgbClr val="000000">
                      <a:alpha val="38000"/>
                    </a:srgbClr>
                  </a:outerShdw>
                </a:effectLst>
              </a:rPr>
              <a:t>- </a:t>
            </a:r>
            <a:r>
              <a:rPr lang="en-US" sz="5400" b="0" dirty="0" smtClean="0">
                <a:ln w="11430"/>
                <a:solidFill>
                  <a:schemeClr val="tx1"/>
                </a:solidFill>
                <a:effectLst>
                  <a:outerShdw blurRad="50800" dist="39000" dir="5460000" algn="tl">
                    <a:srgbClr val="000000">
                      <a:alpha val="38000"/>
                    </a:srgbClr>
                  </a:outerShdw>
                </a:effectLst>
              </a:rPr>
              <a:t>Recess-</a:t>
            </a:r>
            <a:endParaRPr lang="en-US" sz="5400" b="0" dirty="0">
              <a:ln w="11430"/>
              <a:solidFill>
                <a:schemeClr val="tx1"/>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521920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43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9D4C85E-DC5C-47CD-BCAC-1C664FD44C89}" type="slidenum">
              <a:rPr lang="en-US" altLang="en-US" sz="1200">
                <a:latin typeface="Times New Roman" pitchFamily="18" charset="0"/>
              </a:rPr>
              <a:pPr>
                <a:spcBef>
                  <a:spcPct val="0"/>
                </a:spcBef>
                <a:buFontTx/>
                <a:buNone/>
              </a:pPr>
              <a:t>2</a:t>
            </a:fld>
            <a:endParaRPr lang="en-US" altLang="en-US" sz="1200">
              <a:latin typeface="Times New Roman" pitchFamily="18" charset="0"/>
            </a:endParaRPr>
          </a:p>
        </p:txBody>
      </p:sp>
      <p:sp>
        <p:nvSpPr>
          <p:cNvPr id="14340" name="Rectangle 2"/>
          <p:cNvSpPr>
            <a:spLocks noGrp="1" noChangeArrowheads="1"/>
          </p:cNvSpPr>
          <p:nvPr>
            <p:ph type="ctrTitle"/>
          </p:nvPr>
        </p:nvSpPr>
        <p:spPr>
          <a:xfrm>
            <a:off x="685800" y="2286000"/>
            <a:ext cx="7772400" cy="1143000"/>
          </a:xfrm>
        </p:spPr>
        <p:txBody>
          <a:bodyPr/>
          <a:lstStyle/>
          <a:p>
            <a:r>
              <a:rPr lang="en-US" altLang="en-US" dirty="0" smtClean="0"/>
              <a:t>IEEE 802.15.4q Task Group</a:t>
            </a:r>
          </a:p>
        </p:txBody>
      </p:sp>
      <p:sp>
        <p:nvSpPr>
          <p:cNvPr id="14341" name="Rectangle 3"/>
          <p:cNvSpPr>
            <a:spLocks noGrp="1" noChangeArrowheads="1"/>
          </p:cNvSpPr>
          <p:nvPr>
            <p:ph type="subTitle" idx="1"/>
          </p:nvPr>
        </p:nvSpPr>
        <p:spPr/>
        <p:txBody>
          <a:bodyPr/>
          <a:lstStyle/>
          <a:p>
            <a:r>
              <a:rPr lang="en-US" altLang="en-US" dirty="0" smtClean="0">
                <a:latin typeface="+mj-lt"/>
              </a:rPr>
              <a:t>Report</a:t>
            </a:r>
          </a:p>
          <a:p>
            <a:r>
              <a:rPr lang="en-US" altLang="en-US" sz="2400" dirty="0" smtClean="0">
                <a:latin typeface="+mj-lt"/>
              </a:rPr>
              <a:t>16</a:t>
            </a:r>
            <a:r>
              <a:rPr lang="en-US" altLang="en-US" sz="2400" baseline="30000" dirty="0" smtClean="0">
                <a:latin typeface="+mj-lt"/>
              </a:rPr>
              <a:t>th</a:t>
            </a:r>
            <a:r>
              <a:rPr lang="en-US" altLang="en-US" sz="2400" dirty="0" smtClean="0">
                <a:latin typeface="+mj-lt"/>
              </a:rPr>
              <a:t> Meeting of the ULP Task Group</a:t>
            </a:r>
          </a:p>
          <a:p>
            <a:r>
              <a:rPr lang="en-US" altLang="en-US" sz="2400" dirty="0" smtClean="0">
                <a:latin typeface="+mj-lt"/>
              </a:rPr>
              <a:t>Vancouver, Canada</a:t>
            </a:r>
          </a:p>
          <a:p>
            <a:r>
              <a:rPr lang="en-US" altLang="en-US" sz="2400" dirty="0" smtClean="0">
                <a:latin typeface="+mj-lt"/>
              </a:rPr>
              <a:t>May 10-14, 2015</a:t>
            </a:r>
          </a:p>
        </p:txBody>
      </p:sp>
      <p:sp>
        <p:nvSpPr>
          <p:cNvPr id="143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May 2015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EFC726F2-5EEE-4594-8614-6DE94F5A3B69}" type="slidenum">
              <a:rPr lang="en-US" altLang="en-US" sz="1200">
                <a:latin typeface="Times New Roman" pitchFamily="18" charset="0"/>
              </a:rPr>
              <a:pPr>
                <a:spcBef>
                  <a:spcPct val="0"/>
                </a:spcBef>
                <a:buFontTx/>
                <a:buNone/>
              </a:pPr>
              <a:t>3</a:t>
            </a:fld>
            <a:endParaRPr lang="en-US" altLang="en-US" sz="1200">
              <a:latin typeface="Times New Roman" pitchFamily="18" charset="0"/>
            </a:endParaRPr>
          </a:p>
        </p:txBody>
      </p:sp>
      <p:sp>
        <p:nvSpPr>
          <p:cNvPr id="15363"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r>
              <a:rPr lang="en-US" altLang="en-US" sz="1200" dirty="0" smtClean="0">
                <a:latin typeface="Times New Roman" pitchFamily="18" charset="0"/>
              </a:rPr>
              <a:t>g</a:t>
            </a:r>
          </a:p>
        </p:txBody>
      </p:sp>
      <p:sp>
        <p:nvSpPr>
          <p:cNvPr id="15364"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May 2015</a:t>
            </a:r>
          </a:p>
        </p:txBody>
      </p:sp>
      <p:sp>
        <p:nvSpPr>
          <p:cNvPr id="15365" name="Title 1"/>
          <p:cNvSpPr>
            <a:spLocks noGrp="1"/>
          </p:cNvSpPr>
          <p:nvPr>
            <p:ph type="title"/>
          </p:nvPr>
        </p:nvSpPr>
        <p:spPr>
          <a:xfrm>
            <a:off x="685800" y="685800"/>
            <a:ext cx="7772400" cy="685800"/>
          </a:xfrm>
        </p:spPr>
        <p:txBody>
          <a:bodyPr/>
          <a:lstStyle/>
          <a:p>
            <a:r>
              <a:rPr lang="en-US" altLang="en-US" smtClean="0">
                <a:solidFill>
                  <a:srgbClr val="000000"/>
                </a:solidFill>
              </a:rPr>
              <a:t>Participants, Patents, and Duty to Inform</a:t>
            </a:r>
            <a:endParaRPr lang="en-US" altLang="en-US" smtClean="0"/>
          </a:p>
        </p:txBody>
      </p:sp>
      <p:sp>
        <p:nvSpPr>
          <p:cNvPr id="15366" name="Content Placeholder 2"/>
          <p:cNvSpPr>
            <a:spLocks noGrp="1"/>
          </p:cNvSpPr>
          <p:nvPr>
            <p:ph idx="1"/>
          </p:nvPr>
        </p:nvSpPr>
        <p:spPr>
          <a:xfrm>
            <a:off x="685800" y="1524000"/>
            <a:ext cx="7772400" cy="4724400"/>
          </a:xfrm>
        </p:spPr>
        <p:txBody>
          <a:bodyPr/>
          <a:lstStyle/>
          <a:p>
            <a:pPr>
              <a:spcBef>
                <a:spcPts val="400"/>
              </a:spcBef>
              <a:buSzPct val="50000"/>
              <a:buFontTx/>
              <a:buNone/>
            </a:pPr>
            <a:r>
              <a:rPr lang="en-US" altLang="en-US" sz="1400" b="1" dirty="0" smtClean="0">
                <a:solidFill>
                  <a:srgbClr val="000099"/>
                </a:solidFill>
              </a:rPr>
              <a:t>All participants in this meeting have certain obligations under the IEEE-SA Patent Policy.</a:t>
            </a:r>
          </a:p>
          <a:p>
            <a:pPr>
              <a:spcBef>
                <a:spcPts val="400"/>
              </a:spcBef>
              <a:buSzPct val="50000"/>
              <a:buFontTx/>
              <a:buNone/>
            </a:pPr>
            <a:r>
              <a:rPr lang="en-US" altLang="en-US" sz="1400" b="1" dirty="0" smtClean="0">
                <a:solidFill>
                  <a:srgbClr val="000099"/>
                </a:solidFill>
              </a:rPr>
              <a:t>Participants: </a:t>
            </a:r>
          </a:p>
          <a:p>
            <a:pPr lvl="1">
              <a:spcBef>
                <a:spcPts val="400"/>
              </a:spcBef>
              <a:buClr>
                <a:srgbClr val="002060"/>
              </a:buClr>
              <a:buSzPct val="75000"/>
              <a:buFont typeface="Wingdings" panose="05000000000000000000" pitchFamily="2" charset="2"/>
              <a:buChar char="q"/>
            </a:pPr>
            <a:r>
              <a:rPr lang="en-US" altLang="en-US" sz="1400" b="1" dirty="0" smtClean="0">
                <a:solidFill>
                  <a:srgbClr val="0000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2">
              <a:spcBef>
                <a:spcPts val="350"/>
              </a:spcBef>
              <a:buClr>
                <a:srgbClr val="002060"/>
              </a:buClr>
              <a:buSzPct val="50000"/>
              <a:buFont typeface="Wingdings" panose="05000000000000000000" pitchFamily="2" charset="2"/>
              <a:buChar char="q"/>
            </a:pPr>
            <a:r>
              <a:rPr lang="en-US" altLang="en-US" sz="1400" b="1" dirty="0" smtClean="0">
                <a:solidFill>
                  <a:srgbClr val="000099"/>
                </a:solidFill>
              </a:rPr>
              <a:t>“Personal awareness” means that the participant “is personally aware that the holder may have a potential Essential Patent Claim,” even if the participant is not personally aware of the specific patents or</a:t>
            </a:r>
            <a:r>
              <a:rPr lang="en-US" altLang="en-US" sz="1400" b="1" dirty="0" smtClean="0">
                <a:solidFill>
                  <a:srgbClr val="FF3300"/>
                </a:solidFill>
              </a:rPr>
              <a:t> </a:t>
            </a:r>
            <a:r>
              <a:rPr lang="en-US" altLang="en-US" sz="1400" b="1" dirty="0" smtClean="0">
                <a:solidFill>
                  <a:srgbClr val="000099"/>
                </a:solidFill>
              </a:rPr>
              <a:t>patent claims</a:t>
            </a:r>
          </a:p>
          <a:p>
            <a:pPr lvl="1">
              <a:spcBef>
                <a:spcPts val="400"/>
              </a:spcBef>
              <a:buClr>
                <a:srgbClr val="002060"/>
              </a:buClr>
              <a:buSzPct val="75000"/>
              <a:buFont typeface="Wingdings" panose="05000000000000000000" pitchFamily="2" charset="2"/>
              <a:buChar char="q"/>
            </a:pPr>
            <a:r>
              <a:rPr lang="en-US" altLang="en-US" sz="1400" b="1" dirty="0">
                <a:solidFill>
                  <a:srgbClr val="0000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spcBef>
                <a:spcPts val="400"/>
              </a:spcBef>
              <a:buClr>
                <a:srgbClr val="002060"/>
              </a:buClr>
              <a:buSzPct val="75000"/>
              <a:buFont typeface="Wingdings" panose="05000000000000000000" pitchFamily="2" charset="2"/>
              <a:buChar char="q"/>
            </a:pPr>
            <a:r>
              <a:rPr lang="en-US" altLang="en-US" sz="1400" b="1" dirty="0">
                <a:solidFill>
                  <a:srgbClr val="000099"/>
                </a:solidFill>
              </a:rPr>
              <a:t>The above does not apply if the patent claim is already the subject of an Accepted Letter of Assurance that applies to the proposed standard(s) under consideration by this group</a:t>
            </a:r>
          </a:p>
          <a:p>
            <a:pPr>
              <a:spcBef>
                <a:spcPts val="400"/>
              </a:spcBef>
              <a:buSzPct val="50000"/>
              <a:buFontTx/>
              <a:buNone/>
            </a:pPr>
            <a:r>
              <a:rPr lang="en-GB" altLang="en-US" sz="1400" dirty="0" smtClean="0">
                <a:solidFill>
                  <a:srgbClr val="000099"/>
                </a:solidFill>
              </a:rPr>
              <a:t>		Quoted text excerpted from IEEE-SA Standards Board Bylaws </a:t>
            </a:r>
            <a:r>
              <a:rPr lang="en-GB" altLang="en-US" sz="1400" dirty="0" err="1" smtClean="0">
                <a:solidFill>
                  <a:srgbClr val="000099"/>
                </a:solidFill>
              </a:rPr>
              <a:t>subclause</a:t>
            </a:r>
            <a:r>
              <a:rPr lang="en-GB" altLang="en-US" sz="1400" dirty="0" smtClean="0">
                <a:solidFill>
                  <a:srgbClr val="000099"/>
                </a:solidFill>
              </a:rPr>
              <a:t> 6.2</a:t>
            </a:r>
          </a:p>
          <a:p>
            <a:pPr>
              <a:spcBef>
                <a:spcPts val="400"/>
              </a:spcBef>
              <a:buClr>
                <a:srgbClr val="002060"/>
              </a:buClr>
              <a:buSzPct val="75000"/>
              <a:buFont typeface="Wingdings" panose="05000000000000000000" pitchFamily="2" charset="2"/>
              <a:buChar char="q"/>
            </a:pPr>
            <a:r>
              <a:rPr lang="en-US" altLang="en-US" sz="1400" b="1" dirty="0">
                <a:solidFill>
                  <a:srgbClr val="000099"/>
                </a:solidFill>
              </a:rPr>
              <a:t>Early identification of holders of potential Essential Patent Claims is strongly </a:t>
            </a:r>
            <a:r>
              <a:rPr lang="en-US" altLang="en-US" sz="1400" b="1" dirty="0" smtClean="0">
                <a:solidFill>
                  <a:srgbClr val="000099"/>
                </a:solidFill>
              </a:rPr>
              <a:t>encouraged</a:t>
            </a:r>
          </a:p>
          <a:p>
            <a:pPr>
              <a:spcBef>
                <a:spcPts val="400"/>
              </a:spcBef>
              <a:buClr>
                <a:srgbClr val="002060"/>
              </a:buClr>
              <a:buSzPct val="75000"/>
              <a:buFont typeface="Wingdings" panose="05000000000000000000" pitchFamily="2" charset="2"/>
              <a:buChar char="q"/>
            </a:pPr>
            <a:r>
              <a:rPr lang="en-US" altLang="en-US" sz="1400" b="1" dirty="0" smtClean="0">
                <a:solidFill>
                  <a:srgbClr val="000099"/>
                </a:solidFill>
              </a:rPr>
              <a:t>No </a:t>
            </a:r>
            <a:r>
              <a:rPr lang="en-US" altLang="en-US" sz="1400" b="1" dirty="0">
                <a:solidFill>
                  <a:srgbClr val="000099"/>
                </a:solidFill>
              </a:rPr>
              <a:t>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B88F4BD6-F745-4EEC-97E7-89E85E3AFB75}" type="slidenum">
              <a:rPr lang="en-US" altLang="en-US" sz="1200">
                <a:latin typeface="Times New Roman" pitchFamily="18" charset="0"/>
              </a:rPr>
              <a:pPr>
                <a:spcBef>
                  <a:spcPct val="0"/>
                </a:spcBef>
                <a:buFontTx/>
                <a:buNone/>
              </a:pPr>
              <a:t>4</a:t>
            </a:fld>
            <a:endParaRPr lang="en-US" altLang="en-US" sz="1200">
              <a:latin typeface="Times New Roman" pitchFamily="18" charset="0"/>
            </a:endParaRPr>
          </a:p>
        </p:txBody>
      </p:sp>
      <p:sp>
        <p:nvSpPr>
          <p:cNvPr id="1638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6388"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May 2015</a:t>
            </a:r>
          </a:p>
        </p:txBody>
      </p:sp>
      <p:sp>
        <p:nvSpPr>
          <p:cNvPr id="16389" name="Title 1"/>
          <p:cNvSpPr>
            <a:spLocks noGrp="1"/>
          </p:cNvSpPr>
          <p:nvPr>
            <p:ph type="title"/>
          </p:nvPr>
        </p:nvSpPr>
        <p:spPr>
          <a:xfrm>
            <a:off x="685800" y="685800"/>
            <a:ext cx="7772400" cy="685800"/>
          </a:xfrm>
        </p:spPr>
        <p:txBody>
          <a:bodyPr/>
          <a:lstStyle/>
          <a:p>
            <a:r>
              <a:rPr lang="en-US" altLang="en-US" u="sng" smtClean="0">
                <a:solidFill>
                  <a:schemeClr val="tx1"/>
                </a:solidFill>
              </a:rPr>
              <a:t>Patent Related Links</a:t>
            </a:r>
            <a:endParaRPr lang="en-US" altLang="en-US" smtClean="0"/>
          </a:p>
        </p:txBody>
      </p:sp>
      <p:sp>
        <p:nvSpPr>
          <p:cNvPr id="16390" name="Content Placeholder 2"/>
          <p:cNvSpPr>
            <a:spLocks noGrp="1"/>
          </p:cNvSpPr>
          <p:nvPr>
            <p:ph idx="1"/>
          </p:nvPr>
        </p:nvSpPr>
        <p:spPr>
          <a:xfrm>
            <a:off x="685800" y="1524000"/>
            <a:ext cx="7772400" cy="2743200"/>
          </a:xfrm>
        </p:spPr>
        <p:txBody>
          <a:bodyPr/>
          <a:lstStyle/>
          <a:p>
            <a:pPr lvl="1">
              <a:lnSpc>
                <a:spcPct val="90000"/>
              </a:lnSpc>
              <a:buFont typeface="Monotype Sorts"/>
              <a:buNone/>
            </a:pPr>
            <a:r>
              <a:rPr lang="en-US" altLang="en-US" sz="1800" smtClean="0">
                <a:solidFill>
                  <a:srgbClr val="22228B"/>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1800" smtClean="0">
                <a:solidFill>
                  <a:srgbClr val="22228B"/>
                </a:solidFill>
                <a:cs typeface="Times New Roman" pitchFamily="18" charset="0"/>
              </a:rPr>
              <a:t>	Patent Policy is stated in these sources:</a:t>
            </a:r>
          </a:p>
          <a:p>
            <a:pPr lvl="1">
              <a:lnSpc>
                <a:spcPct val="90000"/>
              </a:lnSpc>
              <a:buFont typeface="Monotype Sorts"/>
              <a:buNone/>
            </a:pPr>
            <a:r>
              <a:rPr lang="en-GB" altLang="en-US" sz="1800" smtClean="0">
                <a:solidFill>
                  <a:srgbClr val="22228B"/>
                </a:solidFill>
              </a:rPr>
              <a:t>		IEEE-SA Standards Boards Bylaws</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http://standards.ieee.org/develop/policies/bylaws/sect6-7.html#6</a:t>
            </a:r>
          </a:p>
          <a:p>
            <a:pPr lvl="1">
              <a:lnSpc>
                <a:spcPct val="90000"/>
              </a:lnSpc>
              <a:buFont typeface="Monotype Sorts"/>
              <a:buNone/>
            </a:pPr>
            <a:r>
              <a:rPr lang="en-GB" altLang="en-US" sz="1800" smtClean="0">
                <a:solidFill>
                  <a:srgbClr val="22228B"/>
                </a:solidFill>
              </a:rPr>
              <a:t>		IEEE-SA Standards Board Operations Manual</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http://standards.ieee.org/develop/policies/opman/sect6.html#6.3</a:t>
            </a:r>
            <a:endParaRPr lang="en-US" altLang="en-US" sz="1800" smtClean="0">
              <a:solidFill>
                <a:srgbClr val="22228B"/>
              </a:solidFill>
            </a:endParaRPr>
          </a:p>
          <a:p>
            <a:pPr lvl="1">
              <a:lnSpc>
                <a:spcPct val="90000"/>
              </a:lnSpc>
              <a:buFont typeface="Monotype Sorts"/>
              <a:buNone/>
            </a:pPr>
            <a:r>
              <a:rPr lang="en-US" altLang="en-US" sz="1800" smtClean="0">
                <a:solidFill>
                  <a:srgbClr val="22228B"/>
                </a:solidFill>
                <a:cs typeface="Times New Roman" pitchFamily="18" charset="0"/>
              </a:rPr>
              <a:t>	Material about the patent policy is available at</a:t>
            </a:r>
            <a:r>
              <a:rPr lang="en-US" altLang="en-US" sz="1800" smtClean="0">
                <a:solidFill>
                  <a:srgbClr val="22228B"/>
                </a:solidFill>
              </a:rPr>
              <a:t> </a:t>
            </a:r>
          </a:p>
          <a:p>
            <a:pPr lvl="1">
              <a:lnSpc>
                <a:spcPct val="90000"/>
              </a:lnSpc>
              <a:buFont typeface="Monotype Sorts"/>
              <a:buNone/>
            </a:pPr>
            <a:r>
              <a:rPr lang="en-US" altLang="en-US" sz="1800" smtClean="0">
                <a:solidFill>
                  <a:srgbClr val="22228B"/>
                </a:solidFill>
              </a:rPr>
              <a:t>		</a:t>
            </a:r>
            <a:r>
              <a:rPr lang="en-US" altLang="en-US" sz="1800" i="1" smtClean="0">
                <a:solidFill>
                  <a:srgbClr val="22228B"/>
                </a:solidFill>
              </a:rPr>
              <a:t>http://standards.ieee.org/about/sasb/patcom/materials.html</a:t>
            </a:r>
          </a:p>
          <a:p>
            <a:pPr>
              <a:spcBef>
                <a:spcPts val="400"/>
              </a:spcBef>
              <a:buSzPct val="50000"/>
              <a:buFontTx/>
              <a:buNone/>
            </a:pPr>
            <a:endParaRPr lang="en-US" altLang="en-US" sz="1400" b="1" smtClean="0">
              <a:solidFill>
                <a:srgbClr val="000099"/>
              </a:solidFill>
            </a:endParaRPr>
          </a:p>
        </p:txBody>
      </p:sp>
      <p:sp>
        <p:nvSpPr>
          <p:cNvPr id="16391" name="Rectangle 7"/>
          <p:cNvSpPr>
            <a:spLocks noChangeArrowheads="1"/>
          </p:cNvSpPr>
          <p:nvPr/>
        </p:nvSpPr>
        <p:spPr bwMode="auto">
          <a:xfrm>
            <a:off x="1281113" y="44958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itchFamily="34"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00C2B22F-ECDC-4580-B629-746F59FC3E47}" type="slidenum">
              <a:rPr lang="en-US" altLang="en-US" sz="1200">
                <a:latin typeface="Times New Roman" pitchFamily="18" charset="0"/>
              </a:rPr>
              <a:pPr>
                <a:spcBef>
                  <a:spcPct val="0"/>
                </a:spcBef>
                <a:buFontTx/>
                <a:buNone/>
              </a:pPr>
              <a:t>5</a:t>
            </a:fld>
            <a:endParaRPr lang="en-US" altLang="en-US" sz="1200">
              <a:latin typeface="Times New Roman" pitchFamily="18" charset="0"/>
            </a:endParaRPr>
          </a:p>
        </p:txBody>
      </p:sp>
      <p:sp>
        <p:nvSpPr>
          <p:cNvPr id="1741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7412"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May 2015</a:t>
            </a:r>
          </a:p>
        </p:txBody>
      </p:sp>
      <p:sp>
        <p:nvSpPr>
          <p:cNvPr id="17413" name="Title 1"/>
          <p:cNvSpPr>
            <a:spLocks noGrp="1"/>
          </p:cNvSpPr>
          <p:nvPr>
            <p:ph type="title"/>
          </p:nvPr>
        </p:nvSpPr>
        <p:spPr>
          <a:xfrm>
            <a:off x="685800" y="685800"/>
            <a:ext cx="7772400" cy="685800"/>
          </a:xfrm>
        </p:spPr>
        <p:txBody>
          <a:bodyPr/>
          <a:lstStyle/>
          <a:p>
            <a:r>
              <a:rPr lang="en-US" altLang="en-US" smtClean="0">
                <a:solidFill>
                  <a:schemeClr val="tx1"/>
                </a:solidFill>
              </a:rPr>
              <a:t>Call for Potentially Essential Patents</a:t>
            </a:r>
            <a:endParaRPr lang="en-US" altLang="en-US" smtClean="0"/>
          </a:p>
        </p:txBody>
      </p:sp>
      <p:sp>
        <p:nvSpPr>
          <p:cNvPr id="3" name="Content Placeholder 2"/>
          <p:cNvSpPr>
            <a:spLocks noGrp="1"/>
          </p:cNvSpPr>
          <p:nvPr>
            <p:ph idx="1"/>
          </p:nvPr>
        </p:nvSpPr>
        <p:spPr>
          <a:xfrm>
            <a:off x="685800" y="1524000"/>
            <a:ext cx="7772400" cy="4724400"/>
          </a:xfrm>
        </p:spPr>
        <p:txBody>
          <a:bodyPr/>
          <a:lstStyle/>
          <a:p>
            <a:pPr marL="36512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Either speak up now or</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Provide the chair of this group with the identity of the holder(s) of any and all such claims as soon as possible or</a:t>
            </a:r>
          </a:p>
          <a:p>
            <a:pPr lvl="1" indent="-320675">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1800" dirty="0">
                <a:solidFill>
                  <a:schemeClr val="accent6">
                    <a:lumMod val="75000"/>
                  </a:schemeClr>
                </a:solidFill>
              </a:rPr>
              <a:t>Cause an LOA to be submitted</a:t>
            </a:r>
          </a:p>
          <a:p>
            <a:pPr>
              <a:spcBef>
                <a:spcPts val="400"/>
              </a:spcBef>
              <a:buSzPct val="50000"/>
              <a:buFontTx/>
              <a:buNone/>
              <a:defRPr/>
            </a:pPr>
            <a:endParaRPr lang="en-US" altLang="en-US" sz="1400" b="1" dirty="0">
              <a:solidFill>
                <a:srgbClr val="000099"/>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1C89B078-D88E-48E1-BE1D-C73CDC0DEE28}" type="slidenum">
              <a:rPr lang="en-US" altLang="en-US" sz="1200">
                <a:latin typeface="Times New Roman" pitchFamily="18" charset="0"/>
              </a:rPr>
              <a:pPr>
                <a:spcBef>
                  <a:spcPct val="0"/>
                </a:spcBef>
                <a:buFontTx/>
                <a:buNone/>
              </a:pPr>
              <a:t>6</a:t>
            </a:fld>
            <a:endParaRPr lang="en-US" altLang="en-US" sz="1200">
              <a:latin typeface="Times New Roman" pitchFamily="18" charset="0"/>
            </a:endParaRPr>
          </a:p>
        </p:txBody>
      </p:sp>
      <p:sp>
        <p:nvSpPr>
          <p:cNvPr id="1843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8436"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May 2015</a:t>
            </a:r>
          </a:p>
        </p:txBody>
      </p:sp>
      <p:sp>
        <p:nvSpPr>
          <p:cNvPr id="18437" name="Title 1"/>
          <p:cNvSpPr>
            <a:spLocks noGrp="1"/>
          </p:cNvSpPr>
          <p:nvPr>
            <p:ph type="title"/>
          </p:nvPr>
        </p:nvSpPr>
        <p:spPr>
          <a:xfrm>
            <a:off x="685800" y="685800"/>
            <a:ext cx="7772400" cy="685800"/>
          </a:xfrm>
        </p:spPr>
        <p:txBody>
          <a:bodyPr/>
          <a:lstStyle/>
          <a:p>
            <a:r>
              <a:rPr lang="en-US" altLang="en-US" u="sng" smtClean="0">
                <a:solidFill>
                  <a:schemeClr val="tx1"/>
                </a:solidFill>
              </a:rPr>
              <a:t>Other Guidelines for IEEE WG Meetings</a:t>
            </a:r>
            <a:endParaRPr lang="en-US" altLang="en-US" smtClean="0"/>
          </a:p>
        </p:txBody>
      </p:sp>
      <p:sp>
        <p:nvSpPr>
          <p:cNvPr id="3" name="Content Placeholder 2"/>
          <p:cNvSpPr>
            <a:spLocks noGrp="1"/>
          </p:cNvSpPr>
          <p:nvPr>
            <p:ph idx="1"/>
          </p:nvPr>
        </p:nvSpPr>
        <p:spPr>
          <a:xfrm>
            <a:off x="685800" y="1524000"/>
            <a:ext cx="7772400" cy="4724400"/>
          </a:xfrm>
        </p:spPr>
        <p:txBody>
          <a:bodyPr/>
          <a:lstStyle/>
          <a:p>
            <a:pPr>
              <a:lnSpc>
                <a:spcPct val="80000"/>
              </a:lnSpc>
              <a:spcAft>
                <a:spcPct val="40000"/>
              </a:spcAft>
              <a:buClr>
                <a:srgbClr val="002060"/>
              </a:buClr>
              <a:buSzPct val="50000"/>
              <a:buFont typeface="Wingdings" panose="05000000000000000000" pitchFamily="2" charset="2"/>
              <a:buChar char="q"/>
              <a:defRPr/>
            </a:pPr>
            <a:r>
              <a:rPr lang="en-US" altLang="en-US" sz="1800" b="1" dirty="0" smtClean="0">
                <a:solidFill>
                  <a:srgbClr val="2D2DB9"/>
                </a:solidFill>
              </a:rPr>
              <a:t>All IEEE-SA standards meetings shall be conducted in compliance with all applicable laws, including antitrust and competition laws. </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smtClean="0">
                <a:solidFill>
                  <a:srgbClr val="2D2DB9"/>
                </a:solidFill>
              </a:rPr>
              <a:t>Don’t discuss the interpretation, validity, or essentiality of patents/patent claims. </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specific license rates, terms, or conditions.</a:t>
            </a:r>
          </a:p>
          <a:p>
            <a:pPr lvl="2">
              <a:lnSpc>
                <a:spcPct val="80000"/>
              </a:lnSpc>
              <a:spcAft>
                <a:spcPct val="40000"/>
              </a:spcAft>
              <a:buClr>
                <a:srgbClr val="002060"/>
              </a:buClr>
              <a:buSzPct val="50000"/>
              <a:buFont typeface="Monotype Sorts" charset="2"/>
              <a:buChar char="l"/>
              <a:defRPr/>
            </a:pPr>
            <a:r>
              <a:rPr lang="en-US" altLang="en-US" sz="1400" dirty="0" smtClean="0">
                <a:solidFill>
                  <a:srgbClr val="2D2DB9"/>
                </a:solidFill>
              </a:rPr>
              <a:t>Relative costs, including licensing costs of essential patent claims, of different technical approaches may be discussed in standards development meetings. </a:t>
            </a:r>
          </a:p>
          <a:p>
            <a:pPr lvl="3">
              <a:lnSpc>
                <a:spcPct val="80000"/>
              </a:lnSpc>
              <a:spcAft>
                <a:spcPct val="40000"/>
              </a:spcAft>
              <a:buClr>
                <a:srgbClr val="002060"/>
              </a:buClr>
              <a:buSzPct val="50000"/>
              <a:buFont typeface="Monotype Sorts" charset="2"/>
              <a:buChar char="l"/>
              <a:defRPr/>
            </a:pPr>
            <a:r>
              <a:rPr lang="en-GB" altLang="en-US" sz="1400" dirty="0" smtClean="0">
                <a:solidFill>
                  <a:srgbClr val="2D2DB9"/>
                </a:solidFill>
              </a:rPr>
              <a:t>Technical considerations remain primary focus</a:t>
            </a:r>
            <a:endParaRPr lang="en-US" altLang="en-US" sz="1400" dirty="0" smtClean="0">
              <a:solidFill>
                <a:srgbClr val="2D2DB9"/>
              </a:solidFill>
            </a:endParaRP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or engage in the fixing of product prices, allocation of customers, or division of sales markets.</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discuss the status or substance of ongoing or threatened litigation.</a:t>
            </a:r>
          </a:p>
          <a:p>
            <a:pPr marL="630238" lvl="1">
              <a:lnSpc>
                <a:spcPct val="80000"/>
              </a:lnSpc>
              <a:spcAft>
                <a:spcPct val="40000"/>
              </a:spcAft>
              <a:buClr>
                <a:srgbClr val="002060"/>
              </a:buClr>
              <a:buSzPct val="50000"/>
              <a:buFont typeface="Wingdings" panose="05000000000000000000" pitchFamily="2" charset="2"/>
              <a:buChar char="q"/>
              <a:defRPr/>
            </a:pPr>
            <a:r>
              <a:rPr lang="en-US" altLang="en-US" sz="1600" b="1" dirty="0">
                <a:solidFill>
                  <a:srgbClr val="2D2DB9"/>
                </a:solidFill>
              </a:rPr>
              <a:t>Don’t be silent if inappropriate topics are discussed … do formally object.</a:t>
            </a:r>
          </a:p>
          <a:p>
            <a:pPr marL="230188" indent="-230188" algn="ctr">
              <a:lnSpc>
                <a:spcPct val="80000"/>
              </a:lnSpc>
              <a:buClr>
                <a:srgbClr val="CC3300"/>
              </a:buClr>
              <a:buSzPct val="50000"/>
              <a:buFontTx/>
              <a:buNone/>
              <a:defRPr/>
            </a:pPr>
            <a:r>
              <a:rPr lang="en-US" altLang="en-US" sz="1000" b="1" dirty="0" smtClean="0">
                <a:solidFill>
                  <a:srgbClr val="2D2DB9"/>
                </a:solidFill>
              </a:rPr>
              <a:t>---------------------------------------------------------------   </a:t>
            </a:r>
            <a:endParaRPr lang="en-US" altLang="en-US" sz="1200" b="1" dirty="0" smtClean="0">
              <a:solidFill>
                <a:srgbClr val="2D2DB9"/>
              </a:solidFill>
            </a:endParaRPr>
          </a:p>
          <a:p>
            <a:pPr marL="230188" indent="-230188" algn="ctr">
              <a:lnSpc>
                <a:spcPct val="80000"/>
              </a:lnSpc>
              <a:buClr>
                <a:srgbClr val="CC3300"/>
              </a:buClr>
              <a:buSzPct val="50000"/>
              <a:buFontTx/>
              <a:buNone/>
              <a:defRPr/>
            </a:pPr>
            <a:r>
              <a:rPr lang="en-US" altLang="en-US" sz="1200" b="1" dirty="0" smtClean="0">
                <a:solidFill>
                  <a:srgbClr val="2D2DB9"/>
                </a:solidFill>
              </a:rPr>
              <a:t>See </a:t>
            </a:r>
            <a:r>
              <a:rPr lang="en-US" altLang="en-US" sz="1200" b="1" i="1" dirty="0" smtClean="0">
                <a:solidFill>
                  <a:srgbClr val="2D2DB9"/>
                </a:solidFill>
              </a:rPr>
              <a:t>IEEE-SA Standards Board Operations Manual</a:t>
            </a:r>
            <a:r>
              <a:rPr lang="en-US" altLang="en-US" sz="1200" b="1" dirty="0" smtClean="0">
                <a:solidFill>
                  <a:srgbClr val="2D2DB9"/>
                </a:solidFill>
              </a:rPr>
              <a:t>, clause 5.3.10 and </a:t>
            </a:r>
            <a:r>
              <a:rPr lang="en-GB" altLang="en-US" sz="1200" b="1" dirty="0" smtClean="0">
                <a:solidFill>
                  <a:srgbClr val="2D2DB9"/>
                </a:solidFill>
              </a:rPr>
              <a:t>“Promoting Competition and Innovation: What You Need to Know about the IEEE Standards Association's Antitrust and Competition Policy”</a:t>
            </a:r>
            <a:r>
              <a:rPr lang="en-US" altLang="en-US" sz="1200" b="1" dirty="0" smtClean="0">
                <a:solidFill>
                  <a:srgbClr val="2D2DB9"/>
                </a:solidFill>
              </a:rPr>
              <a:t> for more details.</a:t>
            </a:r>
          </a:p>
          <a:p>
            <a:pPr>
              <a:spcBef>
                <a:spcPts val="400"/>
              </a:spcBef>
              <a:buSzPct val="50000"/>
              <a:buFontTx/>
              <a:buNone/>
              <a:defRPr/>
            </a:pPr>
            <a:endParaRPr lang="en-US" altLang="en-US" sz="1400" b="1" dirty="0">
              <a:solidFill>
                <a:srgbClr val="000099"/>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685800"/>
            <a:ext cx="7772400" cy="685800"/>
          </a:xfrm>
        </p:spPr>
        <p:txBody>
          <a:bodyPr/>
          <a:lstStyle/>
          <a:p>
            <a:r>
              <a:rPr lang="en-US" altLang="en-US" b="1" dirty="0" smtClean="0"/>
              <a:t>May 2015 Session</a:t>
            </a:r>
          </a:p>
        </p:txBody>
      </p:sp>
      <p:sp>
        <p:nvSpPr>
          <p:cNvPr id="15363" name="Content Placeholder 2"/>
          <p:cNvSpPr>
            <a:spLocks noGrp="1"/>
          </p:cNvSpPr>
          <p:nvPr>
            <p:ph idx="1"/>
          </p:nvPr>
        </p:nvSpPr>
        <p:spPr>
          <a:xfrm>
            <a:off x="685800" y="1219200"/>
            <a:ext cx="7772400" cy="609600"/>
          </a:xfrm>
        </p:spPr>
        <p:txBody>
          <a:bodyPr/>
          <a:lstStyle/>
          <a:p>
            <a:pPr>
              <a:buFont typeface="Arial" pitchFamily="34" charset="0"/>
              <a:buChar char="•"/>
              <a:defRPr/>
            </a:pPr>
            <a:r>
              <a:rPr lang="en-US" altLang="en-US" sz="2800" dirty="0" smtClean="0">
                <a:latin typeface="Times New Roman" pitchFamily="18" charset="0"/>
              </a:rPr>
              <a:t>Secretary: TBD</a:t>
            </a:r>
            <a:endParaRPr lang="en-US" altLang="en-US" sz="2800" dirty="0">
              <a:latin typeface="Times New Roman" pitchFamily="18" charset="0"/>
            </a:endParaRPr>
          </a:p>
          <a:p>
            <a:pPr>
              <a:buFont typeface="Arial" pitchFamily="34" charset="0"/>
              <a:buChar char="•"/>
              <a:defRPr/>
            </a:pPr>
            <a:r>
              <a:rPr lang="en-US" altLang="en-US" sz="2800" dirty="0" smtClean="0">
                <a:latin typeface="Times New Roman" pitchFamily="18" charset="0"/>
              </a:rPr>
              <a:t>Total of 5 time slots</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endParaRP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F7EEF24-D59A-4484-A67E-ACED2AD24C81}" type="slidenum">
              <a:rPr lang="en-US" altLang="en-US" sz="1200">
                <a:latin typeface="Times New Roman" pitchFamily="18" charset="0"/>
              </a:rPr>
              <a:pPr>
                <a:spcBef>
                  <a:spcPct val="0"/>
                </a:spcBef>
                <a:buFontTx/>
                <a:buNone/>
              </a:pPr>
              <a:t>7</a:t>
            </a:fld>
            <a:endParaRPr lang="en-US" altLang="en-US" sz="1200">
              <a:latin typeface="Times New Roman" pitchFamily="18" charset="0"/>
            </a:endParaRPr>
          </a:p>
        </p:txBody>
      </p:sp>
      <p:sp>
        <p:nvSpPr>
          <p:cNvPr id="1946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9462"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May 2015</a:t>
            </a:r>
          </a:p>
        </p:txBody>
      </p:sp>
      <p:graphicFrame>
        <p:nvGraphicFramePr>
          <p:cNvPr id="7" name="コンテンツ プレースホルダー 8"/>
          <p:cNvGraphicFramePr>
            <a:graphicFrameLocks noGrp="1"/>
          </p:cNvGraphicFramePr>
          <p:nvPr>
            <p:extLst>
              <p:ext uri="{D42A27DB-BD31-4B8C-83A1-F6EECF244321}">
                <p14:modId xmlns:p14="http://schemas.microsoft.com/office/powerpoint/2010/main" val="3664441294"/>
              </p:ext>
            </p:extLst>
          </p:nvPr>
        </p:nvGraphicFramePr>
        <p:xfrm>
          <a:off x="1905000" y="2286000"/>
          <a:ext cx="6248400" cy="2530475"/>
        </p:xfrm>
        <a:graphic>
          <a:graphicData uri="http://schemas.openxmlformats.org/drawingml/2006/table">
            <a:tbl>
              <a:tblPr/>
              <a:tblGrid>
                <a:gridCol w="850428"/>
                <a:gridCol w="1191850"/>
                <a:gridCol w="1191850"/>
                <a:gridCol w="1718872"/>
                <a:gridCol w="1295400"/>
              </a:tblGrid>
              <a:tr h="371475">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itchFamily="34" charset="0"/>
                          <a:ea typeface="MS PGothic" pitchFamily="34" charset="-128"/>
                        </a:rPr>
                        <a:t>Monday</a:t>
                      </a: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itchFamily="34" charset="0"/>
                          <a:ea typeface="MS PGothic" pitchFamily="34" charset="-128"/>
                        </a:rPr>
                        <a:t>Tuesday</a:t>
                      </a: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Wednesday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Thursday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AM1</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TG4q</a:t>
                      </a: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PM1</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TG4q</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PM2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bl>
          </a:graphicData>
        </a:graphic>
      </p:graphicFrame>
      <p:sp>
        <p:nvSpPr>
          <p:cNvPr id="8" name="Content Placeholder 2"/>
          <p:cNvSpPr txBox="1">
            <a:spLocks/>
          </p:cNvSpPr>
          <p:nvPr/>
        </p:nvSpPr>
        <p:spPr bwMode="auto">
          <a:xfrm>
            <a:off x="685800" y="5029200"/>
            <a:ext cx="83820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085850" indent="-228600">
              <a:spcBef>
                <a:spcPct val="20000"/>
              </a:spcBef>
              <a:buChar char="•"/>
              <a:defRPr sz="2400">
                <a:solidFill>
                  <a:schemeClr val="tx1"/>
                </a:solidFill>
                <a:latin typeface="Arial" pitchFamily="34" charset="0"/>
              </a:defRPr>
            </a:lvl3pPr>
            <a:lvl4pPr marL="1428750" indent="-228600">
              <a:spcBef>
                <a:spcPct val="20000"/>
              </a:spcBef>
              <a:buChar char="–"/>
              <a:defRPr sz="2000">
                <a:solidFill>
                  <a:schemeClr val="tx1"/>
                </a:solidFill>
                <a:latin typeface="Arial" pitchFamily="34" charset="0"/>
              </a:defRPr>
            </a:lvl4pPr>
            <a:lvl5pPr marL="1771650" indent="-228600">
              <a:spcBef>
                <a:spcPct val="20000"/>
              </a:spcBef>
              <a:buChar char="•"/>
              <a:defRPr sz="2000">
                <a:solidFill>
                  <a:schemeClr val="tx1"/>
                </a:solidFill>
                <a:latin typeface="Arial" pitchFamily="34" charset="0"/>
              </a:defRPr>
            </a:lvl5pPr>
            <a:lvl6pPr marL="2228850" indent="-228600" eaLnBrk="0" fontAlgn="base" hangingPunct="0">
              <a:spcBef>
                <a:spcPct val="20000"/>
              </a:spcBef>
              <a:spcAft>
                <a:spcPct val="0"/>
              </a:spcAft>
              <a:buChar char="•"/>
              <a:defRPr sz="2000">
                <a:solidFill>
                  <a:schemeClr val="tx1"/>
                </a:solidFill>
                <a:latin typeface="Arial" pitchFamily="34" charset="0"/>
              </a:defRPr>
            </a:lvl6pPr>
            <a:lvl7pPr marL="2686050" indent="-228600" eaLnBrk="0" fontAlgn="base" hangingPunct="0">
              <a:spcBef>
                <a:spcPct val="20000"/>
              </a:spcBef>
              <a:spcAft>
                <a:spcPct val="0"/>
              </a:spcAft>
              <a:buChar char="•"/>
              <a:defRPr sz="2000">
                <a:solidFill>
                  <a:schemeClr val="tx1"/>
                </a:solidFill>
                <a:latin typeface="Arial" pitchFamily="34" charset="0"/>
              </a:defRPr>
            </a:lvl7pPr>
            <a:lvl8pPr marL="3143250" indent="-228600" eaLnBrk="0" fontAlgn="base" hangingPunct="0">
              <a:spcBef>
                <a:spcPct val="20000"/>
              </a:spcBef>
              <a:spcAft>
                <a:spcPct val="0"/>
              </a:spcAft>
              <a:buChar char="•"/>
              <a:defRPr sz="2000">
                <a:solidFill>
                  <a:schemeClr val="tx1"/>
                </a:solidFill>
                <a:latin typeface="Arial" pitchFamily="34" charset="0"/>
              </a:defRPr>
            </a:lvl8pPr>
            <a:lvl9pPr marL="3600450" indent="-228600" eaLnBrk="0" fontAlgn="base" hangingPunct="0">
              <a:spcBef>
                <a:spcPct val="20000"/>
              </a:spcBef>
              <a:spcAft>
                <a:spcPct val="0"/>
              </a:spcAft>
              <a:buChar char="•"/>
              <a:defRPr sz="2000">
                <a:solidFill>
                  <a:schemeClr val="tx1"/>
                </a:solidFill>
                <a:latin typeface="Arial" pitchFamily="34" charset="0"/>
              </a:defRPr>
            </a:lvl9pPr>
          </a:lstStyle>
          <a:p>
            <a:r>
              <a:rPr lang="en-US" altLang="en-US" sz="2800" dirty="0">
                <a:latin typeface="Times New Roman" pitchFamily="18" charset="0"/>
              </a:rPr>
              <a:t>Meeting Objective(s):</a:t>
            </a:r>
          </a:p>
          <a:p>
            <a:pPr lvl="1">
              <a:buFont typeface="Wingdings" pitchFamily="2" charset="2"/>
              <a:buChar char="Ø"/>
            </a:pPr>
            <a:r>
              <a:rPr lang="en-US" altLang="en-US" sz="2400" dirty="0">
                <a:latin typeface="Times New Roman" pitchFamily="18" charset="0"/>
              </a:rPr>
              <a:t>Final review of </a:t>
            </a:r>
            <a:r>
              <a:rPr lang="en-US" altLang="en-US" sz="2400" dirty="0" smtClean="0">
                <a:latin typeface="Times New Roman" pitchFamily="18" charset="0"/>
              </a:rPr>
              <a:t>D5.0 </a:t>
            </a:r>
            <a:r>
              <a:rPr lang="en-US" altLang="en-US" sz="2400" dirty="0">
                <a:latin typeface="Times New Roman" pitchFamily="18" charset="0"/>
              </a:rPr>
              <a:t>for the fourth recirculation letter </a:t>
            </a:r>
            <a:r>
              <a:rPr lang="en-US" altLang="en-US" sz="2400" dirty="0" smtClean="0">
                <a:latin typeface="Times New Roman" pitchFamily="18" charset="0"/>
              </a:rPr>
              <a:t>ballot</a:t>
            </a:r>
          </a:p>
          <a:p>
            <a:pPr lvl="1">
              <a:buFont typeface="Wingdings" pitchFamily="2" charset="2"/>
              <a:buChar char="Ø"/>
            </a:pPr>
            <a:r>
              <a:rPr lang="en-US" altLang="en-US" sz="2400" dirty="0" smtClean="0">
                <a:latin typeface="Times New Roman" pitchFamily="18" charset="0"/>
              </a:rPr>
              <a:t>Prepare </a:t>
            </a:r>
            <a:r>
              <a:rPr lang="en-US" altLang="en-US" sz="2400" dirty="0" smtClean="0">
                <a:latin typeface="Times New Roman" pitchFamily="18" charset="0"/>
              </a:rPr>
              <a:t>for Sponsor Ballot</a:t>
            </a:r>
            <a:endParaRPr lang="en-US" altLang="en-US" sz="2400" dirty="0">
              <a:latin typeface="Times New Roman" pitchFamily="18" charset="0"/>
            </a:endParaRPr>
          </a:p>
          <a:p>
            <a:pPr>
              <a:buFontTx/>
              <a:buNone/>
            </a:pPr>
            <a:endParaRPr lang="en-US" altLang="en-US" sz="2800" dirty="0">
              <a:latin typeface="Times New Roman" pitchFamily="18" charset="0"/>
            </a:endParaRPr>
          </a:p>
          <a:p>
            <a:pPr>
              <a:buFontTx/>
              <a:buNone/>
            </a:pPr>
            <a:endParaRPr lang="en-US" altLang="en-US" sz="2800" dirty="0">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533400"/>
          </a:xfrm>
        </p:spPr>
        <p:txBody>
          <a:bodyPr/>
          <a:lstStyle/>
          <a:p>
            <a:r>
              <a:rPr lang="en-US" altLang="en-US" dirty="0" smtClean="0"/>
              <a:t>Agenda</a:t>
            </a:r>
          </a:p>
        </p:txBody>
      </p:sp>
      <p:sp>
        <p:nvSpPr>
          <p:cNvPr id="15363" name="Content Placeholder 2"/>
          <p:cNvSpPr>
            <a:spLocks noGrp="1"/>
          </p:cNvSpPr>
          <p:nvPr>
            <p:ph idx="1"/>
          </p:nvPr>
        </p:nvSpPr>
        <p:spPr>
          <a:xfrm>
            <a:off x="304800" y="1219200"/>
            <a:ext cx="8686800" cy="5029200"/>
          </a:xfrm>
        </p:spPr>
        <p:txBody>
          <a:bodyPr/>
          <a:lstStyle/>
          <a:p>
            <a:pPr marL="481012" indent="-457200">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800" u="sng" dirty="0" smtClean="0">
                <a:hlinkClick r:id="rId2"/>
              </a:rPr>
              <a:t>Agenda (15-0298)</a:t>
            </a:r>
            <a:endParaRPr lang="en-US" sz="2800" u="sng" dirty="0" smtClean="0"/>
          </a:p>
          <a:p>
            <a:pPr marL="481012" indent="-457200">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a:t>Approval of May 2015 Meeting </a:t>
            </a:r>
            <a:r>
              <a:rPr lang="en-US" altLang="en-US" sz="2800" dirty="0" smtClean="0"/>
              <a:t>Agenda (15-0298)</a:t>
            </a:r>
            <a:endParaRPr lang="en-US" altLang="en-US" sz="2800" u="sng" dirty="0" smtClean="0">
              <a:latin typeface="Times New Roman" pitchFamily="18" charset="0"/>
            </a:endParaRPr>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B98C0221-2EA3-4526-A473-A1844F99E1DF}" type="slidenum">
              <a:rPr lang="en-US" altLang="en-US" sz="1200">
                <a:latin typeface="Times New Roman" pitchFamily="18" charset="0"/>
              </a:rPr>
              <a:pPr>
                <a:spcBef>
                  <a:spcPct val="0"/>
                </a:spcBef>
                <a:buFontTx/>
                <a:buNone/>
              </a:pPr>
              <a:t>8</a:t>
            </a:fld>
            <a:endParaRPr lang="en-US" altLang="en-US" sz="1200">
              <a:latin typeface="Times New Roman" pitchFamily="18" charset="0"/>
            </a:endParaRPr>
          </a:p>
        </p:txBody>
      </p:sp>
      <p:sp>
        <p:nvSpPr>
          <p:cNvPr id="2048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0486"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May 2015</a:t>
            </a:r>
          </a:p>
        </p:txBody>
      </p:sp>
      <p:sp>
        <p:nvSpPr>
          <p:cNvPr id="7" name="Content Placeholder 2"/>
          <p:cNvSpPr txBox="1">
            <a:spLocks/>
          </p:cNvSpPr>
          <p:nvPr/>
        </p:nvSpPr>
        <p:spPr bwMode="auto">
          <a:xfrm>
            <a:off x="914400" y="2667000"/>
            <a:ext cx="77724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kern="0" dirty="0" smtClean="0">
                <a:latin typeface="Times New Roman" pitchFamily="18" charset="0"/>
                <a:cs typeface="Times New Roman" pitchFamily="18" charset="0"/>
              </a:rPr>
              <a:t>Moved by:</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kern="0" dirty="0" smtClean="0">
                <a:latin typeface="Times New Roman" pitchFamily="18" charset="0"/>
                <a:cs typeface="Times New Roman" pitchFamily="18" charset="0"/>
              </a:rPr>
              <a:t>Seconded by:</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kern="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Approval of March 2015 Meeting </a:t>
            </a:r>
            <a:r>
              <a:rPr lang="en-US" altLang="en-US" dirty="0" smtClean="0"/>
              <a:t>Minutes and May 7 BRC Call Minutes</a:t>
            </a:r>
            <a:endParaRPr lang="en-US" altLang="en-US" dirty="0" smtClean="0"/>
          </a:p>
        </p:txBody>
      </p:sp>
      <p:sp>
        <p:nvSpPr>
          <p:cNvPr id="15363" name="Content Placeholder 2"/>
          <p:cNvSpPr>
            <a:spLocks noGrp="1"/>
          </p:cNvSpPr>
          <p:nvPr>
            <p:ph idx="1"/>
          </p:nvPr>
        </p:nvSpPr>
        <p:spPr/>
        <p:txBody>
          <a:bodyPr/>
          <a:lstStyle/>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rPr>
              <a:t>15-15-0271-00-004q-meeting-minutes-March-2015-Berlin.pdf</a:t>
            </a:r>
          </a:p>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rPr>
              <a:t>15-15-0353-00-004q-</a:t>
            </a:r>
            <a:r>
              <a:rPr lang="en-US" sz="2800" dirty="0" smtClean="0">
                <a:latin typeface="Times New Roman" pitchFamily="18" charset="0"/>
              </a:rPr>
              <a:t>BRC-Conf.-Call-Meeting-Minutes-07-May-2015.doc</a:t>
            </a:r>
            <a:endParaRPr lang="en-US" altLang="en-US" sz="2800" dirty="0">
              <a:latin typeface="Times New Roman" pitchFamily="18" charset="0"/>
            </a:endParaRPr>
          </a:p>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Moved by:</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cs typeface="Times New Roman" pitchFamily="18" charset="0"/>
              </a:rPr>
              <a:t>Seconded by:</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cs typeface="Times New Roman" pitchFamily="18" charset="0"/>
            </a:endParaRPr>
          </a:p>
        </p:txBody>
      </p:sp>
      <p:sp>
        <p:nvSpPr>
          <p:cNvPr id="2355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0F68746-FA02-4A42-9846-C25141749E68}" type="slidenum">
              <a:rPr lang="en-US" altLang="en-US" sz="1200">
                <a:latin typeface="Times New Roman" pitchFamily="18" charset="0"/>
              </a:rPr>
              <a:pPr>
                <a:spcBef>
                  <a:spcPct val="0"/>
                </a:spcBef>
                <a:buFontTx/>
                <a:buNone/>
              </a:pPr>
              <a:t>9</a:t>
            </a:fld>
            <a:endParaRPr lang="en-US" altLang="en-US" sz="1200">
              <a:latin typeface="Times New Roman" pitchFamily="18" charset="0"/>
            </a:endParaRPr>
          </a:p>
        </p:txBody>
      </p:sp>
      <p:sp>
        <p:nvSpPr>
          <p:cNvPr id="2355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3558"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May 2015</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811</Words>
  <Application>Microsoft Office PowerPoint</Application>
  <PresentationFormat>On-screen Show (4:3)</PresentationFormat>
  <Paragraphs>137</Paragraphs>
  <Slides>12</Slides>
  <Notes>3</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IEEE 802.15.4q Task Group</vt:lpstr>
      <vt:lpstr>Participants, Patents, and Duty to Inform</vt:lpstr>
      <vt:lpstr>Patent Related Links</vt:lpstr>
      <vt:lpstr>Call for Potentially Essential Patents</vt:lpstr>
      <vt:lpstr>Other Guidelines for IEEE WG Meetings</vt:lpstr>
      <vt:lpstr>May 2015 Session</vt:lpstr>
      <vt:lpstr>Agenda</vt:lpstr>
      <vt:lpstr>Approval of March 2015 Meeting Minutes and May 7 BRC Call Minutes</vt:lpstr>
      <vt:lpstr>Final review of D5.0 for the fourth recirculation letter ballot</vt:lpstr>
      <vt:lpstr>Preparation for Sponsor Ballot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2015-01-12T21:11:50Z</dcterms:created>
  <dcterms:modified xsi:type="dcterms:W3CDTF">2015-05-11T07:16:42Z</dcterms:modified>
</cp:coreProperties>
</file>