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7" r:id="rId6"/>
    <p:sldId id="293" r:id="rId7"/>
    <p:sldId id="295"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97" autoAdjust="0"/>
    <p:restoredTop sz="85223" autoAdjust="0"/>
  </p:normalViewPr>
  <p:slideViewPr>
    <p:cSldViewPr>
      <p:cViewPr varScale="1">
        <p:scale>
          <a:sx n="60" d="100"/>
          <a:sy n="60" d="100"/>
        </p:scale>
        <p:origin x="-90" y="-18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802.11-15/0522r0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802.11-15/0522r0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802.11-15/0522r0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802.11-15/0522r0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sz="1200" b="0" baseline="0" dirty="0" smtClean="0">
                <a:latin typeface="+mn-lt"/>
              </a:rPr>
              <a:t>$</a:t>
            </a:r>
            <a:r>
              <a:rPr lang="en-US" dirty="0" smtClean="0"/>
              <a:t>115,196.60</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15-15-0365r0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May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10 May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11-15/0522</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May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2015-05-10</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28"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May 2015</a:t>
            </a:r>
            <a:r>
              <a:rPr lang="en-GB" dirty="0" smtClean="0"/>
              <a:t> </a:t>
            </a:r>
            <a:r>
              <a:rPr lang="en-GB" dirty="0" smtClean="0"/>
              <a:t>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a:t>15-15</a:t>
            </a:r>
            <a:r>
              <a:rPr lang="en-US" dirty="0" smtClean="0"/>
              <a:t>/-</a:t>
            </a:r>
            <a:r>
              <a:rPr lang="en-US" dirty="0" smtClean="0"/>
              <a:t>0365</a:t>
            </a:r>
            <a:r>
              <a:rPr lang="en-GB" dirty="0" smtClean="0"/>
              <a:t>r0</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775633917"/>
              </p:ext>
            </p:extLst>
          </p:nvPr>
        </p:nvGraphicFramePr>
        <p:xfrm>
          <a:off x="1219200" y="990599"/>
          <a:ext cx="7086600" cy="5334002"/>
        </p:xfrm>
        <a:graphic>
          <a:graphicData uri="http://schemas.openxmlformats.org/drawingml/2006/table">
            <a:tbl>
              <a:tblPr/>
              <a:tblGrid>
                <a:gridCol w="3543300"/>
                <a:gridCol w="3543300"/>
              </a:tblGrid>
              <a:tr h="399695">
                <a:tc gridSpan="2">
                  <a:txBody>
                    <a:bodyPr/>
                    <a:lstStyle/>
                    <a:p>
                      <a:pPr algn="ctr" fontAlgn="b"/>
                      <a:r>
                        <a:rPr lang="en-US" sz="2400" b="1" i="0" u="none" strike="noStrike" dirty="0" smtClean="0">
                          <a:effectLst/>
                          <a:latin typeface="Arial"/>
                        </a:rPr>
                        <a:t>Reconciled Balance </a:t>
                      </a:r>
                      <a:r>
                        <a:rPr lang="en-US" sz="2400" b="1" i="0" u="none" strike="noStrike" dirty="0">
                          <a:effectLst/>
                          <a:latin typeface="Arial"/>
                        </a:rPr>
                        <a:t>Sheet</a:t>
                      </a:r>
                    </a:p>
                  </a:txBody>
                  <a:tcPr marL="9525" marR="9525" marT="9525" marB="0" anchor="b">
                    <a:lnL>
                      <a:noFill/>
                    </a:lnL>
                    <a:lnR>
                      <a:noFill/>
                    </a:lnR>
                    <a:lnT>
                      <a:noFill/>
                    </a:lnT>
                    <a:lnB>
                      <a:noFill/>
                    </a:lnB>
                  </a:tcPr>
                </a:tc>
                <a:tc hMerge="1">
                  <a:txBody>
                    <a:bodyPr/>
                    <a:lstStyle/>
                    <a:p>
                      <a:endParaRPr lang="en-US"/>
                    </a:p>
                  </a:txBody>
                  <a:tcPr/>
                </a:tc>
              </a:tr>
              <a:tr h="399695">
                <a:tc gridSpan="2">
                  <a:txBody>
                    <a:bodyPr/>
                    <a:lstStyle/>
                    <a:p>
                      <a:pPr algn="ctr" fontAlgn="b"/>
                      <a:r>
                        <a:rPr lang="en-US" sz="2400" b="1" i="0" u="none" strike="noStrike" dirty="0" smtClean="0">
                          <a:effectLst/>
                          <a:latin typeface="Arial"/>
                        </a:rPr>
                        <a:t>End </a:t>
                      </a:r>
                      <a:r>
                        <a:rPr lang="en-US" sz="2400" b="1" i="0" u="none" strike="noStrike" dirty="0">
                          <a:effectLst/>
                          <a:latin typeface="Arial"/>
                        </a:rPr>
                        <a:t>of Jan </a:t>
                      </a:r>
                      <a:r>
                        <a:rPr lang="en-US" sz="2400" b="1" i="0" u="none" strike="noStrike" dirty="0" smtClean="0">
                          <a:effectLst/>
                          <a:latin typeface="Arial"/>
                        </a:rPr>
                        <a:t>2015</a:t>
                      </a:r>
                      <a:endParaRPr lang="en-US" sz="2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37382">
                <a:tc>
                  <a:txBody>
                    <a:bodyPr/>
                    <a:lstStyle/>
                    <a:p>
                      <a:pPr algn="l" fontAlgn="b"/>
                      <a:r>
                        <a:rPr lang="en-US" sz="1400" b="1" i="0" u="none" strike="noStrike" dirty="0">
                          <a:effectLst/>
                          <a:latin typeface="Arial"/>
                        </a:rPr>
                        <a:t>Financial Row</a:t>
                      </a:r>
                    </a:p>
                  </a:txBody>
                  <a:tcPr marL="9525" marR="9525" marT="9525" marB="0" anchor="b">
                    <a:lnL>
                      <a:noFill/>
                    </a:lnL>
                    <a:lnR>
                      <a:noFill/>
                    </a:lnR>
                    <a:lnT>
                      <a:noFill/>
                    </a:lnT>
                    <a:lnB>
                      <a:noFill/>
                    </a:lnB>
                    <a:solidFill>
                      <a:srgbClr val="D0D0D0"/>
                    </a:solidFill>
                  </a:tcPr>
                </a:tc>
                <a:tc>
                  <a:txBody>
                    <a:bodyPr/>
                    <a:lstStyle/>
                    <a:p>
                      <a:pPr algn="l" fontAlgn="b"/>
                      <a:r>
                        <a:rPr lang="en-US" sz="1400" b="1" i="0" u="none" strike="noStrike">
                          <a:effectLst/>
                          <a:latin typeface="Arial"/>
                        </a:rPr>
                        <a:t>Amount</a:t>
                      </a:r>
                    </a:p>
                  </a:txBody>
                  <a:tcPr marL="9525" marR="9525" marT="9525" marB="0" anchor="b">
                    <a:lnL>
                      <a:noFill/>
                    </a:lnL>
                    <a:lnR>
                      <a:noFill/>
                    </a:lnR>
                    <a:lnT>
                      <a:noFill/>
                    </a:lnT>
                    <a:lnB>
                      <a:noFill/>
                    </a:lnB>
                    <a:solidFill>
                      <a:srgbClr val="D0D0D0"/>
                    </a:solidFill>
                  </a:tcPr>
                </a:tc>
              </a:tr>
              <a:tr h="269845">
                <a:tc>
                  <a:txBody>
                    <a:bodyPr/>
                    <a:lstStyle/>
                    <a:p>
                      <a:pPr algn="l" fontAlgn="ctr"/>
                      <a:r>
                        <a:rPr lang="en-US" sz="16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529545">
                <a:tc>
                  <a:txBody>
                    <a:bodyPr/>
                    <a:lstStyle/>
                    <a:p>
                      <a:pPr algn="l" fontAlgn="b"/>
                      <a:r>
                        <a:rPr lang="en-US" sz="1600" b="0" i="0" u="none" strike="noStrike" dirty="0">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600" b="0" i="0" u="none" strike="noStrike" dirty="0">
                          <a:solidFill>
                            <a:srgbClr val="000000"/>
                          </a:solidFill>
                          <a:effectLst/>
                          <a:latin typeface="Arial"/>
                        </a:rPr>
                        <a:t>$388,614.70 </a:t>
                      </a:r>
                    </a:p>
                  </a:txBody>
                  <a:tcPr marL="9525" marR="9525" marT="9525" marB="0" anchor="ctr">
                    <a:lnL>
                      <a:noFill/>
                    </a:lnL>
                    <a:lnR>
                      <a:noFill/>
                    </a:lnR>
                    <a:lnT>
                      <a:noFill/>
                    </a:lnT>
                    <a:lnB>
                      <a:noFill/>
                    </a:lnB>
                  </a:tcPr>
                </a:tc>
              </a:tr>
              <a:tr h="529545">
                <a:tc>
                  <a:txBody>
                    <a:bodyPr/>
                    <a:lstStyle/>
                    <a:p>
                      <a:pPr algn="l" fontAlgn="b"/>
                      <a:r>
                        <a:rPr lang="en-US" sz="1600" b="0" i="0" u="none" strike="noStrike" dirty="0">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a:rPr>
                        <a:t>$395,296.69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845">
                <a:tc>
                  <a:txBody>
                    <a:bodyPr/>
                    <a:lstStyle/>
                    <a:p>
                      <a:pPr algn="l" fontAlgn="ctr"/>
                      <a:r>
                        <a:rPr lang="en-US" sz="16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a:rPr>
                        <a:t>$724,757.43 </a:t>
                      </a: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a:rPr>
                        <a:t>$59,153.96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dirty="0">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Unaudited balances for March 31, 2015</a:t>
            </a:r>
            <a:endParaRPr lang="en-US" dirty="0"/>
          </a:p>
        </p:txBody>
      </p:sp>
      <p:sp>
        <p:nvSpPr>
          <p:cNvPr id="6" name="Content Placeholder 5"/>
          <p:cNvSpPr>
            <a:spLocks noGrp="1"/>
          </p:cNvSpPr>
          <p:nvPr>
            <p:ph idx="1"/>
          </p:nvPr>
        </p:nvSpPr>
        <p:spPr/>
        <p:txBody>
          <a:bodyPr/>
          <a:lstStyle/>
          <a:p>
            <a:pPr eaLnBrk="1" fontAlgn="b" hangingPunct="1"/>
            <a:r>
              <a:rPr lang="en-US" b="0" dirty="0"/>
              <a:t>74331 - 802.11/.15 CB Acct No. </a:t>
            </a:r>
            <a:r>
              <a:rPr lang="en-US" b="0" dirty="0" smtClean="0"/>
              <a:t>556802		$358,770.61 </a:t>
            </a:r>
            <a:endParaRPr lang="en-US" b="0" dirty="0"/>
          </a:p>
          <a:p>
            <a:pPr eaLnBrk="1" fontAlgn="b" hangingPunct="1"/>
            <a:r>
              <a:rPr lang="en-US" b="0" dirty="0"/>
              <a:t>74332 - 802.11/.15 Face-to-Face </a:t>
            </a:r>
            <a:r>
              <a:rPr lang="en-US" b="0" dirty="0" smtClean="0"/>
              <a:t>Checking		</a:t>
            </a:r>
            <a:r>
              <a:rPr lang="en-US" b="0" u="sng" dirty="0" smtClean="0"/>
              <a:t>$258,120.58</a:t>
            </a:r>
          </a:p>
          <a:p>
            <a:pPr eaLnBrk="1" fontAlgn="b" hangingPunct="1"/>
            <a:r>
              <a:rPr lang="en-US" b="0" dirty="0"/>
              <a:t> </a:t>
            </a:r>
            <a:r>
              <a:rPr lang="en-US" b="0" dirty="0" smtClean="0"/>
              <a:t>               Total:									$616,891.19 </a:t>
            </a:r>
            <a:endParaRPr lang="en-US" b="0" dirty="0"/>
          </a:p>
          <a:p>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Tree>
    <p:extLst>
      <p:ext uri="{BB962C8B-B14F-4D97-AF65-F5344CB8AC3E}">
        <p14:creationId xmlns:p14="http://schemas.microsoft.com/office/powerpoint/2010/main" val="3136974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a:t>
            </a:r>
            <a:r>
              <a:rPr lang="en-US" sz="1600" b="1" dirty="0" smtClean="0">
                <a:solidFill>
                  <a:srgbClr val="FF0000"/>
                </a:solidFill>
                <a:ea typeface="MS PGothic" pitchFamily="34" charset="-128"/>
              </a:rPr>
              <a:t>317,992.96            </a:t>
            </a:r>
            <a:endParaRPr lang="en-US" sz="16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a:t>
            </a:r>
            <a:r>
              <a:rPr lang="en-US" sz="1400" dirty="0" smtClean="0">
                <a:solidFill>
                  <a:schemeClr val="tx1"/>
                </a:solidFill>
                <a:ea typeface="MS PGothic" pitchFamily="34" charset="-128"/>
              </a:rPr>
              <a:t>70,000.00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115,196.60</a:t>
            </a: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a:t>
            </a:r>
            <a:r>
              <a:rPr lang="en-US" sz="1600" b="1" dirty="0" smtClean="0">
                <a:solidFill>
                  <a:schemeClr val="tx1"/>
                </a:solidFill>
                <a:ea typeface="MS PGothic" pitchFamily="34" charset="-128"/>
              </a:rPr>
              <a:t>/(Deficit)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a:t>
            </a:r>
            <a:r>
              <a:rPr lang="en-US" sz="1600" b="1" dirty="0" smtClean="0">
                <a:solidFill>
                  <a:schemeClr val="tx1"/>
                </a:solidFill>
                <a:ea typeface="MS PGothic" pitchFamily="34" charset="-128"/>
              </a:rPr>
              <a:t>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a:t>
            </a:r>
            <a:r>
              <a:rPr lang="en-US" sz="1600" b="1" dirty="0" smtClean="0">
                <a:solidFill>
                  <a:schemeClr val="tx1"/>
                </a:solidFill>
                <a:ea typeface="MS PGothic" pitchFamily="34" charset="-128"/>
              </a:rPr>
              <a:t>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a:t>
            </a:r>
            <a:endParaRPr lang="en-US" sz="1800" dirty="0" smtClean="0">
              <a:solidFill>
                <a:schemeClr val="tx1"/>
              </a:solidFill>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9,652</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a:t>
            </a:r>
            <a:r>
              <a:rPr lang="en-US" sz="1600" dirty="0" smtClean="0">
                <a:solidFill>
                  <a:schemeClr val="tx1"/>
                </a:solidFill>
                <a:ea typeface="MS PGothic" pitchFamily="34" charset="-128"/>
              </a:rPr>
              <a:t>300</a:t>
            </a:r>
            <a:r>
              <a:rPr lang="en-US" sz="1600" dirty="0">
                <a:solidFill>
                  <a:schemeClr val="tx1"/>
                </a:solidFill>
                <a:ea typeface="MS PGothic" pitchFamily="34" charset="-128"/>
              </a:rPr>
              <a:t>	</a:t>
            </a:r>
            <a:r>
              <a:rPr lang="en-US" sz="1600" dirty="0" smtClean="0">
                <a:solidFill>
                  <a:schemeClr val="tx1"/>
                </a:solidFill>
                <a:ea typeface="MS PGothic" pitchFamily="34" charset="-128"/>
              </a:rPr>
              <a:t>      </a:t>
            </a:r>
            <a:r>
              <a:rPr lang="en-US" sz="1600" dirty="0" smtClean="0">
                <a:solidFill>
                  <a:schemeClr val="tx1"/>
                </a:solidFill>
                <a:ea typeface="MS PGothic" pitchFamily="34" charset="-128"/>
              </a:rPr>
              <a:t>346</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a:t>
            </a:r>
            <a:r>
              <a:rPr lang="en-US" sz="1800" b="1" dirty="0" smtClean="0">
                <a:solidFill>
                  <a:srgbClr val="FF0000"/>
                </a:solidFill>
                <a:ea typeface="MS PGothic" pitchFamily="34" charset="-128"/>
              </a:rPr>
              <a:t>180,252	$235,280</a:t>
            </a:r>
            <a:endParaRPr lang="en-US" sz="18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a:t>
            </a:r>
            <a:r>
              <a:rPr lang="en-US" sz="1600" dirty="0" smtClean="0">
                <a:solidFill>
                  <a:schemeClr val="tx1"/>
                </a:solidFill>
                <a:ea typeface="MS PGothic" pitchFamily="34" charset="-128"/>
              </a:rPr>
              <a:t>$ 17,645</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a:t>
            </a:r>
            <a:r>
              <a:rPr lang="en-US" sz="1600" dirty="0" smtClean="0">
                <a:solidFill>
                  <a:schemeClr val="tx1"/>
                </a:solidFill>
                <a:ea typeface="MS PGothic" pitchFamily="34" charset="-128"/>
              </a:rPr>
              <a:t>$ 13,097</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a:t>
            </a:r>
            <a:r>
              <a:rPr lang="en-US" sz="1600" dirty="0" smtClean="0">
                <a:solidFill>
                  <a:schemeClr val="tx1"/>
                </a:solidFill>
                <a:ea typeface="MS PGothic" pitchFamily="34" charset="-128"/>
              </a:rPr>
              <a:t>$ 89,510</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a:t>
            </a:r>
            <a:r>
              <a:rPr lang="en-US" sz="1600" dirty="0" smtClean="0">
                <a:solidFill>
                  <a:schemeClr val="tx1"/>
                </a:solidFill>
                <a:ea typeface="MS PGothic" pitchFamily="34" charset="-128"/>
              </a:rPr>
              <a:t>$ 51,864</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a:t>
            </a:r>
            <a:r>
              <a:rPr lang="en-US" sz="1600" dirty="0" smtClean="0">
                <a:solidFill>
                  <a:schemeClr val="tx1"/>
                </a:solidFill>
                <a:ea typeface="MS PGothic" pitchFamily="34" charset="-128"/>
              </a:rPr>
              <a:t>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a:t>
            </a:r>
            <a:r>
              <a:rPr lang="en-US" sz="1600" dirty="0" smtClean="0">
                <a:solidFill>
                  <a:schemeClr val="tx1"/>
                </a:solidFill>
                <a:ea typeface="MS PGothic" pitchFamily="34" charset="-128"/>
              </a:rPr>
              <a:t>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a:t>
            </a:r>
            <a:r>
              <a:rPr lang="en-US" sz="1600" dirty="0" smtClean="0">
                <a:solidFill>
                  <a:schemeClr val="tx1"/>
                </a:solidFill>
              </a:rPr>
              <a:t>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a:t>
            </a:r>
            <a:r>
              <a:rPr lang="en-US" sz="1600" dirty="0" smtClean="0">
                <a:solidFill>
                  <a:schemeClr val="tx1"/>
                </a:solidFill>
                <a:ea typeface="MS PGothic" pitchFamily="34" charset="-128"/>
              </a:rPr>
              <a:t>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a:t>
            </a:r>
            <a:endParaRPr lang="en-US" sz="1600" dirty="0" smtClean="0">
              <a:solidFill>
                <a:schemeClr val="tx1"/>
              </a:solidFill>
              <a:ea typeface="MS PGothic" pitchFamily="34" charset="-128"/>
            </a:endParaRP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a:t>
            </a:r>
            <a:r>
              <a:rPr lang="en-US" sz="1800" b="1" dirty="0" smtClean="0">
                <a:solidFill>
                  <a:schemeClr val="tx1"/>
                </a:solidFill>
                <a:ea typeface="MS PGothic" pitchFamily="34" charset="-128"/>
              </a:rPr>
              <a:t>16,748	$  6,321.65       </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a:t>
            </a:r>
            <a:r>
              <a:rPr lang="en-US" sz="1800" b="1" dirty="0" smtClean="0">
                <a:solidFill>
                  <a:schemeClr val="tx1"/>
                </a:solidFill>
                <a:ea typeface="MS PGothic" pitchFamily="34" charset="-128"/>
              </a:rPr>
              <a:t>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a:t>
            </a:r>
            <a:r>
              <a:rPr lang="en-US" sz="1800" b="1" dirty="0" smtClean="0">
                <a:solidFill>
                  <a:schemeClr val="tx1"/>
                </a:solidFill>
                <a:ea typeface="MS PGothic" pitchFamily="34" charset="-128"/>
              </a:rPr>
              <a:t>	</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a:t>
            </a:r>
            <a:r>
              <a:rPr lang="en-US" sz="18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endParaRPr lang="en-US" sz="1200" dirty="0" smtClean="0"/>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a:t>
            </a:r>
            <a:r>
              <a:rPr lang="en-US" sz="1200" dirty="0" smtClean="0"/>
              <a:t> </a:t>
            </a:r>
            <a:r>
              <a:rPr lang="en-US" sz="1200" dirty="0" smtClean="0"/>
              <a:t>($0- </a:t>
            </a:r>
            <a:r>
              <a:rPr lang="en-US" sz="1200" dirty="0" smtClean="0">
                <a:solidFill>
                  <a:srgbClr val="FF0000"/>
                </a:solidFill>
              </a:rPr>
              <a:t>$7,475</a:t>
            </a:r>
            <a:r>
              <a:rPr lang="en-US" sz="1200" dirty="0" smtClean="0"/>
              <a:t>) </a:t>
            </a:r>
            <a:endParaRPr lang="en-US" sz="1200" dirty="0" smtClean="0"/>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endParaRPr lang="en-US" sz="1200" dirty="0" smtClean="0"/>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310231"/>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endParaRPr lang="en-US" sz="2200" dirty="0" smtClean="0"/>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346 </a:t>
            </a:r>
            <a:r>
              <a:rPr lang="en-US" dirty="0"/>
              <a:t>– </a:t>
            </a:r>
            <a:r>
              <a:rPr lang="en-US" dirty="0" smtClean="0"/>
              <a:t>Vancouver ($6,323 - ) </a:t>
            </a:r>
            <a:endParaRPr lang="en-US"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35747</TotalTime>
  <Words>1304</Words>
  <Application>Microsoft Office PowerPoint</Application>
  <PresentationFormat>On-screen Show (4:3)</PresentationFormat>
  <Paragraphs>384</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PowerPoint Presentation</vt:lpstr>
      <vt:lpstr>Treasurer Report May 2015</vt:lpstr>
      <vt:lpstr>Abstract</vt:lpstr>
      <vt:lpstr>PowerPoint Presentation</vt:lpstr>
      <vt:lpstr>Unaudited balances for March 31, 2015</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2015</dc:title>
  <dc:creator>Jon Rosdahl</dc:creator>
  <cp:keywords>May 2015</cp:keywords>
  <dc:description>Ben Rolfe (BCA); Jon Rosdahl (CSR)</dc:description>
  <cp:lastModifiedBy>Jon Rosdahl</cp:lastModifiedBy>
  <cp:revision>198</cp:revision>
  <cp:lastPrinted>1601-01-01T00:00:00Z</cp:lastPrinted>
  <dcterms:created xsi:type="dcterms:W3CDTF">2012-05-13T15:07:35Z</dcterms:created>
  <dcterms:modified xsi:type="dcterms:W3CDTF">2015-05-11T06:48:07Z</dcterms:modified>
</cp:coreProperties>
</file>