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419" r:id="rId2"/>
    <p:sldId id="417" r:id="rId3"/>
    <p:sldId id="421"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96" autoAdjust="0"/>
    <p:restoredTop sz="99824" autoAdjust="0"/>
  </p:normalViewPr>
  <p:slideViewPr>
    <p:cSldViewPr>
      <p:cViewPr varScale="1">
        <p:scale>
          <a:sx n="84" d="100"/>
          <a:sy n="84" d="100"/>
        </p:scale>
        <p:origin x="-1306" y="-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BD05A700-BA78-421C-A37A-5AAE1C708A2D}" type="slidenum">
              <a:rPr lang="en-US" altLang="ko-KR"/>
              <a:pPr>
                <a:defRPr/>
              </a:pPr>
              <a:t>‹#›</a:t>
            </a:fld>
            <a:endParaRPr lang="en-US" altLang="ko-KR"/>
          </a:p>
        </p:txBody>
      </p:sp>
      <p:sp>
        <p:nvSpPr>
          <p:cNvPr id="922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9223"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a:defRPr/>
            </a:pPr>
            <a:r>
              <a:rPr lang="en-US" altLang="ko-KR">
                <a:ea typeface="굴림" pitchFamily="50" charset="-127"/>
              </a:rPr>
              <a:t>Submission</a:t>
            </a:r>
          </a:p>
        </p:txBody>
      </p:sp>
      <p:sp>
        <p:nvSpPr>
          <p:cNvPr id="922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extLst>
      <p:ext uri="{BB962C8B-B14F-4D97-AF65-F5344CB8AC3E}">
        <p14:creationId xmlns:p14="http://schemas.microsoft.com/office/powerpoint/2010/main" xmlns="" val="2874184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71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5D484542-D160-4DC6-98CE-B3F80D4A0826}" type="slidenum">
              <a:rPr lang="en-US" altLang="ko-KR"/>
              <a:pPr>
                <a:defRPr/>
              </a:pPr>
              <a:t>‹#›</a:t>
            </a:fld>
            <a:endParaRPr lang="en-US" altLang="ko-KR"/>
          </a:p>
        </p:txBody>
      </p:sp>
      <p:sp>
        <p:nvSpPr>
          <p:cNvPr id="7176"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717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717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extLst>
      <p:ext uri="{BB962C8B-B14F-4D97-AF65-F5344CB8AC3E}">
        <p14:creationId xmlns:p14="http://schemas.microsoft.com/office/powerpoint/2010/main" xmlns="" val="35391147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3467100" y="95706"/>
            <a:ext cx="2814638" cy="215444"/>
          </a:xfrm>
          <a:noFill/>
        </p:spPr>
        <p:txBody>
          <a:bodyPr/>
          <a:lstStyle/>
          <a:p>
            <a:r>
              <a:rPr lang="ko-KR" altLang="en-US" smtClean="0"/>
              <a:t>doc.: IEEE 802.15-&lt;doc#&gt;</a:t>
            </a:r>
            <a:endParaRPr lang="en-US" altLang="ko-KR" smtClean="0"/>
          </a:p>
        </p:txBody>
      </p:sp>
      <p:sp>
        <p:nvSpPr>
          <p:cNvPr id="7171" name="Rectangle 3"/>
          <p:cNvSpPr>
            <a:spLocks noGrp="1" noChangeArrowheads="1"/>
          </p:cNvSpPr>
          <p:nvPr>
            <p:ph type="dt" sz="quarter" idx="1"/>
          </p:nvPr>
        </p:nvSpPr>
        <p:spPr>
          <a:xfrm>
            <a:off x="654050" y="95706"/>
            <a:ext cx="2736850" cy="215444"/>
          </a:xfrm>
          <a:noFill/>
        </p:spPr>
        <p:txBody>
          <a:bodyPr/>
          <a:lstStyle/>
          <a:p>
            <a:r>
              <a:rPr lang="ko-KR" altLang="en-US" smtClean="0"/>
              <a:t>&lt;month year&gt;</a:t>
            </a:r>
            <a:endParaRPr lang="en-US" altLang="ko-KR" smtClean="0"/>
          </a:p>
        </p:txBody>
      </p:sp>
      <p:sp>
        <p:nvSpPr>
          <p:cNvPr id="7172" name="Rectangle 6"/>
          <p:cNvSpPr>
            <a:spLocks noGrp="1" noChangeArrowheads="1"/>
          </p:cNvSpPr>
          <p:nvPr>
            <p:ph type="ftr" sz="quarter" idx="4"/>
          </p:nvPr>
        </p:nvSpPr>
        <p:spPr>
          <a:xfrm>
            <a:off x="3771900" y="8985250"/>
            <a:ext cx="2509838" cy="184666"/>
          </a:xfrm>
          <a:noFill/>
        </p:spPr>
        <p:txBody>
          <a:bodyPr/>
          <a:lstStyle/>
          <a:p>
            <a:pPr lvl="4"/>
            <a:r>
              <a:rPr lang="ko-KR" altLang="en-US" smtClean="0"/>
              <a:t>&lt;author&gt;, &lt;company&gt;</a:t>
            </a:r>
            <a:endParaRPr lang="en-US" altLang="ko-KR" smtClean="0"/>
          </a:p>
        </p:txBody>
      </p:sp>
      <p:sp>
        <p:nvSpPr>
          <p:cNvPr id="7173" name="Rectangle 7"/>
          <p:cNvSpPr>
            <a:spLocks noGrp="1" noChangeArrowheads="1"/>
          </p:cNvSpPr>
          <p:nvPr>
            <p:ph type="sldNum" sz="quarter" idx="5"/>
          </p:nvPr>
        </p:nvSpPr>
        <p:spPr>
          <a:xfrm>
            <a:off x="2933700" y="8985250"/>
            <a:ext cx="801688" cy="184666"/>
          </a:xfrm>
          <a:noFill/>
        </p:spPr>
        <p:txBody>
          <a:bodyPr/>
          <a:lstStyle/>
          <a:p>
            <a:r>
              <a:rPr lang="en-US" altLang="ko-KR" smtClean="0">
                <a:ea typeface="Gulim" pitchFamily="34" charset="-127"/>
              </a:rPr>
              <a:t>Page </a:t>
            </a:r>
            <a:fld id="{9921F1DE-A05C-4985-8EA4-5F6A5154CF91}" type="slidenum">
              <a:rPr lang="en-US" altLang="ko-KR" smtClean="0">
                <a:ea typeface="Gulim" pitchFamily="34" charset="-127"/>
              </a:rPr>
              <a:pPr/>
              <a:t>1</a:t>
            </a:fld>
            <a:endParaRPr lang="en-US" altLang="ko-KR" smtClean="0">
              <a:ea typeface="Gulim" pitchFamily="34" charset="-127"/>
            </a:endParaRPr>
          </a:p>
        </p:txBody>
      </p:sp>
      <p:sp>
        <p:nvSpPr>
          <p:cNvPr id="7174" name="Rectangle 2"/>
          <p:cNvSpPr>
            <a:spLocks noGrp="1" noRot="1" noChangeAspect="1" noChangeArrowheads="1" noTextEdit="1"/>
          </p:cNvSpPr>
          <p:nvPr>
            <p:ph type="sldImg"/>
          </p:nvPr>
        </p:nvSpPr>
        <p:spPr>
          <a:xfrm>
            <a:off x="1154113" y="701675"/>
            <a:ext cx="4625975" cy="3468688"/>
          </a:xfrm>
          <a:ln/>
        </p:spPr>
      </p:sp>
      <p:sp>
        <p:nvSpPr>
          <p:cNvPr id="7175" name="Rectangle 3"/>
          <p:cNvSpPr>
            <a:spLocks noGrp="1" noChangeArrowheads="1"/>
          </p:cNvSpPr>
          <p:nvPr>
            <p:ph type="body" idx="1"/>
          </p:nvPr>
        </p:nvSpPr>
        <p:spPr>
          <a:noFill/>
          <a:ln/>
        </p:spPr>
        <p:txBody>
          <a:bodyPr/>
          <a:lstStyle/>
          <a:p>
            <a:endParaRPr lang="ko-KR" altLang="en-US" dirty="0" smtClean="0">
              <a:ea typeface="Gulim" pitchFamily="34" charset="-127"/>
            </a:endParaRPr>
          </a:p>
        </p:txBody>
      </p:sp>
    </p:spTree>
    <p:extLst>
      <p:ext uri="{BB962C8B-B14F-4D97-AF65-F5344CB8AC3E}">
        <p14:creationId xmlns:p14="http://schemas.microsoft.com/office/powerpoint/2010/main" xmlns="" val="1853925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4AF370-422E-44C5-A124-E4E4F0487DA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84AAA5-CE2F-4939-AEC2-ED01B1707667}"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FBEB1199-2572-4F3F-BF0E-68B1A4A5316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7EFE51D9-0942-4CE1-B51E-40F8D0FDE394}"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A61676D-52FF-4FEB-A775-FB103356C84B}"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DE18148-35A3-483B-8072-D8F5FC5B9AF5}"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17D357D8-CADC-425D-8537-9DA000EF7037}"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41813FB8-D06E-49E0-98A4-915C34243CDF}"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DC9D6A01-0AA4-4316-8C3A-65AE6D75AA21}"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36841CB-79B7-4826-BF22-01F1A12D73D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010EBBDE-477E-4FB9-B753-63879DC8E20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dirty="0" smtClean="0"/>
              <a:t>May 2015</a:t>
            </a:r>
            <a:endParaRPr lang="en-US"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dirty="0" smtClean="0"/>
              <a:t>Soo-Young Chang (SYCA)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dirty="0"/>
              <a:t>Slide </a:t>
            </a:r>
            <a:fld id="{56BEC2EA-1D7B-457D-BD29-5C3FD9FCA07C}" type="slidenum">
              <a:rPr lang="en-US" altLang="ko-KR"/>
              <a:pPr>
                <a:defRPr/>
              </a:pPr>
              <a:t>‹#›</a:t>
            </a:fld>
            <a:endParaRPr lang="en-US" altLang="ko-KR" dirty="0"/>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p:spPr>
        <p:txBody>
          <a:bodyPr lIns="0" tIns="0" rIns="0" bIns="0" anchor="b">
            <a:spAutoFit/>
          </a:bodyPr>
          <a:lstStyle/>
          <a:p>
            <a:pPr lvl="4" algn="r">
              <a:defRPr/>
            </a:pPr>
            <a:r>
              <a:rPr lang="en-US" altLang="ko-KR" sz="1400" b="1" dirty="0">
                <a:ea typeface="굴림" pitchFamily="50" charset="-127"/>
              </a:rPr>
              <a:t>doc.: IEEE </a:t>
            </a:r>
            <a:r>
              <a:rPr lang="en-US" altLang="ko-KR" sz="1400" b="1" dirty="0" smtClean="0">
                <a:ea typeface="굴림" pitchFamily="50" charset="-127"/>
              </a:rPr>
              <a:t>802.15-14-0360-01-0010</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0"/>
          </p:nvPr>
        </p:nvSpPr>
        <p:spPr>
          <a:noFill/>
        </p:spPr>
        <p:txBody>
          <a:bodyPr/>
          <a:lstStyle/>
          <a:p>
            <a:r>
              <a:rPr lang="en-US" altLang="ko-KR" dirty="0" smtClean="0">
                <a:ea typeface="Gulim" pitchFamily="34" charset="-127"/>
              </a:rPr>
              <a:t>May 2015</a:t>
            </a:r>
          </a:p>
        </p:txBody>
      </p:sp>
      <p:sp>
        <p:nvSpPr>
          <p:cNvPr id="27651" name="Rectangle 3"/>
          <p:cNvSpPr>
            <a:spLocks noChangeArrowheads="1"/>
          </p:cNvSpPr>
          <p:nvPr/>
        </p:nvSpPr>
        <p:spPr bwMode="auto">
          <a:xfrm>
            <a:off x="179512" y="609600"/>
            <a:ext cx="8785101" cy="5509200"/>
          </a:xfrm>
          <a:prstGeom prst="rect">
            <a:avLst/>
          </a:prstGeom>
          <a:noFill/>
          <a:ln w="12700">
            <a:noFill/>
            <a:miter lim="800000"/>
            <a:headEnd type="none" w="sm" len="sm"/>
            <a:tailEnd type="none" w="sm" len="sm"/>
          </a:ln>
          <a:effectLst/>
        </p:spPr>
        <p:txBody>
          <a:bodyPr wrap="square">
            <a:spAutoFit/>
          </a:bodyPr>
          <a:lstStyle/>
          <a:p>
            <a:pPr algn="ctr">
              <a:defRPr/>
            </a:pPr>
            <a:r>
              <a:rPr kumimoji="0" lang="en-US" altLang="ko-KR" sz="1800" b="1" u="sng" dirty="0">
                <a:effectLst>
                  <a:outerShdw blurRad="38100" dist="38100" dir="2700000" algn="tl">
                    <a:srgbClr val="C0C0C0"/>
                  </a:outerShdw>
                </a:effectLst>
              </a:rPr>
              <a:t>Project: IEEE P802.15 Working Group for Wireless Personal Area Networks (WPANs)</a:t>
            </a:r>
            <a:endParaRPr kumimoji="0" lang="en-US" altLang="ko-KR" sz="1600" b="1" dirty="0"/>
          </a:p>
          <a:p>
            <a:pPr>
              <a:defRPr/>
            </a:pPr>
            <a:endParaRPr kumimoji="0" lang="en-US" altLang="ko-KR" sz="1600" dirty="0"/>
          </a:p>
          <a:p>
            <a:pPr>
              <a:defRPr/>
            </a:pPr>
            <a:r>
              <a:rPr kumimoji="0" lang="en-US" altLang="ko-KR" sz="1600" b="1" dirty="0"/>
              <a:t>Submission Title:</a:t>
            </a:r>
            <a:r>
              <a:rPr kumimoji="0" lang="en-US" altLang="ko-KR" sz="1600" dirty="0"/>
              <a:t> </a:t>
            </a:r>
            <a:r>
              <a:rPr kumimoji="0" lang="en-US" altLang="ko-KR" sz="1600" b="1" dirty="0" smtClean="0"/>
              <a:t>Proposed Resolution for Comment CID 254 from Letter Ballot #104</a:t>
            </a:r>
            <a:endParaRPr kumimoji="0" lang="en-US" altLang="ko-KR" sz="1700" b="1" dirty="0"/>
          </a:p>
          <a:p>
            <a:pPr>
              <a:defRPr/>
            </a:pPr>
            <a:r>
              <a:rPr kumimoji="0" lang="en-US" altLang="ko-KR" sz="1600" dirty="0"/>
              <a:t>	</a:t>
            </a:r>
          </a:p>
          <a:p>
            <a:pPr>
              <a:defRPr/>
            </a:pPr>
            <a:r>
              <a:rPr kumimoji="0" lang="en-US" altLang="ko-KR" sz="1600" b="1" dirty="0"/>
              <a:t>Date Submitted: </a:t>
            </a:r>
            <a:r>
              <a:rPr kumimoji="0" lang="en-US" altLang="ko-KR" sz="1600" dirty="0"/>
              <a:t>  </a:t>
            </a:r>
            <a:r>
              <a:rPr lang="en-US" altLang="ko-KR" sz="1600" dirty="0" smtClean="0"/>
              <a:t>May 10</a:t>
            </a:r>
            <a:r>
              <a:rPr kumimoji="0" lang="en-US" altLang="ko-KR" sz="1600" dirty="0" smtClean="0"/>
              <a:t>, 2015 </a:t>
            </a:r>
            <a:endParaRPr kumimoji="0" lang="en-US" altLang="ko-KR" sz="1600" dirty="0"/>
          </a:p>
          <a:p>
            <a:pPr>
              <a:defRPr/>
            </a:pPr>
            <a:r>
              <a:rPr kumimoji="0" lang="en-US" altLang="ko-KR" sz="1600" b="1" dirty="0"/>
              <a:t>Source:</a:t>
            </a:r>
            <a:r>
              <a:rPr kumimoji="0" lang="en-US" altLang="ko-KR" sz="1600" dirty="0"/>
              <a:t> </a:t>
            </a:r>
            <a:r>
              <a:rPr lang="en-US" altLang="ko-KR" sz="1600" dirty="0" err="1" smtClean="0"/>
              <a:t>Soo</a:t>
            </a:r>
            <a:r>
              <a:rPr lang="en-US" altLang="ko-KR" sz="1600" dirty="0" smtClean="0"/>
              <a:t>-Young Chang (SYCA), </a:t>
            </a:r>
            <a:r>
              <a:rPr lang="en-US" altLang="ko-KR" sz="1600" dirty="0" err="1" smtClean="0"/>
              <a:t>Jaebeom</a:t>
            </a:r>
            <a:r>
              <a:rPr lang="en-US" altLang="ko-KR" sz="1600" dirty="0" smtClean="0"/>
              <a:t> Kim (</a:t>
            </a:r>
            <a:r>
              <a:rPr lang="en-US" altLang="ko-KR" sz="1600" dirty="0" err="1" smtClean="0"/>
              <a:t>Ajou</a:t>
            </a:r>
            <a:r>
              <a:rPr lang="en-US" altLang="ko-KR" sz="1600" dirty="0" smtClean="0"/>
              <a:t> Univ.), and </a:t>
            </a:r>
            <a:r>
              <a:rPr kumimoji="0" lang="en-US" altLang="ko-KR" sz="1600" dirty="0" err="1" smtClean="0"/>
              <a:t>Jaehwan</a:t>
            </a:r>
            <a:r>
              <a:rPr kumimoji="0" lang="en-US" altLang="ko-KR" sz="1600" dirty="0" smtClean="0"/>
              <a:t> Kim</a:t>
            </a:r>
            <a:r>
              <a:rPr lang="en-US" altLang="ko-KR" sz="1600" dirty="0" smtClean="0"/>
              <a:t> and </a:t>
            </a:r>
            <a:r>
              <a:rPr kumimoji="0" lang="en-US" altLang="ko-KR" sz="1600" dirty="0" err="1" smtClean="0"/>
              <a:t>Sangsung</a:t>
            </a:r>
            <a:r>
              <a:rPr kumimoji="0" lang="en-US" altLang="ko-KR" sz="1600" dirty="0" smtClean="0"/>
              <a:t> </a:t>
            </a:r>
            <a:r>
              <a:rPr kumimoji="0" lang="en-US" altLang="ko-KR" sz="1600" dirty="0"/>
              <a:t>Choi (ETRI</a:t>
            </a:r>
            <a:r>
              <a:rPr kumimoji="0" lang="en-US" altLang="ko-KR" sz="1600" dirty="0" smtClean="0"/>
              <a:t>)</a:t>
            </a:r>
            <a:endParaRPr kumimoji="0" lang="en-US" altLang="ko-KR" sz="1600" dirty="0"/>
          </a:p>
          <a:p>
            <a:pPr>
              <a:defRPr/>
            </a:pPr>
            <a:r>
              <a:rPr kumimoji="0" lang="en-US" altLang="ko-KR" sz="1600" dirty="0" smtClean="0"/>
              <a:t>  Company</a:t>
            </a:r>
            <a:r>
              <a:rPr lang="en-US" altLang="ko-KR" sz="1600" dirty="0" smtClean="0"/>
              <a:t>: SYCA, </a:t>
            </a:r>
            <a:r>
              <a:rPr lang="en-US" altLang="ko-KR" sz="1600" dirty="0" err="1" smtClean="0"/>
              <a:t>Ajou</a:t>
            </a:r>
            <a:r>
              <a:rPr lang="en-US" altLang="ko-KR" sz="1600" dirty="0" smtClean="0"/>
              <a:t> Univ. and</a:t>
            </a:r>
            <a:r>
              <a:rPr kumimoji="0" lang="en-US" altLang="ko-KR" sz="1600" dirty="0" smtClean="0"/>
              <a:t> ETRI  </a:t>
            </a:r>
            <a:endParaRPr kumimoji="0" lang="en-US" altLang="ko-KR" sz="1600" dirty="0"/>
          </a:p>
          <a:p>
            <a:pPr>
              <a:defRPr/>
            </a:pPr>
            <a:r>
              <a:rPr kumimoji="0" lang="en-US" altLang="ko-KR" sz="1600" dirty="0" smtClean="0"/>
              <a:t>  Address</a:t>
            </a:r>
            <a:r>
              <a:rPr kumimoji="0" lang="en-US" altLang="ko-KR" sz="1600" dirty="0"/>
              <a:t>: </a:t>
            </a:r>
          </a:p>
          <a:p>
            <a:pPr>
              <a:defRPr/>
            </a:pPr>
            <a:r>
              <a:rPr kumimoji="0" lang="en-US" altLang="ko-KR" sz="1600" dirty="0" smtClean="0"/>
              <a:t>  Voice</a:t>
            </a:r>
            <a:r>
              <a:rPr kumimoji="0" lang="en-US" altLang="ko-KR" sz="1600" dirty="0"/>
              <a:t>: </a:t>
            </a:r>
            <a:r>
              <a:rPr kumimoji="0" lang="en-US" altLang="ko-KR" sz="1600" dirty="0" smtClean="0"/>
              <a:t>+</a:t>
            </a:r>
            <a:r>
              <a:rPr lang="en-US" altLang="ko-KR" sz="1600" dirty="0" smtClean="0"/>
              <a:t>1 530 574 2741</a:t>
            </a:r>
            <a:r>
              <a:rPr kumimoji="0" lang="en-US" altLang="ko-KR" sz="1600" dirty="0" smtClean="0"/>
              <a:t>, </a:t>
            </a:r>
            <a:r>
              <a:rPr kumimoji="0" lang="en-US" altLang="ko-KR" sz="1600" dirty="0"/>
              <a:t>E-Mail: </a:t>
            </a:r>
            <a:r>
              <a:rPr kumimoji="0" lang="en-US" altLang="ko-KR" sz="1600" dirty="0" smtClean="0"/>
              <a:t>sychang@ecs.csus.edu and </a:t>
            </a:r>
            <a:r>
              <a:rPr lang="en-US" sz="1600" dirty="0" smtClean="0"/>
              <a:t>kimj@etri.re.kr </a:t>
            </a:r>
            <a:r>
              <a:rPr kumimoji="0" lang="en-US" altLang="ko-KR" sz="1600" dirty="0"/>
              <a:t>	</a:t>
            </a:r>
          </a:p>
          <a:p>
            <a:pPr>
              <a:spcBef>
                <a:spcPts val="600"/>
              </a:spcBef>
              <a:spcAft>
                <a:spcPts val="600"/>
              </a:spcAft>
              <a:defRPr/>
            </a:pPr>
            <a:r>
              <a:rPr kumimoji="0" lang="en-US" altLang="ko-KR" sz="1600" b="1" dirty="0" smtClean="0"/>
              <a:t>Re</a:t>
            </a:r>
            <a:r>
              <a:rPr kumimoji="0" lang="en-US" altLang="ko-KR" sz="1600" b="1" dirty="0"/>
              <a:t>:</a:t>
            </a:r>
            <a:r>
              <a:rPr kumimoji="0" lang="en-US" altLang="ko-KR" sz="1600" dirty="0"/>
              <a:t> </a:t>
            </a:r>
            <a:endParaRPr kumimoji="0" lang="en-US" altLang="ko-KR" dirty="0"/>
          </a:p>
          <a:p>
            <a:pPr>
              <a:spcBef>
                <a:spcPts val="600"/>
              </a:spcBef>
              <a:spcAft>
                <a:spcPts val="600"/>
              </a:spcAft>
              <a:defRPr/>
            </a:pPr>
            <a:r>
              <a:rPr kumimoji="0" lang="en-US" altLang="ko-KR" sz="1600" b="1" dirty="0"/>
              <a:t>Abstract:</a:t>
            </a:r>
            <a:r>
              <a:rPr kumimoji="0" lang="en-US" altLang="ko-KR" sz="1600" dirty="0"/>
              <a:t>	 </a:t>
            </a:r>
            <a:r>
              <a:rPr kumimoji="0" lang="en-US" altLang="ko-KR" sz="1600" dirty="0" smtClean="0"/>
              <a:t>Proposed </a:t>
            </a:r>
            <a:r>
              <a:rPr lang="en-US" altLang="ko-KR" sz="1600" dirty="0" smtClean="0"/>
              <a:t>comment resolution for a comment on the draft of TG10 L2R routing for Letter Ballot #104</a:t>
            </a:r>
            <a:endParaRPr kumimoji="0" lang="en-US" altLang="ko-KR" sz="1600" dirty="0"/>
          </a:p>
          <a:p>
            <a:pPr>
              <a:spcBef>
                <a:spcPts val="600"/>
              </a:spcBef>
              <a:spcAft>
                <a:spcPts val="600"/>
              </a:spcAft>
              <a:defRPr/>
            </a:pPr>
            <a:r>
              <a:rPr kumimoji="0" lang="en-US" altLang="ko-KR" sz="1600" b="1" dirty="0"/>
              <a:t>Purpose:</a:t>
            </a:r>
            <a:r>
              <a:rPr kumimoji="0" lang="en-US" altLang="ko-KR" sz="1600" dirty="0"/>
              <a:t>	To suggest </a:t>
            </a:r>
            <a:r>
              <a:rPr lang="en-US" altLang="ko-KR" sz="1600" dirty="0" smtClean="0"/>
              <a:t>a comment resolution</a:t>
            </a:r>
            <a:r>
              <a:rPr kumimoji="0" lang="en-US" altLang="ko-KR" sz="1600" dirty="0" smtClean="0"/>
              <a:t> for Letter Ballot #104</a:t>
            </a:r>
            <a:endParaRPr kumimoji="0" lang="en-US" altLang="ko-KR" sz="1600" dirty="0"/>
          </a:p>
          <a:p>
            <a:pPr>
              <a:defRPr/>
            </a:pPr>
            <a:r>
              <a:rPr kumimoji="0" lang="en-US" altLang="ko-KR" sz="1600" b="1" dirty="0"/>
              <a:t>Notice:</a:t>
            </a:r>
            <a:r>
              <a:rPr kumimoji="0" lang="en-US" altLang="ko-KR"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kumimoji="0" lang="en-US" altLang="ko-KR" sz="1600" b="1" dirty="0"/>
              <a:t>Release:</a:t>
            </a:r>
            <a:r>
              <a:rPr kumimoji="0" lang="en-US" altLang="ko-KR" sz="1600" dirty="0"/>
              <a:t>	The contributor acknowledges and accepts that this contribution becomes the property of IEEE and may be made publicly available by P802.15.	</a:t>
            </a:r>
          </a:p>
        </p:txBody>
      </p:sp>
      <p:sp>
        <p:nvSpPr>
          <p:cNvPr id="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a:t>
            </a:fld>
            <a:endParaRPr lang="en-US" altLang="ko-KR" b="0" dirty="0" smtClean="0">
              <a:ea typeface="Gulim" pitchFamily="34" charset="-127"/>
            </a:endParaRPr>
          </a:p>
        </p:txBody>
      </p:sp>
      <p:sp>
        <p:nvSpPr>
          <p:cNvPr id="5" name="바닥글 개체 틀 4"/>
          <p:cNvSpPr>
            <a:spLocks noGrp="1"/>
          </p:cNvSpPr>
          <p:nvPr>
            <p:ph type="ftr" sz="quarter" idx="11"/>
          </p:nvPr>
        </p:nvSpPr>
        <p:spPr>
          <a:xfrm>
            <a:off x="5004048" y="6475413"/>
            <a:ext cx="3606552" cy="184666"/>
          </a:xfrm>
          <a:noFill/>
        </p:spPr>
        <p:txBody>
          <a:bodyPr/>
          <a:lstStyle/>
          <a:p>
            <a:r>
              <a:rPr lang="de-DE" altLang="ko-KR" dirty="0" smtClean="0"/>
              <a:t>Soo-Young Chang (SYCA) et al </a:t>
            </a:r>
            <a:endParaRPr lang="en-US" altLang="ko-KR" dirty="0" smtClean="0"/>
          </a:p>
        </p:txBody>
      </p:sp>
    </p:spTree>
  </p:cSld>
  <p:clrMapOvr>
    <a:masterClrMapping/>
  </p:clrMapOvr>
  <p:transition spd="slow" advTm="903"/>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May 2015</a:t>
            </a:r>
          </a:p>
        </p:txBody>
      </p:sp>
      <p:sp>
        <p:nvSpPr>
          <p:cNvPr id="3075" name="바닥글 개체 틀 4"/>
          <p:cNvSpPr>
            <a:spLocks noGrp="1"/>
          </p:cNvSpPr>
          <p:nvPr>
            <p:ph type="ftr" sz="quarter" idx="11"/>
          </p:nvPr>
        </p:nvSpPr>
        <p:spPr>
          <a:noFill/>
        </p:spPr>
        <p:txBody>
          <a:bodyPr/>
          <a:lstStyle/>
          <a:p>
            <a:r>
              <a:rPr lang="de-DE" altLang="ko-KR" dirty="0" smtClean="0"/>
              <a:t>Soo-Young Chang (SYCA) et al </a:t>
            </a:r>
            <a:endParaRPr lang="en-US" altLang="ko-KR" dirty="0" smtClean="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254</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smtClean="0">
                <a:ea typeface="굴림" charset="-127"/>
              </a:rPr>
              <a:t>Tero</a:t>
            </a:r>
            <a:r>
              <a:rPr lang="en-US" altLang="ko-KR" sz="1600" dirty="0" smtClean="0">
                <a:ea typeface="굴림" charset="-127"/>
              </a:rPr>
              <a:t> </a:t>
            </a:r>
            <a:r>
              <a:rPr lang="en-US" altLang="ko-KR" sz="1600" dirty="0" err="1" smtClean="0">
                <a:ea typeface="굴림" charset="-127"/>
              </a:rPr>
              <a:t>Kivinen</a:t>
            </a:r>
            <a:endParaRPr lang="en-US" altLang="ko-KR" sz="1600" dirty="0" smtClean="0">
              <a:ea typeface="굴림" charset="-127"/>
            </a:endParaRPr>
          </a:p>
          <a:p>
            <a:r>
              <a:rPr lang="en-US" altLang="ko-KR" sz="2000" dirty="0" smtClean="0">
                <a:ea typeface="굴림" charset="-127"/>
              </a:rPr>
              <a:t>Comment</a:t>
            </a:r>
          </a:p>
          <a:p>
            <a:pPr lvl="1"/>
            <a:r>
              <a:rPr lang="en-US" altLang="ko-KR" sz="1400" dirty="0" smtClean="0">
                <a:ea typeface="굴림" charset="-127"/>
              </a:rPr>
              <a:t>The figure 17 is bit confusing. Each node should be broadcasting the P2P-RQ IE, but some arrows are not drawn, for example none of the backwards arrows are drawn, but also arrows from J to E, K to F etc are not drawn, or arrows from A to F etc. I assume this was supposed to indicate that those frames are dropped, as those nodes have already forwarded shorter path version out. On the other hand arrow from I to J, and J to K etc are drawn, even when there is shorter paths (D to J and D to K). </a:t>
            </a:r>
          </a:p>
          <a:p>
            <a:r>
              <a:rPr lang="en-US" altLang="ko-KR" sz="2000" dirty="0" smtClean="0">
                <a:ea typeface="굴림" charset="-127"/>
              </a:rPr>
              <a:t>Proposed Change</a:t>
            </a:r>
          </a:p>
          <a:p>
            <a:pPr lvl="1"/>
            <a:r>
              <a:rPr lang="en-US" altLang="ko-KR" sz="1400" dirty="0" smtClean="0">
                <a:ea typeface="굴림" charset="-127"/>
              </a:rPr>
              <a:t>Make sure the figure is correct.</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a:t>
            </a:fld>
            <a:endParaRPr lang="en-US" altLang="ko-KR" b="0" dirty="0" smtClean="0">
              <a:ea typeface="Gulim" pitchFamily="34" charset="-127"/>
            </a:endParaRPr>
          </a:p>
        </p:txBody>
      </p:sp>
    </p:spTree>
    <p:extLst>
      <p:ext uri="{BB962C8B-B14F-4D97-AF65-F5344CB8AC3E}">
        <p14:creationId xmlns:p14="http://schemas.microsoft.com/office/powerpoint/2010/main" xmlns="" val="23820195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May 2015</a:t>
            </a:r>
          </a:p>
        </p:txBody>
      </p:sp>
      <p:sp>
        <p:nvSpPr>
          <p:cNvPr id="3075" name="바닥글 개체 틀 4"/>
          <p:cNvSpPr>
            <a:spLocks noGrp="1"/>
          </p:cNvSpPr>
          <p:nvPr>
            <p:ph type="ftr" sz="quarter" idx="11"/>
          </p:nvPr>
        </p:nvSpPr>
        <p:spPr>
          <a:noFill/>
        </p:spPr>
        <p:txBody>
          <a:bodyPr/>
          <a:lstStyle/>
          <a:p>
            <a:r>
              <a:rPr lang="de-DE" altLang="ko-KR" dirty="0" smtClean="0"/>
              <a:t>Soo-Young Chang (SYCA) et al </a:t>
            </a:r>
            <a:endParaRPr lang="en-US" altLang="ko-KR" dirty="0" smtClean="0"/>
          </a:p>
        </p:txBody>
      </p:sp>
      <p:sp>
        <p:nvSpPr>
          <p:cNvPr id="3076" name="제목 1"/>
          <p:cNvSpPr>
            <a:spLocks noGrp="1"/>
          </p:cNvSpPr>
          <p:nvPr>
            <p:ph type="title"/>
          </p:nvPr>
        </p:nvSpPr>
        <p:spPr>
          <a:xfrm>
            <a:off x="685800" y="765175"/>
            <a:ext cx="7772400" cy="863600"/>
          </a:xfrm>
        </p:spPr>
        <p:txBody>
          <a:bodyPr/>
          <a:lstStyle/>
          <a:p>
            <a:pPr>
              <a:lnSpc>
                <a:spcPts val="3600"/>
              </a:lnSpc>
            </a:pPr>
            <a:r>
              <a:rPr lang="en-US" altLang="ko-KR" dirty="0" smtClean="0">
                <a:ea typeface="굴림" charset="-127"/>
              </a:rPr>
              <a:t>Proposed Resolution </a:t>
            </a:r>
            <a:br>
              <a:rPr lang="en-US" altLang="ko-KR" dirty="0" smtClean="0">
                <a:ea typeface="굴림" charset="-127"/>
              </a:rPr>
            </a:br>
            <a:r>
              <a:rPr lang="en-US" altLang="ko-KR" dirty="0" smtClean="0">
                <a:ea typeface="굴림" charset="-127"/>
              </a:rPr>
              <a:t>(Accept)</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smtClean="0"/>
              <a:t>Proposed Change</a:t>
            </a:r>
          </a:p>
          <a:p>
            <a:pPr lvl="1"/>
            <a:r>
              <a:rPr lang="en-US" altLang="ko-KR" sz="1600" dirty="0" smtClean="0"/>
              <a:t>Change Figure 17 as </a:t>
            </a:r>
            <a:r>
              <a:rPr lang="en-US" altLang="ko-KR" sz="1600" smtClean="0"/>
              <a:t>below and by </a:t>
            </a:r>
            <a:r>
              <a:rPr lang="en-US" altLang="ko-KR" sz="1600" dirty="0" smtClean="0"/>
              <a:t>adding a solid arrow from G to </a:t>
            </a:r>
            <a:r>
              <a:rPr lang="en-US" altLang="ko-KR" sz="1600" dirty="0" smtClean="0"/>
              <a:t>H</a:t>
            </a:r>
            <a:r>
              <a:rPr lang="en-US" altLang="ko-KR" sz="1600" dirty="0" smtClean="0"/>
              <a:t>, and three dotted arrows </a:t>
            </a:r>
            <a:r>
              <a:rPr lang="en-US" altLang="ko-KR" sz="1600" dirty="0" smtClean="0"/>
              <a:t>from </a:t>
            </a:r>
            <a:r>
              <a:rPr lang="en-US" altLang="ko-KR" sz="1600" dirty="0" smtClean="0"/>
              <a:t>from H to G, from D to J and from D to K.</a:t>
            </a:r>
            <a:endParaRPr lang="en-US" altLang="ko-KR" sz="1600" dirty="0" smtClean="0"/>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3</a:t>
            </a:fld>
            <a:endParaRPr lang="en-US" altLang="ko-KR" b="0" dirty="0" smtClean="0">
              <a:ea typeface="Gulim" pitchFamily="34" charset="-127"/>
            </a:endParaRPr>
          </a:p>
        </p:txBody>
      </p:sp>
      <p:pic>
        <p:nvPicPr>
          <p:cNvPr id="3" name="그림 2"/>
          <p:cNvPicPr>
            <a:picLocks noChangeAspect="1"/>
          </p:cNvPicPr>
          <p:nvPr/>
        </p:nvPicPr>
        <p:blipFill>
          <a:blip r:embed="rId2" cstate="print"/>
          <a:stretch>
            <a:fillRect/>
          </a:stretch>
        </p:blipFill>
        <p:spPr>
          <a:xfrm>
            <a:off x="1907704" y="2993969"/>
            <a:ext cx="5472608" cy="2961525"/>
          </a:xfrm>
          <a:prstGeom prst="rect">
            <a:avLst/>
          </a:prstGeom>
        </p:spPr>
      </p:pic>
      <p:sp>
        <p:nvSpPr>
          <p:cNvPr id="4" name="직사각형 3"/>
          <p:cNvSpPr/>
          <p:nvPr/>
        </p:nvSpPr>
        <p:spPr>
          <a:xfrm>
            <a:off x="1998648" y="5960313"/>
            <a:ext cx="5408019" cy="276999"/>
          </a:xfrm>
          <a:prstGeom prst="rect">
            <a:avLst/>
          </a:prstGeom>
        </p:spPr>
        <p:txBody>
          <a:bodyPr wrap="none">
            <a:spAutoFit/>
          </a:bodyPr>
          <a:lstStyle/>
          <a:p>
            <a:r>
              <a:rPr lang="en-US" altLang="ko-KR" b="1" dirty="0">
                <a:latin typeface="Arial-BoldMT"/>
              </a:rPr>
              <a:t>Figure 17—P2P route </a:t>
            </a:r>
            <a:r>
              <a:rPr lang="en-US" altLang="ko-KR" b="1" dirty="0" smtClean="0">
                <a:latin typeface="Arial-BoldMT"/>
              </a:rPr>
              <a:t>establishment (view from node D, E, F, G, and H)</a:t>
            </a:r>
            <a:endParaRPr lang="ko-KR" altLang="en-US" dirty="0"/>
          </a:p>
        </p:txBody>
      </p:sp>
    </p:spTree>
    <p:extLst>
      <p:ext uri="{BB962C8B-B14F-4D97-AF65-F5344CB8AC3E}">
        <p14:creationId xmlns:p14="http://schemas.microsoft.com/office/powerpoint/2010/main" xmlns="" val="23820195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51194</TotalTime>
  <Words>269</Words>
  <Application>Microsoft Office PowerPoint</Application>
  <PresentationFormat>화면 슬라이드 쇼(4:3)</PresentationFormat>
  <Paragraphs>38</Paragraphs>
  <Slides>3</Slides>
  <Notes>1</Notes>
  <HiddenSlides>0</HiddenSlides>
  <MMClips>0</MMClips>
  <ScaleCrop>false</ScaleCrop>
  <HeadingPairs>
    <vt:vector size="4" baseType="variant">
      <vt:variant>
        <vt:lpstr>테마</vt:lpstr>
      </vt:variant>
      <vt:variant>
        <vt:i4>1</vt:i4>
      </vt:variant>
      <vt:variant>
        <vt:lpstr>슬라이드 제목</vt:lpstr>
      </vt:variant>
      <vt:variant>
        <vt:i4>3</vt:i4>
      </vt:variant>
    </vt:vector>
  </HeadingPairs>
  <TitlesOfParts>
    <vt:vector size="4" baseType="lpstr">
      <vt:lpstr>Office 테마</vt:lpstr>
      <vt:lpstr>슬라이드 1</vt:lpstr>
      <vt:lpstr>Comment CID 254</vt:lpstr>
      <vt:lpstr>Proposed Resolution  (Accept)</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Soo-Young</cp:lastModifiedBy>
  <cp:revision>812</cp:revision>
  <cp:lastPrinted>1998-02-10T13:28:06Z</cp:lastPrinted>
  <dcterms:created xsi:type="dcterms:W3CDTF">1999-11-08T18:59:45Z</dcterms:created>
  <dcterms:modified xsi:type="dcterms:W3CDTF">2015-05-12T17:05:40Z</dcterms:modified>
</cp:coreProperties>
</file>