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419" r:id="rId2"/>
    <p:sldId id="417" r:id="rId3"/>
    <p:sldId id="424" r:id="rId4"/>
    <p:sldId id="42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a:srgbClr val="0000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96" autoAdjust="0"/>
    <p:restoredTop sz="99824" autoAdjust="0"/>
  </p:normalViewPr>
  <p:slideViewPr>
    <p:cSldViewPr>
      <p:cViewPr varScale="1">
        <p:scale>
          <a:sx n="84" d="100"/>
          <a:sy n="84" d="100"/>
        </p:scale>
        <p:origin x="-1315"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9223"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defRPr/>
            </a:pPr>
            <a:r>
              <a:rPr lang="en-US" altLang="ko-KR">
                <a:ea typeface="굴림" pitchFamily="50" charset="-127"/>
              </a:rPr>
              <a:t>Submission</a:t>
            </a:r>
          </a:p>
        </p:txBody>
      </p:sp>
      <p:sp>
        <p:nvSpPr>
          <p:cNvPr id="922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extLst>
      <p:ext uri="{BB962C8B-B14F-4D97-AF65-F5344CB8AC3E}">
        <p14:creationId xmlns=""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467100" y="95706"/>
            <a:ext cx="2814638" cy="215444"/>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54050" y="95706"/>
            <a:ext cx="2736850" cy="215444"/>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771900" y="8985250"/>
            <a:ext cx="2509838"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2933700" y="8985250"/>
            <a:ext cx="801688"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154113" y="701675"/>
            <a:ext cx="4625975" cy="3468688"/>
          </a:xfrm>
          <a:ln/>
        </p:spPr>
      </p:sp>
      <p:sp>
        <p:nvSpPr>
          <p:cNvPr id="7175" name="Rectangle 3"/>
          <p:cNvSpPr>
            <a:spLocks noGrp="1" noChangeArrowheads="1"/>
          </p:cNvSpPr>
          <p:nvPr>
            <p:ph type="body" idx="1"/>
          </p:nvPr>
        </p:nvSpPr>
        <p:spPr>
          <a:noFill/>
          <a:ln/>
        </p:spPr>
        <p:txBody>
          <a:bodyPr/>
          <a:lstStyle/>
          <a:p>
            <a:endParaRPr lang="ko-KR" altLang="en-US" smtClean="0">
              <a:ea typeface="Gulim" pitchFamily="34" charset="-127"/>
            </a:endParaRPr>
          </a:p>
        </p:txBody>
      </p:sp>
    </p:spTree>
    <p:extLst>
      <p:ext uri="{BB962C8B-B14F-4D97-AF65-F5344CB8AC3E}">
        <p14:creationId xmlns="" xmlns:p14="http://schemas.microsoft.com/office/powerpoint/2010/main" val="32014565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Soo-Young Chang</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Soo-Young Chang (SYCA)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802.15-15-0354-00-0010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May 2015</a:t>
            </a:r>
          </a:p>
        </p:txBody>
      </p:sp>
      <p:sp>
        <p:nvSpPr>
          <p:cNvPr id="27651" name="Rectangle 3"/>
          <p:cNvSpPr>
            <a:spLocks noChangeArrowheads="1"/>
          </p:cNvSpPr>
          <p:nvPr/>
        </p:nvSpPr>
        <p:spPr bwMode="auto">
          <a:xfrm>
            <a:off x="179512" y="609600"/>
            <a:ext cx="8785101" cy="5509200"/>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for Comment CID 53 from Letter Ballot #104</a:t>
            </a:r>
            <a:endParaRPr kumimoji="0" lang="en-US" altLang="ko-KR" sz="1700" b="1" dirty="0"/>
          </a:p>
          <a:p>
            <a:pPr>
              <a:defRPr/>
            </a:pPr>
            <a:r>
              <a:rPr kumimoji="0" lang="en-US" altLang="ko-KR" sz="1600" dirty="0"/>
              <a:t>	</a:t>
            </a:r>
          </a:p>
          <a:p>
            <a:pPr>
              <a:defRPr/>
            </a:pPr>
            <a:r>
              <a:rPr kumimoji="0" lang="en-US" altLang="ko-KR" sz="1600" b="1" dirty="0"/>
              <a:t>Date Submitted: </a:t>
            </a:r>
            <a:r>
              <a:rPr kumimoji="0" lang="en-US" altLang="ko-KR" sz="1600" dirty="0"/>
              <a:t>  </a:t>
            </a:r>
            <a:r>
              <a:rPr lang="en-US" altLang="ko-KR" sz="1600" dirty="0" smtClean="0"/>
              <a:t>May </a:t>
            </a:r>
            <a:r>
              <a:rPr lang="en-US" altLang="ko-KR" sz="1600" dirty="0" smtClean="0"/>
              <a:t>10</a:t>
            </a:r>
            <a:r>
              <a:rPr kumimoji="0" lang="en-US" altLang="ko-KR" sz="1600" dirty="0" smtClean="0"/>
              <a:t>, </a:t>
            </a:r>
            <a:r>
              <a:rPr kumimoji="0" lang="en-US" altLang="ko-KR" sz="1600" dirty="0" smtClean="0"/>
              <a:t>2015 </a:t>
            </a:r>
            <a:endParaRPr kumimoji="0" lang="en-US" altLang="ko-KR" sz="1600" dirty="0"/>
          </a:p>
          <a:p>
            <a:pPr>
              <a:defRPr/>
            </a:pPr>
            <a:r>
              <a:rPr kumimoji="0" lang="en-US" altLang="ko-KR" sz="1600" b="1" dirty="0"/>
              <a:t>Source:</a:t>
            </a:r>
            <a:r>
              <a:rPr kumimoji="0" lang="en-US" altLang="ko-KR" sz="1600" dirty="0"/>
              <a:t> </a:t>
            </a:r>
            <a:r>
              <a:rPr lang="en-US" altLang="ko-KR" sz="1600" dirty="0" err="1" smtClean="0"/>
              <a:t>Soo</a:t>
            </a:r>
            <a:r>
              <a:rPr lang="en-US" altLang="ko-KR" sz="1600" dirty="0" smtClean="0"/>
              <a:t>-Young Chang (SYCA), </a:t>
            </a:r>
            <a:r>
              <a:rPr lang="en-US" altLang="ko-KR" sz="1600" dirty="0" err="1" smtClean="0"/>
              <a:t>Jaebeom</a:t>
            </a:r>
            <a:r>
              <a:rPr lang="en-US" altLang="ko-KR" sz="1600" dirty="0" smtClean="0"/>
              <a:t> Kim </a:t>
            </a:r>
            <a:r>
              <a:rPr lang="en-US" altLang="ko-KR" sz="1600" dirty="0" smtClean="0"/>
              <a:t>(</a:t>
            </a:r>
            <a:r>
              <a:rPr lang="en-US" altLang="ko-KR" sz="1600" dirty="0" err="1" smtClean="0"/>
              <a:t>Ajou</a:t>
            </a:r>
            <a:r>
              <a:rPr lang="en-US" altLang="ko-KR" sz="1600" dirty="0" smtClean="0"/>
              <a:t> Univ.), </a:t>
            </a:r>
            <a:r>
              <a:rPr lang="en-US" altLang="ko-KR" sz="1600" dirty="0" smtClean="0"/>
              <a:t>and </a:t>
            </a:r>
            <a:r>
              <a:rPr kumimoji="0" lang="en-US" altLang="ko-KR" sz="1600" dirty="0" err="1" smtClean="0"/>
              <a:t>Jaehwan</a:t>
            </a:r>
            <a:r>
              <a:rPr kumimoji="0" lang="en-US" altLang="ko-KR" sz="1600" dirty="0" smtClean="0"/>
              <a:t> Kim</a:t>
            </a:r>
            <a:r>
              <a:rPr lang="en-US" altLang="ko-KR" sz="1600" dirty="0" smtClean="0"/>
              <a:t> and </a:t>
            </a:r>
            <a:r>
              <a:rPr kumimoji="0" lang="en-US" altLang="ko-KR" sz="1600" dirty="0" err="1" smtClean="0"/>
              <a:t>Sangsung</a:t>
            </a:r>
            <a:r>
              <a:rPr kumimoji="0" lang="en-US" altLang="ko-KR" sz="1600" dirty="0" smtClean="0"/>
              <a:t> </a:t>
            </a:r>
            <a:r>
              <a:rPr kumimoji="0" lang="en-US" altLang="ko-KR" sz="1600" dirty="0"/>
              <a:t>Choi (ETRI</a:t>
            </a:r>
            <a:r>
              <a:rPr kumimoji="0" lang="en-US" altLang="ko-KR" sz="1600" dirty="0" smtClean="0"/>
              <a:t>)</a:t>
            </a:r>
            <a:endParaRPr kumimoji="0" lang="en-US" altLang="ko-KR" sz="1600" dirty="0"/>
          </a:p>
          <a:p>
            <a:pPr>
              <a:defRPr/>
            </a:pPr>
            <a:r>
              <a:rPr kumimoji="0" lang="en-US" altLang="ko-KR" sz="1600" dirty="0" smtClean="0"/>
              <a:t>  Company</a:t>
            </a:r>
            <a:r>
              <a:rPr lang="en-US" altLang="ko-KR" sz="1600" dirty="0" smtClean="0"/>
              <a:t>: </a:t>
            </a:r>
            <a:r>
              <a:rPr lang="en-US" altLang="ko-KR" sz="1600" dirty="0" smtClean="0"/>
              <a:t>SYCA, </a:t>
            </a:r>
            <a:r>
              <a:rPr lang="en-US" altLang="ko-KR" sz="1600" dirty="0" err="1" smtClean="0"/>
              <a:t>Ajou</a:t>
            </a:r>
            <a:r>
              <a:rPr lang="en-US" altLang="ko-KR" sz="1600" dirty="0" smtClean="0"/>
              <a:t> Univ. </a:t>
            </a:r>
            <a:r>
              <a:rPr lang="en-US" altLang="ko-KR" sz="1600" dirty="0" smtClean="0"/>
              <a:t>and</a:t>
            </a:r>
            <a:r>
              <a:rPr kumimoji="0" lang="en-US" altLang="ko-KR" sz="1600" dirty="0" smtClean="0"/>
              <a:t> ETRI  </a:t>
            </a:r>
            <a:endParaRPr kumimoji="0" lang="en-US" altLang="ko-KR" sz="1600" dirty="0"/>
          </a:p>
          <a:p>
            <a:pPr>
              <a:defRPr/>
            </a:pPr>
            <a:r>
              <a:rPr kumimoji="0" lang="en-US" altLang="ko-KR" sz="1600" dirty="0" smtClean="0"/>
              <a:t>  Address</a:t>
            </a:r>
            <a:r>
              <a:rPr kumimoji="0" lang="en-US" altLang="ko-KR" sz="1600" dirty="0"/>
              <a:t>: </a:t>
            </a:r>
          </a:p>
          <a:p>
            <a:pPr>
              <a:defRPr/>
            </a:pPr>
            <a:r>
              <a:rPr kumimoji="0" lang="en-US" altLang="ko-KR" sz="1600" dirty="0" smtClean="0"/>
              <a:t>  Voice</a:t>
            </a:r>
            <a:r>
              <a:rPr kumimoji="0" lang="en-US" altLang="ko-KR" sz="1600" dirty="0"/>
              <a:t>: </a:t>
            </a:r>
            <a:r>
              <a:rPr kumimoji="0" lang="en-US" altLang="ko-KR" sz="1600" dirty="0" smtClean="0"/>
              <a:t>+</a:t>
            </a:r>
            <a:r>
              <a:rPr lang="en-US" altLang="ko-KR" sz="1600" dirty="0" smtClean="0"/>
              <a:t>1 530 574 2741</a:t>
            </a:r>
            <a:r>
              <a:rPr kumimoji="0" lang="en-US" altLang="ko-KR" sz="1600" dirty="0" smtClean="0"/>
              <a:t>, </a:t>
            </a:r>
            <a:r>
              <a:rPr kumimoji="0" lang="en-US" altLang="ko-KR" sz="1600" dirty="0"/>
              <a:t>E-Mail: </a:t>
            </a:r>
            <a:r>
              <a:rPr kumimoji="0" lang="en-US" altLang="ko-KR" sz="1600" dirty="0" smtClean="0"/>
              <a:t>sychang@ecs.csus.edu and </a:t>
            </a:r>
            <a:r>
              <a:rPr lang="en-US" sz="1600" dirty="0" smtClean="0"/>
              <a:t>kimj@etri.re.kr </a:t>
            </a:r>
            <a:r>
              <a:rPr kumimoji="0" lang="en-US" altLang="ko-KR" sz="1600" dirty="0"/>
              <a:t>	</a:t>
            </a:r>
          </a:p>
          <a:p>
            <a:pPr>
              <a:spcBef>
                <a:spcPts val="600"/>
              </a:spcBef>
              <a:spcAft>
                <a:spcPts val="600"/>
              </a:spcAft>
              <a:defRPr/>
            </a:pPr>
            <a:r>
              <a:rPr kumimoji="0" lang="en-US" altLang="ko-KR" sz="1600" b="1" dirty="0" smtClean="0"/>
              <a:t>Re</a:t>
            </a:r>
            <a:r>
              <a:rPr kumimoji="0" lang="en-US" altLang="ko-KR" sz="1600" b="1" dirty="0"/>
              <a:t>:</a:t>
            </a:r>
            <a:r>
              <a:rPr kumimoji="0" lang="en-US" altLang="ko-KR" sz="1600" dirty="0"/>
              <a:t> </a:t>
            </a:r>
            <a:endParaRPr kumimoji="0" lang="en-US" altLang="ko-KR" dirty="0"/>
          </a:p>
          <a:p>
            <a:pPr>
              <a:spcBef>
                <a:spcPts val="600"/>
              </a:spcBef>
              <a:spcAft>
                <a:spcPts val="600"/>
              </a:spcAft>
              <a:defRPr/>
            </a:pPr>
            <a:r>
              <a:rPr kumimoji="0" lang="en-US" altLang="ko-KR" sz="1600" b="1" dirty="0"/>
              <a:t>Abstract:</a:t>
            </a:r>
            <a:r>
              <a:rPr kumimoji="0" lang="en-US" altLang="ko-KR" sz="1600" dirty="0"/>
              <a:t>	 </a:t>
            </a:r>
            <a:r>
              <a:rPr kumimoji="0" lang="en-US" altLang="ko-KR" sz="1600" dirty="0" smtClean="0"/>
              <a:t>Proposed </a:t>
            </a:r>
            <a:r>
              <a:rPr lang="en-US" altLang="ko-KR" sz="1600" dirty="0" smtClean="0"/>
              <a:t>comment resolution for a comment on the draft of TG10 L2R routing for Letter Ballot #104</a:t>
            </a:r>
            <a:endParaRPr kumimoji="0" lang="en-US" altLang="ko-KR" sz="1600" dirty="0"/>
          </a:p>
          <a:p>
            <a:pPr>
              <a:spcBef>
                <a:spcPts val="600"/>
              </a:spcBef>
              <a:spcAft>
                <a:spcPts val="600"/>
              </a:spcAft>
              <a:defRPr/>
            </a:pPr>
            <a:r>
              <a:rPr kumimoji="0" lang="en-US" altLang="ko-KR" sz="1600" b="1" dirty="0"/>
              <a:t>Purpose:</a:t>
            </a:r>
            <a:r>
              <a:rPr kumimoji="0" lang="en-US" altLang="ko-KR" sz="1600" dirty="0"/>
              <a:t>	To suggest </a:t>
            </a:r>
            <a:r>
              <a:rPr lang="en-US" altLang="ko-KR" sz="1600" dirty="0" smtClean="0"/>
              <a:t>a comment resolution</a:t>
            </a:r>
            <a:r>
              <a:rPr kumimoji="0" lang="en-US" altLang="ko-KR" sz="1600" dirty="0" smtClean="0"/>
              <a:t> for Letter Ballot #104</a:t>
            </a:r>
            <a:endParaRPr kumimoji="0" lang="en-US" altLang="ko-KR" sz="1600" dirty="0"/>
          </a:p>
          <a:p>
            <a:pPr>
              <a:defRPr/>
            </a:pPr>
            <a:r>
              <a:rPr kumimoji="0" lang="en-US" altLang="ko-KR" sz="1600" b="1" dirty="0"/>
              <a:t>Notice:</a:t>
            </a:r>
            <a:r>
              <a:rPr kumimoji="0"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kumimoji="0" lang="en-US" altLang="ko-KR" sz="1600" b="1" dirty="0"/>
              <a:t>Release:</a:t>
            </a:r>
            <a:r>
              <a:rPr kumimoji="0"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r>
              <a:rPr lang="de-DE" altLang="ko-KR" dirty="0" smtClean="0"/>
              <a:t>Soo-Young Chang (SYCA) et al </a:t>
            </a:r>
            <a:endParaRPr lang="en-US" altLang="ko-KR" dirty="0" smtClean="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53</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smtClean="0">
                <a:ea typeface="굴림" charset="-127"/>
              </a:rPr>
              <a:t>Don </a:t>
            </a:r>
            <a:r>
              <a:rPr lang="en-US" altLang="ko-KR" sz="1600" dirty="0" err="1" smtClean="0">
                <a:ea typeface="굴림" charset="-127"/>
              </a:rPr>
              <a:t>Sturek</a:t>
            </a:r>
            <a:endParaRPr lang="en-US" altLang="ko-KR" sz="1600" dirty="0" smtClean="0">
              <a:ea typeface="굴림" charset="-127"/>
            </a:endParaRPr>
          </a:p>
          <a:p>
            <a:r>
              <a:rPr lang="en-US" altLang="ko-KR" sz="2000" dirty="0" smtClean="0">
                <a:ea typeface="굴림" charset="-127"/>
              </a:rPr>
              <a:t>Comment</a:t>
            </a:r>
          </a:p>
          <a:p>
            <a:pPr lvl="1"/>
            <a:r>
              <a:rPr lang="en-US" altLang="ko-KR" sz="1500" dirty="0" smtClean="0">
                <a:ea typeface="굴림" charset="-127"/>
              </a:rPr>
              <a:t>There are several omissions related to L2R over multiple PANs:  1)  Discovering devices (or finding destination addresses) for devices that are not in the current PAN or in an adjoining PAN - For example a messages comes from the internet to the Tree Root for PAN ID 1 destined for a device that is not the PAN coordinator in PAN ID 4 - How is this packet routed from PAN ID 1 to PAN ID 3 to PAN ID 4?   I did not see any structures exchanged between these PAN that would describe how the path is determined  </a:t>
            </a:r>
            <a:r>
              <a:rPr lang="en-US" altLang="ko-KR" sz="1500" u="sng" dirty="0" smtClean="0">
                <a:solidFill>
                  <a:srgbClr val="FF0000"/>
                </a:solidFill>
                <a:ea typeface="굴림" charset="-127"/>
              </a:rPr>
              <a:t>2)  Use of short addresses - There is no coordination of short address assignment so I assume the PAN ID must accompany any short address including those from other PANs - What structure contained this cross PAN routing</a:t>
            </a:r>
            <a:r>
              <a:rPr lang="en-US" altLang="ko-KR" sz="1500" dirty="0" smtClean="0">
                <a:ea typeface="굴림" charset="-127"/>
              </a:rPr>
              <a:t>  3)  Support for PANs on different channels - In Figure 3, say PAN ID 1, 2, 3 and 4 are all on different channels.   The routers that connect these PANs cannot be routers in BOTH PANs they are a member unless they have 2 radios - Is a different radio for each of these PAN memberships assumed?  If not, how can a device that is a member of both PAN ID 1 and 3, for example, be a router in both with a single radio?</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53 (cont’d)</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smtClean="0"/>
              <a:t>Proposed Change</a:t>
            </a:r>
          </a:p>
          <a:p>
            <a:pPr lvl="1"/>
            <a:r>
              <a:rPr lang="en-US" altLang="ko-KR" sz="1600" dirty="0" smtClean="0"/>
              <a:t>Either the information is missing or needs a better explanation in this section.</a:t>
            </a: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3</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날짜 개체 틀 3"/>
          <p:cNvSpPr>
            <a:spLocks noGrp="1"/>
          </p:cNvSpPr>
          <p:nvPr>
            <p:ph type="dt" sz="quarter" idx="10"/>
          </p:nvPr>
        </p:nvSpPr>
        <p:spPr>
          <a:noFill/>
        </p:spPr>
        <p:txBody>
          <a:bodyPr/>
          <a:lstStyle/>
          <a:p>
            <a:r>
              <a:rPr lang="en-US" altLang="ko-KR" dirty="0" smtClean="0">
                <a:ea typeface="Gulim" pitchFamily="34" charset="-127"/>
              </a:rPr>
              <a:t>May 2015</a:t>
            </a:r>
          </a:p>
        </p:txBody>
      </p:sp>
      <p:sp>
        <p:nvSpPr>
          <p:cNvPr id="3075" name="바닥글 개체 틀 4"/>
          <p:cNvSpPr>
            <a:spLocks noGrp="1"/>
          </p:cNvSpPr>
          <p:nvPr>
            <p:ph type="ftr" sz="quarter" idx="11"/>
          </p:nvPr>
        </p:nvSpPr>
        <p:spPr>
          <a:noFill/>
        </p:spPr>
        <p:txBody>
          <a:bodyPr/>
          <a:lstStyle/>
          <a:p>
            <a:r>
              <a:rPr lang="de-DE" altLang="ko-KR" dirty="0" smtClean="0"/>
              <a:t>Soo-Young Chang (SYCA) et al </a:t>
            </a:r>
            <a:endParaRPr lang="en-US" altLang="ko-KR" dirty="0" smtClean="0"/>
          </a:p>
        </p:txBody>
      </p:sp>
      <p:sp>
        <p:nvSpPr>
          <p:cNvPr id="3076" name="제목 1"/>
          <p:cNvSpPr>
            <a:spLocks noGrp="1"/>
          </p:cNvSpPr>
          <p:nvPr>
            <p:ph type="title"/>
          </p:nvPr>
        </p:nvSpPr>
        <p:spPr>
          <a:xfrm>
            <a:off x="685800" y="765175"/>
            <a:ext cx="7772400" cy="863600"/>
          </a:xfrm>
        </p:spPr>
        <p:txBody>
          <a:bodyPr/>
          <a:lstStyle/>
          <a:p>
            <a:pPr>
              <a:lnSpc>
                <a:spcPts val="3600"/>
              </a:lnSpc>
            </a:pPr>
            <a:r>
              <a:rPr lang="en-US" altLang="ko-KR" dirty="0" smtClean="0">
                <a:ea typeface="굴림" charset="-127"/>
              </a:rPr>
              <a:t>Proposed Resolution </a:t>
            </a:r>
            <a:br>
              <a:rPr lang="en-US" altLang="ko-KR" dirty="0" smtClean="0">
                <a:ea typeface="굴림" charset="-127"/>
              </a:rPr>
            </a:br>
            <a:r>
              <a:rPr lang="en-US" altLang="ko-KR" dirty="0" smtClean="0">
                <a:ea typeface="굴림" charset="-127"/>
              </a:rPr>
              <a:t>(</a:t>
            </a:r>
            <a:r>
              <a:rPr lang="en-US" altLang="ko-KR" dirty="0"/>
              <a:t>Accept in </a:t>
            </a:r>
            <a:r>
              <a:rPr lang="en-US" altLang="ko-KR" dirty="0" smtClean="0"/>
              <a:t>Principle)</a:t>
            </a:r>
            <a:endParaRPr lang="en-US" altLang="ko-KR" dirty="0">
              <a:ea typeface="굴림" charset="-127"/>
            </a:endParaRPr>
          </a:p>
        </p:txBody>
      </p:sp>
      <p:sp>
        <p:nvSpPr>
          <p:cNvPr id="3077" name="내용 개체 틀 2"/>
          <p:cNvSpPr>
            <a:spLocks noGrp="1"/>
          </p:cNvSpPr>
          <p:nvPr>
            <p:ph idx="1"/>
          </p:nvPr>
        </p:nvSpPr>
        <p:spPr>
          <a:xfrm>
            <a:off x="683568" y="1772816"/>
            <a:ext cx="7847013" cy="4322762"/>
          </a:xfrm>
        </p:spPr>
        <p:txBody>
          <a:bodyPr/>
          <a:lstStyle/>
          <a:p>
            <a:pPr marL="0" indent="0"/>
            <a:r>
              <a:rPr lang="en-US" altLang="ko-KR" sz="1600" dirty="0" smtClean="0"/>
              <a:t> </a:t>
            </a:r>
            <a:r>
              <a:rPr lang="en-US" altLang="ko-KR" sz="1600" dirty="0" smtClean="0"/>
              <a:t>  </a:t>
            </a:r>
            <a:r>
              <a:rPr lang="en-US" altLang="ko-KR" sz="2000" dirty="0" smtClean="0"/>
              <a:t>Proposed </a:t>
            </a:r>
            <a:r>
              <a:rPr lang="en-US" altLang="ko-KR" sz="2000" dirty="0" smtClean="0"/>
              <a:t>Change</a:t>
            </a:r>
            <a:endParaRPr lang="en-US" altLang="ko-KR" sz="2000" dirty="0"/>
          </a:p>
          <a:p>
            <a:pPr marL="400050" lvl="1" indent="0"/>
            <a:r>
              <a:rPr lang="en-US" altLang="ko-KR" sz="1600" dirty="0" smtClean="0"/>
              <a:t> Change p9 Lines 37-38 to</a:t>
            </a:r>
          </a:p>
          <a:p>
            <a:pPr marL="400050" lvl="1" indent="0"/>
            <a:endParaRPr lang="en-US" altLang="ko-KR" sz="1600" dirty="0" smtClean="0"/>
          </a:p>
          <a:p>
            <a:pPr marL="0" indent="0" algn="just">
              <a:buNone/>
            </a:pPr>
            <a:r>
              <a:rPr lang="en-US" altLang="ko-KR" sz="1600" dirty="0" smtClean="0"/>
              <a:t>  An </a:t>
            </a:r>
            <a:r>
              <a:rPr lang="en-US" altLang="ko-KR" sz="1600" dirty="0" smtClean="0"/>
              <a:t>L2R mesh tree may also span several PANs organized in different neighboring clusters such as in a TMCTP network ([15.4], 6.2.8). An L2R mesh tree deployed over several PANs is illustrated in Figure 3. In this scenario, all L2R devices must use extended address mode to avoid address confliction between PANs. The L2R </a:t>
            </a:r>
            <a:r>
              <a:rPr lang="en-US" altLang="ko-KR" sz="1600" dirty="0" smtClean="0"/>
              <a:t>provides </a:t>
            </a:r>
            <a:r>
              <a:rPr lang="en-US" altLang="ko-KR" sz="1600" dirty="0" smtClean="0"/>
              <a:t>multi-channel PAN route construction between </a:t>
            </a:r>
            <a:r>
              <a:rPr lang="en-US" altLang="ko-KR" sz="1600" dirty="0" smtClean="0"/>
              <a:t>PANs not </a:t>
            </a:r>
            <a:r>
              <a:rPr lang="en-US" altLang="ko-KR" sz="1600" dirty="0" smtClean="0"/>
              <a:t>only </a:t>
            </a:r>
            <a:r>
              <a:rPr lang="en-US" altLang="ko-KR" sz="1600" dirty="0" smtClean="0"/>
              <a:t>to PAN coordinators </a:t>
            </a:r>
            <a:r>
              <a:rPr lang="en-US" altLang="ko-KR" sz="1600" dirty="0" smtClean="0"/>
              <a:t>but also </a:t>
            </a:r>
            <a:r>
              <a:rPr lang="en-US" altLang="ko-KR" sz="1600" dirty="0" smtClean="0"/>
              <a:t>to PAN devices </a:t>
            </a:r>
            <a:r>
              <a:rPr lang="en-US" altLang="ko-KR" sz="1600" dirty="0" smtClean="0"/>
              <a:t>by using MCO field. </a:t>
            </a:r>
            <a:r>
              <a:rPr lang="en-US" altLang="ko-KR" sz="1600" dirty="0">
                <a:ea typeface="굴림" charset="-127"/>
              </a:rPr>
              <a:t>In the TMCTP, </a:t>
            </a:r>
            <a:r>
              <a:rPr lang="en-US" altLang="ko-KR" sz="1600" dirty="0" smtClean="0">
                <a:ea typeface="굴림" charset="-127"/>
              </a:rPr>
              <a:t>a (child</a:t>
            </a:r>
            <a:r>
              <a:rPr lang="en-US" altLang="ko-KR" sz="1600" dirty="0">
                <a:ea typeface="굴림" charset="-127"/>
              </a:rPr>
              <a:t>) PAN coordinator periodically switches its operation channel to communicate with </a:t>
            </a:r>
            <a:r>
              <a:rPr lang="en-US" altLang="ko-KR" sz="1600" dirty="0" smtClean="0">
                <a:ea typeface="굴림" charset="-127"/>
              </a:rPr>
              <a:t>its parent </a:t>
            </a:r>
            <a:r>
              <a:rPr lang="en-US" altLang="ko-KR" sz="1600" dirty="0">
                <a:ea typeface="굴림" charset="-127"/>
              </a:rPr>
              <a:t>PAN </a:t>
            </a:r>
            <a:r>
              <a:rPr lang="en-US" altLang="ko-KR" sz="1600" dirty="0" smtClean="0">
                <a:ea typeface="굴림" charset="-127"/>
              </a:rPr>
              <a:t>coordinator and </a:t>
            </a:r>
            <a:r>
              <a:rPr lang="en-US" altLang="ko-KR" sz="1600" dirty="0">
                <a:ea typeface="굴림" charset="-127"/>
              </a:rPr>
              <a:t>its PAN</a:t>
            </a:r>
            <a:r>
              <a:rPr lang="ko-KR" altLang="en-US" sz="1600" dirty="0">
                <a:ea typeface="굴림" charset="-127"/>
              </a:rPr>
              <a:t> </a:t>
            </a:r>
            <a:r>
              <a:rPr lang="en-US" altLang="ko-KR" sz="1600" dirty="0">
                <a:ea typeface="굴림" charset="-127"/>
              </a:rPr>
              <a:t>devices. </a:t>
            </a:r>
            <a:endParaRPr lang="en-US" altLang="ko-KR" sz="1600" dirty="0" smtClean="0">
              <a:ea typeface="굴림" charset="-127"/>
            </a:endParaRPr>
          </a:p>
          <a:p>
            <a:pPr marL="0" indent="0" algn="just">
              <a:buNone/>
            </a:pPr>
            <a:r>
              <a:rPr lang="en-US" altLang="ko-KR" sz="1600" dirty="0">
                <a:ea typeface="굴림" charset="-127"/>
              </a:rPr>
              <a:t> </a:t>
            </a:r>
            <a:r>
              <a:rPr lang="en-US" altLang="ko-KR" sz="1600" dirty="0" smtClean="0">
                <a:ea typeface="굴림" charset="-127"/>
              </a:rPr>
              <a:t> To </a:t>
            </a:r>
            <a:r>
              <a:rPr lang="en-US" altLang="ko-KR" sz="1600" dirty="0">
                <a:ea typeface="굴림" charset="-127"/>
              </a:rPr>
              <a:t>provide stable route construction between </a:t>
            </a:r>
            <a:r>
              <a:rPr lang="en-US" altLang="ko-KR" sz="1600" dirty="0" smtClean="0">
                <a:ea typeface="굴림" charset="-127"/>
              </a:rPr>
              <a:t>multi-channel </a:t>
            </a:r>
            <a:r>
              <a:rPr lang="en-US" altLang="ko-KR" sz="1600" dirty="0">
                <a:ea typeface="굴림" charset="-127"/>
              </a:rPr>
              <a:t>PANs, each device in the L2R </a:t>
            </a:r>
            <a:r>
              <a:rPr lang="en-US" altLang="ko-KR" sz="1600" dirty="0" smtClean="0">
                <a:ea typeface="굴림" charset="-127"/>
              </a:rPr>
              <a:t>notifies both </a:t>
            </a:r>
            <a:r>
              <a:rPr lang="en-US" altLang="ko-KR" sz="1600" dirty="0">
                <a:ea typeface="굴림" charset="-127"/>
              </a:rPr>
              <a:t>its </a:t>
            </a:r>
            <a:r>
              <a:rPr lang="en-US" altLang="ko-KR" sz="1600" dirty="0" smtClean="0">
                <a:ea typeface="굴림" charset="-127"/>
              </a:rPr>
              <a:t>own channel and the channel of its parent PAN coordinator. </a:t>
            </a:r>
            <a:r>
              <a:rPr lang="en-US" altLang="ko-KR" sz="1600" dirty="0"/>
              <a:t>The s</a:t>
            </a:r>
            <a:r>
              <a:rPr lang="en-US" altLang="ko-KR" sz="1600" dirty="0">
                <a:ea typeface="굴림" charset="-127"/>
              </a:rPr>
              <a:t>ingle radio interface-multichannel data communication procedure is defined in IEEE 802.15.4m </a:t>
            </a:r>
            <a:r>
              <a:rPr lang="en-US" altLang="ko-KR" sz="1600" dirty="0" smtClean="0">
                <a:ea typeface="굴림" charset="-127"/>
              </a:rPr>
              <a:t>TMCTP</a:t>
            </a:r>
            <a:r>
              <a:rPr lang="en-US" altLang="ko-KR" sz="1600" dirty="0">
                <a:ea typeface="굴림" charset="-127"/>
              </a:rPr>
              <a:t> </a:t>
            </a:r>
            <a:r>
              <a:rPr lang="en-US" altLang="ko-KR" sz="1600" dirty="0" smtClean="0"/>
              <a:t>([15.4], 6.2.8). </a:t>
            </a:r>
            <a:endParaRPr lang="en-US" altLang="ko-KR" sz="1600" dirty="0" smtClean="0"/>
          </a:p>
          <a:p>
            <a:pPr marL="0" indent="0" algn="just">
              <a:buNone/>
            </a:pPr>
            <a:endParaRPr lang="en-US" altLang="ko-KR" sz="1600" dirty="0" smtClean="0"/>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Tree>
    <p:extLst>
      <p:ext uri="{BB962C8B-B14F-4D97-AF65-F5344CB8AC3E}">
        <p14:creationId xmlns="" xmlns:p14="http://schemas.microsoft.com/office/powerpoint/2010/main" val="23820195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54199</TotalTime>
  <Words>525</Words>
  <Application>Microsoft Office PowerPoint</Application>
  <PresentationFormat>화면 슬라이드 쇼(4:3)</PresentationFormat>
  <Paragraphs>44</Paragraphs>
  <Slides>4</Slides>
  <Notes>1</Notes>
  <HiddenSlides>0</HiddenSlides>
  <MMClips>0</MMClips>
  <ScaleCrop>false</ScaleCrop>
  <HeadingPairs>
    <vt:vector size="4" baseType="variant">
      <vt:variant>
        <vt:lpstr>테마</vt:lpstr>
      </vt:variant>
      <vt:variant>
        <vt:i4>1</vt:i4>
      </vt:variant>
      <vt:variant>
        <vt:lpstr>슬라이드 제목</vt:lpstr>
      </vt:variant>
      <vt:variant>
        <vt:i4>4</vt:i4>
      </vt:variant>
    </vt:vector>
  </HeadingPairs>
  <TitlesOfParts>
    <vt:vector size="5" baseType="lpstr">
      <vt:lpstr>Office 테마</vt:lpstr>
      <vt:lpstr>슬라이드 1</vt:lpstr>
      <vt:lpstr>Comment CID 53</vt:lpstr>
      <vt:lpstr>Comment CID 53 (cont’d)</vt:lpstr>
      <vt:lpstr>Proposed Resolution  (Accept in Principle)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cp:lastModifiedBy>
  <cp:revision>843</cp:revision>
  <cp:lastPrinted>1998-02-10T13:28:06Z</cp:lastPrinted>
  <dcterms:created xsi:type="dcterms:W3CDTF">1999-11-08T18:59:45Z</dcterms:created>
  <dcterms:modified xsi:type="dcterms:W3CDTF">2015-05-11T04:49:47Z</dcterms:modified>
</cp:coreProperties>
</file>