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344" r:id="rId2"/>
    <p:sldId id="316" r:id="rId3"/>
    <p:sldId id="258" r:id="rId4"/>
    <p:sldId id="269" r:id="rId5"/>
    <p:sldId id="270" r:id="rId6"/>
    <p:sldId id="271" r:id="rId7"/>
    <p:sldId id="349" r:id="rId8"/>
    <p:sldId id="350" r:id="rId9"/>
    <p:sldId id="345" r:id="rId10"/>
    <p:sldId id="272" r:id="rId11"/>
    <p:sldId id="324" r:id="rId12"/>
    <p:sldId id="325" r:id="rId13"/>
    <p:sldId id="328" r:id="rId14"/>
    <p:sldId id="356" r:id="rId15"/>
    <p:sldId id="326" r:id="rId16"/>
    <p:sldId id="279" r:id="rId17"/>
    <p:sldId id="361" r:id="rId18"/>
    <p:sldId id="280" r:id="rId19"/>
    <p:sldId id="348" r:id="rId20"/>
    <p:sldId id="334" r:id="rId21"/>
    <p:sldId id="358" r:id="rId22"/>
    <p:sldId id="359" r:id="rId23"/>
    <p:sldId id="351" r:id="rId24"/>
    <p:sldId id="352" r:id="rId25"/>
    <p:sldId id="346" r:id="rId26"/>
    <p:sldId id="347" r:id="rId27"/>
    <p:sldId id="353" r:id="rId28"/>
    <p:sldId id="354" r:id="rId29"/>
    <p:sldId id="309" r:id="rId30"/>
    <p:sldId id="363" r:id="rId31"/>
    <p:sldId id="362" r:id="rId32"/>
  </p:sldIdLst>
  <p:sldSz cx="9144000" cy="6858000" type="screen4x3"/>
  <p:notesSz cx="6934200" cy="9280525"/>
  <p:defaultTextStyle>
    <a:defPPr>
      <a:defRPr lang="en-GB"/>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DDDDD"/>
    <a:srgbClr val="0069B8"/>
    <a:srgbClr val="00467A"/>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86957" autoAdjust="0"/>
  </p:normalViewPr>
  <p:slideViewPr>
    <p:cSldViewPr>
      <p:cViewPr>
        <p:scale>
          <a:sx n="79" d="100"/>
          <a:sy n="79" d="100"/>
        </p:scale>
        <p:origin x="-1440" y="-5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63" d="100"/>
          <a:sy n="63" d="100"/>
        </p:scale>
        <p:origin x="-3134" y="-77"/>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22.wmf"/><Relationship Id="rId2" Type="http://schemas.openxmlformats.org/officeDocument/2006/relationships/image" Target="../media/image21.wmf"/><Relationship Id="rId1" Type="http://schemas.openxmlformats.org/officeDocument/2006/relationships/image" Target="../media/image20.wmf"/><Relationship Id="rId6" Type="http://schemas.openxmlformats.org/officeDocument/2006/relationships/image" Target="../media/image25.wmf"/><Relationship Id="rId5" Type="http://schemas.openxmlformats.org/officeDocument/2006/relationships/image" Target="../media/image24.wmf"/><Relationship Id="rId4" Type="http://schemas.openxmlformats.org/officeDocument/2006/relationships/image" Target="../media/image2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26.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31.wmf"/><Relationship Id="rId1" Type="http://schemas.openxmlformats.org/officeDocument/2006/relationships/image" Target="../media/image30.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37.wmf"/><Relationship Id="rId2" Type="http://schemas.openxmlformats.org/officeDocument/2006/relationships/image" Target="../media/image36.wmf"/><Relationship Id="rId1" Type="http://schemas.openxmlformats.org/officeDocument/2006/relationships/image" Target="../media/image35.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43.wmf"/><Relationship Id="rId2" Type="http://schemas.openxmlformats.org/officeDocument/2006/relationships/image" Target="../media/image42.wmf"/><Relationship Id="rId1" Type="http://schemas.openxmlformats.org/officeDocument/2006/relationships/image" Target="../media/image41.wmf"/><Relationship Id="rId4" Type="http://schemas.openxmlformats.org/officeDocument/2006/relationships/image" Target="../media/image44.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43.wmf"/><Relationship Id="rId2" Type="http://schemas.openxmlformats.org/officeDocument/2006/relationships/image" Target="../media/image42.wmf"/><Relationship Id="rId1" Type="http://schemas.openxmlformats.org/officeDocument/2006/relationships/image" Target="../media/image41.wmf"/><Relationship Id="rId4" Type="http://schemas.openxmlformats.org/officeDocument/2006/relationships/image" Target="../media/image49.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43.wmf"/><Relationship Id="rId2" Type="http://schemas.openxmlformats.org/officeDocument/2006/relationships/image" Target="../media/image42.wmf"/><Relationship Id="rId1" Type="http://schemas.openxmlformats.org/officeDocument/2006/relationships/image" Target="../media/image41.wmf"/><Relationship Id="rId4" Type="http://schemas.openxmlformats.org/officeDocument/2006/relationships/image" Target="../media/image49.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GB"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GB"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GB"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GB" altLang="en-US"/>
              <a:t>Page </a:t>
            </a:r>
            <a:fld id="{EA9D6A23-2C60-4813-8E3B-3A650D68B0CB}" type="slidenum">
              <a:rPr lang="en-GB" altLang="en-US"/>
              <a:pPr/>
              <a:t>‹#›</a:t>
            </a:fld>
            <a:endParaRPr lang="en-GB"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GB"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Tree>
    <p:extLst>
      <p:ext uri="{BB962C8B-B14F-4D97-AF65-F5344CB8AC3E}">
        <p14:creationId xmlns:p14="http://schemas.microsoft.com/office/powerpoint/2010/main" val="9598298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GB"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GB"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GB" altLang="en-US"/>
              <a:t>Page </a:t>
            </a:r>
            <a:fld id="{B5B276EE-FE5E-46E4-8817-585F51D057E1}" type="slidenum">
              <a:rPr lang="en-GB" altLang="en-US"/>
              <a:pPr/>
              <a:t>‹#›</a:t>
            </a:fld>
            <a:endParaRPr lang="en-GB"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GB"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spTree>
    <p:extLst>
      <p:ext uri="{BB962C8B-B14F-4D97-AF65-F5344CB8AC3E}">
        <p14:creationId xmlns:p14="http://schemas.microsoft.com/office/powerpoint/2010/main" val="390189568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r>
              <a:rPr lang="en-GB" altLang="en-US" smtClean="0"/>
              <a:t>&lt;month year&gt;</a:t>
            </a:r>
            <a:endParaRPr lang="en-GB" altLang="en-US"/>
          </a:p>
        </p:txBody>
      </p:sp>
      <p:sp>
        <p:nvSpPr>
          <p:cNvPr id="5" name="Footer Placeholder 4"/>
          <p:cNvSpPr>
            <a:spLocks noGrp="1"/>
          </p:cNvSpPr>
          <p:nvPr>
            <p:ph type="ftr" sz="quarter" idx="11"/>
          </p:nvPr>
        </p:nvSpPr>
        <p:spPr/>
        <p:txBody>
          <a:bodyPr/>
          <a:lstStyle/>
          <a:p>
            <a:pPr lvl="4"/>
            <a:r>
              <a:rPr lang="en-GB" altLang="en-US" smtClean="0"/>
              <a:t>&lt;author&gt;, &lt;company&gt;</a:t>
            </a:r>
            <a:endParaRPr lang="en-GB" altLang="en-US"/>
          </a:p>
        </p:txBody>
      </p:sp>
      <p:sp>
        <p:nvSpPr>
          <p:cNvPr id="6" name="Slide Number Placeholder 5"/>
          <p:cNvSpPr>
            <a:spLocks noGrp="1"/>
          </p:cNvSpPr>
          <p:nvPr>
            <p:ph type="sldNum" sz="quarter" idx="12"/>
          </p:nvPr>
        </p:nvSpPr>
        <p:spPr/>
        <p:txBody>
          <a:bodyPr/>
          <a:lstStyle/>
          <a:p>
            <a:r>
              <a:rPr lang="en-GB" altLang="en-US" smtClean="0"/>
              <a:t>Page </a:t>
            </a:r>
            <a:fld id="{B5B276EE-FE5E-46E4-8817-585F51D057E1}" type="slidenum">
              <a:rPr lang="en-GB" altLang="en-US" smtClean="0"/>
              <a:pPr/>
              <a:t>1</a:t>
            </a:fld>
            <a:endParaRPr lang="en-GB" altLang="en-US"/>
          </a:p>
        </p:txBody>
      </p:sp>
    </p:spTree>
    <p:extLst>
      <p:ext uri="{BB962C8B-B14F-4D97-AF65-F5344CB8AC3E}">
        <p14:creationId xmlns:p14="http://schemas.microsoft.com/office/powerpoint/2010/main" val="28171452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pPr marL="0" marR="0" lvl="1" indent="0" algn="l" defTabSz="933450" rtl="0" eaLnBrk="0" fontAlgn="base" latinLnBrk="0" hangingPunct="0">
              <a:lnSpc>
                <a:spcPct val="100000"/>
              </a:lnSpc>
              <a:spcBef>
                <a:spcPct val="30000"/>
              </a:spcBef>
              <a:spcAft>
                <a:spcPct val="0"/>
              </a:spcAft>
              <a:buClrTx/>
              <a:buSzTx/>
              <a:buFontTx/>
              <a:buNone/>
              <a:tabLst/>
              <a:defRPr/>
            </a:pPr>
            <a:r>
              <a:rPr lang="en-US" sz="1800" dirty="0" smtClean="0"/>
              <a:t>The only difference of two CIRs in the tail is because of realistic source modeling in </a:t>
            </a:r>
            <a:r>
              <a:rPr lang="en-US" sz="1800" dirty="0" err="1" smtClean="0"/>
              <a:t>Zemax</a:t>
            </a:r>
            <a:r>
              <a:rPr lang="en-US" sz="1800" dirty="0" smtClean="0"/>
              <a:t>. The sources in </a:t>
            </a:r>
            <a:r>
              <a:rPr lang="en-US" sz="1800" dirty="0" err="1" smtClean="0"/>
              <a:t>Zemax</a:t>
            </a:r>
            <a:r>
              <a:rPr lang="en-US" sz="1800" dirty="0" smtClean="0"/>
              <a:t> are measured source while the ideal pattern is considered for the sources in [14].</a:t>
            </a:r>
          </a:p>
          <a:p>
            <a:endParaRPr lang="tr-TR" dirty="0"/>
          </a:p>
        </p:txBody>
      </p:sp>
      <p:sp>
        <p:nvSpPr>
          <p:cNvPr id="4" name="Date Placeholder 3"/>
          <p:cNvSpPr>
            <a:spLocks noGrp="1"/>
          </p:cNvSpPr>
          <p:nvPr>
            <p:ph type="dt" idx="10"/>
          </p:nvPr>
        </p:nvSpPr>
        <p:spPr/>
        <p:txBody>
          <a:bodyPr/>
          <a:lstStyle/>
          <a:p>
            <a:r>
              <a:rPr lang="en-GB" altLang="en-US" smtClean="0"/>
              <a:t>&lt;month year&gt;</a:t>
            </a:r>
            <a:endParaRPr lang="en-GB" altLang="en-US"/>
          </a:p>
        </p:txBody>
      </p:sp>
      <p:sp>
        <p:nvSpPr>
          <p:cNvPr id="5" name="Footer Placeholder 4"/>
          <p:cNvSpPr>
            <a:spLocks noGrp="1"/>
          </p:cNvSpPr>
          <p:nvPr>
            <p:ph type="ftr" sz="quarter" idx="11"/>
          </p:nvPr>
        </p:nvSpPr>
        <p:spPr/>
        <p:txBody>
          <a:bodyPr/>
          <a:lstStyle/>
          <a:p>
            <a:pPr lvl="4"/>
            <a:r>
              <a:rPr lang="en-GB" altLang="en-US" smtClean="0"/>
              <a:t>&lt;author&gt;, &lt;company&gt;</a:t>
            </a:r>
            <a:endParaRPr lang="en-GB" altLang="en-US"/>
          </a:p>
        </p:txBody>
      </p:sp>
      <p:sp>
        <p:nvSpPr>
          <p:cNvPr id="6" name="Slide Number Placeholder 5"/>
          <p:cNvSpPr>
            <a:spLocks noGrp="1"/>
          </p:cNvSpPr>
          <p:nvPr>
            <p:ph type="sldNum" sz="quarter" idx="12"/>
          </p:nvPr>
        </p:nvSpPr>
        <p:spPr/>
        <p:txBody>
          <a:bodyPr/>
          <a:lstStyle/>
          <a:p>
            <a:r>
              <a:rPr lang="en-GB" altLang="en-US" smtClean="0"/>
              <a:t>Page </a:t>
            </a:r>
            <a:fld id="{B5B276EE-FE5E-46E4-8817-585F51D057E1}" type="slidenum">
              <a:rPr lang="en-GB" altLang="en-US" smtClean="0"/>
              <a:pPr/>
              <a:t>23</a:t>
            </a:fld>
            <a:endParaRPr lang="en-GB" altLang="en-US"/>
          </a:p>
        </p:txBody>
      </p:sp>
    </p:spTree>
    <p:extLst>
      <p:ext uri="{BB962C8B-B14F-4D97-AF65-F5344CB8AC3E}">
        <p14:creationId xmlns:p14="http://schemas.microsoft.com/office/powerpoint/2010/main" val="22007842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r>
              <a:rPr lang="en-GB" altLang="en-US" smtClean="0"/>
              <a:t>&lt;month year&gt;</a:t>
            </a:r>
            <a:endParaRPr lang="en-GB" altLang="en-US"/>
          </a:p>
        </p:txBody>
      </p:sp>
      <p:sp>
        <p:nvSpPr>
          <p:cNvPr id="5" name="Footer Placeholder 4"/>
          <p:cNvSpPr>
            <a:spLocks noGrp="1"/>
          </p:cNvSpPr>
          <p:nvPr>
            <p:ph type="ftr" sz="quarter" idx="11"/>
          </p:nvPr>
        </p:nvSpPr>
        <p:spPr/>
        <p:txBody>
          <a:bodyPr/>
          <a:lstStyle/>
          <a:p>
            <a:pPr lvl="4"/>
            <a:r>
              <a:rPr lang="en-GB" altLang="en-US" smtClean="0"/>
              <a:t>&lt;author&gt;, &lt;company&gt;</a:t>
            </a:r>
            <a:endParaRPr lang="en-GB" altLang="en-US"/>
          </a:p>
        </p:txBody>
      </p:sp>
      <p:sp>
        <p:nvSpPr>
          <p:cNvPr id="6" name="Slide Number Placeholder 5"/>
          <p:cNvSpPr>
            <a:spLocks noGrp="1"/>
          </p:cNvSpPr>
          <p:nvPr>
            <p:ph type="sldNum" sz="quarter" idx="12"/>
          </p:nvPr>
        </p:nvSpPr>
        <p:spPr/>
        <p:txBody>
          <a:bodyPr/>
          <a:lstStyle/>
          <a:p>
            <a:r>
              <a:rPr lang="en-GB" altLang="en-US" smtClean="0"/>
              <a:t>Page </a:t>
            </a:r>
            <a:fld id="{B5B276EE-FE5E-46E4-8817-585F51D057E1}" type="slidenum">
              <a:rPr lang="en-GB" altLang="en-US" smtClean="0"/>
              <a:pPr/>
              <a:t>24</a:t>
            </a:fld>
            <a:endParaRPr lang="en-GB" altLang="en-US"/>
          </a:p>
        </p:txBody>
      </p:sp>
    </p:spTree>
    <p:extLst>
      <p:ext uri="{BB962C8B-B14F-4D97-AF65-F5344CB8AC3E}">
        <p14:creationId xmlns:p14="http://schemas.microsoft.com/office/powerpoint/2010/main" val="18924735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smtClean="0"/>
          </a:p>
        </p:txBody>
      </p:sp>
      <p:sp>
        <p:nvSpPr>
          <p:cNvPr id="4" name="Date Placeholder 3"/>
          <p:cNvSpPr>
            <a:spLocks noGrp="1"/>
          </p:cNvSpPr>
          <p:nvPr>
            <p:ph type="dt" idx="10"/>
          </p:nvPr>
        </p:nvSpPr>
        <p:spPr/>
        <p:txBody>
          <a:bodyPr/>
          <a:lstStyle/>
          <a:p>
            <a:r>
              <a:rPr lang="en-GB" altLang="en-US" smtClean="0"/>
              <a:t>&lt;month year&gt;</a:t>
            </a:r>
            <a:endParaRPr lang="en-GB" altLang="en-US"/>
          </a:p>
        </p:txBody>
      </p:sp>
      <p:sp>
        <p:nvSpPr>
          <p:cNvPr id="5" name="Footer Placeholder 4"/>
          <p:cNvSpPr>
            <a:spLocks noGrp="1"/>
          </p:cNvSpPr>
          <p:nvPr>
            <p:ph type="ftr" sz="quarter" idx="11"/>
          </p:nvPr>
        </p:nvSpPr>
        <p:spPr/>
        <p:txBody>
          <a:bodyPr/>
          <a:lstStyle/>
          <a:p>
            <a:pPr lvl="4"/>
            <a:r>
              <a:rPr lang="en-GB" altLang="en-US" smtClean="0"/>
              <a:t>&lt;author&gt;, &lt;company&gt;</a:t>
            </a:r>
            <a:endParaRPr lang="en-GB" altLang="en-US"/>
          </a:p>
        </p:txBody>
      </p:sp>
      <p:sp>
        <p:nvSpPr>
          <p:cNvPr id="6" name="Slide Number Placeholder 5"/>
          <p:cNvSpPr>
            <a:spLocks noGrp="1"/>
          </p:cNvSpPr>
          <p:nvPr>
            <p:ph type="sldNum" sz="quarter" idx="12"/>
          </p:nvPr>
        </p:nvSpPr>
        <p:spPr/>
        <p:txBody>
          <a:bodyPr/>
          <a:lstStyle/>
          <a:p>
            <a:r>
              <a:rPr lang="en-GB" altLang="en-US" smtClean="0"/>
              <a:t>Page </a:t>
            </a:r>
            <a:fld id="{B5B276EE-FE5E-46E4-8817-585F51D057E1}" type="slidenum">
              <a:rPr lang="en-GB" altLang="en-US" smtClean="0"/>
              <a:pPr/>
              <a:t>26</a:t>
            </a:fld>
            <a:endParaRPr lang="en-GB" altLang="en-US"/>
          </a:p>
        </p:txBody>
      </p:sp>
    </p:spTree>
    <p:extLst>
      <p:ext uri="{BB962C8B-B14F-4D97-AF65-F5344CB8AC3E}">
        <p14:creationId xmlns:p14="http://schemas.microsoft.com/office/powerpoint/2010/main" val="41265032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b="0" dirty="0"/>
          </a:p>
        </p:txBody>
      </p:sp>
      <p:sp>
        <p:nvSpPr>
          <p:cNvPr id="4" name="Date Placeholder 3"/>
          <p:cNvSpPr>
            <a:spLocks noGrp="1"/>
          </p:cNvSpPr>
          <p:nvPr>
            <p:ph type="dt" idx="10"/>
          </p:nvPr>
        </p:nvSpPr>
        <p:spPr/>
        <p:txBody>
          <a:bodyPr/>
          <a:lstStyle/>
          <a:p>
            <a:r>
              <a:rPr lang="en-GB" altLang="en-US" smtClean="0"/>
              <a:t>&lt;month year&gt;</a:t>
            </a:r>
            <a:endParaRPr lang="en-GB" altLang="en-US"/>
          </a:p>
        </p:txBody>
      </p:sp>
      <p:sp>
        <p:nvSpPr>
          <p:cNvPr id="5" name="Footer Placeholder 4"/>
          <p:cNvSpPr>
            <a:spLocks noGrp="1"/>
          </p:cNvSpPr>
          <p:nvPr>
            <p:ph type="ftr" sz="quarter" idx="11"/>
          </p:nvPr>
        </p:nvSpPr>
        <p:spPr/>
        <p:txBody>
          <a:bodyPr/>
          <a:lstStyle/>
          <a:p>
            <a:pPr lvl="4"/>
            <a:r>
              <a:rPr lang="en-GB" altLang="en-US" smtClean="0"/>
              <a:t>&lt;author&gt;, &lt;company&gt;</a:t>
            </a:r>
            <a:endParaRPr lang="en-GB" altLang="en-US"/>
          </a:p>
        </p:txBody>
      </p:sp>
      <p:sp>
        <p:nvSpPr>
          <p:cNvPr id="6" name="Slide Number Placeholder 5"/>
          <p:cNvSpPr>
            <a:spLocks noGrp="1"/>
          </p:cNvSpPr>
          <p:nvPr>
            <p:ph type="sldNum" sz="quarter" idx="12"/>
          </p:nvPr>
        </p:nvSpPr>
        <p:spPr/>
        <p:txBody>
          <a:bodyPr/>
          <a:lstStyle/>
          <a:p>
            <a:r>
              <a:rPr lang="en-GB" altLang="en-US" smtClean="0"/>
              <a:t>Page </a:t>
            </a:r>
            <a:fld id="{B5B276EE-FE5E-46E4-8817-585F51D057E1}" type="slidenum">
              <a:rPr lang="en-GB" altLang="en-US" smtClean="0"/>
              <a:pPr/>
              <a:t>27</a:t>
            </a:fld>
            <a:endParaRPr lang="en-GB" altLang="en-US"/>
          </a:p>
        </p:txBody>
      </p:sp>
    </p:spTree>
    <p:extLst>
      <p:ext uri="{BB962C8B-B14F-4D97-AF65-F5344CB8AC3E}">
        <p14:creationId xmlns:p14="http://schemas.microsoft.com/office/powerpoint/2010/main" val="610607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r>
              <a:rPr lang="en-GB" altLang="en-US" smtClean="0"/>
              <a:t>&lt;month year&gt;</a:t>
            </a:r>
            <a:endParaRPr lang="en-GB" altLang="en-US"/>
          </a:p>
        </p:txBody>
      </p:sp>
      <p:sp>
        <p:nvSpPr>
          <p:cNvPr id="5" name="Footer Placeholder 4"/>
          <p:cNvSpPr>
            <a:spLocks noGrp="1"/>
          </p:cNvSpPr>
          <p:nvPr>
            <p:ph type="ftr" sz="quarter" idx="11"/>
          </p:nvPr>
        </p:nvSpPr>
        <p:spPr/>
        <p:txBody>
          <a:bodyPr/>
          <a:lstStyle/>
          <a:p>
            <a:pPr lvl="4"/>
            <a:r>
              <a:rPr lang="en-GB" altLang="en-US" smtClean="0"/>
              <a:t>&lt;author&gt;, &lt;company&gt;</a:t>
            </a:r>
            <a:endParaRPr lang="en-GB" altLang="en-US"/>
          </a:p>
        </p:txBody>
      </p:sp>
      <p:sp>
        <p:nvSpPr>
          <p:cNvPr id="6" name="Slide Number Placeholder 5"/>
          <p:cNvSpPr>
            <a:spLocks noGrp="1"/>
          </p:cNvSpPr>
          <p:nvPr>
            <p:ph type="sldNum" sz="quarter" idx="12"/>
          </p:nvPr>
        </p:nvSpPr>
        <p:spPr/>
        <p:txBody>
          <a:bodyPr/>
          <a:lstStyle/>
          <a:p>
            <a:r>
              <a:rPr lang="en-GB" altLang="en-US" smtClean="0"/>
              <a:t>Page </a:t>
            </a:r>
            <a:fld id="{B5B276EE-FE5E-46E4-8817-585F51D057E1}" type="slidenum">
              <a:rPr lang="en-GB" altLang="en-US" smtClean="0"/>
              <a:pPr/>
              <a:t>28</a:t>
            </a:fld>
            <a:endParaRPr lang="en-GB" altLang="en-US"/>
          </a:p>
        </p:txBody>
      </p:sp>
    </p:spTree>
    <p:extLst>
      <p:ext uri="{BB962C8B-B14F-4D97-AF65-F5344CB8AC3E}">
        <p14:creationId xmlns:p14="http://schemas.microsoft.com/office/powerpoint/2010/main" val="23745288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r>
              <a:rPr lang="en-GB" altLang="en-US" smtClean="0"/>
              <a:t>&lt;month year&gt;</a:t>
            </a:r>
            <a:endParaRPr lang="en-GB" altLang="en-US"/>
          </a:p>
        </p:txBody>
      </p:sp>
      <p:sp>
        <p:nvSpPr>
          <p:cNvPr id="5" name="Footer Placeholder 4"/>
          <p:cNvSpPr>
            <a:spLocks noGrp="1"/>
          </p:cNvSpPr>
          <p:nvPr>
            <p:ph type="ftr" sz="quarter" idx="11"/>
          </p:nvPr>
        </p:nvSpPr>
        <p:spPr/>
        <p:txBody>
          <a:bodyPr/>
          <a:lstStyle/>
          <a:p>
            <a:pPr lvl="4"/>
            <a:r>
              <a:rPr lang="en-GB" altLang="en-US" smtClean="0"/>
              <a:t>&lt;author&gt;, &lt;company&gt;</a:t>
            </a:r>
            <a:endParaRPr lang="en-GB" altLang="en-US"/>
          </a:p>
        </p:txBody>
      </p:sp>
      <p:sp>
        <p:nvSpPr>
          <p:cNvPr id="6" name="Slide Number Placeholder 5"/>
          <p:cNvSpPr>
            <a:spLocks noGrp="1"/>
          </p:cNvSpPr>
          <p:nvPr>
            <p:ph type="sldNum" sz="quarter" idx="12"/>
          </p:nvPr>
        </p:nvSpPr>
        <p:spPr/>
        <p:txBody>
          <a:bodyPr/>
          <a:lstStyle/>
          <a:p>
            <a:r>
              <a:rPr lang="en-GB" altLang="en-US" smtClean="0"/>
              <a:t>Page </a:t>
            </a:r>
            <a:fld id="{B5B276EE-FE5E-46E4-8817-585F51D057E1}" type="slidenum">
              <a:rPr lang="en-GB" altLang="en-US" smtClean="0"/>
              <a:pPr/>
              <a:t>2</a:t>
            </a:fld>
            <a:endParaRPr lang="en-GB" altLang="en-US"/>
          </a:p>
        </p:txBody>
      </p:sp>
    </p:spTree>
    <p:extLst>
      <p:ext uri="{BB962C8B-B14F-4D97-AF65-F5344CB8AC3E}">
        <p14:creationId xmlns:p14="http://schemas.microsoft.com/office/powerpoint/2010/main" val="7714321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r>
              <a:rPr lang="en-GB" altLang="en-US" smtClean="0"/>
              <a:t>&lt;month year&gt;</a:t>
            </a:r>
            <a:endParaRPr lang="en-GB" altLang="en-US"/>
          </a:p>
        </p:txBody>
      </p:sp>
      <p:sp>
        <p:nvSpPr>
          <p:cNvPr id="5" name="Footer Placeholder 4"/>
          <p:cNvSpPr>
            <a:spLocks noGrp="1"/>
          </p:cNvSpPr>
          <p:nvPr>
            <p:ph type="ftr" sz="quarter" idx="11"/>
          </p:nvPr>
        </p:nvSpPr>
        <p:spPr/>
        <p:txBody>
          <a:bodyPr/>
          <a:lstStyle/>
          <a:p>
            <a:pPr lvl="4"/>
            <a:r>
              <a:rPr lang="en-GB" altLang="en-US" smtClean="0"/>
              <a:t>&lt;author&gt;, &lt;company&gt;</a:t>
            </a:r>
            <a:endParaRPr lang="en-GB" altLang="en-US"/>
          </a:p>
        </p:txBody>
      </p:sp>
      <p:sp>
        <p:nvSpPr>
          <p:cNvPr id="6" name="Slide Number Placeholder 5"/>
          <p:cNvSpPr>
            <a:spLocks noGrp="1"/>
          </p:cNvSpPr>
          <p:nvPr>
            <p:ph type="sldNum" sz="quarter" idx="12"/>
          </p:nvPr>
        </p:nvSpPr>
        <p:spPr/>
        <p:txBody>
          <a:bodyPr/>
          <a:lstStyle/>
          <a:p>
            <a:r>
              <a:rPr lang="en-GB" altLang="en-US" smtClean="0"/>
              <a:t>Page </a:t>
            </a:r>
            <a:fld id="{B5B276EE-FE5E-46E4-8817-585F51D057E1}" type="slidenum">
              <a:rPr lang="en-GB" altLang="en-US" smtClean="0"/>
              <a:pPr/>
              <a:t>3</a:t>
            </a:fld>
            <a:endParaRPr lang="en-GB" altLang="en-US"/>
          </a:p>
        </p:txBody>
      </p:sp>
    </p:spTree>
    <p:extLst>
      <p:ext uri="{BB962C8B-B14F-4D97-AF65-F5344CB8AC3E}">
        <p14:creationId xmlns:p14="http://schemas.microsoft.com/office/powerpoint/2010/main" val="7714321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pPr rtl="0"/>
            <a:endParaRPr lang="en-US" dirty="0"/>
          </a:p>
        </p:txBody>
      </p:sp>
      <p:sp>
        <p:nvSpPr>
          <p:cNvPr id="4" name="Date Placeholder 3"/>
          <p:cNvSpPr>
            <a:spLocks noGrp="1"/>
          </p:cNvSpPr>
          <p:nvPr>
            <p:ph type="dt" idx="10"/>
          </p:nvPr>
        </p:nvSpPr>
        <p:spPr/>
        <p:txBody>
          <a:bodyPr/>
          <a:lstStyle/>
          <a:p>
            <a:r>
              <a:rPr lang="en-GB" altLang="en-US" smtClean="0"/>
              <a:t>&lt;month year&gt;</a:t>
            </a:r>
            <a:endParaRPr lang="en-GB" altLang="en-US"/>
          </a:p>
        </p:txBody>
      </p:sp>
      <p:sp>
        <p:nvSpPr>
          <p:cNvPr id="5" name="Footer Placeholder 4"/>
          <p:cNvSpPr>
            <a:spLocks noGrp="1"/>
          </p:cNvSpPr>
          <p:nvPr>
            <p:ph type="ftr" sz="quarter" idx="11"/>
          </p:nvPr>
        </p:nvSpPr>
        <p:spPr/>
        <p:txBody>
          <a:bodyPr/>
          <a:lstStyle/>
          <a:p>
            <a:pPr lvl="4"/>
            <a:r>
              <a:rPr lang="en-GB" altLang="en-US" smtClean="0"/>
              <a:t>&lt;author&gt;, &lt;company&gt;</a:t>
            </a:r>
            <a:endParaRPr lang="en-GB" altLang="en-US"/>
          </a:p>
        </p:txBody>
      </p:sp>
      <p:sp>
        <p:nvSpPr>
          <p:cNvPr id="6" name="Slide Number Placeholder 5"/>
          <p:cNvSpPr>
            <a:spLocks noGrp="1"/>
          </p:cNvSpPr>
          <p:nvPr>
            <p:ph type="sldNum" sz="quarter" idx="12"/>
          </p:nvPr>
        </p:nvSpPr>
        <p:spPr/>
        <p:txBody>
          <a:bodyPr/>
          <a:lstStyle/>
          <a:p>
            <a:r>
              <a:rPr lang="en-GB" altLang="en-US" smtClean="0"/>
              <a:t>Page </a:t>
            </a:r>
            <a:fld id="{B5B276EE-FE5E-46E4-8817-585F51D057E1}" type="slidenum">
              <a:rPr lang="en-GB" altLang="en-US" smtClean="0"/>
              <a:pPr/>
              <a:t>12</a:t>
            </a:fld>
            <a:endParaRPr lang="en-GB" altLang="en-US"/>
          </a:p>
        </p:txBody>
      </p:sp>
    </p:spTree>
    <p:extLst>
      <p:ext uri="{BB962C8B-B14F-4D97-AF65-F5344CB8AC3E}">
        <p14:creationId xmlns:p14="http://schemas.microsoft.com/office/powerpoint/2010/main" val="16847257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r>
              <a:rPr lang="en-GB" altLang="en-US" smtClean="0"/>
              <a:t>&lt;month year&gt;</a:t>
            </a:r>
            <a:endParaRPr lang="en-GB" altLang="en-US"/>
          </a:p>
        </p:txBody>
      </p:sp>
      <p:sp>
        <p:nvSpPr>
          <p:cNvPr id="5" name="Footer Placeholder 4"/>
          <p:cNvSpPr>
            <a:spLocks noGrp="1"/>
          </p:cNvSpPr>
          <p:nvPr>
            <p:ph type="ftr" sz="quarter" idx="11"/>
          </p:nvPr>
        </p:nvSpPr>
        <p:spPr/>
        <p:txBody>
          <a:bodyPr/>
          <a:lstStyle/>
          <a:p>
            <a:pPr lvl="4"/>
            <a:r>
              <a:rPr lang="en-GB" altLang="en-US" smtClean="0"/>
              <a:t>&lt;author&gt;, &lt;company&gt;</a:t>
            </a:r>
            <a:endParaRPr lang="en-GB" altLang="en-US"/>
          </a:p>
        </p:txBody>
      </p:sp>
      <p:sp>
        <p:nvSpPr>
          <p:cNvPr id="6" name="Slide Number Placeholder 5"/>
          <p:cNvSpPr>
            <a:spLocks noGrp="1"/>
          </p:cNvSpPr>
          <p:nvPr>
            <p:ph type="sldNum" sz="quarter" idx="12"/>
          </p:nvPr>
        </p:nvSpPr>
        <p:spPr/>
        <p:txBody>
          <a:bodyPr/>
          <a:lstStyle/>
          <a:p>
            <a:r>
              <a:rPr lang="en-GB" altLang="en-US" smtClean="0"/>
              <a:t>Page </a:t>
            </a:r>
            <a:fld id="{B5B276EE-FE5E-46E4-8817-585F51D057E1}" type="slidenum">
              <a:rPr lang="en-GB" altLang="en-US" smtClean="0"/>
              <a:pPr/>
              <a:t>13</a:t>
            </a:fld>
            <a:endParaRPr lang="en-GB" altLang="en-US"/>
          </a:p>
        </p:txBody>
      </p:sp>
    </p:spTree>
    <p:extLst>
      <p:ext uri="{BB962C8B-B14F-4D97-AF65-F5344CB8AC3E}">
        <p14:creationId xmlns:p14="http://schemas.microsoft.com/office/powerpoint/2010/main" val="38875792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r>
              <a:rPr lang="en-GB" altLang="en-US" smtClean="0"/>
              <a:t>&lt;month year&gt;</a:t>
            </a:r>
            <a:endParaRPr lang="en-GB" altLang="en-US"/>
          </a:p>
        </p:txBody>
      </p:sp>
      <p:sp>
        <p:nvSpPr>
          <p:cNvPr id="5" name="Footer Placeholder 4"/>
          <p:cNvSpPr>
            <a:spLocks noGrp="1"/>
          </p:cNvSpPr>
          <p:nvPr>
            <p:ph type="ftr" sz="quarter" idx="11"/>
          </p:nvPr>
        </p:nvSpPr>
        <p:spPr/>
        <p:txBody>
          <a:bodyPr/>
          <a:lstStyle/>
          <a:p>
            <a:pPr lvl="4"/>
            <a:r>
              <a:rPr lang="en-GB" altLang="en-US" smtClean="0"/>
              <a:t>&lt;author&gt;, &lt;company&gt;</a:t>
            </a:r>
            <a:endParaRPr lang="en-GB" altLang="en-US"/>
          </a:p>
        </p:txBody>
      </p:sp>
      <p:sp>
        <p:nvSpPr>
          <p:cNvPr id="6" name="Slide Number Placeholder 5"/>
          <p:cNvSpPr>
            <a:spLocks noGrp="1"/>
          </p:cNvSpPr>
          <p:nvPr>
            <p:ph type="sldNum" sz="quarter" idx="12"/>
          </p:nvPr>
        </p:nvSpPr>
        <p:spPr/>
        <p:txBody>
          <a:bodyPr/>
          <a:lstStyle/>
          <a:p>
            <a:r>
              <a:rPr lang="en-GB" altLang="en-US" smtClean="0"/>
              <a:t>Page </a:t>
            </a:r>
            <a:fld id="{B5B276EE-FE5E-46E4-8817-585F51D057E1}" type="slidenum">
              <a:rPr lang="en-GB" altLang="en-US" smtClean="0"/>
              <a:pPr/>
              <a:t>18</a:t>
            </a:fld>
            <a:endParaRPr lang="en-GB" altLang="en-US"/>
          </a:p>
        </p:txBody>
      </p:sp>
    </p:spTree>
    <p:extLst>
      <p:ext uri="{BB962C8B-B14F-4D97-AF65-F5344CB8AC3E}">
        <p14:creationId xmlns:p14="http://schemas.microsoft.com/office/powerpoint/2010/main" val="30207409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r>
              <a:rPr lang="en-GB" altLang="en-US" smtClean="0"/>
              <a:t>&lt;month year&gt;</a:t>
            </a:r>
            <a:endParaRPr lang="en-GB" altLang="en-US"/>
          </a:p>
        </p:txBody>
      </p:sp>
      <p:sp>
        <p:nvSpPr>
          <p:cNvPr id="5" name="Footer Placeholder 4"/>
          <p:cNvSpPr>
            <a:spLocks noGrp="1"/>
          </p:cNvSpPr>
          <p:nvPr>
            <p:ph type="ftr" sz="quarter" idx="11"/>
          </p:nvPr>
        </p:nvSpPr>
        <p:spPr/>
        <p:txBody>
          <a:bodyPr/>
          <a:lstStyle/>
          <a:p>
            <a:pPr lvl="4"/>
            <a:r>
              <a:rPr lang="en-GB" altLang="en-US" smtClean="0"/>
              <a:t>&lt;author&gt;, &lt;company&gt;</a:t>
            </a:r>
            <a:endParaRPr lang="en-GB" altLang="en-US"/>
          </a:p>
        </p:txBody>
      </p:sp>
      <p:sp>
        <p:nvSpPr>
          <p:cNvPr id="6" name="Slide Number Placeholder 5"/>
          <p:cNvSpPr>
            <a:spLocks noGrp="1"/>
          </p:cNvSpPr>
          <p:nvPr>
            <p:ph type="sldNum" sz="quarter" idx="12"/>
          </p:nvPr>
        </p:nvSpPr>
        <p:spPr/>
        <p:txBody>
          <a:bodyPr/>
          <a:lstStyle/>
          <a:p>
            <a:r>
              <a:rPr lang="en-GB" altLang="en-US" smtClean="0"/>
              <a:t>Page </a:t>
            </a:r>
            <a:fld id="{B5B276EE-FE5E-46E4-8817-585F51D057E1}" type="slidenum">
              <a:rPr lang="en-GB" altLang="en-US" smtClean="0"/>
              <a:pPr/>
              <a:t>19</a:t>
            </a:fld>
            <a:endParaRPr lang="en-GB" altLang="en-US"/>
          </a:p>
        </p:txBody>
      </p:sp>
    </p:spTree>
    <p:extLst>
      <p:ext uri="{BB962C8B-B14F-4D97-AF65-F5344CB8AC3E}">
        <p14:creationId xmlns:p14="http://schemas.microsoft.com/office/powerpoint/2010/main" val="25763467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r>
              <a:rPr lang="en-GB" altLang="en-US" smtClean="0"/>
              <a:t>&lt;month year&gt;</a:t>
            </a:r>
            <a:endParaRPr lang="en-GB" altLang="en-US"/>
          </a:p>
        </p:txBody>
      </p:sp>
      <p:sp>
        <p:nvSpPr>
          <p:cNvPr id="5" name="Footer Placeholder 4"/>
          <p:cNvSpPr>
            <a:spLocks noGrp="1"/>
          </p:cNvSpPr>
          <p:nvPr>
            <p:ph type="ftr" sz="quarter" idx="11"/>
          </p:nvPr>
        </p:nvSpPr>
        <p:spPr/>
        <p:txBody>
          <a:bodyPr/>
          <a:lstStyle/>
          <a:p>
            <a:pPr lvl="4"/>
            <a:r>
              <a:rPr lang="en-GB" altLang="en-US" smtClean="0"/>
              <a:t>&lt;author&gt;, &lt;company&gt;</a:t>
            </a:r>
            <a:endParaRPr lang="en-GB" altLang="en-US"/>
          </a:p>
        </p:txBody>
      </p:sp>
      <p:sp>
        <p:nvSpPr>
          <p:cNvPr id="6" name="Slide Number Placeholder 5"/>
          <p:cNvSpPr>
            <a:spLocks noGrp="1"/>
          </p:cNvSpPr>
          <p:nvPr>
            <p:ph type="sldNum" sz="quarter" idx="12"/>
          </p:nvPr>
        </p:nvSpPr>
        <p:spPr/>
        <p:txBody>
          <a:bodyPr/>
          <a:lstStyle/>
          <a:p>
            <a:r>
              <a:rPr lang="en-GB" altLang="en-US" smtClean="0"/>
              <a:t>Page </a:t>
            </a:r>
            <a:fld id="{B5B276EE-FE5E-46E4-8817-585F51D057E1}" type="slidenum">
              <a:rPr lang="en-GB" altLang="en-US" smtClean="0"/>
              <a:pPr/>
              <a:t>21</a:t>
            </a:fld>
            <a:endParaRPr lang="en-GB" altLang="en-US"/>
          </a:p>
        </p:txBody>
      </p:sp>
    </p:spTree>
    <p:extLst>
      <p:ext uri="{BB962C8B-B14F-4D97-AF65-F5344CB8AC3E}">
        <p14:creationId xmlns:p14="http://schemas.microsoft.com/office/powerpoint/2010/main" val="30169826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r>
              <a:rPr lang="en-GB" altLang="en-US" smtClean="0"/>
              <a:t>&lt;month year&gt;</a:t>
            </a:r>
            <a:endParaRPr lang="en-GB" altLang="en-US"/>
          </a:p>
        </p:txBody>
      </p:sp>
      <p:sp>
        <p:nvSpPr>
          <p:cNvPr id="5" name="Footer Placeholder 4"/>
          <p:cNvSpPr>
            <a:spLocks noGrp="1"/>
          </p:cNvSpPr>
          <p:nvPr>
            <p:ph type="ftr" sz="quarter" idx="11"/>
          </p:nvPr>
        </p:nvSpPr>
        <p:spPr/>
        <p:txBody>
          <a:bodyPr/>
          <a:lstStyle/>
          <a:p>
            <a:pPr lvl="4"/>
            <a:r>
              <a:rPr lang="en-GB" altLang="en-US" smtClean="0"/>
              <a:t>&lt;author&gt;, &lt;company&gt;</a:t>
            </a:r>
            <a:endParaRPr lang="en-GB" altLang="en-US"/>
          </a:p>
        </p:txBody>
      </p:sp>
      <p:sp>
        <p:nvSpPr>
          <p:cNvPr id="6" name="Slide Number Placeholder 5"/>
          <p:cNvSpPr>
            <a:spLocks noGrp="1"/>
          </p:cNvSpPr>
          <p:nvPr>
            <p:ph type="sldNum" sz="quarter" idx="12"/>
          </p:nvPr>
        </p:nvSpPr>
        <p:spPr/>
        <p:txBody>
          <a:bodyPr/>
          <a:lstStyle/>
          <a:p>
            <a:r>
              <a:rPr lang="en-GB" altLang="en-US" smtClean="0"/>
              <a:t>Page </a:t>
            </a:r>
            <a:fld id="{B5B276EE-FE5E-46E4-8817-585F51D057E1}" type="slidenum">
              <a:rPr lang="en-GB" altLang="en-US" smtClean="0"/>
              <a:pPr/>
              <a:t>22</a:t>
            </a:fld>
            <a:endParaRPr lang="en-GB" altLang="en-US"/>
          </a:p>
        </p:txBody>
      </p:sp>
    </p:spTree>
    <p:extLst>
      <p:ext uri="{BB962C8B-B14F-4D97-AF65-F5344CB8AC3E}">
        <p14:creationId xmlns:p14="http://schemas.microsoft.com/office/powerpoint/2010/main" val="23768880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r>
              <a:rPr lang="en-GB" altLang="en-US"/>
              <a:t>&lt;month year&gt;</a:t>
            </a:r>
          </a:p>
        </p:txBody>
      </p:sp>
      <p:sp>
        <p:nvSpPr>
          <p:cNvPr id="5" name="Footer Placeholder 4"/>
          <p:cNvSpPr>
            <a:spLocks noGrp="1"/>
          </p:cNvSpPr>
          <p:nvPr>
            <p:ph type="ftr" sz="quarter" idx="11"/>
          </p:nvPr>
        </p:nvSpPr>
        <p:spPr/>
        <p:txBody>
          <a:bodyPr/>
          <a:lstStyle>
            <a:lvl1pPr>
              <a:defRPr/>
            </a:lvl1pPr>
          </a:lstStyle>
          <a:p>
            <a:r>
              <a:rPr lang="en-GB"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GB" altLang="en-US"/>
              <a:t>Slide </a:t>
            </a:r>
            <a:fld id="{6C911B8A-1E84-42DB-B751-42B7EDCBCFAE}" type="slidenum">
              <a:rPr lang="en-GB" altLang="en-US"/>
              <a:pPr/>
              <a:t>‹#›</a:t>
            </a:fld>
            <a:endParaRPr lang="en-GB" altLang="en-US"/>
          </a:p>
        </p:txBody>
      </p:sp>
    </p:spTree>
    <p:extLst>
      <p:ext uri="{BB962C8B-B14F-4D97-AF65-F5344CB8AC3E}">
        <p14:creationId xmlns:p14="http://schemas.microsoft.com/office/powerpoint/2010/main" val="324061542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r>
              <a:rPr lang="en-GB" altLang="en-US"/>
              <a:t>&lt;month year&gt;</a:t>
            </a:r>
          </a:p>
        </p:txBody>
      </p:sp>
      <p:sp>
        <p:nvSpPr>
          <p:cNvPr id="5" name="Footer Placeholder 4"/>
          <p:cNvSpPr>
            <a:spLocks noGrp="1"/>
          </p:cNvSpPr>
          <p:nvPr>
            <p:ph type="ftr" sz="quarter" idx="11"/>
          </p:nvPr>
        </p:nvSpPr>
        <p:spPr/>
        <p:txBody>
          <a:bodyPr/>
          <a:lstStyle>
            <a:lvl1pPr>
              <a:defRPr/>
            </a:lvl1pPr>
          </a:lstStyle>
          <a:p>
            <a:r>
              <a:rPr lang="en-GB"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GB" altLang="en-US"/>
              <a:t>Slide </a:t>
            </a:r>
            <a:fld id="{35953A45-D045-4D4B-AA8E-C0509C7E7D7B}" type="slidenum">
              <a:rPr lang="en-GB" altLang="en-US"/>
              <a:pPr/>
              <a:t>‹#›</a:t>
            </a:fld>
            <a:endParaRPr lang="en-GB" altLang="en-US"/>
          </a:p>
        </p:txBody>
      </p:sp>
    </p:spTree>
    <p:extLst>
      <p:ext uri="{BB962C8B-B14F-4D97-AF65-F5344CB8AC3E}">
        <p14:creationId xmlns:p14="http://schemas.microsoft.com/office/powerpoint/2010/main" val="2050072119"/>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r>
              <a:rPr lang="en-GB" altLang="en-US"/>
              <a:t>&lt;month year&gt;</a:t>
            </a:r>
          </a:p>
        </p:txBody>
      </p:sp>
      <p:sp>
        <p:nvSpPr>
          <p:cNvPr id="5" name="Footer Placeholder 4"/>
          <p:cNvSpPr>
            <a:spLocks noGrp="1"/>
          </p:cNvSpPr>
          <p:nvPr>
            <p:ph type="ftr" sz="quarter" idx="11"/>
          </p:nvPr>
        </p:nvSpPr>
        <p:spPr/>
        <p:txBody>
          <a:bodyPr/>
          <a:lstStyle>
            <a:lvl1pPr>
              <a:defRPr/>
            </a:lvl1pPr>
          </a:lstStyle>
          <a:p>
            <a:r>
              <a:rPr lang="en-GB"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GB" altLang="en-US"/>
              <a:t>Slide </a:t>
            </a:r>
            <a:fld id="{154E5C07-2DA7-4198-BD66-5BDE63C21B28}" type="slidenum">
              <a:rPr lang="en-GB" altLang="en-US"/>
              <a:pPr/>
              <a:t>‹#›</a:t>
            </a:fld>
            <a:endParaRPr lang="en-GB" altLang="en-US"/>
          </a:p>
        </p:txBody>
      </p:sp>
    </p:spTree>
    <p:extLst>
      <p:ext uri="{BB962C8B-B14F-4D97-AF65-F5344CB8AC3E}">
        <p14:creationId xmlns:p14="http://schemas.microsoft.com/office/powerpoint/2010/main" val="125144320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r>
              <a:rPr lang="en-GB" altLang="en-US"/>
              <a:t>&lt;month year&gt;</a:t>
            </a:r>
          </a:p>
        </p:txBody>
      </p:sp>
      <p:sp>
        <p:nvSpPr>
          <p:cNvPr id="5" name="Footer Placeholder 4"/>
          <p:cNvSpPr>
            <a:spLocks noGrp="1"/>
          </p:cNvSpPr>
          <p:nvPr>
            <p:ph type="ftr" sz="quarter" idx="11"/>
          </p:nvPr>
        </p:nvSpPr>
        <p:spPr/>
        <p:txBody>
          <a:bodyPr/>
          <a:lstStyle>
            <a:lvl1pPr>
              <a:defRPr/>
            </a:lvl1pPr>
          </a:lstStyle>
          <a:p>
            <a:r>
              <a:rPr lang="en-GB"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GB" altLang="en-US"/>
              <a:t>Slide </a:t>
            </a:r>
            <a:fld id="{DF19CAC6-B0F6-4D16-95A5-5679B1B7088A}" type="slidenum">
              <a:rPr lang="en-GB" altLang="en-US"/>
              <a:pPr/>
              <a:t>‹#›</a:t>
            </a:fld>
            <a:endParaRPr lang="en-GB" altLang="en-US"/>
          </a:p>
        </p:txBody>
      </p:sp>
    </p:spTree>
    <p:extLst>
      <p:ext uri="{BB962C8B-B14F-4D97-AF65-F5344CB8AC3E}">
        <p14:creationId xmlns:p14="http://schemas.microsoft.com/office/powerpoint/2010/main" val="30354100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GB" altLang="en-US"/>
              <a:t>&lt;month year&gt;</a:t>
            </a:r>
          </a:p>
        </p:txBody>
      </p:sp>
      <p:sp>
        <p:nvSpPr>
          <p:cNvPr id="5" name="Footer Placeholder 4"/>
          <p:cNvSpPr>
            <a:spLocks noGrp="1"/>
          </p:cNvSpPr>
          <p:nvPr>
            <p:ph type="ftr" sz="quarter" idx="11"/>
          </p:nvPr>
        </p:nvSpPr>
        <p:spPr/>
        <p:txBody>
          <a:bodyPr/>
          <a:lstStyle>
            <a:lvl1pPr>
              <a:defRPr/>
            </a:lvl1pPr>
          </a:lstStyle>
          <a:p>
            <a:r>
              <a:rPr lang="en-GB"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GB" altLang="en-US"/>
              <a:t>Slide </a:t>
            </a:r>
            <a:fld id="{C82FD3B0-7715-40E4-8D30-5463ABC511F9}" type="slidenum">
              <a:rPr lang="en-GB" altLang="en-US"/>
              <a:pPr/>
              <a:t>‹#›</a:t>
            </a:fld>
            <a:endParaRPr lang="en-GB" altLang="en-US"/>
          </a:p>
        </p:txBody>
      </p:sp>
    </p:spTree>
    <p:extLst>
      <p:ext uri="{BB962C8B-B14F-4D97-AF65-F5344CB8AC3E}">
        <p14:creationId xmlns:p14="http://schemas.microsoft.com/office/powerpoint/2010/main" val="26136874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lvl1pPr>
              <a:defRPr/>
            </a:lvl1pPr>
          </a:lstStyle>
          <a:p>
            <a:r>
              <a:rPr lang="en-GB" altLang="en-US"/>
              <a:t>&lt;month year&gt;</a:t>
            </a:r>
          </a:p>
        </p:txBody>
      </p:sp>
      <p:sp>
        <p:nvSpPr>
          <p:cNvPr id="6" name="Footer Placeholder 5"/>
          <p:cNvSpPr>
            <a:spLocks noGrp="1"/>
          </p:cNvSpPr>
          <p:nvPr>
            <p:ph type="ftr" sz="quarter" idx="11"/>
          </p:nvPr>
        </p:nvSpPr>
        <p:spPr/>
        <p:txBody>
          <a:bodyPr/>
          <a:lstStyle>
            <a:lvl1pPr>
              <a:defRPr/>
            </a:lvl1pPr>
          </a:lstStyle>
          <a:p>
            <a:r>
              <a:rPr lang="en-GB" altLang="en-US"/>
              <a:t>&lt;author&gt;, &lt;company&gt;</a:t>
            </a:r>
          </a:p>
        </p:txBody>
      </p:sp>
      <p:sp>
        <p:nvSpPr>
          <p:cNvPr id="7" name="Slide Number Placeholder 6"/>
          <p:cNvSpPr>
            <a:spLocks noGrp="1"/>
          </p:cNvSpPr>
          <p:nvPr>
            <p:ph type="sldNum" sz="quarter" idx="12"/>
          </p:nvPr>
        </p:nvSpPr>
        <p:spPr/>
        <p:txBody>
          <a:bodyPr/>
          <a:lstStyle>
            <a:lvl1pPr>
              <a:defRPr/>
            </a:lvl1pPr>
          </a:lstStyle>
          <a:p>
            <a:r>
              <a:rPr lang="en-GB" altLang="en-US"/>
              <a:t>Slide </a:t>
            </a:r>
            <a:fld id="{2B7C4937-661A-4767-B1FD-F6A1B567A676}" type="slidenum">
              <a:rPr lang="en-GB" altLang="en-US"/>
              <a:pPr/>
              <a:t>‹#›</a:t>
            </a:fld>
            <a:endParaRPr lang="en-GB" altLang="en-US"/>
          </a:p>
        </p:txBody>
      </p:sp>
    </p:spTree>
    <p:extLst>
      <p:ext uri="{BB962C8B-B14F-4D97-AF65-F5344CB8AC3E}">
        <p14:creationId xmlns:p14="http://schemas.microsoft.com/office/powerpoint/2010/main" val="29871965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lvl1pPr>
              <a:defRPr/>
            </a:lvl1pPr>
          </a:lstStyle>
          <a:p>
            <a:r>
              <a:rPr lang="en-GB" altLang="en-US"/>
              <a:t>&lt;month year&gt;</a:t>
            </a:r>
          </a:p>
        </p:txBody>
      </p:sp>
      <p:sp>
        <p:nvSpPr>
          <p:cNvPr id="8" name="Footer Placeholder 7"/>
          <p:cNvSpPr>
            <a:spLocks noGrp="1"/>
          </p:cNvSpPr>
          <p:nvPr>
            <p:ph type="ftr" sz="quarter" idx="11"/>
          </p:nvPr>
        </p:nvSpPr>
        <p:spPr/>
        <p:txBody>
          <a:bodyPr/>
          <a:lstStyle>
            <a:lvl1pPr>
              <a:defRPr/>
            </a:lvl1pPr>
          </a:lstStyle>
          <a:p>
            <a:r>
              <a:rPr lang="en-GB" altLang="en-US"/>
              <a:t>&lt;author&gt;, &lt;company&gt;</a:t>
            </a:r>
          </a:p>
        </p:txBody>
      </p:sp>
      <p:sp>
        <p:nvSpPr>
          <p:cNvPr id="9" name="Slide Number Placeholder 8"/>
          <p:cNvSpPr>
            <a:spLocks noGrp="1"/>
          </p:cNvSpPr>
          <p:nvPr>
            <p:ph type="sldNum" sz="quarter" idx="12"/>
          </p:nvPr>
        </p:nvSpPr>
        <p:spPr/>
        <p:txBody>
          <a:bodyPr/>
          <a:lstStyle>
            <a:lvl1pPr>
              <a:defRPr/>
            </a:lvl1pPr>
          </a:lstStyle>
          <a:p>
            <a:r>
              <a:rPr lang="en-GB" altLang="en-US"/>
              <a:t>Slide </a:t>
            </a:r>
            <a:fld id="{1E31FF97-4AA2-429D-B67D-920088F5F14B}" type="slidenum">
              <a:rPr lang="en-GB" altLang="en-US"/>
              <a:pPr/>
              <a:t>‹#›</a:t>
            </a:fld>
            <a:endParaRPr lang="en-GB" altLang="en-US"/>
          </a:p>
        </p:txBody>
      </p:sp>
    </p:spTree>
    <p:extLst>
      <p:ext uri="{BB962C8B-B14F-4D97-AF65-F5344CB8AC3E}">
        <p14:creationId xmlns:p14="http://schemas.microsoft.com/office/powerpoint/2010/main" val="201683391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lvl1pPr>
              <a:defRPr/>
            </a:lvl1pPr>
          </a:lstStyle>
          <a:p>
            <a:r>
              <a:rPr lang="en-GB" altLang="en-US"/>
              <a:t>&lt;month year&gt;</a:t>
            </a:r>
          </a:p>
        </p:txBody>
      </p:sp>
      <p:sp>
        <p:nvSpPr>
          <p:cNvPr id="4" name="Footer Placeholder 3"/>
          <p:cNvSpPr>
            <a:spLocks noGrp="1"/>
          </p:cNvSpPr>
          <p:nvPr>
            <p:ph type="ftr" sz="quarter" idx="11"/>
          </p:nvPr>
        </p:nvSpPr>
        <p:spPr/>
        <p:txBody>
          <a:bodyPr/>
          <a:lstStyle>
            <a:lvl1pPr>
              <a:defRPr/>
            </a:lvl1pPr>
          </a:lstStyle>
          <a:p>
            <a:r>
              <a:rPr lang="en-GB" altLang="en-US"/>
              <a:t>&lt;author&gt;, &lt;company&gt;</a:t>
            </a:r>
          </a:p>
        </p:txBody>
      </p:sp>
      <p:sp>
        <p:nvSpPr>
          <p:cNvPr id="5" name="Slide Number Placeholder 4"/>
          <p:cNvSpPr>
            <a:spLocks noGrp="1"/>
          </p:cNvSpPr>
          <p:nvPr>
            <p:ph type="sldNum" sz="quarter" idx="12"/>
          </p:nvPr>
        </p:nvSpPr>
        <p:spPr/>
        <p:txBody>
          <a:bodyPr/>
          <a:lstStyle>
            <a:lvl1pPr>
              <a:defRPr/>
            </a:lvl1pPr>
          </a:lstStyle>
          <a:p>
            <a:r>
              <a:rPr lang="en-GB" altLang="en-US"/>
              <a:t>Slide </a:t>
            </a:r>
            <a:fld id="{4220CE73-4A81-463D-A345-E847D887284F}" type="slidenum">
              <a:rPr lang="en-GB" altLang="en-US"/>
              <a:pPr/>
              <a:t>‹#›</a:t>
            </a:fld>
            <a:endParaRPr lang="en-GB" altLang="en-US"/>
          </a:p>
        </p:txBody>
      </p:sp>
    </p:spTree>
    <p:extLst>
      <p:ext uri="{BB962C8B-B14F-4D97-AF65-F5344CB8AC3E}">
        <p14:creationId xmlns:p14="http://schemas.microsoft.com/office/powerpoint/2010/main" val="2980334061"/>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a:xfrm>
            <a:off x="685800" y="378281"/>
            <a:ext cx="1600200" cy="215444"/>
          </a:xfrm>
        </p:spPr>
        <p:txBody>
          <a:bodyPr/>
          <a:lstStyle/>
          <a:p>
            <a:r>
              <a:rPr lang="en-GB" altLang="en-US" dirty="0" smtClean="0"/>
              <a:t>&lt;</a:t>
            </a:r>
            <a:r>
              <a:rPr lang="tr-TR" altLang="en-US" dirty="0" smtClean="0"/>
              <a:t>May 2015</a:t>
            </a:r>
            <a:r>
              <a:rPr lang="en-GB" altLang="en-US" dirty="0" smtClean="0"/>
              <a:t>&gt;</a:t>
            </a:r>
            <a:endParaRPr lang="en-GB" altLang="en-US" dirty="0"/>
          </a:p>
        </p:txBody>
      </p:sp>
      <p:sp>
        <p:nvSpPr>
          <p:cNvPr id="6" name="Footer Placeholder 5"/>
          <p:cNvSpPr>
            <a:spLocks noGrp="1"/>
          </p:cNvSpPr>
          <p:nvPr>
            <p:ph type="ftr" sz="quarter" idx="11"/>
          </p:nvPr>
        </p:nvSpPr>
        <p:spPr/>
        <p:txBody>
          <a:bodyPr/>
          <a:lstStyle/>
          <a:p>
            <a:r>
              <a:rPr lang="en-GB" altLang="en-US" smtClean="0"/>
              <a:t>&lt;author&gt;, &lt;company&gt;</a:t>
            </a:r>
            <a:endParaRPr lang="en-GB" altLang="en-US"/>
          </a:p>
        </p:txBody>
      </p:sp>
      <p:sp>
        <p:nvSpPr>
          <p:cNvPr id="7" name="Slide Number Placeholder 6"/>
          <p:cNvSpPr>
            <a:spLocks noGrp="1"/>
          </p:cNvSpPr>
          <p:nvPr>
            <p:ph type="sldNum" sz="quarter" idx="12"/>
          </p:nvPr>
        </p:nvSpPr>
        <p:spPr/>
        <p:txBody>
          <a:bodyPr/>
          <a:lstStyle/>
          <a:p>
            <a:r>
              <a:rPr lang="en-GB" altLang="en-US" smtClean="0"/>
              <a:t>Slide </a:t>
            </a:r>
            <a:fld id="{2F03CF15-9775-4923-BCFF-1A75B19C3DAF}" type="slidenum">
              <a:rPr lang="en-GB" altLang="en-US" smtClean="0"/>
              <a:pPr/>
              <a:t>‹#›</a:t>
            </a:fld>
            <a:endParaRPr lang="en-GB" altLang="en-US"/>
          </a:p>
        </p:txBody>
      </p:sp>
    </p:spTree>
    <p:extLst>
      <p:ext uri="{BB962C8B-B14F-4D97-AF65-F5344CB8AC3E}">
        <p14:creationId xmlns:p14="http://schemas.microsoft.com/office/powerpoint/2010/main" val="103000699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429000" y="220980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GB" altLang="en-US"/>
              <a:t>&lt;month year&gt;</a:t>
            </a:r>
          </a:p>
        </p:txBody>
      </p:sp>
      <p:sp>
        <p:nvSpPr>
          <p:cNvPr id="6" name="Footer Placeholder 5"/>
          <p:cNvSpPr>
            <a:spLocks noGrp="1"/>
          </p:cNvSpPr>
          <p:nvPr>
            <p:ph type="ftr" sz="quarter" idx="11"/>
          </p:nvPr>
        </p:nvSpPr>
        <p:spPr/>
        <p:txBody>
          <a:bodyPr/>
          <a:lstStyle>
            <a:lvl1pPr>
              <a:defRPr/>
            </a:lvl1pPr>
          </a:lstStyle>
          <a:p>
            <a:r>
              <a:rPr lang="en-GB" altLang="en-US"/>
              <a:t>&lt;author&gt;, &lt;company&gt;</a:t>
            </a:r>
          </a:p>
        </p:txBody>
      </p:sp>
      <p:sp>
        <p:nvSpPr>
          <p:cNvPr id="7" name="Slide Number Placeholder 6"/>
          <p:cNvSpPr>
            <a:spLocks noGrp="1"/>
          </p:cNvSpPr>
          <p:nvPr>
            <p:ph type="sldNum" sz="quarter" idx="12"/>
          </p:nvPr>
        </p:nvSpPr>
        <p:spPr/>
        <p:txBody>
          <a:bodyPr/>
          <a:lstStyle>
            <a:lvl1pPr>
              <a:defRPr/>
            </a:lvl1pPr>
          </a:lstStyle>
          <a:p>
            <a:r>
              <a:rPr lang="en-GB" altLang="en-US"/>
              <a:t>Slide </a:t>
            </a:r>
            <a:fld id="{55533516-1556-46F1-BB44-5BB0BD2B3B67}" type="slidenum">
              <a:rPr lang="en-GB" altLang="en-US"/>
              <a:pPr/>
              <a:t>‹#›</a:t>
            </a:fld>
            <a:endParaRPr lang="en-GB" altLang="en-US"/>
          </a:p>
        </p:txBody>
      </p:sp>
    </p:spTree>
    <p:extLst>
      <p:ext uri="{BB962C8B-B14F-4D97-AF65-F5344CB8AC3E}">
        <p14:creationId xmlns:p14="http://schemas.microsoft.com/office/powerpoint/2010/main" val="4104514276"/>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GB" altLang="en-US"/>
              <a:t>&lt;month year&gt;</a:t>
            </a:r>
          </a:p>
        </p:txBody>
      </p:sp>
      <p:sp>
        <p:nvSpPr>
          <p:cNvPr id="6" name="Footer Placeholder 5"/>
          <p:cNvSpPr>
            <a:spLocks noGrp="1"/>
          </p:cNvSpPr>
          <p:nvPr>
            <p:ph type="ftr" sz="quarter" idx="11"/>
          </p:nvPr>
        </p:nvSpPr>
        <p:spPr/>
        <p:txBody>
          <a:bodyPr/>
          <a:lstStyle>
            <a:lvl1pPr>
              <a:defRPr/>
            </a:lvl1pPr>
          </a:lstStyle>
          <a:p>
            <a:r>
              <a:rPr lang="en-GB" altLang="en-US"/>
              <a:t>&lt;author&gt;, &lt;company&gt;</a:t>
            </a:r>
          </a:p>
        </p:txBody>
      </p:sp>
      <p:sp>
        <p:nvSpPr>
          <p:cNvPr id="7" name="Slide Number Placeholder 6"/>
          <p:cNvSpPr>
            <a:spLocks noGrp="1"/>
          </p:cNvSpPr>
          <p:nvPr>
            <p:ph type="sldNum" sz="quarter" idx="12"/>
          </p:nvPr>
        </p:nvSpPr>
        <p:spPr/>
        <p:txBody>
          <a:bodyPr/>
          <a:lstStyle>
            <a:lvl1pPr>
              <a:defRPr/>
            </a:lvl1pPr>
          </a:lstStyle>
          <a:p>
            <a:r>
              <a:rPr lang="en-GB" altLang="en-US"/>
              <a:t>Slide </a:t>
            </a:r>
            <a:fld id="{FB56B31F-B871-40A8-A35F-D4838B6CFF35}" type="slidenum">
              <a:rPr lang="en-GB" altLang="en-US"/>
              <a:pPr/>
              <a:t>‹#›</a:t>
            </a:fld>
            <a:endParaRPr lang="en-GB" altLang="en-US"/>
          </a:p>
        </p:txBody>
      </p:sp>
    </p:spTree>
    <p:extLst>
      <p:ext uri="{BB962C8B-B14F-4D97-AF65-F5344CB8AC3E}">
        <p14:creationId xmlns:p14="http://schemas.microsoft.com/office/powerpoint/2010/main" val="363779051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endParaRPr lang="en-GB" altLang="en-US" dirty="0"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endParaRPr lang="en-GB" altLang="en-US" dirty="0"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GB" altLang="en-US"/>
              <a:t>&lt;month year&gt;</a:t>
            </a:r>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GB" altLang="en-US"/>
              <a:t>&lt;author&gt;, &lt;company&gt;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GB" altLang="en-US"/>
              <a:t>Slide </a:t>
            </a:r>
            <a:fld id="{2F03CF15-9775-4923-BCFF-1A75B19C3DAF}" type="slidenum">
              <a:rPr lang="en-GB" altLang="en-US"/>
              <a:pPr/>
              <a:t>‹#›</a:t>
            </a:fld>
            <a:endParaRPr lang="en-GB" altLang="en-US"/>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0" marR="0" indent="0" algn="just" defTabSz="914400" rtl="0" eaLnBrk="0" fontAlgn="base" latinLnBrk="0" hangingPunct="0">
              <a:lnSpc>
                <a:spcPct val="100000"/>
              </a:lnSpc>
              <a:spcBef>
                <a:spcPct val="0"/>
              </a:spcBef>
              <a:spcAft>
                <a:spcPct val="0"/>
              </a:spcAft>
              <a:buClrTx/>
              <a:buSzTx/>
              <a:buFontTx/>
              <a:buNone/>
              <a:tabLst/>
              <a:defRPr/>
            </a:pPr>
            <a:r>
              <a:rPr lang="tr-TR" sz="1400" b="1" dirty="0" smtClean="0"/>
              <a:t>                                   </a:t>
            </a:r>
            <a:r>
              <a:rPr lang="tr-TR" sz="1400" b="1" dirty="0" err="1" smtClean="0"/>
              <a:t>doc</a:t>
            </a:r>
            <a:r>
              <a:rPr lang="tr-TR" sz="1400" b="1" dirty="0" smtClean="0"/>
              <a:t>.: IEEE 15-15-0352-00-007a</a:t>
            </a:r>
            <a:endParaRPr lang="en-GB" altLang="en-US" sz="1400" dirty="0" smtClean="0">
              <a:solidFill>
                <a:schemeClr val="tx2"/>
              </a:solidFill>
            </a:endParaRPr>
          </a:p>
        </p:txBody>
      </p:sp>
      <p:sp>
        <p:nvSpPr>
          <p:cNvPr id="1032" name="Line 8"/>
          <p:cNvSpPr>
            <a:spLocks noChangeShapeType="1"/>
          </p:cNvSpPr>
          <p:nvPr/>
        </p:nvSpPr>
        <p:spPr bwMode="auto">
          <a:xfrm>
            <a:off x="7239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GB"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peclib.jpl.nasa.gov/"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7.emf"/><Relationship Id="rId4" Type="http://schemas.openxmlformats.org/officeDocument/2006/relationships/image" Target="../media/image6.emf"/></Relationships>
</file>

<file path=ppt/slides/_rels/slide13.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notesSlide" Target="../notesSlides/notesSlide5.xml"/><Relationship Id="rId7" Type="http://schemas.openxmlformats.org/officeDocument/2006/relationships/image" Target="../media/image10.png"/><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8.wmf"/><Relationship Id="rId5" Type="http://schemas.openxmlformats.org/officeDocument/2006/relationships/oleObject" Target="../embeddings/oleObject1.bin"/><Relationship Id="rId4" Type="http://schemas.openxmlformats.org/officeDocument/2006/relationships/image" Target="../media/image9.png"/><Relationship Id="rId9" Type="http://schemas.openxmlformats.org/officeDocument/2006/relationships/image" Target="../media/image12.png"/></Relationships>
</file>

<file path=ppt/slides/_rels/slide14.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image" Target="../media/image13.emf"/><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1.xml"/><Relationship Id="rId5" Type="http://schemas.openxmlformats.org/officeDocument/2006/relationships/image" Target="../media/image18.png"/><Relationship Id="rId4" Type="http://schemas.openxmlformats.org/officeDocument/2006/relationships/image" Target="../media/image17.png"/></Relationships>
</file>

<file path=ppt/slides/_rels/slide16.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8" Type="http://schemas.openxmlformats.org/officeDocument/2006/relationships/image" Target="../media/image22.wmf"/><Relationship Id="rId13" Type="http://schemas.openxmlformats.org/officeDocument/2006/relationships/oleObject" Target="../embeddings/oleObject7.bin"/><Relationship Id="rId3" Type="http://schemas.openxmlformats.org/officeDocument/2006/relationships/oleObject" Target="../embeddings/oleObject2.bin"/><Relationship Id="rId7" Type="http://schemas.openxmlformats.org/officeDocument/2006/relationships/oleObject" Target="../embeddings/oleObject4.bin"/><Relationship Id="rId12" Type="http://schemas.openxmlformats.org/officeDocument/2006/relationships/image" Target="../media/image24.wmf"/><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21.wmf"/><Relationship Id="rId11" Type="http://schemas.openxmlformats.org/officeDocument/2006/relationships/oleObject" Target="../embeddings/oleObject6.bin"/><Relationship Id="rId5" Type="http://schemas.openxmlformats.org/officeDocument/2006/relationships/oleObject" Target="../embeddings/oleObject3.bin"/><Relationship Id="rId10" Type="http://schemas.openxmlformats.org/officeDocument/2006/relationships/image" Target="../media/image23.wmf"/><Relationship Id="rId4" Type="http://schemas.openxmlformats.org/officeDocument/2006/relationships/image" Target="../media/image20.wmf"/><Relationship Id="rId9" Type="http://schemas.openxmlformats.org/officeDocument/2006/relationships/oleObject" Target="../embeddings/oleObject5.bin"/><Relationship Id="rId14" Type="http://schemas.openxmlformats.org/officeDocument/2006/relationships/image" Target="../media/image25.wmf"/></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xml"/><Relationship Id="rId1" Type="http://schemas.openxmlformats.org/officeDocument/2006/relationships/vmlDrawing" Target="../drawings/vmlDrawing3.vml"/><Relationship Id="rId5" Type="http://schemas.openxmlformats.org/officeDocument/2006/relationships/image" Target="../media/image26.wmf"/><Relationship Id="rId4" Type="http://schemas.openxmlformats.org/officeDocument/2006/relationships/oleObject" Target="../embeddings/oleObject8.bin"/></Relationships>
</file>

<file path=ppt/slides/_rels/slide1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28.jpeg"/><Relationship Id="rId4" Type="http://schemas.openxmlformats.org/officeDocument/2006/relationships/image" Target="../media/image27.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9.emf"/><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8" Type="http://schemas.openxmlformats.org/officeDocument/2006/relationships/image" Target="../media/image31.wmf"/><Relationship Id="rId3" Type="http://schemas.openxmlformats.org/officeDocument/2006/relationships/notesSlide" Target="../notesSlides/notesSlide8.xml"/><Relationship Id="rId7" Type="http://schemas.openxmlformats.org/officeDocument/2006/relationships/oleObject" Target="../embeddings/oleObject10.bin"/><Relationship Id="rId2" Type="http://schemas.openxmlformats.org/officeDocument/2006/relationships/slideLayout" Target="../slideLayouts/slideLayout1.xml"/><Relationship Id="rId1" Type="http://schemas.openxmlformats.org/officeDocument/2006/relationships/vmlDrawing" Target="../drawings/vmlDrawing4.vml"/><Relationship Id="rId6" Type="http://schemas.openxmlformats.org/officeDocument/2006/relationships/image" Target="../media/image30.wmf"/><Relationship Id="rId11" Type="http://schemas.openxmlformats.org/officeDocument/2006/relationships/image" Target="../media/image34.png"/><Relationship Id="rId5" Type="http://schemas.openxmlformats.org/officeDocument/2006/relationships/oleObject" Target="../embeddings/oleObject9.bin"/><Relationship Id="rId10" Type="http://schemas.openxmlformats.org/officeDocument/2006/relationships/image" Target="../media/image33.emf"/><Relationship Id="rId4" Type="http://schemas.openxmlformats.org/officeDocument/2006/relationships/image" Target="../media/image29.emf"/><Relationship Id="rId9" Type="http://schemas.openxmlformats.org/officeDocument/2006/relationships/image" Target="../media/image32.emf"/></Relationships>
</file>

<file path=ppt/slides/_rels/slide22.xml.rels><?xml version="1.0" encoding="UTF-8" standalone="yes"?>
<Relationships xmlns="http://schemas.openxmlformats.org/package/2006/relationships"><Relationship Id="rId8" Type="http://schemas.openxmlformats.org/officeDocument/2006/relationships/oleObject" Target="../embeddings/oleObject12.bin"/><Relationship Id="rId13" Type="http://schemas.openxmlformats.org/officeDocument/2006/relationships/image" Target="../media/image39.emf"/><Relationship Id="rId3" Type="http://schemas.openxmlformats.org/officeDocument/2006/relationships/notesSlide" Target="../notesSlides/notesSlide9.xml"/><Relationship Id="rId7" Type="http://schemas.openxmlformats.org/officeDocument/2006/relationships/image" Target="../media/image35.wmf"/><Relationship Id="rId12" Type="http://schemas.openxmlformats.org/officeDocument/2006/relationships/image" Target="../media/image37.wmf"/><Relationship Id="rId2" Type="http://schemas.openxmlformats.org/officeDocument/2006/relationships/slideLayout" Target="../slideLayouts/slideLayout1.xml"/><Relationship Id="rId1" Type="http://schemas.openxmlformats.org/officeDocument/2006/relationships/vmlDrawing" Target="../drawings/vmlDrawing5.vml"/><Relationship Id="rId6" Type="http://schemas.openxmlformats.org/officeDocument/2006/relationships/oleObject" Target="../embeddings/oleObject11.bin"/><Relationship Id="rId11" Type="http://schemas.openxmlformats.org/officeDocument/2006/relationships/oleObject" Target="../embeddings/oleObject13.bin"/><Relationship Id="rId5" Type="http://schemas.openxmlformats.org/officeDocument/2006/relationships/image" Target="../media/image38.emf"/><Relationship Id="rId10" Type="http://schemas.openxmlformats.org/officeDocument/2006/relationships/image" Target="../media/image33.emf"/><Relationship Id="rId4" Type="http://schemas.openxmlformats.org/officeDocument/2006/relationships/image" Target="../media/image29.emf"/><Relationship Id="rId9" Type="http://schemas.openxmlformats.org/officeDocument/2006/relationships/image" Target="../media/image36.wmf"/><Relationship Id="rId14" Type="http://schemas.openxmlformats.org/officeDocument/2006/relationships/image" Target="../media/image34.png"/></Relationships>
</file>

<file path=ppt/slides/_rels/slide23.xml.rels><?xml version="1.0" encoding="UTF-8" standalone="yes"?>
<Relationships xmlns="http://schemas.openxmlformats.org/package/2006/relationships"><Relationship Id="rId3" Type="http://schemas.openxmlformats.org/officeDocument/2006/relationships/image" Target="../media/image40.emf"/><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8" Type="http://schemas.openxmlformats.org/officeDocument/2006/relationships/oleObject" Target="../embeddings/oleObject16.bin"/><Relationship Id="rId13" Type="http://schemas.openxmlformats.org/officeDocument/2006/relationships/image" Target="../media/image46.emf"/><Relationship Id="rId3" Type="http://schemas.openxmlformats.org/officeDocument/2006/relationships/notesSlide" Target="../notesSlides/notesSlide11.xml"/><Relationship Id="rId7" Type="http://schemas.openxmlformats.org/officeDocument/2006/relationships/image" Target="../media/image42.wmf"/><Relationship Id="rId12" Type="http://schemas.openxmlformats.org/officeDocument/2006/relationships/image" Target="../media/image45.emf"/><Relationship Id="rId2" Type="http://schemas.openxmlformats.org/officeDocument/2006/relationships/slideLayout" Target="../slideLayouts/slideLayout7.xml"/><Relationship Id="rId1" Type="http://schemas.openxmlformats.org/officeDocument/2006/relationships/vmlDrawing" Target="../drawings/vmlDrawing6.vml"/><Relationship Id="rId6" Type="http://schemas.openxmlformats.org/officeDocument/2006/relationships/oleObject" Target="../embeddings/oleObject15.bin"/><Relationship Id="rId11" Type="http://schemas.openxmlformats.org/officeDocument/2006/relationships/image" Target="../media/image44.wmf"/><Relationship Id="rId5" Type="http://schemas.openxmlformats.org/officeDocument/2006/relationships/image" Target="../media/image41.wmf"/><Relationship Id="rId10" Type="http://schemas.openxmlformats.org/officeDocument/2006/relationships/oleObject" Target="../embeddings/oleObject17.bin"/><Relationship Id="rId4" Type="http://schemas.openxmlformats.org/officeDocument/2006/relationships/oleObject" Target="../embeddings/oleObject14.bin"/><Relationship Id="rId9" Type="http://schemas.openxmlformats.org/officeDocument/2006/relationships/image" Target="../media/image43.wmf"/><Relationship Id="rId14" Type="http://schemas.openxmlformats.org/officeDocument/2006/relationships/image" Target="../media/image47.emf"/></Relationships>
</file>

<file path=ppt/slides/_rels/slide25.xml.rels><?xml version="1.0" encoding="UTF-8" standalone="yes"?>
<Relationships xmlns="http://schemas.openxmlformats.org/package/2006/relationships"><Relationship Id="rId2" Type="http://schemas.openxmlformats.org/officeDocument/2006/relationships/image" Target="../media/image48.emf"/><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8" Type="http://schemas.openxmlformats.org/officeDocument/2006/relationships/oleObject" Target="../embeddings/oleObject20.bin"/><Relationship Id="rId13" Type="http://schemas.openxmlformats.org/officeDocument/2006/relationships/image" Target="../media/image51.emf"/><Relationship Id="rId3" Type="http://schemas.openxmlformats.org/officeDocument/2006/relationships/notesSlide" Target="../notesSlides/notesSlide12.xml"/><Relationship Id="rId7" Type="http://schemas.openxmlformats.org/officeDocument/2006/relationships/image" Target="../media/image42.wmf"/><Relationship Id="rId12" Type="http://schemas.openxmlformats.org/officeDocument/2006/relationships/image" Target="../media/image50.emf"/><Relationship Id="rId2" Type="http://schemas.openxmlformats.org/officeDocument/2006/relationships/slideLayout" Target="../slideLayouts/slideLayout1.xml"/><Relationship Id="rId1" Type="http://schemas.openxmlformats.org/officeDocument/2006/relationships/vmlDrawing" Target="../drawings/vmlDrawing7.vml"/><Relationship Id="rId6" Type="http://schemas.openxmlformats.org/officeDocument/2006/relationships/oleObject" Target="../embeddings/oleObject19.bin"/><Relationship Id="rId11" Type="http://schemas.openxmlformats.org/officeDocument/2006/relationships/image" Target="../media/image49.wmf"/><Relationship Id="rId5" Type="http://schemas.openxmlformats.org/officeDocument/2006/relationships/image" Target="../media/image41.wmf"/><Relationship Id="rId10" Type="http://schemas.openxmlformats.org/officeDocument/2006/relationships/oleObject" Target="../embeddings/oleObject21.bin"/><Relationship Id="rId4" Type="http://schemas.openxmlformats.org/officeDocument/2006/relationships/oleObject" Target="../embeddings/oleObject18.bin"/><Relationship Id="rId9" Type="http://schemas.openxmlformats.org/officeDocument/2006/relationships/image" Target="../media/image43.wmf"/><Relationship Id="rId14" Type="http://schemas.openxmlformats.org/officeDocument/2006/relationships/image" Target="../media/image52.emf"/></Relationships>
</file>

<file path=ppt/slides/_rels/slide27.xml.rels><?xml version="1.0" encoding="UTF-8" standalone="yes"?>
<Relationships xmlns="http://schemas.openxmlformats.org/package/2006/relationships"><Relationship Id="rId3" Type="http://schemas.openxmlformats.org/officeDocument/2006/relationships/image" Target="../media/image53.emf"/><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8" Type="http://schemas.openxmlformats.org/officeDocument/2006/relationships/oleObject" Target="../embeddings/oleObject24.bin"/><Relationship Id="rId13" Type="http://schemas.openxmlformats.org/officeDocument/2006/relationships/image" Target="../media/image55.emf"/><Relationship Id="rId3" Type="http://schemas.openxmlformats.org/officeDocument/2006/relationships/notesSlide" Target="../notesSlides/notesSlide14.xml"/><Relationship Id="rId7" Type="http://schemas.openxmlformats.org/officeDocument/2006/relationships/image" Target="../media/image42.wmf"/><Relationship Id="rId12" Type="http://schemas.openxmlformats.org/officeDocument/2006/relationships/image" Target="../media/image54.emf"/><Relationship Id="rId2" Type="http://schemas.openxmlformats.org/officeDocument/2006/relationships/slideLayout" Target="../slideLayouts/slideLayout1.xml"/><Relationship Id="rId1" Type="http://schemas.openxmlformats.org/officeDocument/2006/relationships/vmlDrawing" Target="../drawings/vmlDrawing8.vml"/><Relationship Id="rId6" Type="http://schemas.openxmlformats.org/officeDocument/2006/relationships/oleObject" Target="../embeddings/oleObject23.bin"/><Relationship Id="rId11" Type="http://schemas.openxmlformats.org/officeDocument/2006/relationships/image" Target="../media/image49.wmf"/><Relationship Id="rId5" Type="http://schemas.openxmlformats.org/officeDocument/2006/relationships/image" Target="../media/image41.wmf"/><Relationship Id="rId10" Type="http://schemas.openxmlformats.org/officeDocument/2006/relationships/oleObject" Target="../embeddings/oleObject25.bin"/><Relationship Id="rId4" Type="http://schemas.openxmlformats.org/officeDocument/2006/relationships/oleObject" Target="../embeddings/oleObject22.bin"/><Relationship Id="rId9" Type="http://schemas.openxmlformats.org/officeDocument/2006/relationships/image" Target="../media/image43.wmf"/><Relationship Id="rId14" Type="http://schemas.openxmlformats.org/officeDocument/2006/relationships/image" Target="../media/image56.emf"/></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ieeexplore.ieee.org/search/searchresult.jsp?searchWithin=p_Authors:.QT.Lopez-Hermandez,%20F.J..QT.&amp;newsearch=true"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GB" altLang="en-US" dirty="0" smtClean="0"/>
              <a:t>May 2015</a:t>
            </a:r>
            <a:endParaRPr lang="en-GB" altLang="en-US" dirty="0"/>
          </a:p>
        </p:txBody>
      </p:sp>
      <p:sp>
        <p:nvSpPr>
          <p:cNvPr id="5" name="Footer Placeholder 2"/>
          <p:cNvSpPr>
            <a:spLocks noGrp="1"/>
          </p:cNvSpPr>
          <p:nvPr>
            <p:ph type="ftr" sz="quarter" idx="11"/>
          </p:nvPr>
        </p:nvSpPr>
        <p:spPr>
          <a:xfrm>
            <a:off x="5486400" y="6475413"/>
            <a:ext cx="3124200" cy="184666"/>
          </a:xfrm>
        </p:spPr>
        <p:txBody>
          <a:bodyPr/>
          <a:lstStyle/>
          <a:p>
            <a:r>
              <a:rPr lang="en-GB" altLang="en-US" dirty="0"/>
              <a:t>Murat </a:t>
            </a:r>
            <a:r>
              <a:rPr lang="en-GB" altLang="en-US" dirty="0" err="1"/>
              <a:t>Uysal</a:t>
            </a:r>
            <a:r>
              <a:rPr lang="en-GB" altLang="en-US" dirty="0"/>
              <a:t>, </a:t>
            </a:r>
            <a:r>
              <a:rPr lang="en-GB" altLang="en-US" dirty="0" err="1"/>
              <a:t>F</a:t>
            </a:r>
            <a:r>
              <a:rPr lang="en-GB" altLang="en-US" dirty="0" err="1" smtClean="0"/>
              <a:t>arshad</a:t>
            </a:r>
            <a:r>
              <a:rPr lang="en-GB" altLang="en-US" dirty="0" smtClean="0"/>
              <a:t> </a:t>
            </a:r>
            <a:r>
              <a:rPr lang="en-GB" altLang="en-US" dirty="0" err="1" smtClean="0"/>
              <a:t>Miramirkhani</a:t>
            </a:r>
            <a:endParaRPr lang="en-GB" altLang="en-US" dirty="0"/>
          </a:p>
        </p:txBody>
      </p:sp>
      <p:sp>
        <p:nvSpPr>
          <p:cNvPr id="6" name="Slide Number Placeholder 3"/>
          <p:cNvSpPr>
            <a:spLocks noGrp="1"/>
          </p:cNvSpPr>
          <p:nvPr>
            <p:ph type="sldNum" sz="quarter" idx="12"/>
          </p:nvPr>
        </p:nvSpPr>
        <p:spPr>
          <a:xfrm>
            <a:off x="4344988" y="6475413"/>
            <a:ext cx="530225" cy="182562"/>
          </a:xfrm>
        </p:spPr>
        <p:txBody>
          <a:bodyPr/>
          <a:lstStyle/>
          <a:p>
            <a:r>
              <a:rPr lang="en-GB" altLang="en-US"/>
              <a:t>Slide </a:t>
            </a:r>
            <a:fld id="{CFDD6AC5-DC33-4D44-9281-707405832B35}" type="slidenum">
              <a:rPr lang="en-GB" altLang="en-US"/>
              <a:pPr/>
              <a:t>1</a:t>
            </a:fld>
            <a:endParaRPr lang="en-GB" altLang="en-US"/>
          </a:p>
        </p:txBody>
      </p:sp>
      <p:sp>
        <p:nvSpPr>
          <p:cNvPr id="27651" name="Rectangle 3"/>
          <p:cNvSpPr>
            <a:spLocks noChangeArrowheads="1"/>
          </p:cNvSpPr>
          <p:nvPr/>
        </p:nvSpPr>
        <p:spPr bwMode="auto">
          <a:xfrm>
            <a:off x="228600" y="723067"/>
            <a:ext cx="8763000"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GB"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GB" altLang="en-US" sz="1600" b="1" dirty="0">
              <a:solidFill>
                <a:schemeClr val="tx2"/>
              </a:solidFill>
            </a:endParaRPr>
          </a:p>
          <a:p>
            <a:endParaRPr lang="en-GB" altLang="en-US" sz="1600" dirty="0">
              <a:solidFill>
                <a:schemeClr val="tx2"/>
              </a:solidFill>
            </a:endParaRPr>
          </a:p>
          <a:p>
            <a:pPr algn="just">
              <a:spcAft>
                <a:spcPts val="600"/>
              </a:spcAft>
            </a:pPr>
            <a:r>
              <a:rPr lang="en-GB" altLang="en-US" sz="1600" b="1" dirty="0">
                <a:solidFill>
                  <a:schemeClr val="tx2"/>
                </a:solidFill>
              </a:rPr>
              <a:t>Submission </a:t>
            </a:r>
            <a:r>
              <a:rPr lang="en-GB" altLang="en-US" sz="1600" b="1" dirty="0" smtClean="0">
                <a:solidFill>
                  <a:schemeClr val="tx2"/>
                </a:solidFill>
              </a:rPr>
              <a:t>Title:</a:t>
            </a:r>
            <a:r>
              <a:rPr lang="tr-TR" altLang="en-US" sz="1600" dirty="0">
                <a:solidFill>
                  <a:schemeClr val="tx2"/>
                </a:solidFill>
              </a:rPr>
              <a:t> </a:t>
            </a:r>
            <a:r>
              <a:rPr lang="tr-TR" sz="1600" dirty="0" smtClean="0"/>
              <a:t>Channel </a:t>
            </a:r>
            <a:r>
              <a:rPr lang="tr-TR" sz="1600" dirty="0" err="1" smtClean="0"/>
              <a:t>Modeling</a:t>
            </a:r>
            <a:r>
              <a:rPr lang="tr-TR" sz="1600" dirty="0" smtClean="0"/>
              <a:t> </a:t>
            </a:r>
            <a:r>
              <a:rPr lang="tr-TR" sz="1600" dirty="0" err="1" smtClean="0"/>
              <a:t>for</a:t>
            </a:r>
            <a:r>
              <a:rPr lang="tr-TR" sz="1600" dirty="0" smtClean="0"/>
              <a:t> </a:t>
            </a:r>
            <a:r>
              <a:rPr lang="tr-TR" sz="1600" dirty="0" err="1" smtClean="0"/>
              <a:t>Visible</a:t>
            </a:r>
            <a:r>
              <a:rPr lang="tr-TR" sz="1600" dirty="0" smtClean="0"/>
              <a:t> </a:t>
            </a:r>
            <a:r>
              <a:rPr lang="tr-TR" sz="1600" dirty="0" err="1" smtClean="0"/>
              <a:t>Light</a:t>
            </a:r>
            <a:r>
              <a:rPr lang="tr-TR" sz="1600" dirty="0" smtClean="0"/>
              <a:t> Communications</a:t>
            </a:r>
            <a:endParaRPr lang="de-DE" sz="1600" dirty="0" smtClean="0"/>
          </a:p>
          <a:p>
            <a:pPr algn="just">
              <a:spcAft>
                <a:spcPts val="600"/>
              </a:spcAft>
            </a:pPr>
            <a:r>
              <a:rPr lang="en-GB" altLang="en-US" sz="1600" b="1" dirty="0" smtClean="0">
                <a:solidFill>
                  <a:schemeClr val="tx2"/>
                </a:solidFill>
              </a:rPr>
              <a:t>Date Submitted: </a:t>
            </a:r>
            <a:r>
              <a:rPr lang="en-GB" altLang="en-US" sz="1600" dirty="0" smtClean="0">
                <a:solidFill>
                  <a:schemeClr val="tx2"/>
                </a:solidFill>
              </a:rPr>
              <a:t>May </a:t>
            </a:r>
            <a:r>
              <a:rPr lang="tr-TR" altLang="en-US" sz="1600" dirty="0" smtClean="0">
                <a:solidFill>
                  <a:schemeClr val="tx2"/>
                </a:solidFill>
              </a:rPr>
              <a:t>11, </a:t>
            </a:r>
            <a:r>
              <a:rPr lang="en-GB" altLang="en-US" sz="1600" dirty="0" smtClean="0">
                <a:solidFill>
                  <a:schemeClr val="tx2"/>
                </a:solidFill>
              </a:rPr>
              <a:t>2015 	</a:t>
            </a:r>
          </a:p>
          <a:p>
            <a:pPr algn="just"/>
            <a:r>
              <a:rPr lang="en-GB" altLang="en-US" sz="1600" b="1" dirty="0" smtClean="0">
                <a:solidFill>
                  <a:schemeClr val="tx2"/>
                </a:solidFill>
              </a:rPr>
              <a:t>Source</a:t>
            </a:r>
            <a:r>
              <a:rPr lang="en-GB" altLang="en-US" sz="1600" b="1" dirty="0">
                <a:solidFill>
                  <a:schemeClr val="tx2"/>
                </a:solidFill>
              </a:rPr>
              <a:t>:</a:t>
            </a:r>
            <a:r>
              <a:rPr lang="en-GB" altLang="en-US" sz="1600" dirty="0">
                <a:solidFill>
                  <a:schemeClr val="tx2"/>
                </a:solidFill>
              </a:rPr>
              <a:t> </a:t>
            </a:r>
            <a:r>
              <a:rPr lang="en-GB" altLang="en-US" sz="1600" dirty="0" smtClean="0">
                <a:solidFill>
                  <a:schemeClr val="tx2"/>
                </a:solidFill>
              </a:rPr>
              <a:t>Murat </a:t>
            </a:r>
            <a:r>
              <a:rPr lang="en-GB" altLang="en-US" sz="1600" dirty="0" err="1" smtClean="0">
                <a:solidFill>
                  <a:schemeClr val="tx2"/>
                </a:solidFill>
              </a:rPr>
              <a:t>Uysal</a:t>
            </a:r>
            <a:r>
              <a:rPr lang="tr-TR" altLang="en-US" sz="1600" dirty="0" smtClean="0">
                <a:solidFill>
                  <a:schemeClr val="tx2"/>
                </a:solidFill>
              </a:rPr>
              <a:t> and </a:t>
            </a:r>
            <a:r>
              <a:rPr lang="en-GB" altLang="en-US" sz="1600" dirty="0" err="1" smtClean="0">
                <a:solidFill>
                  <a:schemeClr val="tx2"/>
                </a:solidFill>
              </a:rPr>
              <a:t>Farshad</a:t>
            </a:r>
            <a:r>
              <a:rPr lang="en-GB" altLang="en-US" sz="1600" dirty="0" smtClean="0">
                <a:solidFill>
                  <a:schemeClr val="tx2"/>
                </a:solidFill>
              </a:rPr>
              <a:t> </a:t>
            </a:r>
            <a:r>
              <a:rPr lang="en-GB" altLang="en-US" sz="1600" dirty="0" err="1" smtClean="0">
                <a:solidFill>
                  <a:schemeClr val="tx2"/>
                </a:solidFill>
              </a:rPr>
              <a:t>Miramirkhani</a:t>
            </a:r>
            <a:r>
              <a:rPr lang="en-GB" altLang="en-US" sz="1600" dirty="0" smtClean="0">
                <a:solidFill>
                  <a:schemeClr val="tx2"/>
                </a:solidFill>
              </a:rPr>
              <a:t>, </a:t>
            </a:r>
            <a:r>
              <a:rPr lang="en-GB" altLang="en-US" sz="1600" dirty="0" err="1">
                <a:solidFill>
                  <a:schemeClr val="tx2"/>
                </a:solidFill>
              </a:rPr>
              <a:t>Ozyegin</a:t>
            </a:r>
            <a:r>
              <a:rPr lang="en-GB" altLang="en-US" sz="1600" dirty="0">
                <a:solidFill>
                  <a:schemeClr val="tx2"/>
                </a:solidFill>
              </a:rPr>
              <a:t> </a:t>
            </a:r>
            <a:r>
              <a:rPr lang="en-GB" altLang="en-US" sz="1600" dirty="0" smtClean="0">
                <a:solidFill>
                  <a:schemeClr val="tx2"/>
                </a:solidFill>
              </a:rPr>
              <a:t>University </a:t>
            </a:r>
          </a:p>
          <a:p>
            <a:pPr algn="just"/>
            <a:r>
              <a:rPr lang="en-GB" altLang="en-US" sz="1600" dirty="0" smtClean="0">
                <a:solidFill>
                  <a:schemeClr val="tx2"/>
                </a:solidFill>
              </a:rPr>
              <a:t>Address: </a:t>
            </a:r>
            <a:r>
              <a:rPr lang="en-GB" altLang="en-US" sz="1600" dirty="0" err="1" smtClean="0">
                <a:solidFill>
                  <a:schemeClr val="tx2"/>
                </a:solidFill>
              </a:rPr>
              <a:t>Ozyegin</a:t>
            </a:r>
            <a:r>
              <a:rPr lang="en-GB" altLang="en-US" sz="1600" dirty="0" smtClean="0">
                <a:solidFill>
                  <a:schemeClr val="tx2"/>
                </a:solidFill>
              </a:rPr>
              <a:t> University</a:t>
            </a:r>
            <a:r>
              <a:rPr lang="en-US" altLang="en-US" sz="1600" dirty="0" smtClean="0">
                <a:solidFill>
                  <a:schemeClr val="tx2"/>
                </a:solidFill>
              </a:rPr>
              <a:t>, </a:t>
            </a:r>
            <a:r>
              <a:rPr lang="en-GB" altLang="en-US" sz="1600" dirty="0" err="1" smtClean="0">
                <a:solidFill>
                  <a:schemeClr val="tx2"/>
                </a:solidFill>
              </a:rPr>
              <a:t>Nisantepe</a:t>
            </a:r>
            <a:r>
              <a:rPr lang="en-GB" altLang="en-US" sz="1600" dirty="0" smtClean="0">
                <a:solidFill>
                  <a:schemeClr val="tx2"/>
                </a:solidFill>
              </a:rPr>
              <a:t> </a:t>
            </a:r>
            <a:r>
              <a:rPr lang="en-GB" altLang="en-US" sz="1600" dirty="0" err="1" smtClean="0">
                <a:solidFill>
                  <a:schemeClr val="tx2"/>
                </a:solidFill>
              </a:rPr>
              <a:t>Mh</a:t>
            </a:r>
            <a:r>
              <a:rPr lang="en-GB" altLang="en-US" sz="1600" dirty="0" smtClean="0">
                <a:solidFill>
                  <a:schemeClr val="tx2"/>
                </a:solidFill>
              </a:rPr>
              <a:t>. </a:t>
            </a:r>
            <a:r>
              <a:rPr lang="en-GB" altLang="en-US" sz="1600" dirty="0" err="1" smtClean="0">
                <a:solidFill>
                  <a:schemeClr val="tx2"/>
                </a:solidFill>
              </a:rPr>
              <a:t>Orman</a:t>
            </a:r>
            <a:r>
              <a:rPr lang="en-GB" altLang="en-US" sz="1600" dirty="0" smtClean="0">
                <a:solidFill>
                  <a:schemeClr val="tx2"/>
                </a:solidFill>
              </a:rPr>
              <a:t> Sk. No:34-36 </a:t>
            </a:r>
            <a:r>
              <a:rPr lang="en-GB" altLang="en-US" sz="1600" dirty="0" err="1" smtClean="0">
                <a:solidFill>
                  <a:schemeClr val="tx2"/>
                </a:solidFill>
              </a:rPr>
              <a:t>Çekmekoy</a:t>
            </a:r>
            <a:r>
              <a:rPr lang="en-GB" altLang="en-US" sz="1600" dirty="0" smtClean="0">
                <a:solidFill>
                  <a:schemeClr val="tx2"/>
                </a:solidFill>
              </a:rPr>
              <a:t> 34794 Istanbul, Turkey </a:t>
            </a:r>
          </a:p>
          <a:p>
            <a:pPr algn="just">
              <a:spcAft>
                <a:spcPts val="600"/>
              </a:spcAft>
            </a:pPr>
            <a:r>
              <a:rPr lang="en-GB" altLang="en-US" sz="1600" dirty="0" smtClean="0">
                <a:solidFill>
                  <a:schemeClr val="tx2"/>
                </a:solidFill>
              </a:rPr>
              <a:t>Voice: +90 (216) 5649329, Fax: </a:t>
            </a:r>
            <a:r>
              <a:rPr lang="en-GB" sz="1600" dirty="0"/>
              <a:t>+90 (216) </a:t>
            </a:r>
            <a:r>
              <a:rPr lang="en-GB" sz="1600" dirty="0" smtClean="0"/>
              <a:t>5649450</a:t>
            </a:r>
            <a:r>
              <a:rPr lang="en-GB" altLang="en-US" sz="1600" dirty="0" smtClean="0">
                <a:solidFill>
                  <a:schemeClr val="tx2"/>
                </a:solidFill>
              </a:rPr>
              <a:t>, E-Mail: </a:t>
            </a:r>
            <a:r>
              <a:rPr lang="tr-TR" altLang="en-US" sz="1600" dirty="0" smtClean="0">
                <a:solidFill>
                  <a:schemeClr val="tx2"/>
                </a:solidFill>
              </a:rPr>
              <a:t>murat.uysal@ozyegin.edu.tr</a:t>
            </a:r>
            <a:endParaRPr lang="tr-TR" altLang="en-US" sz="1600" b="1" dirty="0">
              <a:solidFill>
                <a:schemeClr val="tx2"/>
              </a:solidFill>
            </a:endParaRPr>
          </a:p>
          <a:p>
            <a:pPr algn="just"/>
            <a:r>
              <a:rPr lang="en-GB" altLang="en-US" sz="1600" b="1" dirty="0" smtClean="0">
                <a:solidFill>
                  <a:schemeClr val="tx2"/>
                </a:solidFill>
              </a:rPr>
              <a:t>Abstract</a:t>
            </a:r>
            <a:r>
              <a:rPr lang="en-GB" altLang="en-US" sz="1600" b="1" dirty="0">
                <a:solidFill>
                  <a:schemeClr val="tx2"/>
                </a:solidFill>
              </a:rPr>
              <a:t>:</a:t>
            </a:r>
            <a:r>
              <a:rPr lang="en-GB" altLang="en-US" sz="1600" dirty="0">
                <a:solidFill>
                  <a:schemeClr val="tx2"/>
                </a:solidFill>
              </a:rPr>
              <a:t>	</a:t>
            </a:r>
            <a:r>
              <a:rPr lang="en-GB" altLang="en-US" sz="1600" dirty="0" smtClean="0">
                <a:solidFill>
                  <a:schemeClr val="tx2"/>
                </a:solidFill>
              </a:rPr>
              <a:t>This document provides an overview of optical </a:t>
            </a:r>
            <a:r>
              <a:rPr lang="en-US" altLang="en-US" sz="1600" dirty="0" smtClean="0">
                <a:solidFill>
                  <a:schemeClr val="tx2"/>
                </a:solidFill>
              </a:rPr>
              <a:t>channel mode</a:t>
            </a:r>
            <a:r>
              <a:rPr lang="tr-TR" altLang="en-US" sz="1600" dirty="0" smtClean="0">
                <a:solidFill>
                  <a:schemeClr val="tx2"/>
                </a:solidFill>
              </a:rPr>
              <a:t>l</a:t>
            </a:r>
            <a:r>
              <a:rPr lang="en-US" altLang="en-US" sz="1600" dirty="0" err="1" smtClean="0">
                <a:solidFill>
                  <a:schemeClr val="tx2"/>
                </a:solidFill>
              </a:rPr>
              <a:t>ing</a:t>
            </a:r>
            <a:r>
              <a:rPr lang="en-US" altLang="en-US" sz="1600" dirty="0" smtClean="0">
                <a:solidFill>
                  <a:schemeClr val="tx2"/>
                </a:solidFill>
              </a:rPr>
              <a:t> </a:t>
            </a:r>
            <a:r>
              <a:rPr lang="tr-TR" altLang="en-US" sz="1600" dirty="0" err="1" smtClean="0">
                <a:solidFill>
                  <a:schemeClr val="tx2"/>
                </a:solidFill>
              </a:rPr>
              <a:t>methods</a:t>
            </a:r>
            <a:r>
              <a:rPr lang="en-US" altLang="en-US" sz="1600" dirty="0" smtClean="0">
                <a:solidFill>
                  <a:schemeClr val="tx2"/>
                </a:solidFill>
              </a:rPr>
              <a:t> and proposes a</a:t>
            </a:r>
            <a:r>
              <a:rPr lang="tr-TR" altLang="en-US" sz="1600" dirty="0">
                <a:solidFill>
                  <a:schemeClr val="tx2"/>
                </a:solidFill>
              </a:rPr>
              <a:t> </a:t>
            </a:r>
            <a:r>
              <a:rPr lang="tr-TR" altLang="en-US" sz="1600" dirty="0" err="1" smtClean="0">
                <a:solidFill>
                  <a:schemeClr val="tx2"/>
                </a:solidFill>
              </a:rPr>
              <a:t>flexible</a:t>
            </a:r>
            <a:r>
              <a:rPr lang="tr-TR" altLang="en-US" sz="1600" dirty="0" smtClean="0">
                <a:solidFill>
                  <a:schemeClr val="tx2"/>
                </a:solidFill>
              </a:rPr>
              <a:t> </a:t>
            </a:r>
            <a:r>
              <a:rPr lang="tr-TR" altLang="en-US" sz="1600" dirty="0" err="1" smtClean="0">
                <a:solidFill>
                  <a:schemeClr val="tx2"/>
                </a:solidFill>
              </a:rPr>
              <a:t>and</a:t>
            </a:r>
            <a:r>
              <a:rPr lang="tr-TR" altLang="en-US" sz="1600" dirty="0" smtClean="0">
                <a:solidFill>
                  <a:schemeClr val="tx2"/>
                </a:solidFill>
              </a:rPr>
              <a:t> </a:t>
            </a:r>
            <a:r>
              <a:rPr lang="tr-TR" altLang="en-US" sz="1600" dirty="0" err="1" smtClean="0">
                <a:solidFill>
                  <a:schemeClr val="tx2"/>
                </a:solidFill>
              </a:rPr>
              <a:t>efficient</a:t>
            </a:r>
            <a:r>
              <a:rPr lang="tr-TR" altLang="en-US" sz="1600" dirty="0" smtClean="0">
                <a:solidFill>
                  <a:schemeClr val="tx2"/>
                </a:solidFill>
              </a:rPr>
              <a:t> </a:t>
            </a:r>
            <a:r>
              <a:rPr lang="tr-TR" altLang="en-US" sz="1600" dirty="0" err="1" smtClean="0">
                <a:solidFill>
                  <a:schemeClr val="tx2"/>
                </a:solidFill>
              </a:rPr>
              <a:t>channel</a:t>
            </a:r>
            <a:r>
              <a:rPr lang="tr-TR" altLang="en-US" sz="1600" dirty="0" smtClean="0">
                <a:solidFill>
                  <a:schemeClr val="tx2"/>
                </a:solidFill>
              </a:rPr>
              <a:t> </a:t>
            </a:r>
            <a:r>
              <a:rPr lang="tr-TR" altLang="en-US" sz="1600" dirty="0" err="1" smtClean="0">
                <a:solidFill>
                  <a:schemeClr val="tx2"/>
                </a:solidFill>
              </a:rPr>
              <a:t>modelling</a:t>
            </a:r>
            <a:r>
              <a:rPr lang="tr-TR" altLang="en-US" sz="1600" dirty="0" smtClean="0">
                <a:solidFill>
                  <a:schemeClr val="tx2"/>
                </a:solidFill>
              </a:rPr>
              <a:t> </a:t>
            </a:r>
            <a:r>
              <a:rPr lang="tr-TR" altLang="en-US" sz="1600" dirty="0" err="1" smtClean="0">
                <a:solidFill>
                  <a:schemeClr val="tx2"/>
                </a:solidFill>
              </a:rPr>
              <a:t>approach</a:t>
            </a:r>
            <a:r>
              <a:rPr lang="tr-TR" altLang="en-US" sz="1600" dirty="0" smtClean="0">
                <a:solidFill>
                  <a:schemeClr val="tx2"/>
                </a:solidFill>
              </a:rPr>
              <a:t> </a:t>
            </a:r>
            <a:r>
              <a:rPr lang="en-US" altLang="en-US" sz="1600" dirty="0" smtClean="0">
                <a:solidFill>
                  <a:schemeClr val="tx2"/>
                </a:solidFill>
              </a:rPr>
              <a:t>for visible light communications which overcomes the limitations of previous methods</a:t>
            </a:r>
            <a:r>
              <a:rPr lang="en-GB" altLang="en-US" sz="1600" dirty="0" smtClean="0">
                <a:solidFill>
                  <a:schemeClr val="tx2"/>
                </a:solidFill>
              </a:rPr>
              <a:t>.</a:t>
            </a:r>
            <a:r>
              <a:rPr lang="tr-TR" altLang="en-US" sz="1600" dirty="0" smtClean="0">
                <a:solidFill>
                  <a:schemeClr val="tx2"/>
                </a:solidFill>
              </a:rPr>
              <a:t> </a:t>
            </a:r>
            <a:endParaRPr lang="en-GB" altLang="en-US" sz="1600" dirty="0" smtClean="0">
              <a:solidFill>
                <a:schemeClr val="tx2"/>
              </a:solidFill>
            </a:endParaRPr>
          </a:p>
          <a:p>
            <a:pPr algn="just">
              <a:spcBef>
                <a:spcPts val="600"/>
              </a:spcBef>
              <a:spcAft>
                <a:spcPts val="600"/>
              </a:spcAft>
            </a:pPr>
            <a:r>
              <a:rPr lang="en-GB" altLang="en-US" sz="1600" b="1" dirty="0" smtClean="0">
                <a:solidFill>
                  <a:schemeClr val="tx2"/>
                </a:solidFill>
              </a:rPr>
              <a:t>Purpose</a:t>
            </a:r>
            <a:r>
              <a:rPr lang="en-GB" altLang="en-US" sz="1600" b="1" dirty="0">
                <a:solidFill>
                  <a:schemeClr val="tx2"/>
                </a:solidFill>
              </a:rPr>
              <a:t>:</a:t>
            </a:r>
            <a:r>
              <a:rPr lang="en-GB" altLang="en-US" sz="1600" dirty="0">
                <a:solidFill>
                  <a:schemeClr val="tx2"/>
                </a:solidFill>
              </a:rPr>
              <a:t>	</a:t>
            </a:r>
            <a:r>
              <a:rPr lang="en-GB" altLang="en-US" sz="1600" dirty="0" smtClean="0">
                <a:solidFill>
                  <a:schemeClr val="tx2"/>
                </a:solidFill>
              </a:rPr>
              <a:t>To introduce a </a:t>
            </a:r>
            <a:r>
              <a:rPr lang="tr-TR" altLang="en-US" sz="1600" dirty="0" err="1" smtClean="0">
                <a:solidFill>
                  <a:schemeClr val="tx2"/>
                </a:solidFill>
              </a:rPr>
              <a:t>channel</a:t>
            </a:r>
            <a:r>
              <a:rPr lang="tr-TR" altLang="en-US" sz="1600" dirty="0" smtClean="0">
                <a:solidFill>
                  <a:schemeClr val="tx2"/>
                </a:solidFill>
              </a:rPr>
              <a:t> </a:t>
            </a:r>
            <a:r>
              <a:rPr lang="tr-TR" altLang="en-US" sz="1600" dirty="0" err="1" smtClean="0">
                <a:solidFill>
                  <a:schemeClr val="tx2"/>
                </a:solidFill>
              </a:rPr>
              <a:t>modeling</a:t>
            </a:r>
            <a:r>
              <a:rPr lang="tr-TR" altLang="en-US" sz="1600" dirty="0" smtClean="0">
                <a:solidFill>
                  <a:schemeClr val="tx2"/>
                </a:solidFill>
              </a:rPr>
              <a:t> </a:t>
            </a:r>
            <a:r>
              <a:rPr lang="tr-TR" altLang="en-US" sz="1600" dirty="0" err="1" smtClean="0">
                <a:solidFill>
                  <a:schemeClr val="tx2"/>
                </a:solidFill>
              </a:rPr>
              <a:t>method</a:t>
            </a:r>
            <a:r>
              <a:rPr lang="tr-TR" altLang="en-US" sz="1600" dirty="0" smtClean="0">
                <a:solidFill>
                  <a:schemeClr val="tx2"/>
                </a:solidFill>
              </a:rPr>
              <a:t> </a:t>
            </a:r>
            <a:r>
              <a:rPr lang="tr-TR" altLang="en-US" sz="1600" dirty="0" err="1" smtClean="0">
                <a:solidFill>
                  <a:schemeClr val="tx2"/>
                </a:solidFill>
              </a:rPr>
              <a:t>which</a:t>
            </a:r>
            <a:r>
              <a:rPr lang="tr-TR" altLang="en-US" sz="1600" dirty="0" smtClean="0">
                <a:solidFill>
                  <a:schemeClr val="tx2"/>
                </a:solidFill>
              </a:rPr>
              <a:t> </a:t>
            </a:r>
            <a:r>
              <a:rPr lang="tr-TR" altLang="en-US" sz="1600" dirty="0" err="1" smtClean="0">
                <a:solidFill>
                  <a:schemeClr val="tx2"/>
                </a:solidFill>
              </a:rPr>
              <a:t>would</a:t>
            </a:r>
            <a:r>
              <a:rPr lang="tr-TR" altLang="en-US" sz="1600" dirty="0" smtClean="0">
                <a:solidFill>
                  <a:schemeClr val="tx2"/>
                </a:solidFill>
              </a:rPr>
              <a:t> be </a:t>
            </a:r>
            <a:r>
              <a:rPr lang="tr-TR" altLang="en-US" sz="1600" dirty="0" err="1" smtClean="0">
                <a:solidFill>
                  <a:schemeClr val="tx2"/>
                </a:solidFill>
              </a:rPr>
              <a:t>the</a:t>
            </a:r>
            <a:r>
              <a:rPr lang="tr-TR" altLang="en-US" sz="1600" dirty="0" smtClean="0">
                <a:solidFill>
                  <a:schemeClr val="tx2"/>
                </a:solidFill>
              </a:rPr>
              <a:t> </a:t>
            </a:r>
            <a:r>
              <a:rPr lang="tr-TR" altLang="en-US" sz="1600" dirty="0" err="1" smtClean="0">
                <a:solidFill>
                  <a:schemeClr val="tx2"/>
                </a:solidFill>
              </a:rPr>
              <a:t>basis</a:t>
            </a:r>
            <a:r>
              <a:rPr lang="tr-TR" altLang="en-US" sz="1600" dirty="0" smtClean="0">
                <a:solidFill>
                  <a:schemeClr val="tx2"/>
                </a:solidFill>
              </a:rPr>
              <a:t> of </a:t>
            </a:r>
            <a:r>
              <a:rPr lang="tr-TR" altLang="en-US" sz="1600" dirty="0" err="1" smtClean="0">
                <a:solidFill>
                  <a:schemeClr val="tx2"/>
                </a:solidFill>
              </a:rPr>
              <a:t>reference</a:t>
            </a:r>
            <a:r>
              <a:rPr lang="tr-TR" altLang="en-US" sz="1600" dirty="0" smtClean="0">
                <a:solidFill>
                  <a:schemeClr val="tx2"/>
                </a:solidFill>
              </a:rPr>
              <a:t> </a:t>
            </a:r>
            <a:r>
              <a:rPr lang="tr-TR" altLang="en-US" sz="1600" dirty="0" err="1" smtClean="0">
                <a:solidFill>
                  <a:schemeClr val="tx2"/>
                </a:solidFill>
              </a:rPr>
              <a:t>channel</a:t>
            </a:r>
            <a:r>
              <a:rPr lang="tr-TR" altLang="en-US" sz="1600" dirty="0" smtClean="0">
                <a:solidFill>
                  <a:schemeClr val="tx2"/>
                </a:solidFill>
              </a:rPr>
              <a:t> model </a:t>
            </a:r>
            <a:r>
              <a:rPr lang="en-GB" altLang="en-US" sz="1600" dirty="0" smtClean="0">
                <a:solidFill>
                  <a:schemeClr val="tx2"/>
                </a:solidFill>
              </a:rPr>
              <a:t>for the evaluation of different PHY proposals.</a:t>
            </a:r>
            <a:endParaRPr lang="en-GB" altLang="en-US" sz="1600" dirty="0">
              <a:solidFill>
                <a:schemeClr val="tx2"/>
              </a:solidFill>
            </a:endParaRPr>
          </a:p>
          <a:p>
            <a:pPr algn="just">
              <a:spcAft>
                <a:spcPts val="600"/>
              </a:spcAft>
            </a:pPr>
            <a:r>
              <a:rPr lang="en-GB" altLang="en-US" sz="1600" b="1" dirty="0">
                <a:solidFill>
                  <a:schemeClr val="tx2"/>
                </a:solidFill>
              </a:rPr>
              <a:t>Notice:</a:t>
            </a:r>
            <a:r>
              <a:rPr lang="en-GB"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r>
              <a:rPr lang="en-GB" altLang="en-US" sz="1600" b="1" dirty="0">
                <a:solidFill>
                  <a:schemeClr val="tx2"/>
                </a:solidFill>
              </a:rPr>
              <a:t>Release:</a:t>
            </a:r>
            <a:r>
              <a:rPr lang="en-GB" altLang="en-US" sz="1600" dirty="0">
                <a:solidFill>
                  <a:schemeClr val="tx2"/>
                </a:solidFill>
              </a:rPr>
              <a:t>	The contributor acknowledges and accepts that this contribution becomes the property of IEEE and may be made publicly available by P802.15</a:t>
            </a:r>
            <a:r>
              <a:rPr lang="en-GB" altLang="en-US" sz="1600" dirty="0" smtClean="0">
                <a:solidFill>
                  <a:schemeClr val="tx2"/>
                </a:solidFill>
              </a:rPr>
              <a:t>.</a:t>
            </a:r>
            <a:r>
              <a:rPr lang="tr-TR" sz="1600" b="1" dirty="0"/>
              <a:t> </a:t>
            </a:r>
            <a:r>
              <a:rPr lang="en-GB" altLang="en-US" sz="1600" dirty="0">
                <a:solidFill>
                  <a:schemeClr val="tx2"/>
                </a:solidFill>
              </a:rPr>
              <a:t>	</a:t>
            </a:r>
          </a:p>
        </p:txBody>
      </p:sp>
    </p:spTree>
    <p:extLst>
      <p:ext uri="{BB962C8B-B14F-4D97-AF65-F5344CB8AC3E}">
        <p14:creationId xmlns:p14="http://schemas.microsoft.com/office/powerpoint/2010/main" val="11749416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GB" altLang="en-US" dirty="0" smtClean="0"/>
              <a:t>May 2015</a:t>
            </a:r>
            <a:endParaRPr lang="en-GB" altLang="en-US" dirty="0"/>
          </a:p>
        </p:txBody>
      </p:sp>
      <p:sp>
        <p:nvSpPr>
          <p:cNvPr id="5" name="Footer Placeholder 4"/>
          <p:cNvSpPr>
            <a:spLocks noGrp="1"/>
          </p:cNvSpPr>
          <p:nvPr>
            <p:ph type="ftr" sz="quarter" idx="11"/>
          </p:nvPr>
        </p:nvSpPr>
        <p:spPr>
          <a:xfrm>
            <a:off x="5486400" y="6475413"/>
            <a:ext cx="3124200" cy="184666"/>
          </a:xfrm>
        </p:spPr>
        <p:txBody>
          <a:bodyPr/>
          <a:lstStyle/>
          <a:p>
            <a:r>
              <a:rPr lang="en-GB" altLang="en-US" dirty="0" smtClean="0"/>
              <a:t>Murat Uysal, </a:t>
            </a:r>
            <a:r>
              <a:rPr lang="en-GB" altLang="en-US" dirty="0" err="1" smtClean="0"/>
              <a:t>Farshad</a:t>
            </a:r>
            <a:r>
              <a:rPr lang="en-GB" altLang="en-US" dirty="0" smtClean="0"/>
              <a:t> </a:t>
            </a:r>
            <a:r>
              <a:rPr lang="en-GB" altLang="en-US" dirty="0" err="1" smtClean="0"/>
              <a:t>Miramirkhani</a:t>
            </a:r>
            <a:endParaRPr lang="en-GB" altLang="en-US" dirty="0"/>
          </a:p>
        </p:txBody>
      </p:sp>
      <p:sp>
        <p:nvSpPr>
          <p:cNvPr id="6" name="Slide Number Placeholder 5"/>
          <p:cNvSpPr>
            <a:spLocks noGrp="1"/>
          </p:cNvSpPr>
          <p:nvPr>
            <p:ph type="sldNum" sz="quarter" idx="12"/>
          </p:nvPr>
        </p:nvSpPr>
        <p:spPr/>
        <p:txBody>
          <a:bodyPr/>
          <a:lstStyle/>
          <a:p>
            <a:r>
              <a:rPr lang="en-GB" altLang="en-US"/>
              <a:t>Slide </a:t>
            </a:r>
            <a:fld id="{68F34BEF-6D4B-4920-B9FF-96BD9BB2CBE9}" type="slidenum">
              <a:rPr lang="en-GB" altLang="en-US"/>
              <a:pPr/>
              <a:t>10</a:t>
            </a:fld>
            <a:endParaRPr lang="en-GB" altLang="en-US"/>
          </a:p>
        </p:txBody>
      </p:sp>
      <p:sp>
        <p:nvSpPr>
          <p:cNvPr id="7" name="Rectangle 2"/>
          <p:cNvSpPr txBox="1">
            <a:spLocks noChangeArrowheads="1"/>
          </p:cNvSpPr>
          <p:nvPr/>
        </p:nvSpPr>
        <p:spPr>
          <a:xfrm>
            <a:off x="685800" y="685800"/>
            <a:ext cx="8153400" cy="782637"/>
          </a:xfrm>
          <a:prstGeom prst="rect">
            <a:avLst/>
          </a:prstGeom>
        </p:spPr>
        <p:txBody>
          <a:bodyPr/>
          <a:lst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a:lstStyle>
          <a:p>
            <a:pPr eaLnBrk="1" hangingPunct="1">
              <a:defRPr/>
            </a:pPr>
            <a:r>
              <a:rPr lang="en-US" sz="3200" b="1" dirty="0" smtClean="0">
                <a:solidFill>
                  <a:srgbClr val="0070C0"/>
                </a:solidFill>
              </a:rPr>
              <a:t>Proposed Methodology for </a:t>
            </a:r>
            <a:r>
              <a:rPr lang="en-US" sz="3200" b="1" dirty="0" smtClean="0">
                <a:solidFill>
                  <a:srgbClr val="0070C0"/>
                </a:solidFill>
              </a:rPr>
              <a:t>Channel </a:t>
            </a:r>
            <a:r>
              <a:rPr lang="en-US" sz="3200" b="1" dirty="0" smtClean="0">
                <a:solidFill>
                  <a:srgbClr val="0070C0"/>
                </a:solidFill>
              </a:rPr>
              <a:t>Modeling</a:t>
            </a:r>
            <a:endParaRPr lang="en-CA" sz="3200" b="1" dirty="0" smtClean="0">
              <a:solidFill>
                <a:srgbClr val="0070C0"/>
              </a:solidFill>
              <a:effectLst>
                <a:outerShdw blurRad="38100" dist="38100" dir="2700000" algn="tl">
                  <a:srgbClr val="000000">
                    <a:alpha val="43137"/>
                  </a:srgbClr>
                </a:outerShdw>
              </a:effectLst>
            </a:endParaRPr>
          </a:p>
          <a:p>
            <a:pPr eaLnBrk="1" hangingPunct="1">
              <a:defRPr/>
            </a:pPr>
            <a:r>
              <a:rPr lang="en-CA" sz="3200" dirty="0" smtClean="0"/>
              <a:t/>
            </a:r>
            <a:br>
              <a:rPr lang="en-CA" sz="3200" dirty="0" smtClean="0"/>
            </a:br>
            <a:r>
              <a:rPr lang="en-CA" sz="3200" dirty="0" smtClean="0"/>
              <a:t/>
            </a:r>
            <a:br>
              <a:rPr lang="en-CA" sz="3200" dirty="0" smtClean="0"/>
            </a:br>
            <a:endParaRPr lang="en-CA" b="1" dirty="0" smtClean="0">
              <a:solidFill>
                <a:srgbClr val="80B4CE"/>
              </a:solidFill>
              <a:effectLst>
                <a:outerShdw blurRad="38100" dist="38100" dir="2700000" algn="tl">
                  <a:srgbClr val="000000">
                    <a:alpha val="43137"/>
                  </a:srgbClr>
                </a:outerShdw>
              </a:effectLst>
            </a:endParaRPr>
          </a:p>
        </p:txBody>
      </p:sp>
      <p:sp>
        <p:nvSpPr>
          <p:cNvPr id="8" name="Rectangle 5"/>
          <p:cNvSpPr>
            <a:spLocks noChangeArrowheads="1"/>
          </p:cNvSpPr>
          <p:nvPr/>
        </p:nvSpPr>
        <p:spPr bwMode="auto">
          <a:xfrm>
            <a:off x="823913" y="1656927"/>
            <a:ext cx="8091487" cy="92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ltLang="en-US">
              <a:solidFill>
                <a:srgbClr val="000000"/>
              </a:solidFill>
            </a:endParaRPr>
          </a:p>
          <a:p>
            <a:endParaRPr lang="en-US" altLang="en-US" b="1"/>
          </a:p>
          <a:p>
            <a:endParaRPr lang="tr-TR" altLang="en-US"/>
          </a:p>
        </p:txBody>
      </p:sp>
      <p:pic>
        <p:nvPicPr>
          <p:cNvPr id="13" name="Picture 1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095205" y="4123659"/>
            <a:ext cx="3614912" cy="11229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 name="Rectangle 36"/>
          <p:cNvSpPr>
            <a:spLocks noChangeAspect="1"/>
          </p:cNvSpPr>
          <p:nvPr/>
        </p:nvSpPr>
        <p:spPr bwMode="auto">
          <a:xfrm>
            <a:off x="2165350" y="1527387"/>
            <a:ext cx="1600200" cy="2409190"/>
          </a:xfrm>
          <a:prstGeom prst="rect">
            <a:avLst/>
          </a:prstGeom>
        </p:spPr>
        <p:style>
          <a:lnRef idx="0">
            <a:schemeClr val="accent1"/>
          </a:lnRef>
          <a:fillRef idx="3">
            <a:schemeClr val="accent1"/>
          </a:fillRef>
          <a:effectRef idx="3">
            <a:schemeClr val="accent1"/>
          </a:effectRef>
          <a:fontRef idx="minor">
            <a:schemeClr val="lt1"/>
          </a:fontRef>
        </p:style>
        <p:txBody>
          <a:bodyPr wrap="square" anchor="ctr">
            <a:noAutofit/>
          </a:bodyPr>
          <a:lstStyle/>
          <a:p>
            <a:pPr marL="0" marR="0" algn="ctr" fontAlgn="base">
              <a:lnSpc>
                <a:spcPct val="106000"/>
              </a:lnSpc>
              <a:spcBef>
                <a:spcPts val="0"/>
              </a:spcBef>
              <a:spcAft>
                <a:spcPts val="0"/>
              </a:spcAft>
            </a:pPr>
            <a:r>
              <a:rPr lang="en-US" b="1" kern="1200" dirty="0" smtClean="0">
                <a:solidFill>
                  <a:srgbClr val="000000"/>
                </a:solidFill>
                <a:effectLst/>
                <a:latin typeface="Times New Roman"/>
                <a:ea typeface="Calibri"/>
              </a:rPr>
              <a:t>3D Indoor </a:t>
            </a:r>
            <a:r>
              <a:rPr lang="en-US" b="1" kern="1200" dirty="0">
                <a:solidFill>
                  <a:srgbClr val="000000"/>
                </a:solidFill>
                <a:effectLst/>
                <a:latin typeface="Times New Roman"/>
                <a:ea typeface="Calibri"/>
              </a:rPr>
              <a:t>Environment Modeling</a:t>
            </a:r>
            <a:endParaRPr lang="en-US" dirty="0">
              <a:effectLst/>
              <a:latin typeface="Times New Roman"/>
              <a:ea typeface="Times New Roman"/>
            </a:endParaRPr>
          </a:p>
          <a:p>
            <a:pPr marL="0" marR="0" algn="ctr" fontAlgn="base">
              <a:lnSpc>
                <a:spcPct val="106000"/>
              </a:lnSpc>
              <a:spcBef>
                <a:spcPts val="0"/>
              </a:spcBef>
              <a:spcAft>
                <a:spcPts val="0"/>
              </a:spcAft>
            </a:pPr>
            <a:r>
              <a:rPr lang="en-US" b="1" kern="1200" dirty="0">
                <a:solidFill>
                  <a:srgbClr val="000000"/>
                </a:solidFill>
                <a:effectLst/>
                <a:latin typeface="Times New Roman"/>
                <a:ea typeface="Calibri"/>
              </a:rPr>
              <a:t>(</a:t>
            </a:r>
            <a:r>
              <a:rPr lang="en-US" b="1" kern="1200" dirty="0" err="1">
                <a:solidFill>
                  <a:srgbClr val="000000"/>
                </a:solidFill>
                <a:effectLst/>
                <a:latin typeface="Times New Roman"/>
                <a:ea typeface="Calibri"/>
              </a:rPr>
              <a:t>Zemax</a:t>
            </a:r>
            <a:r>
              <a:rPr lang="en-US" b="1" kern="1200" dirty="0">
                <a:solidFill>
                  <a:srgbClr val="000000"/>
                </a:solidFill>
                <a:effectLst/>
                <a:latin typeface="Times New Roman"/>
                <a:ea typeface="Calibri"/>
              </a:rPr>
              <a:t>)</a:t>
            </a:r>
            <a:endParaRPr lang="en-US" dirty="0">
              <a:effectLst/>
              <a:latin typeface="Times New Roman"/>
              <a:ea typeface="Times New Roman"/>
            </a:endParaRPr>
          </a:p>
        </p:txBody>
      </p:sp>
      <p:sp>
        <p:nvSpPr>
          <p:cNvPr id="38" name="Rectangle 37"/>
          <p:cNvSpPr>
            <a:spLocks noChangeAspect="1"/>
          </p:cNvSpPr>
          <p:nvPr/>
        </p:nvSpPr>
        <p:spPr bwMode="auto">
          <a:xfrm>
            <a:off x="4075574" y="2043642"/>
            <a:ext cx="1104265" cy="1089025"/>
          </a:xfrm>
          <a:prstGeom prst="rect">
            <a:avLst/>
          </a:prstGeom>
        </p:spPr>
        <p:style>
          <a:lnRef idx="0">
            <a:schemeClr val="accent1"/>
          </a:lnRef>
          <a:fillRef idx="3">
            <a:schemeClr val="accent1"/>
          </a:fillRef>
          <a:effectRef idx="3">
            <a:schemeClr val="accent1"/>
          </a:effectRef>
          <a:fontRef idx="minor">
            <a:schemeClr val="lt1"/>
          </a:fontRef>
        </p:style>
        <p:txBody>
          <a:bodyPr wrap="square" anchor="ctr">
            <a:noAutofit/>
          </a:bodyPr>
          <a:lstStyle/>
          <a:p>
            <a:pPr marL="0" marR="0" algn="ctr" fontAlgn="base">
              <a:lnSpc>
                <a:spcPct val="106000"/>
              </a:lnSpc>
              <a:spcBef>
                <a:spcPts val="0"/>
              </a:spcBef>
              <a:spcAft>
                <a:spcPts val="0"/>
              </a:spcAft>
            </a:pPr>
            <a:r>
              <a:rPr lang="en-US" b="1" kern="1200" dirty="0">
                <a:solidFill>
                  <a:srgbClr val="000000"/>
                </a:solidFill>
                <a:effectLst/>
                <a:latin typeface="Times New Roman"/>
                <a:ea typeface="Calibri"/>
              </a:rPr>
              <a:t>Non-Sequential Ray-Tracing</a:t>
            </a:r>
            <a:endParaRPr lang="en-US" dirty="0">
              <a:effectLst/>
              <a:latin typeface="Times New Roman"/>
              <a:ea typeface="Times New Roman"/>
            </a:endParaRPr>
          </a:p>
          <a:p>
            <a:pPr marL="0" marR="0" algn="ctr" fontAlgn="base">
              <a:lnSpc>
                <a:spcPct val="106000"/>
              </a:lnSpc>
              <a:spcBef>
                <a:spcPts val="0"/>
              </a:spcBef>
              <a:spcAft>
                <a:spcPts val="0"/>
              </a:spcAft>
            </a:pPr>
            <a:r>
              <a:rPr lang="en-US" b="1" kern="1200" dirty="0">
                <a:solidFill>
                  <a:srgbClr val="000000"/>
                </a:solidFill>
                <a:effectLst/>
                <a:latin typeface="Times New Roman"/>
                <a:ea typeface="Calibri"/>
              </a:rPr>
              <a:t>(</a:t>
            </a:r>
            <a:r>
              <a:rPr lang="en-US" b="1" kern="1200" dirty="0" err="1">
                <a:solidFill>
                  <a:srgbClr val="000000"/>
                </a:solidFill>
                <a:effectLst/>
                <a:latin typeface="Times New Roman"/>
                <a:ea typeface="Calibri"/>
              </a:rPr>
              <a:t>Zemax</a:t>
            </a:r>
            <a:r>
              <a:rPr lang="en-US" b="1" kern="1200" dirty="0">
                <a:solidFill>
                  <a:srgbClr val="000000"/>
                </a:solidFill>
                <a:effectLst/>
                <a:latin typeface="Times New Roman"/>
                <a:ea typeface="Calibri"/>
              </a:rPr>
              <a:t>)</a:t>
            </a:r>
            <a:endParaRPr lang="en-US" dirty="0">
              <a:effectLst/>
              <a:latin typeface="Times New Roman"/>
              <a:ea typeface="Times New Roman"/>
            </a:endParaRPr>
          </a:p>
        </p:txBody>
      </p:sp>
      <p:sp>
        <p:nvSpPr>
          <p:cNvPr id="39" name="Rectangle 38"/>
          <p:cNvSpPr>
            <a:spLocks noChangeAspect="1"/>
          </p:cNvSpPr>
          <p:nvPr/>
        </p:nvSpPr>
        <p:spPr bwMode="auto">
          <a:xfrm>
            <a:off x="5468764" y="2034752"/>
            <a:ext cx="1231900" cy="1089025"/>
          </a:xfrm>
          <a:prstGeom prst="rect">
            <a:avLst/>
          </a:prstGeom>
          <a:solidFill>
            <a:schemeClr val="accent6">
              <a:lumMod val="40000"/>
              <a:lumOff val="60000"/>
            </a:schemeClr>
          </a:solidFill>
        </p:spPr>
        <p:style>
          <a:lnRef idx="0">
            <a:schemeClr val="accent2"/>
          </a:lnRef>
          <a:fillRef idx="3">
            <a:schemeClr val="accent2"/>
          </a:fillRef>
          <a:effectRef idx="3">
            <a:schemeClr val="accent2"/>
          </a:effectRef>
          <a:fontRef idx="minor">
            <a:schemeClr val="lt1"/>
          </a:fontRef>
        </p:style>
        <p:txBody>
          <a:bodyPr wrap="square" anchor="ctr">
            <a:noAutofit/>
          </a:bodyPr>
          <a:lstStyle/>
          <a:p>
            <a:pPr marL="0" marR="0" algn="ctr" fontAlgn="base">
              <a:lnSpc>
                <a:spcPct val="106000"/>
              </a:lnSpc>
              <a:spcBef>
                <a:spcPts val="0"/>
              </a:spcBef>
              <a:spcAft>
                <a:spcPts val="0"/>
              </a:spcAft>
            </a:pPr>
            <a:r>
              <a:rPr lang="en-US" b="1" kern="1200" dirty="0">
                <a:solidFill>
                  <a:srgbClr val="000000"/>
                </a:solidFill>
                <a:effectLst/>
                <a:latin typeface="Times New Roman"/>
                <a:ea typeface="Calibri"/>
              </a:rPr>
              <a:t>Channel Impulse </a:t>
            </a:r>
            <a:r>
              <a:rPr lang="en-US" b="1" kern="1200" dirty="0" smtClean="0">
                <a:solidFill>
                  <a:srgbClr val="000000"/>
                </a:solidFill>
                <a:effectLst/>
                <a:latin typeface="Times New Roman"/>
                <a:ea typeface="Calibri"/>
              </a:rPr>
              <a:t>Response</a:t>
            </a:r>
            <a:endParaRPr lang="en-US" dirty="0">
              <a:effectLst/>
              <a:latin typeface="Times New Roman"/>
              <a:ea typeface="Times New Roman"/>
            </a:endParaRPr>
          </a:p>
          <a:p>
            <a:pPr marL="0" marR="0" algn="ctr" fontAlgn="base">
              <a:lnSpc>
                <a:spcPct val="106000"/>
              </a:lnSpc>
              <a:spcBef>
                <a:spcPts val="0"/>
              </a:spcBef>
              <a:spcAft>
                <a:spcPts val="0"/>
              </a:spcAft>
            </a:pPr>
            <a:r>
              <a:rPr lang="en-US" b="1" kern="1200" dirty="0">
                <a:solidFill>
                  <a:srgbClr val="000000"/>
                </a:solidFill>
                <a:effectLst/>
                <a:latin typeface="Times New Roman"/>
                <a:ea typeface="Calibri"/>
              </a:rPr>
              <a:t>(</a:t>
            </a:r>
            <a:r>
              <a:rPr lang="en-US" b="1" kern="1200" dirty="0" err="1">
                <a:solidFill>
                  <a:srgbClr val="000000"/>
                </a:solidFill>
                <a:effectLst/>
                <a:latin typeface="Times New Roman"/>
                <a:ea typeface="Calibri"/>
              </a:rPr>
              <a:t>Matlab</a:t>
            </a:r>
            <a:r>
              <a:rPr lang="en-US" b="1" kern="1200" dirty="0">
                <a:solidFill>
                  <a:srgbClr val="000000"/>
                </a:solidFill>
                <a:effectLst/>
                <a:latin typeface="Times New Roman"/>
                <a:ea typeface="Calibri"/>
              </a:rPr>
              <a:t>)</a:t>
            </a:r>
            <a:endParaRPr lang="en-US" dirty="0">
              <a:effectLst/>
              <a:latin typeface="Times New Roman"/>
              <a:ea typeface="Times New Roman"/>
            </a:endParaRPr>
          </a:p>
        </p:txBody>
      </p:sp>
      <p:sp>
        <p:nvSpPr>
          <p:cNvPr id="40" name="Rectangle 39"/>
          <p:cNvSpPr>
            <a:spLocks noChangeAspect="1"/>
          </p:cNvSpPr>
          <p:nvPr/>
        </p:nvSpPr>
        <p:spPr bwMode="auto">
          <a:xfrm>
            <a:off x="6987049" y="1523999"/>
            <a:ext cx="678671" cy="2412578"/>
          </a:xfrm>
          <a:prstGeom prst="rect">
            <a:avLst/>
          </a:prstGeom>
          <a:solidFill>
            <a:schemeClr val="accent2">
              <a:lumMod val="40000"/>
              <a:lumOff val="60000"/>
            </a:schemeClr>
          </a:solidFill>
        </p:spPr>
        <p:style>
          <a:lnRef idx="0">
            <a:schemeClr val="accent2"/>
          </a:lnRef>
          <a:fillRef idx="3">
            <a:schemeClr val="accent2"/>
          </a:fillRef>
          <a:effectRef idx="3">
            <a:schemeClr val="accent2"/>
          </a:effectRef>
          <a:fontRef idx="minor">
            <a:schemeClr val="lt1"/>
          </a:fontRef>
        </p:style>
        <p:txBody>
          <a:bodyPr wrap="square" anchor="ctr">
            <a:noAutofit/>
          </a:bodyPr>
          <a:lstStyle/>
          <a:p>
            <a:pPr marL="0" marR="0" fontAlgn="base">
              <a:lnSpc>
                <a:spcPct val="106000"/>
              </a:lnSpc>
              <a:spcBef>
                <a:spcPts val="0"/>
              </a:spcBef>
              <a:spcAft>
                <a:spcPts val="0"/>
              </a:spcAft>
            </a:pPr>
            <a:r>
              <a:rPr lang="en-US" sz="700">
                <a:effectLst/>
                <a:latin typeface="Times New Roman"/>
                <a:ea typeface="Times New Roman"/>
              </a:rPr>
              <a:t> </a:t>
            </a:r>
            <a:endParaRPr lang="en-US" sz="1200">
              <a:effectLst/>
              <a:latin typeface="Times New Roman"/>
              <a:ea typeface="Times New Roman"/>
            </a:endParaRPr>
          </a:p>
        </p:txBody>
      </p:sp>
      <p:sp>
        <p:nvSpPr>
          <p:cNvPr id="41" name="Right Arrow 40"/>
          <p:cNvSpPr>
            <a:spLocks noChangeAspect="1"/>
          </p:cNvSpPr>
          <p:nvPr/>
        </p:nvSpPr>
        <p:spPr bwMode="auto">
          <a:xfrm>
            <a:off x="742950" y="1371600"/>
            <a:ext cx="1375410" cy="609600"/>
          </a:xfrm>
          <a:prstGeom prst="rightArrow">
            <a:avLst/>
          </a:prstGeom>
        </p:spPr>
        <p:style>
          <a:lnRef idx="0">
            <a:schemeClr val="accent1"/>
          </a:lnRef>
          <a:fillRef idx="3">
            <a:schemeClr val="accent1"/>
          </a:fillRef>
          <a:effectRef idx="3">
            <a:schemeClr val="accent1"/>
          </a:effectRef>
          <a:fontRef idx="minor">
            <a:schemeClr val="lt1"/>
          </a:fontRef>
        </p:style>
        <p:txBody>
          <a:bodyPr wrap="square" anchor="ctr">
            <a:noAutofit/>
          </a:bodyPr>
          <a:lstStyle/>
          <a:p>
            <a:pPr marL="0" marR="0" algn="ctr" rtl="1" fontAlgn="base">
              <a:lnSpc>
                <a:spcPct val="106000"/>
              </a:lnSpc>
              <a:spcBef>
                <a:spcPts val="0"/>
              </a:spcBef>
              <a:spcAft>
                <a:spcPts val="800"/>
              </a:spcAft>
            </a:pPr>
            <a:r>
              <a:rPr lang="en-US" sz="800" b="1" dirty="0" smtClean="0">
                <a:solidFill>
                  <a:srgbClr val="000000"/>
                </a:solidFill>
                <a:latin typeface="Times New Roman"/>
                <a:ea typeface="Times New Roman"/>
                <a:cs typeface="Arial"/>
              </a:rPr>
              <a:t>CAD Objects (Furniture, </a:t>
            </a:r>
            <a:r>
              <a:rPr lang="en-US" sz="800" b="1" dirty="0" err="1" smtClean="0">
                <a:solidFill>
                  <a:srgbClr val="000000"/>
                </a:solidFill>
                <a:latin typeface="Times New Roman"/>
                <a:ea typeface="Times New Roman"/>
                <a:cs typeface="Arial"/>
              </a:rPr>
              <a:t>etc</a:t>
            </a:r>
            <a:r>
              <a:rPr lang="en-US" sz="800" b="1" dirty="0" smtClean="0">
                <a:solidFill>
                  <a:srgbClr val="000000"/>
                </a:solidFill>
                <a:latin typeface="Times New Roman"/>
                <a:ea typeface="Times New Roman"/>
                <a:cs typeface="Arial"/>
              </a:rPr>
              <a:t>)</a:t>
            </a:r>
            <a:endParaRPr lang="en-US" sz="1200" dirty="0">
              <a:effectLst/>
              <a:latin typeface="Times New Roman"/>
              <a:ea typeface="Times New Roman"/>
            </a:endParaRPr>
          </a:p>
        </p:txBody>
      </p:sp>
      <p:sp>
        <p:nvSpPr>
          <p:cNvPr id="42" name="Right Arrow 41"/>
          <p:cNvSpPr>
            <a:spLocks noChangeAspect="1"/>
          </p:cNvSpPr>
          <p:nvPr/>
        </p:nvSpPr>
        <p:spPr bwMode="auto">
          <a:xfrm>
            <a:off x="735965" y="2061209"/>
            <a:ext cx="1375410" cy="605791"/>
          </a:xfrm>
          <a:prstGeom prst="rightArrow">
            <a:avLst/>
          </a:prstGeom>
        </p:spPr>
        <p:style>
          <a:lnRef idx="0">
            <a:schemeClr val="accent1"/>
          </a:lnRef>
          <a:fillRef idx="3">
            <a:schemeClr val="accent1"/>
          </a:fillRef>
          <a:effectRef idx="3">
            <a:schemeClr val="accent1"/>
          </a:effectRef>
          <a:fontRef idx="minor">
            <a:schemeClr val="lt1"/>
          </a:fontRef>
        </p:style>
        <p:txBody>
          <a:bodyPr wrap="square" anchor="ctr">
            <a:noAutofit/>
          </a:bodyPr>
          <a:lstStyle/>
          <a:p>
            <a:pPr marL="0" marR="0" algn="ctr" rtl="1" fontAlgn="base">
              <a:lnSpc>
                <a:spcPct val="106000"/>
              </a:lnSpc>
              <a:spcBef>
                <a:spcPts val="0"/>
              </a:spcBef>
              <a:spcAft>
                <a:spcPts val="800"/>
              </a:spcAft>
            </a:pPr>
            <a:r>
              <a:rPr lang="en-US" sz="800" b="1" kern="1200" dirty="0" smtClean="0">
                <a:solidFill>
                  <a:srgbClr val="000000"/>
                </a:solidFill>
                <a:effectLst/>
                <a:latin typeface="Times New Roman"/>
                <a:ea typeface="Calibri"/>
                <a:cs typeface="Arial"/>
              </a:rPr>
              <a:t>Light Source Specifications</a:t>
            </a:r>
            <a:endParaRPr lang="en-US" sz="1200" dirty="0">
              <a:effectLst/>
              <a:latin typeface="Times New Roman"/>
              <a:ea typeface="Times New Roman"/>
            </a:endParaRPr>
          </a:p>
        </p:txBody>
      </p:sp>
      <p:sp>
        <p:nvSpPr>
          <p:cNvPr id="43" name="Right Arrow 42"/>
          <p:cNvSpPr>
            <a:spLocks noChangeAspect="1"/>
          </p:cNvSpPr>
          <p:nvPr/>
        </p:nvSpPr>
        <p:spPr bwMode="auto">
          <a:xfrm>
            <a:off x="737870" y="2718435"/>
            <a:ext cx="1375410" cy="634365"/>
          </a:xfrm>
          <a:prstGeom prst="rightArrow">
            <a:avLst/>
          </a:prstGeom>
        </p:spPr>
        <p:style>
          <a:lnRef idx="0">
            <a:schemeClr val="accent1"/>
          </a:lnRef>
          <a:fillRef idx="3">
            <a:schemeClr val="accent1"/>
          </a:fillRef>
          <a:effectRef idx="3">
            <a:schemeClr val="accent1"/>
          </a:effectRef>
          <a:fontRef idx="minor">
            <a:schemeClr val="lt1"/>
          </a:fontRef>
        </p:style>
        <p:txBody>
          <a:bodyPr wrap="square" anchor="ctr">
            <a:noAutofit/>
          </a:bodyPr>
          <a:lstStyle/>
          <a:p>
            <a:pPr marL="0" marR="0" algn="ctr" rtl="1" fontAlgn="base">
              <a:lnSpc>
                <a:spcPct val="106000"/>
              </a:lnSpc>
              <a:spcBef>
                <a:spcPts val="0"/>
              </a:spcBef>
              <a:spcAft>
                <a:spcPts val="800"/>
              </a:spcAft>
            </a:pPr>
            <a:r>
              <a:rPr lang="en-US" sz="800" b="1" dirty="0" smtClean="0">
                <a:solidFill>
                  <a:srgbClr val="000000"/>
                </a:solidFill>
                <a:latin typeface="Times New Roman"/>
                <a:ea typeface="Times New Roman"/>
                <a:cs typeface="Arial"/>
              </a:rPr>
              <a:t>Detector Specifications</a:t>
            </a:r>
            <a:endParaRPr lang="en-US" sz="1200" dirty="0">
              <a:effectLst/>
              <a:latin typeface="Times New Roman"/>
              <a:ea typeface="Times New Roman"/>
            </a:endParaRPr>
          </a:p>
        </p:txBody>
      </p:sp>
      <p:sp>
        <p:nvSpPr>
          <p:cNvPr id="44" name="Right Arrow 43"/>
          <p:cNvSpPr>
            <a:spLocks noChangeAspect="1"/>
          </p:cNvSpPr>
          <p:nvPr/>
        </p:nvSpPr>
        <p:spPr bwMode="auto">
          <a:xfrm>
            <a:off x="731520" y="3427306"/>
            <a:ext cx="1375410" cy="611294"/>
          </a:xfrm>
          <a:prstGeom prst="rightArrow">
            <a:avLst/>
          </a:prstGeom>
        </p:spPr>
        <p:style>
          <a:lnRef idx="0">
            <a:schemeClr val="accent1"/>
          </a:lnRef>
          <a:fillRef idx="3">
            <a:schemeClr val="accent1"/>
          </a:fillRef>
          <a:effectRef idx="3">
            <a:schemeClr val="accent1"/>
          </a:effectRef>
          <a:fontRef idx="minor">
            <a:schemeClr val="lt1"/>
          </a:fontRef>
        </p:style>
        <p:txBody>
          <a:bodyPr wrap="square" anchor="ctr">
            <a:noAutofit/>
          </a:bodyPr>
          <a:lstStyle/>
          <a:p>
            <a:pPr marL="0" marR="0" algn="ctr" rtl="1" fontAlgn="base">
              <a:lnSpc>
                <a:spcPct val="106000"/>
              </a:lnSpc>
              <a:spcBef>
                <a:spcPts val="0"/>
              </a:spcBef>
              <a:spcAft>
                <a:spcPts val="800"/>
              </a:spcAft>
            </a:pPr>
            <a:r>
              <a:rPr lang="en-US" sz="800" b="1" dirty="0" smtClean="0">
                <a:solidFill>
                  <a:srgbClr val="000000"/>
                </a:solidFill>
                <a:latin typeface="Times New Roman"/>
                <a:ea typeface="Times New Roman"/>
                <a:cs typeface="Arial"/>
              </a:rPr>
              <a:t>Material Reflectance Values</a:t>
            </a:r>
            <a:endParaRPr lang="en-US" sz="1200" dirty="0">
              <a:effectLst/>
              <a:latin typeface="Times New Roman"/>
              <a:ea typeface="Times New Roman"/>
            </a:endParaRPr>
          </a:p>
        </p:txBody>
      </p:sp>
      <p:sp>
        <p:nvSpPr>
          <p:cNvPr id="46" name="Right Arrow 45"/>
          <p:cNvSpPr/>
          <p:nvPr/>
        </p:nvSpPr>
        <p:spPr>
          <a:xfrm>
            <a:off x="3813954" y="2519892"/>
            <a:ext cx="245745" cy="134620"/>
          </a:xfrm>
          <a:prstGeom prst="rightArrow">
            <a:avLst/>
          </a:prstGeom>
        </p:spPr>
        <p:style>
          <a:lnRef idx="0">
            <a:schemeClr val="accent1"/>
          </a:lnRef>
          <a:fillRef idx="3">
            <a:schemeClr val="accent1"/>
          </a:fillRef>
          <a:effectRef idx="3">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7" name="Right Arrow 46"/>
          <p:cNvSpPr/>
          <p:nvPr/>
        </p:nvSpPr>
        <p:spPr>
          <a:xfrm>
            <a:off x="5206509" y="2512907"/>
            <a:ext cx="245745" cy="134620"/>
          </a:xfrm>
          <a:prstGeom prst="rightArrow">
            <a:avLst/>
          </a:prstGeom>
          <a:solidFill>
            <a:srgbClr val="FF0000"/>
          </a:solidFill>
        </p:spPr>
        <p:style>
          <a:lnRef idx="0">
            <a:schemeClr val="accent2"/>
          </a:lnRef>
          <a:fillRef idx="3">
            <a:schemeClr val="accent2"/>
          </a:fillRef>
          <a:effectRef idx="3">
            <a:schemeClr val="accent2"/>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8" name="Right Arrow 47"/>
          <p:cNvSpPr/>
          <p:nvPr/>
        </p:nvSpPr>
        <p:spPr>
          <a:xfrm>
            <a:off x="6723524" y="2514177"/>
            <a:ext cx="245745" cy="134620"/>
          </a:xfrm>
          <a:prstGeom prst="rightArrow">
            <a:avLst/>
          </a:prstGeom>
          <a:solidFill>
            <a:schemeClr val="accent2">
              <a:lumMod val="60000"/>
              <a:lumOff val="40000"/>
            </a:schemeClr>
          </a:solidFill>
        </p:spPr>
        <p:style>
          <a:lnRef idx="0">
            <a:schemeClr val="accent2"/>
          </a:lnRef>
          <a:fillRef idx="3">
            <a:schemeClr val="accent2"/>
          </a:fillRef>
          <a:effectRef idx="3">
            <a:schemeClr val="accent2"/>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9" name="Text Box 23"/>
          <p:cNvSpPr txBox="1"/>
          <p:nvPr/>
        </p:nvSpPr>
        <p:spPr>
          <a:xfrm rot="16200000">
            <a:off x="6691236" y="2430675"/>
            <a:ext cx="1276668" cy="25400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fontAlgn="base">
              <a:lnSpc>
                <a:spcPct val="106000"/>
              </a:lnSpc>
              <a:spcBef>
                <a:spcPts val="0"/>
              </a:spcBef>
              <a:spcAft>
                <a:spcPts val="0"/>
              </a:spcAft>
            </a:pPr>
            <a:r>
              <a:rPr lang="en-US" sz="1100" b="1" kern="1200" dirty="0">
                <a:solidFill>
                  <a:srgbClr val="000000"/>
                </a:solidFill>
                <a:effectLst/>
                <a:latin typeface="Times New Roman"/>
                <a:ea typeface="Calibri"/>
              </a:rPr>
              <a:t>Characterization</a:t>
            </a:r>
            <a:endParaRPr lang="en-US" sz="1800" dirty="0">
              <a:effectLst/>
              <a:latin typeface="Times New Roman"/>
              <a:ea typeface="Times New Roman"/>
            </a:endParaRPr>
          </a:p>
          <a:p>
            <a:pPr marL="0" marR="0">
              <a:lnSpc>
                <a:spcPct val="115000"/>
              </a:lnSpc>
              <a:spcBef>
                <a:spcPts val="0"/>
              </a:spcBef>
              <a:spcAft>
                <a:spcPts val="1000"/>
              </a:spcAft>
            </a:pPr>
            <a:r>
              <a:rPr lang="en-US" dirty="0">
                <a:effectLst/>
                <a:ea typeface="Calibri"/>
                <a:cs typeface="Times New Roman"/>
              </a:rPr>
              <a:t> </a:t>
            </a:r>
            <a:endParaRPr lang="en-US" sz="1600" dirty="0">
              <a:effectLst/>
              <a:ea typeface="Calibri"/>
              <a:cs typeface="Times New Roman"/>
            </a:endParaRPr>
          </a:p>
        </p:txBody>
      </p:sp>
      <p:sp>
        <p:nvSpPr>
          <p:cNvPr id="50" name="Rectangle 57"/>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003425" algn="l"/>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1" name="Rectangle 68"/>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003425" algn="l"/>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4" name="Right Arrow 53"/>
          <p:cNvSpPr>
            <a:spLocks noChangeAspect="1"/>
          </p:cNvSpPr>
          <p:nvPr/>
        </p:nvSpPr>
        <p:spPr bwMode="auto">
          <a:xfrm>
            <a:off x="7665720" y="2174240"/>
            <a:ext cx="1089660" cy="520700"/>
          </a:xfrm>
          <a:prstGeom prst="rightArrow">
            <a:avLst/>
          </a:prstGeom>
          <a:solidFill>
            <a:schemeClr val="accent2">
              <a:lumMod val="40000"/>
              <a:lumOff val="60000"/>
            </a:schemeClr>
          </a:solidFill>
        </p:spPr>
        <p:style>
          <a:lnRef idx="0">
            <a:schemeClr val="accent2"/>
          </a:lnRef>
          <a:fillRef idx="3">
            <a:schemeClr val="accent2"/>
          </a:fillRef>
          <a:effectRef idx="3">
            <a:schemeClr val="accent2"/>
          </a:effectRef>
          <a:fontRef idx="minor">
            <a:schemeClr val="lt1"/>
          </a:fontRef>
        </p:style>
        <p:txBody>
          <a:bodyPr wrap="square" anchor="ctr">
            <a:noAutofit/>
          </a:bodyPr>
          <a:lstStyle/>
          <a:p>
            <a:pPr marL="0" marR="0" algn="ctr" rtl="1" fontAlgn="base">
              <a:lnSpc>
                <a:spcPct val="106000"/>
              </a:lnSpc>
              <a:spcBef>
                <a:spcPts val="0"/>
              </a:spcBef>
              <a:spcAft>
                <a:spcPts val="800"/>
              </a:spcAft>
            </a:pPr>
            <a:r>
              <a:rPr lang="en-US" sz="800" b="1" kern="1200" dirty="0">
                <a:solidFill>
                  <a:srgbClr val="000000"/>
                </a:solidFill>
                <a:effectLst/>
                <a:latin typeface="Times New Roman"/>
                <a:ea typeface="Calibri"/>
                <a:cs typeface="Arial"/>
              </a:rPr>
              <a:t>Mean Excess Delay Spread</a:t>
            </a:r>
            <a:endParaRPr lang="en-US" sz="1200" dirty="0">
              <a:effectLst/>
              <a:latin typeface="Times New Roman"/>
              <a:ea typeface="Times New Roman"/>
            </a:endParaRPr>
          </a:p>
        </p:txBody>
      </p:sp>
      <p:sp>
        <p:nvSpPr>
          <p:cNvPr id="55" name="Right Arrow 54"/>
          <p:cNvSpPr>
            <a:spLocks noChangeAspect="1"/>
          </p:cNvSpPr>
          <p:nvPr/>
        </p:nvSpPr>
        <p:spPr bwMode="auto">
          <a:xfrm>
            <a:off x="7665720" y="2788815"/>
            <a:ext cx="1089660" cy="515725"/>
          </a:xfrm>
          <a:prstGeom prst="rightArrow">
            <a:avLst/>
          </a:prstGeom>
          <a:solidFill>
            <a:schemeClr val="accent2">
              <a:lumMod val="40000"/>
              <a:lumOff val="60000"/>
            </a:schemeClr>
          </a:solidFill>
        </p:spPr>
        <p:style>
          <a:lnRef idx="0">
            <a:schemeClr val="accent2"/>
          </a:lnRef>
          <a:fillRef idx="3">
            <a:schemeClr val="accent2"/>
          </a:fillRef>
          <a:effectRef idx="3">
            <a:schemeClr val="accent2"/>
          </a:effectRef>
          <a:fontRef idx="minor">
            <a:schemeClr val="lt1"/>
          </a:fontRef>
        </p:style>
        <p:txBody>
          <a:bodyPr wrap="square" anchor="ctr">
            <a:noAutofit/>
          </a:bodyPr>
          <a:lstStyle/>
          <a:p>
            <a:pPr marL="0" marR="0" algn="ctr" rtl="1" fontAlgn="base">
              <a:lnSpc>
                <a:spcPct val="106000"/>
              </a:lnSpc>
              <a:spcBef>
                <a:spcPts val="0"/>
              </a:spcBef>
              <a:spcAft>
                <a:spcPts val="800"/>
              </a:spcAft>
            </a:pPr>
            <a:r>
              <a:rPr lang="en-US" sz="800" b="1" kern="1200" dirty="0">
                <a:solidFill>
                  <a:srgbClr val="000000"/>
                </a:solidFill>
                <a:effectLst/>
                <a:latin typeface="Times New Roman"/>
                <a:ea typeface="Calibri"/>
                <a:cs typeface="Arial"/>
              </a:rPr>
              <a:t>Coherence Bandwidth</a:t>
            </a:r>
            <a:endParaRPr lang="en-US" sz="1200" dirty="0">
              <a:effectLst/>
              <a:latin typeface="Times New Roman"/>
              <a:ea typeface="Times New Roman"/>
            </a:endParaRPr>
          </a:p>
        </p:txBody>
      </p:sp>
      <p:sp>
        <p:nvSpPr>
          <p:cNvPr id="56" name="Right Arrow 55"/>
          <p:cNvSpPr>
            <a:spLocks noChangeAspect="1"/>
          </p:cNvSpPr>
          <p:nvPr/>
        </p:nvSpPr>
        <p:spPr bwMode="auto">
          <a:xfrm>
            <a:off x="7665720" y="3380740"/>
            <a:ext cx="1089660" cy="505460"/>
          </a:xfrm>
          <a:prstGeom prst="rightArrow">
            <a:avLst/>
          </a:prstGeom>
          <a:solidFill>
            <a:schemeClr val="accent2">
              <a:lumMod val="40000"/>
              <a:lumOff val="60000"/>
            </a:schemeClr>
          </a:solidFill>
        </p:spPr>
        <p:style>
          <a:lnRef idx="0">
            <a:schemeClr val="accent2"/>
          </a:lnRef>
          <a:fillRef idx="3">
            <a:schemeClr val="accent2"/>
          </a:fillRef>
          <a:effectRef idx="3">
            <a:schemeClr val="accent2"/>
          </a:effectRef>
          <a:fontRef idx="minor">
            <a:schemeClr val="lt1"/>
          </a:fontRef>
        </p:style>
        <p:txBody>
          <a:bodyPr wrap="square" anchor="ctr">
            <a:noAutofit/>
          </a:bodyPr>
          <a:lstStyle/>
          <a:p>
            <a:pPr marL="0" marR="0" algn="ctr" rtl="1" fontAlgn="base">
              <a:lnSpc>
                <a:spcPct val="106000"/>
              </a:lnSpc>
              <a:spcBef>
                <a:spcPts val="0"/>
              </a:spcBef>
              <a:spcAft>
                <a:spcPts val="800"/>
              </a:spcAft>
            </a:pPr>
            <a:r>
              <a:rPr lang="en-US" sz="800" b="1" kern="1200" dirty="0">
                <a:solidFill>
                  <a:srgbClr val="000000"/>
                </a:solidFill>
                <a:effectLst/>
                <a:latin typeface="Times New Roman"/>
                <a:ea typeface="Calibri"/>
                <a:cs typeface="Arial"/>
              </a:rPr>
              <a:t>RMS Delay Spread</a:t>
            </a:r>
            <a:endParaRPr lang="en-US" sz="1200" dirty="0">
              <a:effectLst/>
              <a:latin typeface="Times New Roman"/>
              <a:ea typeface="Times New Roman"/>
            </a:endParaRPr>
          </a:p>
        </p:txBody>
      </p:sp>
      <p:sp>
        <p:nvSpPr>
          <p:cNvPr id="57" name="Right Arrow 56"/>
          <p:cNvSpPr>
            <a:spLocks noChangeAspect="1"/>
          </p:cNvSpPr>
          <p:nvPr/>
        </p:nvSpPr>
        <p:spPr bwMode="auto">
          <a:xfrm>
            <a:off x="7665720" y="1551940"/>
            <a:ext cx="1089660" cy="505460"/>
          </a:xfrm>
          <a:prstGeom prst="rightArrow">
            <a:avLst/>
          </a:prstGeom>
          <a:solidFill>
            <a:schemeClr val="accent2">
              <a:lumMod val="40000"/>
              <a:lumOff val="60000"/>
            </a:schemeClr>
          </a:solidFill>
        </p:spPr>
        <p:style>
          <a:lnRef idx="0">
            <a:schemeClr val="accent2"/>
          </a:lnRef>
          <a:fillRef idx="3">
            <a:schemeClr val="accent2"/>
          </a:fillRef>
          <a:effectRef idx="3">
            <a:schemeClr val="accent2"/>
          </a:effectRef>
          <a:fontRef idx="minor">
            <a:schemeClr val="lt1"/>
          </a:fontRef>
        </p:style>
        <p:txBody>
          <a:bodyPr wrap="square" anchor="ctr">
            <a:noAutofit/>
          </a:bodyPr>
          <a:lstStyle/>
          <a:p>
            <a:pPr marL="0" marR="0" algn="ctr" rtl="1" fontAlgn="base">
              <a:lnSpc>
                <a:spcPct val="106000"/>
              </a:lnSpc>
              <a:spcBef>
                <a:spcPts val="0"/>
              </a:spcBef>
              <a:spcAft>
                <a:spcPts val="800"/>
              </a:spcAft>
            </a:pPr>
            <a:r>
              <a:rPr lang="en-US" sz="800" b="1" kern="1200" dirty="0">
                <a:solidFill>
                  <a:srgbClr val="000000"/>
                </a:solidFill>
                <a:effectLst/>
                <a:latin typeface="Times New Roman"/>
                <a:ea typeface="Calibri"/>
                <a:cs typeface="Arial"/>
              </a:rPr>
              <a:t>Channel DC Gain</a:t>
            </a:r>
            <a:endParaRPr lang="en-US" sz="1200" dirty="0">
              <a:effectLst/>
              <a:latin typeface="Times New Roman"/>
              <a:ea typeface="Times New Roman"/>
            </a:endParaRPr>
          </a:p>
        </p:txBody>
      </p:sp>
      <p:sp>
        <p:nvSpPr>
          <p:cNvPr id="2" name="TextBox 1"/>
          <p:cNvSpPr txBox="1"/>
          <p:nvPr/>
        </p:nvSpPr>
        <p:spPr>
          <a:xfrm>
            <a:off x="824230" y="5410200"/>
            <a:ext cx="7664450" cy="1015663"/>
          </a:xfrm>
          <a:prstGeom prst="rect">
            <a:avLst/>
          </a:prstGeom>
          <a:noFill/>
        </p:spPr>
        <p:txBody>
          <a:bodyPr wrap="square" rtlCol="0">
            <a:spAutoFit/>
          </a:bodyPr>
          <a:lstStyle/>
          <a:p>
            <a:r>
              <a:rPr lang="tr-TR" dirty="0"/>
              <a:t>E. </a:t>
            </a:r>
            <a:r>
              <a:rPr lang="tr-TR" dirty="0" err="1"/>
              <a:t>Sarbazi</a:t>
            </a:r>
            <a:r>
              <a:rPr lang="tr-TR" dirty="0"/>
              <a:t>, M. Uysal, M. </a:t>
            </a:r>
            <a:r>
              <a:rPr lang="tr-TR" dirty="0" err="1"/>
              <a:t>Abdallah</a:t>
            </a:r>
            <a:r>
              <a:rPr lang="tr-TR" dirty="0"/>
              <a:t> </a:t>
            </a:r>
            <a:r>
              <a:rPr lang="tr-TR" dirty="0" err="1"/>
              <a:t>and</a:t>
            </a:r>
            <a:r>
              <a:rPr lang="tr-TR" dirty="0"/>
              <a:t> K. </a:t>
            </a:r>
            <a:r>
              <a:rPr lang="tr-TR" dirty="0" err="1"/>
              <a:t>Qaraqe</a:t>
            </a:r>
            <a:r>
              <a:rPr lang="tr-TR" dirty="0"/>
              <a:t>, “</a:t>
            </a:r>
            <a:r>
              <a:rPr lang="tr-TR" b="1" dirty="0" err="1"/>
              <a:t>Indoor</a:t>
            </a:r>
            <a:r>
              <a:rPr lang="tr-TR" b="1" dirty="0"/>
              <a:t> Channel </a:t>
            </a:r>
            <a:r>
              <a:rPr lang="tr-TR" b="1" dirty="0" err="1"/>
              <a:t>Modelling</a:t>
            </a:r>
            <a:r>
              <a:rPr lang="tr-TR" b="1" dirty="0"/>
              <a:t> </a:t>
            </a:r>
            <a:r>
              <a:rPr lang="tr-TR" b="1" dirty="0" err="1"/>
              <a:t>and</a:t>
            </a:r>
            <a:r>
              <a:rPr lang="tr-TR" b="1" dirty="0"/>
              <a:t> </a:t>
            </a:r>
            <a:r>
              <a:rPr lang="tr-TR" b="1" dirty="0" err="1"/>
              <a:t>Characterization</a:t>
            </a:r>
            <a:r>
              <a:rPr lang="tr-TR" b="1" dirty="0"/>
              <a:t> </a:t>
            </a:r>
            <a:r>
              <a:rPr lang="tr-TR" b="1" dirty="0" err="1"/>
              <a:t>for</a:t>
            </a:r>
            <a:r>
              <a:rPr lang="tr-TR" b="1" dirty="0"/>
              <a:t> </a:t>
            </a:r>
            <a:r>
              <a:rPr lang="tr-TR" b="1" dirty="0" err="1"/>
              <a:t>Visible</a:t>
            </a:r>
            <a:r>
              <a:rPr lang="tr-TR" b="1" dirty="0"/>
              <a:t> </a:t>
            </a:r>
            <a:r>
              <a:rPr lang="tr-TR" b="1" dirty="0" err="1"/>
              <a:t>Light</a:t>
            </a:r>
            <a:r>
              <a:rPr lang="tr-TR" b="1" dirty="0"/>
              <a:t> Communications</a:t>
            </a:r>
            <a:r>
              <a:rPr lang="tr-TR" dirty="0"/>
              <a:t>”, </a:t>
            </a:r>
            <a:r>
              <a:rPr lang="tr-TR" dirty="0" smtClean="0"/>
              <a:t>16th </a:t>
            </a:r>
            <a:r>
              <a:rPr lang="tr-TR" dirty="0"/>
              <a:t>International Conference on </a:t>
            </a:r>
            <a:r>
              <a:rPr lang="tr-TR" dirty="0" err="1"/>
              <a:t>Transparent</a:t>
            </a:r>
            <a:r>
              <a:rPr lang="tr-TR" dirty="0"/>
              <a:t> Optical Networks (ICTON), Graz, </a:t>
            </a:r>
            <a:r>
              <a:rPr lang="tr-TR" dirty="0" err="1"/>
              <a:t>Austria</a:t>
            </a:r>
            <a:r>
              <a:rPr lang="tr-TR" dirty="0"/>
              <a:t>, </a:t>
            </a:r>
            <a:r>
              <a:rPr lang="tr-TR" dirty="0" err="1"/>
              <a:t>July</a:t>
            </a:r>
            <a:r>
              <a:rPr lang="tr-TR" dirty="0"/>
              <a:t> 2014.</a:t>
            </a:r>
          </a:p>
          <a:p>
            <a:r>
              <a:rPr lang="tr-TR" dirty="0"/>
              <a:t>F. </a:t>
            </a:r>
            <a:r>
              <a:rPr lang="tr-TR" dirty="0" err="1"/>
              <a:t>Miramirkhani</a:t>
            </a:r>
            <a:r>
              <a:rPr lang="tr-TR" dirty="0"/>
              <a:t>, M. Uysal, </a:t>
            </a:r>
            <a:r>
              <a:rPr lang="tr-TR" dirty="0" err="1"/>
              <a:t>and</a:t>
            </a:r>
            <a:r>
              <a:rPr lang="tr-TR" dirty="0"/>
              <a:t> E. </a:t>
            </a:r>
            <a:r>
              <a:rPr lang="tr-TR" dirty="0" err="1"/>
              <a:t>Panayirci</a:t>
            </a:r>
            <a:r>
              <a:rPr lang="tr-TR" dirty="0"/>
              <a:t>, “</a:t>
            </a:r>
            <a:r>
              <a:rPr lang="tr-TR" b="1" dirty="0" err="1"/>
              <a:t>Novel</a:t>
            </a:r>
            <a:r>
              <a:rPr lang="tr-TR" b="1" dirty="0"/>
              <a:t> Channel </a:t>
            </a:r>
            <a:r>
              <a:rPr lang="tr-TR" b="1" dirty="0" err="1"/>
              <a:t>Models</a:t>
            </a:r>
            <a:r>
              <a:rPr lang="tr-TR" b="1" dirty="0"/>
              <a:t> </a:t>
            </a:r>
            <a:r>
              <a:rPr lang="tr-TR" b="1" dirty="0" err="1"/>
              <a:t>For</a:t>
            </a:r>
            <a:r>
              <a:rPr lang="tr-TR" b="1" dirty="0"/>
              <a:t> </a:t>
            </a:r>
            <a:r>
              <a:rPr lang="tr-TR" b="1" dirty="0" err="1"/>
              <a:t>Visible</a:t>
            </a:r>
            <a:r>
              <a:rPr lang="tr-TR" b="1" dirty="0"/>
              <a:t> </a:t>
            </a:r>
            <a:r>
              <a:rPr lang="tr-TR" b="1" dirty="0" err="1"/>
              <a:t>Light</a:t>
            </a:r>
            <a:r>
              <a:rPr lang="tr-TR" b="1" dirty="0"/>
              <a:t> Communications</a:t>
            </a:r>
            <a:r>
              <a:rPr lang="tr-TR" dirty="0" smtClean="0"/>
              <a:t>”, </a:t>
            </a:r>
            <a:r>
              <a:rPr lang="tr-TR" dirty="0"/>
              <a:t>SPIE </a:t>
            </a:r>
            <a:r>
              <a:rPr lang="tr-TR" dirty="0" err="1"/>
              <a:t>Photonics</a:t>
            </a:r>
            <a:r>
              <a:rPr lang="tr-TR" dirty="0"/>
              <a:t> West, San Francisco, California, United </a:t>
            </a:r>
            <a:r>
              <a:rPr lang="tr-TR" dirty="0" err="1"/>
              <a:t>States</a:t>
            </a:r>
            <a:r>
              <a:rPr lang="tr-TR" dirty="0"/>
              <a:t>, </a:t>
            </a:r>
            <a:r>
              <a:rPr lang="tr-TR" dirty="0" err="1"/>
              <a:t>February</a:t>
            </a:r>
            <a:r>
              <a:rPr lang="tr-TR" dirty="0"/>
              <a:t> 2015.</a:t>
            </a:r>
          </a:p>
          <a:p>
            <a:endParaRPr lang="tr-TR" dirty="0"/>
          </a:p>
        </p:txBody>
      </p:sp>
    </p:spTree>
    <p:extLst>
      <p:ext uri="{BB962C8B-B14F-4D97-AF65-F5344CB8AC3E}">
        <p14:creationId xmlns:p14="http://schemas.microsoft.com/office/powerpoint/2010/main" val="422682350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GB" altLang="en-US" dirty="0" smtClean="0"/>
              <a:t>May 2015</a:t>
            </a:r>
            <a:endParaRPr lang="en-GB" altLang="en-US" dirty="0"/>
          </a:p>
        </p:txBody>
      </p:sp>
      <p:sp>
        <p:nvSpPr>
          <p:cNvPr id="5" name="Footer Placeholder 4"/>
          <p:cNvSpPr>
            <a:spLocks noGrp="1"/>
          </p:cNvSpPr>
          <p:nvPr>
            <p:ph type="ftr" sz="quarter" idx="11"/>
          </p:nvPr>
        </p:nvSpPr>
        <p:spPr>
          <a:xfrm>
            <a:off x="5486400" y="6475413"/>
            <a:ext cx="3124200" cy="184666"/>
          </a:xfrm>
        </p:spPr>
        <p:txBody>
          <a:bodyPr/>
          <a:lstStyle/>
          <a:p>
            <a:r>
              <a:rPr lang="en-GB" altLang="en-US" dirty="0" smtClean="0"/>
              <a:t>Murat Uysal, </a:t>
            </a:r>
            <a:r>
              <a:rPr lang="tr-TR" altLang="en-US" dirty="0" err="1"/>
              <a:t>F</a:t>
            </a:r>
            <a:r>
              <a:rPr lang="en-GB" altLang="en-US" dirty="0" err="1" smtClean="0"/>
              <a:t>arshad</a:t>
            </a:r>
            <a:r>
              <a:rPr lang="en-GB" altLang="en-US" dirty="0" smtClean="0"/>
              <a:t> </a:t>
            </a:r>
            <a:r>
              <a:rPr lang="en-GB" altLang="en-US" dirty="0" err="1" smtClean="0"/>
              <a:t>Miramirkhani</a:t>
            </a:r>
            <a:endParaRPr lang="en-GB" altLang="en-US" dirty="0"/>
          </a:p>
        </p:txBody>
      </p:sp>
      <p:sp>
        <p:nvSpPr>
          <p:cNvPr id="6" name="Slide Number Placeholder 5"/>
          <p:cNvSpPr>
            <a:spLocks noGrp="1"/>
          </p:cNvSpPr>
          <p:nvPr>
            <p:ph type="sldNum" sz="quarter" idx="12"/>
          </p:nvPr>
        </p:nvSpPr>
        <p:spPr/>
        <p:txBody>
          <a:bodyPr/>
          <a:lstStyle/>
          <a:p>
            <a:r>
              <a:rPr lang="en-GB" altLang="en-US"/>
              <a:t>Slide </a:t>
            </a:r>
            <a:fld id="{68F34BEF-6D4B-4920-B9FF-96BD9BB2CBE9}" type="slidenum">
              <a:rPr lang="en-GB" altLang="en-US"/>
              <a:pPr/>
              <a:t>11</a:t>
            </a:fld>
            <a:endParaRPr lang="en-GB" altLang="en-US"/>
          </a:p>
        </p:txBody>
      </p:sp>
      <p:sp>
        <p:nvSpPr>
          <p:cNvPr id="7" name="Rectangle 2"/>
          <p:cNvSpPr txBox="1">
            <a:spLocks noChangeArrowheads="1"/>
          </p:cNvSpPr>
          <p:nvPr/>
        </p:nvSpPr>
        <p:spPr>
          <a:xfrm>
            <a:off x="685800" y="685800"/>
            <a:ext cx="7848600" cy="611187"/>
          </a:xfrm>
          <a:prstGeom prst="rect">
            <a:avLst/>
          </a:prstGeom>
        </p:spPr>
        <p:txBody>
          <a:bodyPr/>
          <a:lst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a:lstStyle>
          <a:p>
            <a:pPr algn="ctr" eaLnBrk="1" hangingPunct="1">
              <a:defRPr/>
            </a:pPr>
            <a:r>
              <a:rPr lang="en-US" sz="3200" b="1" dirty="0" smtClean="0">
                <a:solidFill>
                  <a:srgbClr val="0070C0"/>
                </a:solidFill>
              </a:rPr>
              <a:t>3D Indoor Environment Modeling</a:t>
            </a:r>
            <a:endParaRPr lang="en-CA" sz="3200" b="1" dirty="0" smtClean="0">
              <a:solidFill>
                <a:srgbClr val="0070C0"/>
              </a:solidFill>
              <a:effectLst>
                <a:outerShdw blurRad="38100" dist="38100" dir="2700000" algn="tl">
                  <a:srgbClr val="000000">
                    <a:alpha val="43137"/>
                  </a:srgbClr>
                </a:outerShdw>
              </a:effectLst>
            </a:endParaRPr>
          </a:p>
          <a:p>
            <a:pPr eaLnBrk="1" hangingPunct="1">
              <a:defRPr/>
            </a:pPr>
            <a:r>
              <a:rPr lang="en-CA" sz="3200" dirty="0" smtClean="0"/>
              <a:t/>
            </a:r>
            <a:br>
              <a:rPr lang="en-CA" sz="3200" dirty="0" smtClean="0"/>
            </a:br>
            <a:r>
              <a:rPr lang="en-CA" sz="3200" dirty="0" smtClean="0"/>
              <a:t/>
            </a:r>
            <a:br>
              <a:rPr lang="en-CA" sz="3200" dirty="0" smtClean="0"/>
            </a:br>
            <a:endParaRPr lang="en-CA" b="1" dirty="0" smtClean="0">
              <a:solidFill>
                <a:srgbClr val="80B4CE"/>
              </a:solidFill>
              <a:effectLst>
                <a:outerShdw blurRad="38100" dist="38100" dir="2700000" algn="tl">
                  <a:srgbClr val="000000">
                    <a:alpha val="43137"/>
                  </a:srgbClr>
                </a:outerShdw>
              </a:effectLst>
            </a:endParaRPr>
          </a:p>
        </p:txBody>
      </p:sp>
      <p:sp>
        <p:nvSpPr>
          <p:cNvPr id="8" name="Rectangle 5"/>
          <p:cNvSpPr>
            <a:spLocks noChangeArrowheads="1"/>
          </p:cNvSpPr>
          <p:nvPr/>
        </p:nvSpPr>
        <p:spPr bwMode="auto">
          <a:xfrm>
            <a:off x="563563" y="1733127"/>
            <a:ext cx="8091487" cy="92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ltLang="en-US">
              <a:solidFill>
                <a:srgbClr val="000000"/>
              </a:solidFill>
            </a:endParaRPr>
          </a:p>
          <a:p>
            <a:endParaRPr lang="en-US" altLang="en-US" b="1"/>
          </a:p>
          <a:p>
            <a:endParaRPr lang="tr-TR" altLang="en-US"/>
          </a:p>
        </p:txBody>
      </p:sp>
      <p:sp>
        <p:nvSpPr>
          <p:cNvPr id="14" name="Rectangle 13"/>
          <p:cNvSpPr/>
          <p:nvPr/>
        </p:nvSpPr>
        <p:spPr>
          <a:xfrm>
            <a:off x="152400" y="1447800"/>
            <a:ext cx="8686800" cy="1723549"/>
          </a:xfrm>
          <a:prstGeom prst="rect">
            <a:avLst/>
          </a:prstGeom>
        </p:spPr>
        <p:txBody>
          <a:bodyPr wrap="square">
            <a:spAutoFit/>
          </a:bodyPr>
          <a:lstStyle/>
          <a:p>
            <a:pPr marL="800100" lvl="1" indent="-342900" algn="just">
              <a:lnSpc>
                <a:spcPct val="150000"/>
              </a:lnSpc>
              <a:buClr>
                <a:srgbClr val="3366CC"/>
              </a:buClr>
              <a:buSzPct val="150000"/>
              <a:buFont typeface="Courier New" pitchFamily="49" charset="0"/>
              <a:buChar char="o"/>
              <a:defRPr/>
            </a:pPr>
            <a:r>
              <a:rPr lang="en-US" sz="1800" dirty="0" smtClean="0"/>
              <a:t>Creation of 3D </a:t>
            </a:r>
            <a:r>
              <a:rPr lang="en-US" sz="1800" dirty="0"/>
              <a:t>i</a:t>
            </a:r>
            <a:r>
              <a:rPr lang="en-US" sz="1800" dirty="0" smtClean="0"/>
              <a:t>ndoor environment</a:t>
            </a:r>
            <a:r>
              <a:rPr lang="tr-TR" sz="1800" dirty="0" smtClean="0"/>
              <a:t> in </a:t>
            </a:r>
            <a:r>
              <a:rPr lang="tr-TR" sz="1800" dirty="0" err="1" smtClean="0"/>
              <a:t>Zemax</a:t>
            </a:r>
            <a:r>
              <a:rPr lang="en-US" sz="1800" dirty="0" smtClean="0"/>
              <a:t> involves the selection of</a:t>
            </a:r>
            <a:endParaRPr lang="en-US" sz="1800" dirty="0"/>
          </a:p>
          <a:p>
            <a:pPr marL="1257300" lvl="2" indent="-342900">
              <a:spcAft>
                <a:spcPts val="600"/>
              </a:spcAft>
              <a:buClr>
                <a:srgbClr val="3366CC"/>
              </a:buClr>
              <a:buSzPct val="100000"/>
              <a:buFont typeface="Arial" pitchFamily="34" charset="0"/>
              <a:buChar char="•"/>
              <a:defRPr/>
            </a:pPr>
            <a:r>
              <a:rPr lang="en-US" sz="1600" dirty="0" smtClean="0">
                <a:solidFill>
                  <a:schemeClr val="tx2"/>
                </a:solidFill>
              </a:rPr>
              <a:t>Room size and shape</a:t>
            </a:r>
          </a:p>
          <a:p>
            <a:pPr marL="1257300" lvl="2" indent="-342900">
              <a:spcAft>
                <a:spcPts val="600"/>
              </a:spcAft>
              <a:buClr>
                <a:srgbClr val="3366CC"/>
              </a:buClr>
              <a:buSzPct val="100000"/>
              <a:buFont typeface="Arial" pitchFamily="34" charset="0"/>
              <a:buChar char="•"/>
              <a:defRPr/>
            </a:pPr>
            <a:r>
              <a:rPr lang="en-US" sz="1600" dirty="0">
                <a:solidFill>
                  <a:schemeClr val="tx2"/>
                </a:solidFill>
              </a:rPr>
              <a:t>CAD </a:t>
            </a:r>
            <a:r>
              <a:rPr lang="en-US" sz="1600" dirty="0" smtClean="0">
                <a:solidFill>
                  <a:schemeClr val="tx2"/>
                </a:solidFill>
              </a:rPr>
              <a:t>objects within</a:t>
            </a:r>
            <a:r>
              <a:rPr lang="tr-TR" sz="1600" dirty="0" smtClean="0">
                <a:solidFill>
                  <a:schemeClr val="tx2"/>
                </a:solidFill>
              </a:rPr>
              <a:t> </a:t>
            </a:r>
            <a:r>
              <a:rPr lang="en-US" sz="1600" dirty="0" smtClean="0">
                <a:solidFill>
                  <a:schemeClr val="tx2"/>
                </a:solidFill>
              </a:rPr>
              <a:t>the environment (furniture </a:t>
            </a:r>
            <a:r>
              <a:rPr lang="en-US" sz="1600" dirty="0" err="1" smtClean="0">
                <a:solidFill>
                  <a:schemeClr val="tx2"/>
                </a:solidFill>
              </a:rPr>
              <a:t>etc</a:t>
            </a:r>
            <a:r>
              <a:rPr lang="en-US" sz="1600" dirty="0" smtClean="0">
                <a:solidFill>
                  <a:schemeClr val="tx2"/>
                </a:solidFill>
              </a:rPr>
              <a:t>)</a:t>
            </a:r>
            <a:endParaRPr lang="tr-TR" sz="1600" dirty="0" smtClean="0">
              <a:solidFill>
                <a:schemeClr val="tx2"/>
              </a:solidFill>
            </a:endParaRPr>
          </a:p>
          <a:p>
            <a:pPr marL="1257300" lvl="2" indent="-342900">
              <a:spcAft>
                <a:spcPts val="600"/>
              </a:spcAft>
              <a:buClr>
                <a:srgbClr val="3366CC"/>
              </a:buClr>
              <a:buSzPct val="100000"/>
              <a:buFont typeface="Arial" pitchFamily="34" charset="0"/>
              <a:buChar char="•"/>
              <a:defRPr/>
            </a:pPr>
            <a:r>
              <a:rPr lang="en-US" sz="1600" dirty="0">
                <a:solidFill>
                  <a:schemeClr val="tx2"/>
                </a:solidFill>
              </a:rPr>
              <a:t>Position and type of transmitters</a:t>
            </a:r>
            <a:r>
              <a:rPr lang="en-US" sz="1600" dirty="0"/>
              <a:t> and </a:t>
            </a:r>
            <a:r>
              <a:rPr lang="en-US" sz="1600" dirty="0" smtClean="0"/>
              <a:t>receivers</a:t>
            </a:r>
            <a:endParaRPr lang="en-US" sz="1600" dirty="0" smtClean="0">
              <a:solidFill>
                <a:schemeClr val="tx2"/>
              </a:solidFill>
            </a:endParaRPr>
          </a:p>
          <a:p>
            <a:pPr marL="1257300" lvl="2" indent="-342900">
              <a:spcAft>
                <a:spcPts val="600"/>
              </a:spcAft>
              <a:buClr>
                <a:srgbClr val="3366CC"/>
              </a:buClr>
              <a:buSzPct val="100000"/>
              <a:buFont typeface="Arial" pitchFamily="34" charset="0"/>
              <a:buChar char="•"/>
              <a:defRPr/>
            </a:pPr>
            <a:r>
              <a:rPr lang="en-US" sz="1600" dirty="0" smtClean="0">
                <a:solidFill>
                  <a:schemeClr val="tx2"/>
                </a:solidFill>
              </a:rPr>
              <a:t>Type</a:t>
            </a:r>
            <a:r>
              <a:rPr lang="tr-TR" sz="1600" dirty="0" smtClean="0">
                <a:solidFill>
                  <a:schemeClr val="tx2"/>
                </a:solidFill>
              </a:rPr>
              <a:t> </a:t>
            </a:r>
            <a:r>
              <a:rPr lang="tr-TR" sz="1600" dirty="0" err="1" smtClean="0">
                <a:solidFill>
                  <a:schemeClr val="tx2"/>
                </a:solidFill>
              </a:rPr>
              <a:t>and</a:t>
            </a:r>
            <a:r>
              <a:rPr lang="tr-TR" sz="1600" dirty="0" smtClean="0">
                <a:solidFill>
                  <a:schemeClr val="tx2"/>
                </a:solidFill>
              </a:rPr>
              <a:t> </a:t>
            </a:r>
            <a:r>
              <a:rPr lang="tr-TR" sz="1600" dirty="0" err="1" smtClean="0">
                <a:solidFill>
                  <a:schemeClr val="tx2"/>
                </a:solidFill>
              </a:rPr>
              <a:t>properties</a:t>
            </a:r>
            <a:r>
              <a:rPr lang="en-US" sz="1600" dirty="0" smtClean="0">
                <a:solidFill>
                  <a:schemeClr val="tx2"/>
                </a:solidFill>
              </a:rPr>
              <a:t> </a:t>
            </a:r>
            <a:r>
              <a:rPr lang="en-US" sz="1600" dirty="0">
                <a:solidFill>
                  <a:schemeClr val="tx2"/>
                </a:solidFill>
              </a:rPr>
              <a:t>of </a:t>
            </a:r>
            <a:r>
              <a:rPr lang="en-US" sz="1600" dirty="0" smtClean="0">
                <a:solidFill>
                  <a:schemeClr val="tx2"/>
                </a:solidFill>
              </a:rPr>
              <a:t>materials (walls, floor, ceiling, objects </a:t>
            </a:r>
            <a:r>
              <a:rPr lang="en-US" sz="1600" dirty="0" err="1" smtClean="0">
                <a:solidFill>
                  <a:schemeClr val="tx2"/>
                </a:solidFill>
              </a:rPr>
              <a:t>etc</a:t>
            </a:r>
            <a:r>
              <a:rPr lang="en-US" sz="1600" dirty="0" smtClean="0">
                <a:solidFill>
                  <a:schemeClr val="tx2"/>
                </a:solidFill>
              </a:rPr>
              <a:t>)</a:t>
            </a:r>
            <a:endParaRPr lang="en-US" sz="1600" dirty="0">
              <a:solidFill>
                <a:schemeClr val="tx2"/>
              </a:solidFill>
            </a:endParaRPr>
          </a:p>
        </p:txBody>
      </p:sp>
      <p:pic>
        <p:nvPicPr>
          <p:cNvPr id="9" name="Picture 8" descr="C:\Users\CTTLab\Dropbox\Screenshots\Screenshot 2015-02-21 12.19.54.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574527" y="3509903"/>
            <a:ext cx="3200399" cy="2590800"/>
          </a:xfrm>
          <a:prstGeom prst="rect">
            <a:avLst/>
          </a:prstGeom>
          <a:noFill/>
          <a:ln>
            <a:noFill/>
          </a:ln>
        </p:spPr>
      </p:pic>
    </p:spTree>
    <p:extLst>
      <p:ext uri="{BB962C8B-B14F-4D97-AF65-F5344CB8AC3E}">
        <p14:creationId xmlns:p14="http://schemas.microsoft.com/office/powerpoint/2010/main" val="40545793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GB" altLang="en-US" dirty="0" smtClean="0"/>
              <a:t>May 2015</a:t>
            </a:r>
            <a:endParaRPr lang="en-GB" altLang="en-US" dirty="0"/>
          </a:p>
        </p:txBody>
      </p:sp>
      <p:sp>
        <p:nvSpPr>
          <p:cNvPr id="5" name="Footer Placeholder 4"/>
          <p:cNvSpPr>
            <a:spLocks noGrp="1"/>
          </p:cNvSpPr>
          <p:nvPr>
            <p:ph type="ftr" sz="quarter" idx="11"/>
          </p:nvPr>
        </p:nvSpPr>
        <p:spPr>
          <a:xfrm>
            <a:off x="5486400" y="6475413"/>
            <a:ext cx="3124200" cy="184666"/>
          </a:xfrm>
        </p:spPr>
        <p:txBody>
          <a:bodyPr/>
          <a:lstStyle/>
          <a:p>
            <a:r>
              <a:rPr lang="en-GB" altLang="en-US" dirty="0" smtClean="0"/>
              <a:t>Murat Uysal, </a:t>
            </a:r>
            <a:r>
              <a:rPr lang="en-GB" altLang="en-US" dirty="0" err="1" smtClean="0"/>
              <a:t>Farshad</a:t>
            </a:r>
            <a:r>
              <a:rPr lang="en-GB" altLang="en-US" dirty="0" smtClean="0"/>
              <a:t> </a:t>
            </a:r>
            <a:r>
              <a:rPr lang="en-GB" altLang="en-US" dirty="0" err="1" smtClean="0"/>
              <a:t>Miramirkhani</a:t>
            </a:r>
            <a:endParaRPr lang="en-GB" altLang="en-US" dirty="0"/>
          </a:p>
        </p:txBody>
      </p:sp>
      <p:sp>
        <p:nvSpPr>
          <p:cNvPr id="6" name="Slide Number Placeholder 5"/>
          <p:cNvSpPr>
            <a:spLocks noGrp="1"/>
          </p:cNvSpPr>
          <p:nvPr>
            <p:ph type="sldNum" sz="quarter" idx="12"/>
          </p:nvPr>
        </p:nvSpPr>
        <p:spPr/>
        <p:txBody>
          <a:bodyPr/>
          <a:lstStyle/>
          <a:p>
            <a:r>
              <a:rPr lang="en-GB" altLang="en-US"/>
              <a:t>Slide </a:t>
            </a:r>
            <a:fld id="{68F34BEF-6D4B-4920-B9FF-96BD9BB2CBE9}" type="slidenum">
              <a:rPr lang="en-GB" altLang="en-US"/>
              <a:pPr/>
              <a:t>12</a:t>
            </a:fld>
            <a:endParaRPr lang="en-GB" altLang="en-US"/>
          </a:p>
        </p:txBody>
      </p:sp>
      <p:sp>
        <p:nvSpPr>
          <p:cNvPr id="7" name="Rectangle 2"/>
          <p:cNvSpPr txBox="1">
            <a:spLocks noChangeArrowheads="1"/>
          </p:cNvSpPr>
          <p:nvPr/>
        </p:nvSpPr>
        <p:spPr>
          <a:xfrm>
            <a:off x="685800" y="685800"/>
            <a:ext cx="7848600" cy="782637"/>
          </a:xfrm>
          <a:prstGeom prst="rect">
            <a:avLst/>
          </a:prstGeom>
        </p:spPr>
        <p:txBody>
          <a:bodyPr/>
          <a:lst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a:lstStyle>
          <a:p>
            <a:pPr algn="ctr" eaLnBrk="1" hangingPunct="1">
              <a:defRPr/>
            </a:pPr>
            <a:r>
              <a:rPr lang="en-US" sz="3200" b="1" dirty="0" smtClean="0">
                <a:solidFill>
                  <a:srgbClr val="0070C0"/>
                </a:solidFill>
              </a:rPr>
              <a:t>Reflectance of Materials</a:t>
            </a:r>
            <a:r>
              <a:rPr lang="tr-TR" sz="3200" b="1" dirty="0" smtClean="0">
                <a:solidFill>
                  <a:srgbClr val="0070C0"/>
                </a:solidFill>
              </a:rPr>
              <a:t>:</a:t>
            </a:r>
            <a:r>
              <a:rPr lang="en-US" sz="3200" b="1" dirty="0" smtClean="0">
                <a:solidFill>
                  <a:srgbClr val="0070C0"/>
                </a:solidFill>
              </a:rPr>
              <a:t> </a:t>
            </a:r>
            <a:r>
              <a:rPr lang="tr-TR" sz="3200" b="1" dirty="0" smtClean="0">
                <a:solidFill>
                  <a:srgbClr val="0070C0"/>
                </a:solidFill>
              </a:rPr>
              <a:t>IR</a:t>
            </a:r>
            <a:r>
              <a:rPr lang="en-US" sz="3200" b="1" dirty="0" smtClean="0">
                <a:solidFill>
                  <a:srgbClr val="0070C0"/>
                </a:solidFill>
              </a:rPr>
              <a:t> </a:t>
            </a:r>
            <a:r>
              <a:rPr lang="tr-TR" sz="3200" b="1" dirty="0" err="1" smtClean="0">
                <a:solidFill>
                  <a:srgbClr val="0070C0"/>
                </a:solidFill>
              </a:rPr>
              <a:t>vs</a:t>
            </a:r>
            <a:r>
              <a:rPr lang="tr-TR" sz="3200" b="1" dirty="0" smtClean="0">
                <a:solidFill>
                  <a:srgbClr val="0070C0"/>
                </a:solidFill>
              </a:rPr>
              <a:t> VL</a:t>
            </a:r>
            <a:r>
              <a:rPr lang="en-CA" dirty="0" smtClean="0"/>
              <a:t/>
            </a:r>
            <a:br>
              <a:rPr lang="en-CA" dirty="0" smtClean="0"/>
            </a:br>
            <a:endParaRPr lang="en-CA" b="1" dirty="0" smtClean="0">
              <a:solidFill>
                <a:srgbClr val="80B4CE"/>
              </a:solidFill>
              <a:effectLst>
                <a:outerShdw blurRad="38100" dist="38100" dir="2700000" algn="tl">
                  <a:srgbClr val="000000">
                    <a:alpha val="43137"/>
                  </a:srgbClr>
                </a:outerShdw>
              </a:effectLst>
            </a:endParaRPr>
          </a:p>
        </p:txBody>
      </p:sp>
      <p:sp>
        <p:nvSpPr>
          <p:cNvPr id="8" name="Rectangle 5"/>
          <p:cNvSpPr>
            <a:spLocks noChangeArrowheads="1"/>
          </p:cNvSpPr>
          <p:nvPr/>
        </p:nvSpPr>
        <p:spPr bwMode="auto">
          <a:xfrm>
            <a:off x="563563" y="1973262"/>
            <a:ext cx="8091487" cy="92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ltLang="en-US">
              <a:solidFill>
                <a:srgbClr val="000000"/>
              </a:solidFill>
            </a:endParaRPr>
          </a:p>
          <a:p>
            <a:endParaRPr lang="en-US" altLang="en-US" b="1"/>
          </a:p>
          <a:p>
            <a:endParaRPr lang="tr-TR" altLang="en-US"/>
          </a:p>
        </p:txBody>
      </p:sp>
      <p:sp>
        <p:nvSpPr>
          <p:cNvPr id="10" name="Rectangle 9"/>
          <p:cNvSpPr/>
          <p:nvPr/>
        </p:nvSpPr>
        <p:spPr>
          <a:xfrm>
            <a:off x="457200" y="4495800"/>
            <a:ext cx="8077200" cy="1077218"/>
          </a:xfrm>
          <a:prstGeom prst="rect">
            <a:avLst/>
          </a:prstGeom>
        </p:spPr>
        <p:txBody>
          <a:bodyPr wrap="square">
            <a:spAutoFit/>
          </a:bodyPr>
          <a:lstStyle/>
          <a:p>
            <a:pPr marL="800100" lvl="1" indent="-342900" algn="just">
              <a:spcAft>
                <a:spcPts val="1200"/>
              </a:spcAft>
              <a:buClr>
                <a:srgbClr val="3366CC"/>
              </a:buClr>
              <a:buSzPct val="150000"/>
              <a:buFont typeface="Courier New" pitchFamily="49" charset="0"/>
              <a:buChar char="o"/>
              <a:defRPr/>
            </a:pPr>
            <a:r>
              <a:rPr lang="tr-TR" sz="1800" dirty="0" err="1" smtClean="0"/>
              <a:t>Reflectance</a:t>
            </a:r>
            <a:r>
              <a:rPr lang="tr-TR" sz="1800" dirty="0" smtClean="0"/>
              <a:t> is </a:t>
            </a:r>
            <a:r>
              <a:rPr lang="tr-TR" sz="1800" dirty="0" err="1" smtClean="0"/>
              <a:t>highly</a:t>
            </a:r>
            <a:r>
              <a:rPr lang="tr-TR" sz="1800" dirty="0" smtClean="0"/>
              <a:t> </a:t>
            </a:r>
            <a:r>
              <a:rPr lang="tr-TR" sz="1800" dirty="0" err="1" smtClean="0"/>
              <a:t>dependent</a:t>
            </a:r>
            <a:r>
              <a:rPr lang="tr-TR" sz="1800" dirty="0" smtClean="0"/>
              <a:t> on </a:t>
            </a:r>
            <a:r>
              <a:rPr lang="tr-TR" sz="1800" dirty="0" err="1"/>
              <a:t>w</a:t>
            </a:r>
            <a:r>
              <a:rPr lang="tr-TR" sz="1800" dirty="0" err="1" smtClean="0"/>
              <a:t>avelenght</a:t>
            </a:r>
            <a:r>
              <a:rPr lang="tr-TR" sz="1800" dirty="0" smtClean="0"/>
              <a:t> in VL </a:t>
            </a:r>
            <a:r>
              <a:rPr lang="tr-TR" sz="1800" dirty="0" err="1" smtClean="0"/>
              <a:t>band</a:t>
            </a:r>
            <a:r>
              <a:rPr lang="tr-TR" sz="1800" dirty="0" smtClean="0"/>
              <a:t>.</a:t>
            </a:r>
            <a:endParaRPr lang="en-US" sz="1800" dirty="0" smtClean="0"/>
          </a:p>
          <a:p>
            <a:pPr marL="800100" lvl="1" indent="-342900" algn="just">
              <a:spcAft>
                <a:spcPts val="600"/>
              </a:spcAft>
              <a:buClr>
                <a:srgbClr val="3366CC"/>
              </a:buClr>
              <a:buSzPct val="150000"/>
              <a:buFont typeface="Courier New" pitchFamily="49" charset="0"/>
              <a:buChar char="o"/>
              <a:defRPr/>
            </a:pPr>
            <a:r>
              <a:rPr lang="en-US" sz="1800" dirty="0" smtClean="0"/>
              <a:t>“Table coating” feature in </a:t>
            </a:r>
            <a:r>
              <a:rPr lang="en-US" sz="1800" dirty="0" err="1" smtClean="0"/>
              <a:t>Zemax</a:t>
            </a:r>
            <a:r>
              <a:rPr lang="en-US" sz="1800" dirty="0" smtClean="0"/>
              <a:t> allows defining the wavelength dependent reflectance of surface coating for each material.</a:t>
            </a:r>
          </a:p>
        </p:txBody>
      </p:sp>
      <p:sp>
        <p:nvSpPr>
          <p:cNvPr id="3" name="Rectangle 2"/>
          <p:cNvSpPr/>
          <p:nvPr/>
        </p:nvSpPr>
        <p:spPr>
          <a:xfrm>
            <a:off x="457200" y="5673790"/>
            <a:ext cx="8077200" cy="600164"/>
          </a:xfrm>
          <a:prstGeom prst="rect">
            <a:avLst/>
          </a:prstGeom>
        </p:spPr>
        <p:txBody>
          <a:bodyPr wrap="square">
            <a:spAutoFit/>
          </a:bodyPr>
          <a:lstStyle/>
          <a:p>
            <a:pPr lvl="1" algn="just">
              <a:buClr>
                <a:srgbClr val="3366CC"/>
              </a:buClr>
              <a:buSzPct val="150000"/>
              <a:defRPr/>
            </a:pPr>
            <a:r>
              <a:rPr lang="en-GB" sz="1100" dirty="0" smtClean="0"/>
              <a:t>[14</a:t>
            </a:r>
            <a:r>
              <a:rPr lang="en-GB" sz="1100" dirty="0"/>
              <a:t>] K. Lee, H. Park, and J. R. Barry, “</a:t>
            </a:r>
            <a:r>
              <a:rPr lang="en-GB" sz="1100" b="1" dirty="0"/>
              <a:t>Indoor channel characteristics for visible light communications</a:t>
            </a:r>
            <a:r>
              <a:rPr lang="en-GB" sz="1100" dirty="0"/>
              <a:t>,” IEEE </a:t>
            </a:r>
            <a:r>
              <a:rPr lang="en-GB" sz="1100" dirty="0" err="1"/>
              <a:t>Commun</a:t>
            </a:r>
            <a:r>
              <a:rPr lang="en-GB" sz="1100" dirty="0"/>
              <a:t>. </a:t>
            </a:r>
            <a:r>
              <a:rPr lang="en-GB" sz="1100" dirty="0" err="1"/>
              <a:t>Lett</a:t>
            </a:r>
            <a:r>
              <a:rPr lang="en-GB" sz="1100" dirty="0"/>
              <a:t>., vol. 15,  no. 2, Feb 2011</a:t>
            </a:r>
            <a:r>
              <a:rPr lang="en-GB" sz="1100" dirty="0" smtClean="0"/>
              <a:t>.</a:t>
            </a:r>
          </a:p>
          <a:p>
            <a:pPr lvl="1" algn="just">
              <a:buClr>
                <a:srgbClr val="3366CC"/>
              </a:buClr>
              <a:buSzPct val="150000"/>
              <a:defRPr/>
            </a:pPr>
            <a:r>
              <a:rPr lang="en-GB" sz="1100" dirty="0" smtClean="0"/>
              <a:t>[15] </a:t>
            </a:r>
            <a:r>
              <a:rPr lang="en-US" sz="1100" dirty="0"/>
              <a:t>“ASTER Spectral Library - Version 2.0,” </a:t>
            </a:r>
            <a:r>
              <a:rPr lang="en-GB" sz="1100" dirty="0"/>
              <a:t>[Online]. Available at</a:t>
            </a:r>
            <a:r>
              <a:rPr lang="en-US" sz="1100" dirty="0"/>
              <a:t>: </a:t>
            </a:r>
            <a:r>
              <a:rPr lang="en-GB" sz="1100" u="sng" dirty="0">
                <a:hlinkClick r:id="rId3"/>
              </a:rPr>
              <a:t>http://speclib.jpl.nasa.gov</a:t>
            </a:r>
            <a:r>
              <a:rPr lang="en-US" sz="1100" dirty="0" smtClean="0"/>
              <a:t>.</a:t>
            </a:r>
            <a:r>
              <a:rPr lang="en-US" sz="1100" dirty="0"/>
              <a:t> </a:t>
            </a:r>
          </a:p>
        </p:txBody>
      </p:sp>
      <p:pic>
        <p:nvPicPr>
          <p:cNvPr id="27654"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06094" y="1204928"/>
            <a:ext cx="4533106" cy="3352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7655" name="Picture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4800" y="1219200"/>
            <a:ext cx="4610894" cy="3352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5457934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GB" altLang="en-US" dirty="0" smtClean="0"/>
              <a:t>May 2015</a:t>
            </a:r>
            <a:endParaRPr lang="en-GB" altLang="en-US" dirty="0"/>
          </a:p>
        </p:txBody>
      </p:sp>
      <p:sp>
        <p:nvSpPr>
          <p:cNvPr id="5" name="Footer Placeholder 4"/>
          <p:cNvSpPr>
            <a:spLocks noGrp="1"/>
          </p:cNvSpPr>
          <p:nvPr>
            <p:ph type="ftr" sz="quarter" idx="11"/>
          </p:nvPr>
        </p:nvSpPr>
        <p:spPr>
          <a:xfrm>
            <a:off x="5486400" y="6475413"/>
            <a:ext cx="3124200" cy="184666"/>
          </a:xfrm>
        </p:spPr>
        <p:txBody>
          <a:bodyPr/>
          <a:lstStyle/>
          <a:p>
            <a:r>
              <a:rPr lang="en-GB" altLang="en-US" dirty="0" smtClean="0"/>
              <a:t>Murat Uysal, </a:t>
            </a:r>
            <a:r>
              <a:rPr lang="en-GB" altLang="en-US" dirty="0" err="1" smtClean="0"/>
              <a:t>Farshad</a:t>
            </a:r>
            <a:r>
              <a:rPr lang="en-GB" altLang="en-US" dirty="0" smtClean="0"/>
              <a:t> </a:t>
            </a:r>
            <a:r>
              <a:rPr lang="en-GB" altLang="en-US" dirty="0" err="1" smtClean="0"/>
              <a:t>Miramirkhani</a:t>
            </a:r>
            <a:endParaRPr lang="en-GB" altLang="en-US" dirty="0"/>
          </a:p>
        </p:txBody>
      </p:sp>
      <p:sp>
        <p:nvSpPr>
          <p:cNvPr id="6" name="Slide Number Placeholder 5"/>
          <p:cNvSpPr>
            <a:spLocks noGrp="1"/>
          </p:cNvSpPr>
          <p:nvPr>
            <p:ph type="sldNum" sz="quarter" idx="12"/>
          </p:nvPr>
        </p:nvSpPr>
        <p:spPr/>
        <p:txBody>
          <a:bodyPr/>
          <a:lstStyle/>
          <a:p>
            <a:r>
              <a:rPr lang="en-GB" altLang="en-US"/>
              <a:t>Slide </a:t>
            </a:r>
            <a:fld id="{68F34BEF-6D4B-4920-B9FF-96BD9BB2CBE9}" type="slidenum">
              <a:rPr lang="en-GB" altLang="en-US"/>
              <a:pPr/>
              <a:t>13</a:t>
            </a:fld>
            <a:endParaRPr lang="en-GB" altLang="en-US"/>
          </a:p>
        </p:txBody>
      </p:sp>
      <p:sp>
        <p:nvSpPr>
          <p:cNvPr id="7" name="Rectangle 2"/>
          <p:cNvSpPr txBox="1">
            <a:spLocks noChangeArrowheads="1"/>
          </p:cNvSpPr>
          <p:nvPr/>
        </p:nvSpPr>
        <p:spPr>
          <a:xfrm>
            <a:off x="685800" y="684213"/>
            <a:ext cx="7848600" cy="611187"/>
          </a:xfrm>
          <a:prstGeom prst="rect">
            <a:avLst/>
          </a:prstGeom>
        </p:spPr>
        <p:txBody>
          <a:bodyPr/>
          <a:lst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a:lstStyle>
          <a:p>
            <a:pPr algn="ctr" eaLnBrk="1" hangingPunct="1">
              <a:defRPr/>
            </a:pPr>
            <a:r>
              <a:rPr lang="en-US" sz="3200" b="1" dirty="0" smtClean="0">
                <a:solidFill>
                  <a:srgbClr val="0070C0"/>
                </a:solidFill>
              </a:rPr>
              <a:t>Specular vs. Diffuse Reflections</a:t>
            </a:r>
            <a:endParaRPr lang="en-CA" sz="3200" b="1" dirty="0" smtClean="0">
              <a:solidFill>
                <a:srgbClr val="0070C0"/>
              </a:solidFill>
              <a:effectLst>
                <a:outerShdw blurRad="38100" dist="38100" dir="2700000" algn="tl">
                  <a:srgbClr val="000000">
                    <a:alpha val="43137"/>
                  </a:srgbClr>
                </a:outerShdw>
              </a:effectLst>
            </a:endParaRPr>
          </a:p>
          <a:p>
            <a:pPr eaLnBrk="1" hangingPunct="1">
              <a:defRPr/>
            </a:pPr>
            <a:r>
              <a:rPr lang="en-CA" dirty="0" smtClean="0"/>
              <a:t/>
            </a:r>
            <a:br>
              <a:rPr lang="en-CA" dirty="0" smtClean="0"/>
            </a:br>
            <a:r>
              <a:rPr lang="en-CA" dirty="0" smtClean="0"/>
              <a:t/>
            </a:r>
            <a:br>
              <a:rPr lang="en-CA" dirty="0" smtClean="0"/>
            </a:br>
            <a:endParaRPr lang="en-CA" b="1" dirty="0" smtClean="0">
              <a:solidFill>
                <a:srgbClr val="80B4CE"/>
              </a:solidFill>
              <a:effectLst>
                <a:outerShdw blurRad="38100" dist="38100" dir="2700000" algn="tl">
                  <a:srgbClr val="000000">
                    <a:alpha val="43137"/>
                  </a:srgbClr>
                </a:outerShdw>
              </a:effectLst>
            </a:endParaRPr>
          </a:p>
        </p:txBody>
      </p:sp>
      <p:sp>
        <p:nvSpPr>
          <p:cNvPr id="8" name="Rectangle 5"/>
          <p:cNvSpPr>
            <a:spLocks noChangeArrowheads="1"/>
          </p:cNvSpPr>
          <p:nvPr/>
        </p:nvSpPr>
        <p:spPr bwMode="auto">
          <a:xfrm>
            <a:off x="563563" y="1522148"/>
            <a:ext cx="8091487" cy="92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ltLang="en-US">
              <a:solidFill>
                <a:srgbClr val="000000"/>
              </a:solidFill>
            </a:endParaRPr>
          </a:p>
          <a:p>
            <a:endParaRPr lang="en-US" altLang="en-US" b="1"/>
          </a:p>
          <a:p>
            <a:endParaRPr lang="tr-TR" altLang="en-US"/>
          </a:p>
        </p:txBody>
      </p:sp>
      <mc:AlternateContent xmlns:mc="http://schemas.openxmlformats.org/markup-compatibility/2006">
        <mc:Choice xmlns:a14="http://schemas.microsoft.com/office/drawing/2010/main" Requires="a14">
          <p:graphicFrame>
            <p:nvGraphicFramePr>
              <p:cNvPr id="11" name="Table 10"/>
              <p:cNvGraphicFramePr>
                <a:graphicFrameLocks noGrp="1"/>
              </p:cNvGraphicFramePr>
              <p:nvPr>
                <p:extLst>
                  <p:ext uri="{D42A27DB-BD31-4B8C-83A1-F6EECF244321}">
                    <p14:modId xmlns:p14="http://schemas.microsoft.com/office/powerpoint/2010/main" val="1387217822"/>
                  </p:ext>
                </p:extLst>
              </p:nvPr>
            </p:nvGraphicFramePr>
            <p:xfrm>
              <a:off x="4038600" y="3830283"/>
              <a:ext cx="4596322" cy="1960917"/>
            </p:xfrm>
            <a:graphic>
              <a:graphicData uri="http://schemas.openxmlformats.org/drawingml/2006/table">
                <a:tbl>
                  <a:tblPr firstRow="1" bandRow="1">
                    <a:tableStyleId>{93296810-A885-4BE3-A3E7-6D5BEEA58F35}</a:tableStyleId>
                  </a:tblPr>
                  <a:tblGrid>
                    <a:gridCol w="1295400"/>
                    <a:gridCol w="685800"/>
                    <a:gridCol w="609600"/>
                    <a:gridCol w="2005522"/>
                  </a:tblGrid>
                  <a:tr h="314997">
                    <a:tc>
                      <a:txBody>
                        <a:bodyPr/>
                        <a:lstStyle/>
                        <a:p>
                          <a:pPr algn="ctr"/>
                          <a:r>
                            <a:rPr lang="en-US" sz="1200" dirty="0" smtClean="0">
                              <a:latin typeface="+mj-lt"/>
                            </a:rPr>
                            <a:t>Materials</a:t>
                          </a:r>
                          <a:endParaRPr lang="en-US" sz="1200" dirty="0">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lang="en-US" sz="1400" b="1" i="1" kern="1200" smtClean="0">
                                        <a:solidFill>
                                          <a:schemeClr val="lt1"/>
                                        </a:solidFill>
                                        <a:latin typeface="Cambria Math"/>
                                        <a:ea typeface="+mn-ea"/>
                                        <a:cs typeface="+mn-cs"/>
                                      </a:rPr>
                                    </m:ctrlPr>
                                  </m:sSubPr>
                                  <m:e>
                                    <m:r>
                                      <a:rPr lang="en-US" sz="1400" b="1" i="1" kern="1200">
                                        <a:solidFill>
                                          <a:schemeClr val="lt1"/>
                                        </a:solidFill>
                                        <a:latin typeface="Cambria Math"/>
                                        <a:ea typeface="+mn-ea"/>
                                        <a:cs typeface="+mn-cs"/>
                                      </a:rPr>
                                      <m:t>𝑟</m:t>
                                    </m:r>
                                  </m:e>
                                  <m:sub>
                                    <m:r>
                                      <a:rPr lang="en-US" sz="1400" b="1" i="1" kern="1200">
                                        <a:solidFill>
                                          <a:schemeClr val="lt1"/>
                                        </a:solidFill>
                                        <a:latin typeface="Cambria Math"/>
                                        <a:ea typeface="+mn-ea"/>
                                        <a:cs typeface="+mn-cs"/>
                                      </a:rPr>
                                      <m:t>𝑑</m:t>
                                    </m:r>
                                  </m:sub>
                                </m:sSub>
                              </m:oMath>
                            </m:oMathPara>
                          </a14:m>
                          <a:endParaRPr lang="en-US" sz="1200" dirty="0">
                            <a:latin typeface="+mj-lt"/>
                          </a:endParaRPr>
                        </a:p>
                      </a:txBody>
                      <a:tcPr/>
                    </a:tc>
                    <a:tc>
                      <a:txBody>
                        <a:bodyPr/>
                        <a:lstStyle/>
                        <a:p>
                          <a:pPr algn="ctr"/>
                          <a14:m>
                            <m:oMathPara xmlns:m="http://schemas.openxmlformats.org/officeDocument/2006/math">
                              <m:oMathParaPr>
                                <m:jc m:val="centerGroup"/>
                              </m:oMathParaPr>
                              <m:oMath xmlns:m="http://schemas.openxmlformats.org/officeDocument/2006/math">
                                <m:r>
                                  <a:rPr lang="en-US" sz="1400" b="1" i="1" kern="1200" smtClean="0">
                                    <a:solidFill>
                                      <a:schemeClr val="lt1"/>
                                    </a:solidFill>
                                    <a:latin typeface="Cambria Math"/>
                                    <a:ea typeface="+mn-ea"/>
                                    <a:cs typeface="+mn-cs"/>
                                  </a:rPr>
                                  <m:t>𝑚</m:t>
                                </m:r>
                              </m:oMath>
                            </m:oMathPara>
                          </a14:m>
                          <a:endParaRPr lang="en-US" sz="1200" dirty="0">
                            <a:latin typeface="+mj-lt"/>
                          </a:endParaRPr>
                        </a:p>
                      </a:txBody>
                      <a:tcPr/>
                    </a:tc>
                    <a:tc>
                      <a:txBody>
                        <a:bodyPr/>
                        <a:lstStyle/>
                        <a:p>
                          <a:pPr algn="ctr"/>
                          <a:r>
                            <a:rPr lang="en-US" sz="1200" dirty="0" smtClean="0">
                              <a:latin typeface="+mj-lt"/>
                            </a:rPr>
                            <a:t>Comments</a:t>
                          </a:r>
                          <a:endParaRPr lang="en-US" sz="1200" dirty="0">
                            <a:latin typeface="+mj-lt"/>
                          </a:endParaRPr>
                        </a:p>
                      </a:txBody>
                      <a:tcPr/>
                    </a:tc>
                  </a:tr>
                  <a:tr h="214734">
                    <a:tc>
                      <a:txBody>
                        <a:bodyPr/>
                        <a:lstStyle/>
                        <a:p>
                          <a:pPr algn="ctr"/>
                          <a:r>
                            <a:rPr lang="en-US" sz="1200" dirty="0" smtClean="0">
                              <a:latin typeface="+mj-lt"/>
                            </a:rPr>
                            <a:t>Painted Wall</a:t>
                          </a:r>
                          <a:endParaRPr lang="en-US" sz="1200" dirty="0">
                            <a:latin typeface="+mj-lt"/>
                          </a:endParaRPr>
                        </a:p>
                      </a:txBody>
                      <a:tcPr/>
                    </a:tc>
                    <a:tc>
                      <a:txBody>
                        <a:bodyPr/>
                        <a:lstStyle/>
                        <a:p>
                          <a:pPr algn="ctr"/>
                          <a:r>
                            <a:rPr lang="en-US" sz="1200" dirty="0" smtClean="0">
                              <a:latin typeface="+mj-lt"/>
                            </a:rPr>
                            <a:t>1</a:t>
                          </a:r>
                          <a:endParaRPr lang="en-US" sz="1200" dirty="0">
                            <a:latin typeface="+mj-lt"/>
                          </a:endParaRPr>
                        </a:p>
                      </a:txBody>
                      <a:tcPr/>
                    </a:tc>
                    <a:tc>
                      <a:txBody>
                        <a:bodyPr/>
                        <a:lstStyle/>
                        <a:p>
                          <a:pPr algn="ctr"/>
                          <a:r>
                            <a:rPr lang="en-US" sz="1200" dirty="0" smtClean="0">
                              <a:latin typeface="+mj-lt"/>
                            </a:rPr>
                            <a:t>0</a:t>
                          </a:r>
                          <a:endParaRPr lang="en-US" sz="1200" dirty="0">
                            <a:latin typeface="+mj-lt"/>
                          </a:endParaRPr>
                        </a:p>
                      </a:txBody>
                      <a:tcPr/>
                    </a:tc>
                    <a:tc>
                      <a:txBody>
                        <a:bodyPr/>
                        <a:lstStyle/>
                        <a:p>
                          <a:pPr algn="ctr"/>
                          <a:r>
                            <a:rPr lang="en-US" sz="1200" dirty="0" smtClean="0">
                              <a:latin typeface="+mj-lt"/>
                            </a:rPr>
                            <a:t>Purely</a:t>
                          </a:r>
                          <a:r>
                            <a:rPr lang="en-US" sz="1200" baseline="0" dirty="0" smtClean="0">
                              <a:latin typeface="+mj-lt"/>
                            </a:rPr>
                            <a:t> Diffuse</a:t>
                          </a:r>
                          <a:endParaRPr lang="en-US" sz="1200" dirty="0">
                            <a:latin typeface="+mj-lt"/>
                          </a:endParaRPr>
                        </a:p>
                      </a:txBody>
                      <a:tcPr/>
                    </a:tc>
                  </a:tr>
                  <a:tr h="193880">
                    <a:tc>
                      <a:txBody>
                        <a:bodyPr/>
                        <a:lstStyle/>
                        <a:p>
                          <a:pPr algn="ctr"/>
                          <a:r>
                            <a:rPr lang="en-US" sz="1200" dirty="0" smtClean="0">
                              <a:latin typeface="+mj-lt"/>
                            </a:rPr>
                            <a:t>Glass</a:t>
                          </a:r>
                          <a:endParaRPr lang="en-US" sz="1200" dirty="0">
                            <a:latin typeface="+mj-lt"/>
                          </a:endParaRPr>
                        </a:p>
                      </a:txBody>
                      <a:tcPr/>
                    </a:tc>
                    <a:tc>
                      <a:txBody>
                        <a:bodyPr/>
                        <a:lstStyle/>
                        <a:p>
                          <a:pPr algn="ctr"/>
                          <a:r>
                            <a:rPr lang="en-US" sz="1200" dirty="0" smtClean="0">
                              <a:latin typeface="+mj-lt"/>
                            </a:rPr>
                            <a:t>0.001</a:t>
                          </a:r>
                          <a:endParaRPr lang="en-US" sz="1200" dirty="0">
                            <a:latin typeface="+mj-lt"/>
                          </a:endParaRPr>
                        </a:p>
                      </a:txBody>
                      <a:tcPr/>
                    </a:tc>
                    <a:tc>
                      <a:txBody>
                        <a:bodyPr/>
                        <a:lstStyle/>
                        <a:p>
                          <a:pPr algn="ctr"/>
                          <a:r>
                            <a:rPr lang="en-US" sz="1200" dirty="0" smtClean="0">
                              <a:latin typeface="+mj-lt"/>
                            </a:rPr>
                            <a:t>13</a:t>
                          </a:r>
                          <a:endParaRPr lang="en-US" sz="1200" dirty="0">
                            <a:latin typeface="+mj-lt"/>
                          </a:endParaRPr>
                        </a:p>
                      </a:txBody>
                      <a:tcPr/>
                    </a:tc>
                    <a:tc>
                      <a:txBody>
                        <a:bodyPr/>
                        <a:lstStyle/>
                        <a:p>
                          <a:pPr algn="ctr"/>
                          <a:r>
                            <a:rPr lang="en-US" sz="1200" dirty="0" smtClean="0">
                              <a:latin typeface="+mj-lt"/>
                            </a:rPr>
                            <a:t>Specular</a:t>
                          </a:r>
                          <a:endParaRPr lang="en-US" sz="1200" dirty="0">
                            <a:latin typeface="+mj-lt"/>
                          </a:endParaRPr>
                        </a:p>
                      </a:txBody>
                      <a:tcPr/>
                    </a:tc>
                  </a:tr>
                  <a:tr h="233643">
                    <a:tc>
                      <a:txBody>
                        <a:bodyPr/>
                        <a:lstStyle/>
                        <a:p>
                          <a:pPr algn="ctr"/>
                          <a:r>
                            <a:rPr lang="en-US" sz="1200" dirty="0" smtClean="0">
                              <a:latin typeface="+mj-lt"/>
                            </a:rPr>
                            <a:t>White Ceramic</a:t>
                          </a:r>
                          <a:endParaRPr lang="en-US" sz="1200" dirty="0">
                            <a:latin typeface="+mj-lt"/>
                          </a:endParaRPr>
                        </a:p>
                      </a:txBody>
                      <a:tcPr/>
                    </a:tc>
                    <a:tc>
                      <a:txBody>
                        <a:bodyPr/>
                        <a:lstStyle/>
                        <a:p>
                          <a:pPr algn="ctr"/>
                          <a:r>
                            <a:rPr lang="en-US" sz="1200" dirty="0" smtClean="0">
                              <a:latin typeface="+mj-lt"/>
                            </a:rPr>
                            <a:t>0.06</a:t>
                          </a:r>
                          <a:endParaRPr lang="en-US" sz="1200" dirty="0">
                            <a:latin typeface="+mj-lt"/>
                          </a:endParaRPr>
                        </a:p>
                      </a:txBody>
                      <a:tcPr/>
                    </a:tc>
                    <a:tc>
                      <a:txBody>
                        <a:bodyPr/>
                        <a:lstStyle/>
                        <a:p>
                          <a:pPr algn="ctr"/>
                          <a:r>
                            <a:rPr lang="en-US" sz="1200" dirty="0" smtClean="0">
                              <a:latin typeface="+mj-lt"/>
                            </a:rPr>
                            <a:t>1</a:t>
                          </a:r>
                          <a:endParaRPr lang="en-US" sz="1200" dirty="0">
                            <a:latin typeface="+mj-lt"/>
                          </a:endParaRPr>
                        </a:p>
                      </a:txBody>
                      <a:tcPr/>
                    </a:tc>
                    <a:tc>
                      <a:txBody>
                        <a:bodyPr/>
                        <a:lstStyle/>
                        <a:p>
                          <a:pPr algn="ctr"/>
                          <a:r>
                            <a:rPr lang="en-US" sz="1200" dirty="0" smtClean="0">
                              <a:latin typeface="+mj-lt"/>
                            </a:rPr>
                            <a:t>Specular</a:t>
                          </a:r>
                          <a:endParaRPr lang="en-US" sz="1200" dirty="0">
                            <a:latin typeface="+mj-lt"/>
                          </a:endParaRPr>
                        </a:p>
                      </a:txBody>
                      <a:tcPr/>
                    </a:tc>
                  </a:tr>
                  <a:tr h="233643">
                    <a:tc>
                      <a:txBody>
                        <a:bodyPr/>
                        <a:lstStyle/>
                        <a:p>
                          <a:pPr algn="ctr"/>
                          <a:r>
                            <a:rPr lang="en-US" sz="1200" dirty="0" smtClean="0">
                              <a:latin typeface="+mj-lt"/>
                            </a:rPr>
                            <a:t>Formica </a:t>
                          </a:r>
                          <a:endParaRPr lang="en-US" sz="1200" dirty="0">
                            <a:latin typeface="+mj-lt"/>
                          </a:endParaRPr>
                        </a:p>
                      </a:txBody>
                      <a:tcPr/>
                    </a:tc>
                    <a:tc>
                      <a:txBody>
                        <a:bodyPr/>
                        <a:lstStyle/>
                        <a:p>
                          <a:pPr algn="ctr"/>
                          <a:r>
                            <a:rPr lang="en-US" sz="1200" dirty="0" smtClean="0">
                              <a:latin typeface="+mj-lt"/>
                            </a:rPr>
                            <a:t>0.14</a:t>
                          </a:r>
                          <a:endParaRPr lang="en-US" sz="1200" dirty="0">
                            <a:latin typeface="+mj-lt"/>
                          </a:endParaRPr>
                        </a:p>
                      </a:txBody>
                      <a:tcPr/>
                    </a:tc>
                    <a:tc>
                      <a:txBody>
                        <a:bodyPr/>
                        <a:lstStyle/>
                        <a:p>
                          <a:pPr algn="ctr"/>
                          <a:r>
                            <a:rPr lang="en-US" sz="1200" dirty="0" smtClean="0">
                              <a:latin typeface="+mj-lt"/>
                            </a:rPr>
                            <a:t>112</a:t>
                          </a:r>
                          <a:endParaRPr lang="en-US" sz="1200" dirty="0">
                            <a:latin typeface="+mj-lt"/>
                          </a:endParaRPr>
                        </a:p>
                      </a:txBody>
                      <a:tcPr/>
                    </a:tc>
                    <a:tc>
                      <a:txBody>
                        <a:bodyPr/>
                        <a:lstStyle/>
                        <a:p>
                          <a:pPr algn="ctr"/>
                          <a:r>
                            <a:rPr lang="en-US" sz="1200" dirty="0" smtClean="0">
                              <a:latin typeface="+mj-lt"/>
                            </a:rPr>
                            <a:t>Mostly Specular</a:t>
                          </a:r>
                          <a:endParaRPr lang="en-US" sz="1200" dirty="0">
                            <a:latin typeface="+mj-lt"/>
                          </a:endParaRPr>
                        </a:p>
                      </a:txBody>
                      <a:tcPr/>
                    </a:tc>
                  </a:tr>
                  <a:tr h="259702">
                    <a:tc>
                      <a:txBody>
                        <a:bodyPr/>
                        <a:lstStyle/>
                        <a:p>
                          <a:pPr algn="ctr"/>
                          <a:r>
                            <a:rPr lang="en-US" sz="1200" dirty="0" smtClean="0">
                              <a:latin typeface="+mj-lt"/>
                            </a:rPr>
                            <a:t>Varnished Wood</a:t>
                          </a:r>
                          <a:endParaRPr lang="en-US" sz="1200" dirty="0">
                            <a:latin typeface="+mj-lt"/>
                          </a:endParaRPr>
                        </a:p>
                      </a:txBody>
                      <a:tcPr/>
                    </a:tc>
                    <a:tc>
                      <a:txBody>
                        <a:bodyPr/>
                        <a:lstStyle/>
                        <a:p>
                          <a:pPr algn="ctr"/>
                          <a:r>
                            <a:rPr lang="en-US" sz="1200" dirty="0" smtClean="0">
                              <a:latin typeface="+mj-lt"/>
                            </a:rPr>
                            <a:t>0.30</a:t>
                          </a:r>
                          <a:endParaRPr lang="en-US" sz="1200" dirty="0">
                            <a:latin typeface="+mj-lt"/>
                          </a:endParaRPr>
                        </a:p>
                      </a:txBody>
                      <a:tcPr/>
                    </a:tc>
                    <a:tc>
                      <a:txBody>
                        <a:bodyPr/>
                        <a:lstStyle/>
                        <a:p>
                          <a:pPr algn="ctr"/>
                          <a:r>
                            <a:rPr lang="en-US" sz="1200" dirty="0" smtClean="0">
                              <a:latin typeface="+mj-lt"/>
                            </a:rPr>
                            <a:t>97</a:t>
                          </a:r>
                          <a:endParaRPr lang="en-US" sz="1200" dirty="0">
                            <a:latin typeface="+mj-lt"/>
                          </a:endParaRPr>
                        </a:p>
                      </a:txBody>
                      <a:tcPr/>
                    </a:tc>
                    <a:tc>
                      <a:txBody>
                        <a:bodyPr/>
                        <a:lstStyle/>
                        <a:p>
                          <a:pPr algn="ctr"/>
                          <a:r>
                            <a:rPr lang="en-US" sz="1200" dirty="0" smtClean="0">
                              <a:latin typeface="+mj-lt"/>
                            </a:rPr>
                            <a:t>Mixed</a:t>
                          </a:r>
                          <a:endParaRPr lang="en-US" sz="1200" dirty="0">
                            <a:latin typeface="+mj-lt"/>
                          </a:endParaRPr>
                        </a:p>
                      </a:txBody>
                      <a:tcPr/>
                    </a:tc>
                  </a:tr>
                  <a:tr h="172683">
                    <a:tc>
                      <a:txBody>
                        <a:bodyPr/>
                        <a:lstStyle/>
                        <a:p>
                          <a:pPr algn="ctr"/>
                          <a:r>
                            <a:rPr lang="en-US" sz="1200" dirty="0" smtClean="0">
                              <a:latin typeface="+mj-lt"/>
                            </a:rPr>
                            <a:t>Plastic</a:t>
                          </a:r>
                          <a:endParaRPr lang="en-US" sz="1200" dirty="0">
                            <a:latin typeface="+mj-lt"/>
                          </a:endParaRPr>
                        </a:p>
                      </a:txBody>
                      <a:tcPr/>
                    </a:tc>
                    <a:tc>
                      <a:txBody>
                        <a:bodyPr/>
                        <a:lstStyle/>
                        <a:p>
                          <a:pPr algn="ctr"/>
                          <a:r>
                            <a:rPr lang="en-US" sz="1200" dirty="0" smtClean="0">
                              <a:latin typeface="+mj-lt"/>
                            </a:rPr>
                            <a:t>0.55</a:t>
                          </a:r>
                          <a:endParaRPr lang="en-US" sz="1200" dirty="0">
                            <a:latin typeface="+mj-lt"/>
                          </a:endParaRPr>
                        </a:p>
                      </a:txBody>
                      <a:tcPr/>
                    </a:tc>
                    <a:tc>
                      <a:txBody>
                        <a:bodyPr/>
                        <a:lstStyle/>
                        <a:p>
                          <a:pPr algn="ctr"/>
                          <a:r>
                            <a:rPr lang="en-US" sz="1200" dirty="0" smtClean="0">
                              <a:latin typeface="+mj-lt"/>
                            </a:rPr>
                            <a:t>3</a:t>
                          </a:r>
                          <a:endParaRPr lang="en-US" sz="1200" dirty="0">
                            <a:latin typeface="+mj-lt"/>
                          </a:endParaRPr>
                        </a:p>
                      </a:txBody>
                      <a:tcPr/>
                    </a:tc>
                    <a:tc>
                      <a:txBody>
                        <a:bodyPr/>
                        <a:lstStyle/>
                        <a:p>
                          <a:pPr algn="ctr"/>
                          <a:r>
                            <a:rPr lang="en-US" sz="1200" dirty="0" smtClean="0">
                              <a:latin typeface="+mj-lt"/>
                            </a:rPr>
                            <a:t>Mixed</a:t>
                          </a:r>
                          <a:endParaRPr lang="en-US" sz="1200" dirty="0">
                            <a:latin typeface="+mj-lt"/>
                          </a:endParaRPr>
                        </a:p>
                      </a:txBody>
                      <a:tcPr/>
                    </a:tc>
                  </a:tr>
                </a:tbl>
              </a:graphicData>
            </a:graphic>
          </p:graphicFrame>
        </mc:Choice>
        <mc:Fallback>
          <p:graphicFrame>
            <p:nvGraphicFramePr>
              <p:cNvPr id="11" name="Table 10"/>
              <p:cNvGraphicFramePr>
                <a:graphicFrameLocks noGrp="1"/>
              </p:cNvGraphicFramePr>
              <p:nvPr>
                <p:extLst>
                  <p:ext uri="{D42A27DB-BD31-4B8C-83A1-F6EECF244321}">
                    <p14:modId xmlns:p14="http://schemas.microsoft.com/office/powerpoint/2010/main" val="1387217822"/>
                  </p:ext>
                </p:extLst>
              </p:nvPr>
            </p:nvGraphicFramePr>
            <p:xfrm>
              <a:off x="4038600" y="3830283"/>
              <a:ext cx="4596322" cy="1960917"/>
            </p:xfrm>
            <a:graphic>
              <a:graphicData uri="http://schemas.openxmlformats.org/drawingml/2006/table">
                <a:tbl>
                  <a:tblPr firstRow="1" bandRow="1">
                    <a:tableStyleId>{93296810-A885-4BE3-A3E7-6D5BEEA58F35}</a:tableStyleId>
                  </a:tblPr>
                  <a:tblGrid>
                    <a:gridCol w="1295400"/>
                    <a:gridCol w="685800"/>
                    <a:gridCol w="609600"/>
                    <a:gridCol w="2005522"/>
                  </a:tblGrid>
                  <a:tr h="314997">
                    <a:tc>
                      <a:txBody>
                        <a:bodyPr/>
                        <a:lstStyle/>
                        <a:p>
                          <a:pPr algn="ctr"/>
                          <a:r>
                            <a:rPr lang="en-US" sz="1200" dirty="0" smtClean="0">
                              <a:latin typeface="+mj-lt"/>
                            </a:rPr>
                            <a:t>Materials</a:t>
                          </a:r>
                          <a:endParaRPr lang="en-US" sz="1200" dirty="0">
                            <a:latin typeface="+mj-lt"/>
                          </a:endParaRPr>
                        </a:p>
                      </a:txBody>
                      <a:tcPr/>
                    </a:tc>
                    <a:tc>
                      <a:txBody>
                        <a:bodyPr/>
                        <a:lstStyle/>
                        <a:p>
                          <a:endParaRPr lang="tr-TR"/>
                        </a:p>
                      </a:txBody>
                      <a:tcPr>
                        <a:blipFill rotWithShape="1">
                          <a:blip r:embed="rId4"/>
                          <a:stretch>
                            <a:fillRect l="-188496" r="-379646" b="-534615"/>
                          </a:stretch>
                        </a:blipFill>
                      </a:tcPr>
                    </a:tc>
                    <a:tc>
                      <a:txBody>
                        <a:bodyPr/>
                        <a:lstStyle/>
                        <a:p>
                          <a:endParaRPr lang="tr-TR"/>
                        </a:p>
                      </a:txBody>
                      <a:tcPr>
                        <a:blipFill rotWithShape="1">
                          <a:blip r:embed="rId4"/>
                          <a:stretch>
                            <a:fillRect l="-329293" r="-333333" b="-534615"/>
                          </a:stretch>
                        </a:blipFill>
                      </a:tcPr>
                    </a:tc>
                    <a:tc>
                      <a:txBody>
                        <a:bodyPr/>
                        <a:lstStyle/>
                        <a:p>
                          <a:pPr algn="ctr"/>
                          <a:r>
                            <a:rPr lang="en-US" sz="1200" dirty="0" smtClean="0">
                              <a:latin typeface="+mj-lt"/>
                            </a:rPr>
                            <a:t>Comments</a:t>
                          </a:r>
                          <a:endParaRPr lang="en-US" sz="1200" dirty="0">
                            <a:latin typeface="+mj-lt"/>
                          </a:endParaRPr>
                        </a:p>
                      </a:txBody>
                      <a:tcPr/>
                    </a:tc>
                  </a:tr>
                  <a:tr h="274320">
                    <a:tc>
                      <a:txBody>
                        <a:bodyPr/>
                        <a:lstStyle/>
                        <a:p>
                          <a:pPr algn="ctr"/>
                          <a:r>
                            <a:rPr lang="en-US" sz="1200" dirty="0" smtClean="0">
                              <a:latin typeface="+mj-lt"/>
                            </a:rPr>
                            <a:t>Painted Wall</a:t>
                          </a:r>
                          <a:endParaRPr lang="en-US" sz="1200" dirty="0">
                            <a:latin typeface="+mj-lt"/>
                          </a:endParaRPr>
                        </a:p>
                      </a:txBody>
                      <a:tcPr/>
                    </a:tc>
                    <a:tc>
                      <a:txBody>
                        <a:bodyPr/>
                        <a:lstStyle/>
                        <a:p>
                          <a:pPr algn="ctr"/>
                          <a:r>
                            <a:rPr lang="en-US" sz="1200" dirty="0" smtClean="0">
                              <a:latin typeface="+mj-lt"/>
                            </a:rPr>
                            <a:t>1</a:t>
                          </a:r>
                          <a:endParaRPr lang="en-US" sz="1200" dirty="0">
                            <a:latin typeface="+mj-lt"/>
                          </a:endParaRPr>
                        </a:p>
                      </a:txBody>
                      <a:tcPr/>
                    </a:tc>
                    <a:tc>
                      <a:txBody>
                        <a:bodyPr/>
                        <a:lstStyle/>
                        <a:p>
                          <a:pPr algn="ctr"/>
                          <a:r>
                            <a:rPr lang="en-US" sz="1200" dirty="0" smtClean="0">
                              <a:latin typeface="+mj-lt"/>
                            </a:rPr>
                            <a:t>0</a:t>
                          </a:r>
                          <a:endParaRPr lang="en-US" sz="1200" dirty="0">
                            <a:latin typeface="+mj-lt"/>
                          </a:endParaRPr>
                        </a:p>
                      </a:txBody>
                      <a:tcPr/>
                    </a:tc>
                    <a:tc>
                      <a:txBody>
                        <a:bodyPr/>
                        <a:lstStyle/>
                        <a:p>
                          <a:pPr algn="ctr"/>
                          <a:r>
                            <a:rPr lang="en-US" sz="1200" dirty="0" smtClean="0">
                              <a:latin typeface="+mj-lt"/>
                            </a:rPr>
                            <a:t>Purely</a:t>
                          </a:r>
                          <a:r>
                            <a:rPr lang="en-US" sz="1200" baseline="0" dirty="0" smtClean="0">
                              <a:latin typeface="+mj-lt"/>
                            </a:rPr>
                            <a:t> Diffuse</a:t>
                          </a:r>
                          <a:endParaRPr lang="en-US" sz="1200" dirty="0">
                            <a:latin typeface="+mj-lt"/>
                          </a:endParaRPr>
                        </a:p>
                      </a:txBody>
                      <a:tcPr/>
                    </a:tc>
                  </a:tr>
                  <a:tr h="274320">
                    <a:tc>
                      <a:txBody>
                        <a:bodyPr/>
                        <a:lstStyle/>
                        <a:p>
                          <a:pPr algn="ctr"/>
                          <a:r>
                            <a:rPr lang="en-US" sz="1200" dirty="0" smtClean="0">
                              <a:latin typeface="+mj-lt"/>
                            </a:rPr>
                            <a:t>Glass</a:t>
                          </a:r>
                          <a:endParaRPr lang="en-US" sz="1200" dirty="0">
                            <a:latin typeface="+mj-lt"/>
                          </a:endParaRPr>
                        </a:p>
                      </a:txBody>
                      <a:tcPr/>
                    </a:tc>
                    <a:tc>
                      <a:txBody>
                        <a:bodyPr/>
                        <a:lstStyle/>
                        <a:p>
                          <a:pPr algn="ctr"/>
                          <a:r>
                            <a:rPr lang="en-US" sz="1200" dirty="0" smtClean="0">
                              <a:latin typeface="+mj-lt"/>
                            </a:rPr>
                            <a:t>0.001</a:t>
                          </a:r>
                          <a:endParaRPr lang="en-US" sz="1200" dirty="0">
                            <a:latin typeface="+mj-lt"/>
                          </a:endParaRPr>
                        </a:p>
                      </a:txBody>
                      <a:tcPr/>
                    </a:tc>
                    <a:tc>
                      <a:txBody>
                        <a:bodyPr/>
                        <a:lstStyle/>
                        <a:p>
                          <a:pPr algn="ctr"/>
                          <a:r>
                            <a:rPr lang="en-US" sz="1200" dirty="0" smtClean="0">
                              <a:latin typeface="+mj-lt"/>
                            </a:rPr>
                            <a:t>13</a:t>
                          </a:r>
                          <a:endParaRPr lang="en-US" sz="1200" dirty="0">
                            <a:latin typeface="+mj-lt"/>
                          </a:endParaRPr>
                        </a:p>
                      </a:txBody>
                      <a:tcPr/>
                    </a:tc>
                    <a:tc>
                      <a:txBody>
                        <a:bodyPr/>
                        <a:lstStyle/>
                        <a:p>
                          <a:pPr algn="ctr"/>
                          <a:r>
                            <a:rPr lang="en-US" sz="1200" dirty="0" smtClean="0">
                              <a:latin typeface="+mj-lt"/>
                            </a:rPr>
                            <a:t>Specular</a:t>
                          </a:r>
                          <a:endParaRPr lang="en-US" sz="1200" dirty="0">
                            <a:latin typeface="+mj-lt"/>
                          </a:endParaRPr>
                        </a:p>
                      </a:txBody>
                      <a:tcPr/>
                    </a:tc>
                  </a:tr>
                  <a:tr h="274320">
                    <a:tc>
                      <a:txBody>
                        <a:bodyPr/>
                        <a:lstStyle/>
                        <a:p>
                          <a:pPr algn="ctr"/>
                          <a:r>
                            <a:rPr lang="en-US" sz="1200" dirty="0" smtClean="0">
                              <a:latin typeface="+mj-lt"/>
                            </a:rPr>
                            <a:t>White Ceramic</a:t>
                          </a:r>
                          <a:endParaRPr lang="en-US" sz="1200" dirty="0">
                            <a:latin typeface="+mj-lt"/>
                          </a:endParaRPr>
                        </a:p>
                      </a:txBody>
                      <a:tcPr/>
                    </a:tc>
                    <a:tc>
                      <a:txBody>
                        <a:bodyPr/>
                        <a:lstStyle/>
                        <a:p>
                          <a:pPr algn="ctr"/>
                          <a:r>
                            <a:rPr lang="en-US" sz="1200" dirty="0" smtClean="0">
                              <a:latin typeface="+mj-lt"/>
                            </a:rPr>
                            <a:t>0.06</a:t>
                          </a:r>
                          <a:endParaRPr lang="en-US" sz="1200" dirty="0">
                            <a:latin typeface="+mj-lt"/>
                          </a:endParaRPr>
                        </a:p>
                      </a:txBody>
                      <a:tcPr/>
                    </a:tc>
                    <a:tc>
                      <a:txBody>
                        <a:bodyPr/>
                        <a:lstStyle/>
                        <a:p>
                          <a:pPr algn="ctr"/>
                          <a:r>
                            <a:rPr lang="en-US" sz="1200" dirty="0" smtClean="0">
                              <a:latin typeface="+mj-lt"/>
                            </a:rPr>
                            <a:t>1</a:t>
                          </a:r>
                          <a:endParaRPr lang="en-US" sz="1200" dirty="0">
                            <a:latin typeface="+mj-lt"/>
                          </a:endParaRPr>
                        </a:p>
                      </a:txBody>
                      <a:tcPr/>
                    </a:tc>
                    <a:tc>
                      <a:txBody>
                        <a:bodyPr/>
                        <a:lstStyle/>
                        <a:p>
                          <a:pPr algn="ctr"/>
                          <a:r>
                            <a:rPr lang="en-US" sz="1200" dirty="0" smtClean="0">
                              <a:latin typeface="+mj-lt"/>
                            </a:rPr>
                            <a:t>Specular</a:t>
                          </a:r>
                          <a:endParaRPr lang="en-US" sz="1200" dirty="0">
                            <a:latin typeface="+mj-lt"/>
                          </a:endParaRPr>
                        </a:p>
                      </a:txBody>
                      <a:tcPr/>
                    </a:tc>
                  </a:tr>
                  <a:tr h="274320">
                    <a:tc>
                      <a:txBody>
                        <a:bodyPr/>
                        <a:lstStyle/>
                        <a:p>
                          <a:pPr algn="ctr"/>
                          <a:r>
                            <a:rPr lang="en-US" sz="1200" dirty="0" smtClean="0">
                              <a:latin typeface="+mj-lt"/>
                            </a:rPr>
                            <a:t>Formica </a:t>
                          </a:r>
                          <a:endParaRPr lang="en-US" sz="1200" dirty="0">
                            <a:latin typeface="+mj-lt"/>
                          </a:endParaRPr>
                        </a:p>
                      </a:txBody>
                      <a:tcPr/>
                    </a:tc>
                    <a:tc>
                      <a:txBody>
                        <a:bodyPr/>
                        <a:lstStyle/>
                        <a:p>
                          <a:pPr algn="ctr"/>
                          <a:r>
                            <a:rPr lang="en-US" sz="1200" dirty="0" smtClean="0">
                              <a:latin typeface="+mj-lt"/>
                            </a:rPr>
                            <a:t>0.14</a:t>
                          </a:r>
                          <a:endParaRPr lang="en-US" sz="1200" dirty="0">
                            <a:latin typeface="+mj-lt"/>
                          </a:endParaRPr>
                        </a:p>
                      </a:txBody>
                      <a:tcPr/>
                    </a:tc>
                    <a:tc>
                      <a:txBody>
                        <a:bodyPr/>
                        <a:lstStyle/>
                        <a:p>
                          <a:pPr algn="ctr"/>
                          <a:r>
                            <a:rPr lang="en-US" sz="1200" dirty="0" smtClean="0">
                              <a:latin typeface="+mj-lt"/>
                            </a:rPr>
                            <a:t>112</a:t>
                          </a:r>
                          <a:endParaRPr lang="en-US" sz="1200" dirty="0">
                            <a:latin typeface="+mj-lt"/>
                          </a:endParaRPr>
                        </a:p>
                      </a:txBody>
                      <a:tcPr/>
                    </a:tc>
                    <a:tc>
                      <a:txBody>
                        <a:bodyPr/>
                        <a:lstStyle/>
                        <a:p>
                          <a:pPr algn="ctr"/>
                          <a:r>
                            <a:rPr lang="en-US" sz="1200" dirty="0" smtClean="0">
                              <a:latin typeface="+mj-lt"/>
                            </a:rPr>
                            <a:t>Mostly Specular</a:t>
                          </a:r>
                          <a:endParaRPr lang="en-US" sz="1200" dirty="0">
                            <a:latin typeface="+mj-lt"/>
                          </a:endParaRPr>
                        </a:p>
                      </a:txBody>
                      <a:tcPr/>
                    </a:tc>
                  </a:tr>
                  <a:tr h="274320">
                    <a:tc>
                      <a:txBody>
                        <a:bodyPr/>
                        <a:lstStyle/>
                        <a:p>
                          <a:pPr algn="ctr"/>
                          <a:r>
                            <a:rPr lang="en-US" sz="1200" dirty="0" smtClean="0">
                              <a:latin typeface="+mj-lt"/>
                            </a:rPr>
                            <a:t>Varnished Wood</a:t>
                          </a:r>
                          <a:endParaRPr lang="en-US" sz="1200" dirty="0">
                            <a:latin typeface="+mj-lt"/>
                          </a:endParaRPr>
                        </a:p>
                      </a:txBody>
                      <a:tcPr/>
                    </a:tc>
                    <a:tc>
                      <a:txBody>
                        <a:bodyPr/>
                        <a:lstStyle/>
                        <a:p>
                          <a:pPr algn="ctr"/>
                          <a:r>
                            <a:rPr lang="en-US" sz="1200" dirty="0" smtClean="0">
                              <a:latin typeface="+mj-lt"/>
                            </a:rPr>
                            <a:t>0.30</a:t>
                          </a:r>
                          <a:endParaRPr lang="en-US" sz="1200" dirty="0">
                            <a:latin typeface="+mj-lt"/>
                          </a:endParaRPr>
                        </a:p>
                      </a:txBody>
                      <a:tcPr/>
                    </a:tc>
                    <a:tc>
                      <a:txBody>
                        <a:bodyPr/>
                        <a:lstStyle/>
                        <a:p>
                          <a:pPr algn="ctr"/>
                          <a:r>
                            <a:rPr lang="en-US" sz="1200" dirty="0" smtClean="0">
                              <a:latin typeface="+mj-lt"/>
                            </a:rPr>
                            <a:t>97</a:t>
                          </a:r>
                          <a:endParaRPr lang="en-US" sz="1200" dirty="0">
                            <a:latin typeface="+mj-lt"/>
                          </a:endParaRPr>
                        </a:p>
                      </a:txBody>
                      <a:tcPr/>
                    </a:tc>
                    <a:tc>
                      <a:txBody>
                        <a:bodyPr/>
                        <a:lstStyle/>
                        <a:p>
                          <a:pPr algn="ctr"/>
                          <a:r>
                            <a:rPr lang="en-US" sz="1200" dirty="0" smtClean="0">
                              <a:latin typeface="+mj-lt"/>
                            </a:rPr>
                            <a:t>Mixed</a:t>
                          </a:r>
                          <a:endParaRPr lang="en-US" sz="1200" dirty="0">
                            <a:latin typeface="+mj-lt"/>
                          </a:endParaRPr>
                        </a:p>
                      </a:txBody>
                      <a:tcPr/>
                    </a:tc>
                  </a:tr>
                  <a:tr h="274320">
                    <a:tc>
                      <a:txBody>
                        <a:bodyPr/>
                        <a:lstStyle/>
                        <a:p>
                          <a:pPr algn="ctr"/>
                          <a:r>
                            <a:rPr lang="en-US" sz="1200" dirty="0" smtClean="0">
                              <a:latin typeface="+mj-lt"/>
                            </a:rPr>
                            <a:t>Plastic</a:t>
                          </a:r>
                          <a:endParaRPr lang="en-US" sz="1200" dirty="0">
                            <a:latin typeface="+mj-lt"/>
                          </a:endParaRPr>
                        </a:p>
                      </a:txBody>
                      <a:tcPr/>
                    </a:tc>
                    <a:tc>
                      <a:txBody>
                        <a:bodyPr/>
                        <a:lstStyle/>
                        <a:p>
                          <a:pPr algn="ctr"/>
                          <a:r>
                            <a:rPr lang="en-US" sz="1200" dirty="0" smtClean="0">
                              <a:latin typeface="+mj-lt"/>
                            </a:rPr>
                            <a:t>0.55</a:t>
                          </a:r>
                          <a:endParaRPr lang="en-US" sz="1200" dirty="0">
                            <a:latin typeface="+mj-lt"/>
                          </a:endParaRPr>
                        </a:p>
                      </a:txBody>
                      <a:tcPr/>
                    </a:tc>
                    <a:tc>
                      <a:txBody>
                        <a:bodyPr/>
                        <a:lstStyle/>
                        <a:p>
                          <a:pPr algn="ctr"/>
                          <a:r>
                            <a:rPr lang="en-US" sz="1200" dirty="0" smtClean="0">
                              <a:latin typeface="+mj-lt"/>
                            </a:rPr>
                            <a:t>3</a:t>
                          </a:r>
                          <a:endParaRPr lang="en-US" sz="1200" dirty="0">
                            <a:latin typeface="+mj-lt"/>
                          </a:endParaRPr>
                        </a:p>
                      </a:txBody>
                      <a:tcPr/>
                    </a:tc>
                    <a:tc>
                      <a:txBody>
                        <a:bodyPr/>
                        <a:lstStyle/>
                        <a:p>
                          <a:pPr algn="ctr"/>
                          <a:r>
                            <a:rPr lang="en-US" sz="1200" dirty="0" smtClean="0">
                              <a:latin typeface="+mj-lt"/>
                            </a:rPr>
                            <a:t>Mixed</a:t>
                          </a:r>
                          <a:endParaRPr lang="en-US" sz="1200" dirty="0">
                            <a:latin typeface="+mj-lt"/>
                          </a:endParaRPr>
                        </a:p>
                      </a:txBody>
                      <a:tcPr/>
                    </a:tc>
                  </a:tr>
                </a:tbl>
              </a:graphicData>
            </a:graphic>
          </p:graphicFrame>
        </mc:Fallback>
      </mc:AlternateContent>
      <p:graphicFrame>
        <p:nvGraphicFramePr>
          <p:cNvPr id="15" name="Object 14"/>
          <p:cNvGraphicFramePr>
            <a:graphicFrameLocks noChangeAspect="1"/>
          </p:cNvGraphicFramePr>
          <p:nvPr>
            <p:extLst>
              <p:ext uri="{D42A27DB-BD31-4B8C-83A1-F6EECF244321}">
                <p14:modId xmlns:p14="http://schemas.microsoft.com/office/powerpoint/2010/main" val="2771319547"/>
              </p:ext>
            </p:extLst>
          </p:nvPr>
        </p:nvGraphicFramePr>
        <p:xfrm>
          <a:off x="434974" y="4114800"/>
          <a:ext cx="3421063" cy="304800"/>
        </p:xfrm>
        <a:graphic>
          <a:graphicData uri="http://schemas.openxmlformats.org/presentationml/2006/ole">
            <mc:AlternateContent xmlns:mc="http://schemas.openxmlformats.org/markup-compatibility/2006">
              <mc:Choice xmlns:v="urn:schemas-microsoft-com:vml" Requires="v">
                <p:oleObj spid="_x0000_s14744" name="Equation" r:id="rId5" imgW="2425680" imgH="215640" progId="Equation.DSMT4">
                  <p:embed/>
                </p:oleObj>
              </mc:Choice>
              <mc:Fallback>
                <p:oleObj name="Equation" r:id="rId5" imgW="2425680" imgH="215640" progId="Equation.DSMT4">
                  <p:embed/>
                  <p:pic>
                    <p:nvPicPr>
                      <p:cNvPr id="0" name="Object 18"/>
                      <p:cNvPicPr>
                        <a:picLocks noChangeAspect="1" noChangeArrowheads="1"/>
                      </p:cNvPicPr>
                      <p:nvPr/>
                    </p:nvPicPr>
                    <p:blipFill>
                      <a:blip r:embed="rId6"/>
                      <a:srcRect/>
                      <a:stretch>
                        <a:fillRect/>
                      </a:stretch>
                    </p:blipFill>
                    <p:spPr bwMode="auto">
                      <a:xfrm>
                        <a:off x="434974" y="4114800"/>
                        <a:ext cx="34210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 name="Rectangle 2"/>
          <p:cNvSpPr/>
          <p:nvPr/>
        </p:nvSpPr>
        <p:spPr>
          <a:xfrm>
            <a:off x="914400" y="4637782"/>
            <a:ext cx="3581400" cy="1077218"/>
          </a:xfrm>
          <a:prstGeom prst="rect">
            <a:avLst/>
          </a:prstGeom>
        </p:spPr>
        <p:txBody>
          <a:bodyPr wrap="square">
            <a:spAutoFit/>
          </a:bodyPr>
          <a:lstStyle/>
          <a:p>
            <a:pPr marL="0" indent="0" rtl="1">
              <a:buFont typeface="Wingdings"/>
              <a:buNone/>
              <a:defRPr/>
            </a:pPr>
            <a:r>
              <a:rPr lang="en-US" sz="1600" i="1" dirty="0">
                <a:solidFill>
                  <a:srgbClr val="000000"/>
                </a:solidFill>
                <a:cs typeface="Times New Roman" panose="02020603050405020304" pitchFamily="18" charset="0"/>
              </a:rPr>
              <a:t>	</a:t>
            </a:r>
            <a:r>
              <a:rPr lang="en-US" i="1" dirty="0" err="1" smtClean="0">
                <a:solidFill>
                  <a:srgbClr val="000000"/>
                </a:solidFill>
                <a:cs typeface="Times New Roman" panose="02020603050405020304" pitchFamily="18" charset="0"/>
              </a:rPr>
              <a:t>θ</a:t>
            </a:r>
            <a:r>
              <a:rPr lang="en-US" i="1" baseline="-25000" dirty="0" err="1" smtClean="0">
                <a:solidFill>
                  <a:srgbClr val="000000"/>
                </a:solidFill>
                <a:cs typeface="Times New Roman" panose="02020603050405020304" pitchFamily="18" charset="0"/>
              </a:rPr>
              <a:t>i</a:t>
            </a:r>
            <a:r>
              <a:rPr lang="en-US" dirty="0" smtClean="0">
                <a:solidFill>
                  <a:srgbClr val="000000"/>
                </a:solidFill>
                <a:cs typeface="Times New Roman" panose="02020603050405020304" pitchFamily="18" charset="0"/>
              </a:rPr>
              <a:t>  : Incident </a:t>
            </a:r>
            <a:r>
              <a:rPr lang="en-US" dirty="0">
                <a:solidFill>
                  <a:srgbClr val="000000"/>
                </a:solidFill>
                <a:cs typeface="Times New Roman" panose="02020603050405020304" pitchFamily="18" charset="0"/>
              </a:rPr>
              <a:t>a</a:t>
            </a:r>
            <a:r>
              <a:rPr lang="en-US" dirty="0" smtClean="0">
                <a:solidFill>
                  <a:srgbClr val="000000"/>
                </a:solidFill>
                <a:cs typeface="Times New Roman" panose="02020603050405020304" pitchFamily="18" charset="0"/>
              </a:rPr>
              <a:t>ngle</a:t>
            </a:r>
            <a:endParaRPr lang="en-US" dirty="0">
              <a:solidFill>
                <a:srgbClr val="000000"/>
              </a:solidFill>
              <a:cs typeface="Times New Roman" panose="02020603050405020304" pitchFamily="18" charset="0"/>
            </a:endParaRPr>
          </a:p>
          <a:p>
            <a:pPr marL="0" indent="0" rtl="1">
              <a:buFont typeface="Wingdings"/>
              <a:buNone/>
              <a:defRPr/>
            </a:pPr>
            <a:r>
              <a:rPr lang="en-US" i="1" dirty="0" smtClean="0">
                <a:solidFill>
                  <a:srgbClr val="000000"/>
                </a:solidFill>
                <a:cs typeface="Times New Roman" panose="02020603050405020304" pitchFamily="18" charset="0"/>
              </a:rPr>
              <a:t>θ</a:t>
            </a:r>
            <a:r>
              <a:rPr lang="en-US" i="1" baseline="-25000" dirty="0" smtClean="0">
                <a:solidFill>
                  <a:srgbClr val="000000"/>
                </a:solidFill>
                <a:cs typeface="Times New Roman" panose="02020603050405020304" pitchFamily="18" charset="0"/>
              </a:rPr>
              <a:t>0</a:t>
            </a:r>
            <a:r>
              <a:rPr lang="en-US" i="1" dirty="0" smtClean="0">
                <a:solidFill>
                  <a:srgbClr val="000000"/>
                </a:solidFill>
                <a:cs typeface="Times New Roman" panose="02020603050405020304" pitchFamily="18" charset="0"/>
              </a:rPr>
              <a:t> </a:t>
            </a:r>
            <a:r>
              <a:rPr lang="en-US" dirty="0" smtClean="0">
                <a:solidFill>
                  <a:srgbClr val="000000"/>
                </a:solidFill>
                <a:cs typeface="Times New Roman" panose="02020603050405020304" pitchFamily="18" charset="0"/>
              </a:rPr>
              <a:t>:</a:t>
            </a:r>
            <a:r>
              <a:rPr lang="en-US" i="1" dirty="0">
                <a:solidFill>
                  <a:srgbClr val="000000"/>
                </a:solidFill>
                <a:cs typeface="Times New Roman" panose="02020603050405020304" pitchFamily="18" charset="0"/>
              </a:rPr>
              <a:t> </a:t>
            </a:r>
            <a:r>
              <a:rPr lang="en-US" dirty="0" smtClean="0">
                <a:solidFill>
                  <a:srgbClr val="000000"/>
                </a:solidFill>
                <a:cs typeface="Times New Roman" panose="02020603050405020304" pitchFamily="18" charset="0"/>
              </a:rPr>
              <a:t>Observation angle</a:t>
            </a:r>
            <a:endParaRPr lang="en-US" dirty="0">
              <a:solidFill>
                <a:srgbClr val="000000"/>
              </a:solidFill>
              <a:cs typeface="Times New Roman" panose="02020603050405020304" pitchFamily="18" charset="0"/>
            </a:endParaRPr>
          </a:p>
          <a:p>
            <a:pPr marL="0" indent="0" rtl="1">
              <a:buFont typeface="Wingdings"/>
              <a:buNone/>
              <a:defRPr/>
            </a:pPr>
            <a:r>
              <a:rPr lang="en-US" i="1" dirty="0">
                <a:solidFill>
                  <a:srgbClr val="000000"/>
                </a:solidFill>
                <a:cs typeface="Times New Roman" panose="02020603050405020304" pitchFamily="18" charset="0"/>
              </a:rPr>
              <a:t>	m</a:t>
            </a:r>
            <a:r>
              <a:rPr lang="en-US" dirty="0" smtClean="0">
                <a:solidFill>
                  <a:srgbClr val="000000"/>
                </a:solidFill>
                <a:cs typeface="Times New Roman" panose="02020603050405020304" pitchFamily="18" charset="0"/>
              </a:rPr>
              <a:t> :  Directivity of specular components</a:t>
            </a:r>
          </a:p>
          <a:p>
            <a:pPr marL="0" indent="0" rtl="1">
              <a:buFont typeface="Wingdings"/>
              <a:buNone/>
              <a:defRPr/>
            </a:pPr>
            <a:r>
              <a:rPr lang="en-US" i="1" dirty="0" err="1" smtClean="0">
                <a:solidFill>
                  <a:srgbClr val="000000"/>
                </a:solidFill>
                <a:cs typeface="Times New Roman" panose="02020603050405020304" pitchFamily="18" charset="0"/>
              </a:rPr>
              <a:t>r</a:t>
            </a:r>
            <a:r>
              <a:rPr lang="en-US" i="1" baseline="-25000" dirty="0" err="1" smtClean="0">
                <a:solidFill>
                  <a:srgbClr val="000000"/>
                </a:solidFill>
                <a:cs typeface="Times New Roman" panose="02020603050405020304" pitchFamily="18" charset="0"/>
              </a:rPr>
              <a:t>d</a:t>
            </a:r>
            <a:r>
              <a:rPr lang="en-US" i="1" baseline="-25000" dirty="0" smtClean="0">
                <a:solidFill>
                  <a:srgbClr val="000000"/>
                </a:solidFill>
                <a:cs typeface="Times New Roman" panose="02020603050405020304" pitchFamily="18" charset="0"/>
              </a:rPr>
              <a:t>  </a:t>
            </a:r>
            <a:r>
              <a:rPr lang="en-US" dirty="0" smtClean="0">
                <a:solidFill>
                  <a:srgbClr val="000000"/>
                </a:solidFill>
                <a:cs typeface="Times New Roman" panose="02020603050405020304" pitchFamily="18" charset="0"/>
              </a:rPr>
              <a:t>:  Percentage of diffuse reflections</a:t>
            </a:r>
            <a:r>
              <a:rPr lang="tr-TR" dirty="0" smtClean="0">
                <a:solidFill>
                  <a:srgbClr val="000000"/>
                </a:solidFill>
                <a:cs typeface="Times New Roman" panose="02020603050405020304" pitchFamily="18" charset="0"/>
              </a:rPr>
              <a:t>                    (D</a:t>
            </a:r>
            <a:r>
              <a:rPr lang="en-US" dirty="0" err="1" smtClean="0">
                <a:solidFill>
                  <a:srgbClr val="000000"/>
                </a:solidFill>
                <a:cs typeface="Times New Roman" panose="02020603050405020304" pitchFamily="18" charset="0"/>
              </a:rPr>
              <a:t>efined</a:t>
            </a:r>
            <a:r>
              <a:rPr lang="en-US" dirty="0" smtClean="0">
                <a:solidFill>
                  <a:srgbClr val="000000"/>
                </a:solidFill>
                <a:cs typeface="Times New Roman" panose="02020603050405020304" pitchFamily="18" charset="0"/>
              </a:rPr>
              <a:t> as </a:t>
            </a:r>
            <a:r>
              <a:rPr lang="tr-TR" dirty="0" smtClean="0">
                <a:solidFill>
                  <a:srgbClr val="000000"/>
                </a:solidFill>
                <a:cs typeface="Times New Roman" panose="02020603050405020304" pitchFamily="18" charset="0"/>
              </a:rPr>
              <a:t>«</a:t>
            </a:r>
            <a:r>
              <a:rPr lang="en-US" dirty="0" smtClean="0">
                <a:solidFill>
                  <a:srgbClr val="000000"/>
                </a:solidFill>
                <a:cs typeface="Times New Roman" panose="02020603050405020304" pitchFamily="18" charset="0"/>
              </a:rPr>
              <a:t>scatter fraction</a:t>
            </a:r>
            <a:r>
              <a:rPr lang="tr-TR" dirty="0" smtClean="0">
                <a:solidFill>
                  <a:srgbClr val="000000"/>
                </a:solidFill>
                <a:cs typeface="Times New Roman" panose="02020603050405020304" pitchFamily="18" charset="0"/>
              </a:rPr>
              <a:t>»</a:t>
            </a:r>
            <a:r>
              <a:rPr lang="en-US" dirty="0" smtClean="0">
                <a:solidFill>
                  <a:srgbClr val="000000"/>
                </a:solidFill>
                <a:cs typeface="Times New Roman" panose="02020603050405020304" pitchFamily="18" charset="0"/>
              </a:rPr>
              <a:t> in </a:t>
            </a:r>
            <a:r>
              <a:rPr lang="en-US" dirty="0" err="1" smtClean="0">
                <a:solidFill>
                  <a:srgbClr val="000000"/>
                </a:solidFill>
                <a:cs typeface="Times New Roman" panose="02020603050405020304" pitchFamily="18" charset="0"/>
              </a:rPr>
              <a:t>Zemax</a:t>
            </a:r>
            <a:r>
              <a:rPr lang="tr-TR" dirty="0" smtClean="0">
                <a:solidFill>
                  <a:srgbClr val="000000"/>
                </a:solidFill>
                <a:cs typeface="Times New Roman" panose="02020603050405020304" pitchFamily="18" charset="0"/>
              </a:rPr>
              <a:t>)</a:t>
            </a:r>
            <a:endParaRPr lang="en-US" dirty="0">
              <a:solidFill>
                <a:srgbClr val="000000"/>
              </a:solidFill>
              <a:cs typeface="Times New Roman" panose="02020603050405020304" pitchFamily="18" charset="0"/>
            </a:endParaRPr>
          </a:p>
        </p:txBody>
      </p:sp>
      <p:pic>
        <p:nvPicPr>
          <p:cNvPr id="14582" name="Picture 24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429000" y="1784506"/>
            <a:ext cx="2318780" cy="12349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9" name="TextBox 18"/>
          <p:cNvSpPr txBox="1"/>
          <p:nvPr/>
        </p:nvSpPr>
        <p:spPr>
          <a:xfrm>
            <a:off x="6351333" y="2819400"/>
            <a:ext cx="1802067" cy="400110"/>
          </a:xfrm>
          <a:prstGeom prst="rect">
            <a:avLst/>
          </a:prstGeom>
          <a:solidFill>
            <a:schemeClr val="bg1"/>
          </a:solidFill>
        </p:spPr>
        <p:txBody>
          <a:bodyPr wrap="square" rtlCol="0">
            <a:spAutoFit/>
          </a:bodyPr>
          <a:lstStyle/>
          <a:p>
            <a:pPr algn="ctr"/>
            <a:r>
              <a:rPr lang="en-US" sz="1000" i="1" dirty="0" err="1">
                <a:solidFill>
                  <a:srgbClr val="000000"/>
                </a:solidFill>
                <a:cs typeface="Times New Roman" panose="02020603050405020304" pitchFamily="18" charset="0"/>
              </a:rPr>
              <a:t>θ</a:t>
            </a:r>
            <a:r>
              <a:rPr lang="en-US" sz="1000" i="1" baseline="-25000" dirty="0" err="1">
                <a:solidFill>
                  <a:srgbClr val="000000"/>
                </a:solidFill>
                <a:cs typeface="Times New Roman" panose="02020603050405020304" pitchFamily="18" charset="0"/>
              </a:rPr>
              <a:t>i</a:t>
            </a:r>
            <a:r>
              <a:rPr lang="en-US" sz="1000" dirty="0">
                <a:solidFill>
                  <a:srgbClr val="000000"/>
                </a:solidFill>
                <a:cs typeface="Times New Roman" panose="02020603050405020304" pitchFamily="18" charset="0"/>
              </a:rPr>
              <a:t> </a:t>
            </a:r>
            <a:r>
              <a:rPr lang="en-US" sz="1000" dirty="0" smtClean="0"/>
              <a:t>=45º  </a:t>
            </a:r>
            <a:r>
              <a:rPr lang="en-US" sz="1000" i="1" dirty="0" smtClean="0"/>
              <a:t>m</a:t>
            </a:r>
            <a:r>
              <a:rPr lang="en-US" sz="1000" dirty="0" smtClean="0"/>
              <a:t>=3   </a:t>
            </a:r>
            <a:r>
              <a:rPr lang="en-US" sz="1000" i="1" dirty="0" err="1" smtClean="0">
                <a:solidFill>
                  <a:srgbClr val="000000"/>
                </a:solidFill>
                <a:cs typeface="Times New Roman" panose="02020603050405020304" pitchFamily="18" charset="0"/>
              </a:rPr>
              <a:t>r</a:t>
            </a:r>
            <a:r>
              <a:rPr lang="en-US" sz="1000" i="1" baseline="-25000" dirty="0" err="1" smtClean="0">
                <a:solidFill>
                  <a:srgbClr val="000000"/>
                </a:solidFill>
                <a:cs typeface="Times New Roman" panose="02020603050405020304" pitchFamily="18" charset="0"/>
              </a:rPr>
              <a:t>d</a:t>
            </a:r>
            <a:r>
              <a:rPr lang="en-US" sz="1000" dirty="0" smtClean="0"/>
              <a:t> =0.55</a:t>
            </a:r>
          </a:p>
          <a:p>
            <a:pPr algn="ctr"/>
            <a:r>
              <a:rPr lang="en-US" sz="1000" dirty="0" smtClean="0"/>
              <a:t>Mixed Reflections </a:t>
            </a:r>
            <a:endParaRPr lang="en-US" sz="1000" dirty="0"/>
          </a:p>
        </p:txBody>
      </p:sp>
      <p:sp>
        <p:nvSpPr>
          <p:cNvPr id="21" name="TextBox 20"/>
          <p:cNvSpPr txBox="1"/>
          <p:nvPr/>
        </p:nvSpPr>
        <p:spPr>
          <a:xfrm>
            <a:off x="1295400" y="2837021"/>
            <a:ext cx="1828800" cy="400110"/>
          </a:xfrm>
          <a:prstGeom prst="rect">
            <a:avLst/>
          </a:prstGeom>
          <a:solidFill>
            <a:schemeClr val="bg1"/>
          </a:solidFill>
        </p:spPr>
        <p:txBody>
          <a:bodyPr wrap="square" rtlCol="0">
            <a:spAutoFit/>
          </a:bodyPr>
          <a:lstStyle/>
          <a:p>
            <a:pPr algn="ctr"/>
            <a:r>
              <a:rPr lang="en-US" sz="1000" i="1" dirty="0" err="1">
                <a:solidFill>
                  <a:srgbClr val="000000"/>
                </a:solidFill>
                <a:cs typeface="Times New Roman" panose="02020603050405020304" pitchFamily="18" charset="0"/>
              </a:rPr>
              <a:t>θ</a:t>
            </a:r>
            <a:r>
              <a:rPr lang="en-US" sz="1000" i="1" baseline="-25000" dirty="0" err="1">
                <a:solidFill>
                  <a:srgbClr val="000000"/>
                </a:solidFill>
                <a:cs typeface="Times New Roman" panose="02020603050405020304" pitchFamily="18" charset="0"/>
              </a:rPr>
              <a:t>i</a:t>
            </a:r>
            <a:r>
              <a:rPr lang="en-US" sz="1000" dirty="0">
                <a:solidFill>
                  <a:srgbClr val="000000"/>
                </a:solidFill>
                <a:cs typeface="Times New Roman" panose="02020603050405020304" pitchFamily="18" charset="0"/>
              </a:rPr>
              <a:t> </a:t>
            </a:r>
            <a:r>
              <a:rPr lang="en-US" sz="1000" dirty="0" smtClean="0"/>
              <a:t>=45º  </a:t>
            </a:r>
            <a:r>
              <a:rPr lang="en-US" sz="1000" i="1" dirty="0" smtClean="0"/>
              <a:t>m</a:t>
            </a:r>
            <a:r>
              <a:rPr lang="en-US" sz="1000" dirty="0" smtClean="0"/>
              <a:t>=0   </a:t>
            </a:r>
            <a:r>
              <a:rPr lang="en-US" sz="1000" i="1" dirty="0" err="1" smtClean="0">
                <a:solidFill>
                  <a:srgbClr val="000000"/>
                </a:solidFill>
                <a:cs typeface="Times New Roman" panose="02020603050405020304" pitchFamily="18" charset="0"/>
              </a:rPr>
              <a:t>r</a:t>
            </a:r>
            <a:r>
              <a:rPr lang="en-US" sz="1000" i="1" baseline="-25000" dirty="0" err="1" smtClean="0">
                <a:solidFill>
                  <a:srgbClr val="000000"/>
                </a:solidFill>
                <a:cs typeface="Times New Roman" panose="02020603050405020304" pitchFamily="18" charset="0"/>
              </a:rPr>
              <a:t>d</a:t>
            </a:r>
            <a:r>
              <a:rPr lang="en-US" sz="1000" dirty="0" smtClean="0"/>
              <a:t> =1</a:t>
            </a:r>
          </a:p>
          <a:p>
            <a:pPr algn="ctr"/>
            <a:r>
              <a:rPr lang="en-US" sz="1000" dirty="0" smtClean="0"/>
              <a:t>Purely Diffuse Reflections </a:t>
            </a:r>
            <a:endParaRPr lang="en-US" sz="1000" dirty="0"/>
          </a:p>
        </p:txBody>
      </p:sp>
      <p:sp>
        <p:nvSpPr>
          <p:cNvPr id="22" name="TextBox 21"/>
          <p:cNvSpPr txBox="1"/>
          <p:nvPr/>
        </p:nvSpPr>
        <p:spPr>
          <a:xfrm>
            <a:off x="3962400" y="2819400"/>
            <a:ext cx="1524000" cy="400110"/>
          </a:xfrm>
          <a:prstGeom prst="rect">
            <a:avLst/>
          </a:prstGeom>
          <a:solidFill>
            <a:schemeClr val="bg1"/>
          </a:solidFill>
        </p:spPr>
        <p:txBody>
          <a:bodyPr wrap="square" rtlCol="0">
            <a:spAutoFit/>
          </a:bodyPr>
          <a:lstStyle/>
          <a:p>
            <a:pPr algn="ctr"/>
            <a:r>
              <a:rPr lang="en-US" sz="1000" i="1" dirty="0" err="1">
                <a:solidFill>
                  <a:srgbClr val="000000"/>
                </a:solidFill>
                <a:cs typeface="Times New Roman" panose="02020603050405020304" pitchFamily="18" charset="0"/>
              </a:rPr>
              <a:t>θ</a:t>
            </a:r>
            <a:r>
              <a:rPr lang="en-US" sz="1000" i="1" baseline="-25000" dirty="0" err="1">
                <a:solidFill>
                  <a:srgbClr val="000000"/>
                </a:solidFill>
                <a:cs typeface="Times New Roman" panose="02020603050405020304" pitchFamily="18" charset="0"/>
              </a:rPr>
              <a:t>i</a:t>
            </a:r>
            <a:r>
              <a:rPr lang="en-US" sz="1000" dirty="0">
                <a:solidFill>
                  <a:srgbClr val="000000"/>
                </a:solidFill>
                <a:cs typeface="Times New Roman" panose="02020603050405020304" pitchFamily="18" charset="0"/>
              </a:rPr>
              <a:t> </a:t>
            </a:r>
            <a:r>
              <a:rPr lang="en-US" sz="1000" dirty="0" smtClean="0"/>
              <a:t>=45º  </a:t>
            </a:r>
            <a:r>
              <a:rPr lang="en-US" sz="1000" i="1" dirty="0" smtClean="0"/>
              <a:t>m</a:t>
            </a:r>
            <a:r>
              <a:rPr lang="en-US" sz="1000" dirty="0" smtClean="0"/>
              <a:t>=13   </a:t>
            </a:r>
            <a:r>
              <a:rPr lang="en-US" sz="1000" i="1" dirty="0" err="1" smtClean="0">
                <a:solidFill>
                  <a:srgbClr val="000000"/>
                </a:solidFill>
                <a:cs typeface="Times New Roman" panose="02020603050405020304" pitchFamily="18" charset="0"/>
              </a:rPr>
              <a:t>r</a:t>
            </a:r>
            <a:r>
              <a:rPr lang="en-US" sz="1000" i="1" baseline="-25000" dirty="0" err="1" smtClean="0">
                <a:solidFill>
                  <a:srgbClr val="000000"/>
                </a:solidFill>
                <a:cs typeface="Times New Roman" panose="02020603050405020304" pitchFamily="18" charset="0"/>
              </a:rPr>
              <a:t>d</a:t>
            </a:r>
            <a:r>
              <a:rPr lang="en-US" sz="1000" dirty="0" smtClean="0"/>
              <a:t> =0.001</a:t>
            </a:r>
          </a:p>
          <a:p>
            <a:pPr algn="ctr"/>
            <a:r>
              <a:rPr lang="en-US" sz="1000" dirty="0" smtClean="0"/>
              <a:t>Specular Reflections </a:t>
            </a:r>
            <a:endParaRPr lang="en-US" sz="1000" dirty="0"/>
          </a:p>
        </p:txBody>
      </p:sp>
      <p:sp>
        <p:nvSpPr>
          <p:cNvPr id="23" name="TextBox 22"/>
          <p:cNvSpPr txBox="1"/>
          <p:nvPr/>
        </p:nvSpPr>
        <p:spPr>
          <a:xfrm>
            <a:off x="1371600" y="1371600"/>
            <a:ext cx="1524000" cy="246221"/>
          </a:xfrm>
          <a:prstGeom prst="rect">
            <a:avLst/>
          </a:prstGeom>
          <a:noFill/>
        </p:spPr>
        <p:txBody>
          <a:bodyPr wrap="square" rtlCol="0">
            <a:spAutoFit/>
          </a:bodyPr>
          <a:lstStyle/>
          <a:p>
            <a:pPr algn="ctr"/>
            <a:r>
              <a:rPr lang="en-US" sz="1000" b="1" dirty="0" smtClean="0">
                <a:solidFill>
                  <a:srgbClr val="000000"/>
                </a:solidFill>
                <a:cs typeface="Times New Roman" panose="02020603050405020304" pitchFamily="18" charset="0"/>
              </a:rPr>
              <a:t>Painted Wall</a:t>
            </a:r>
            <a:endParaRPr lang="en-US" sz="1000" b="1" dirty="0"/>
          </a:p>
        </p:txBody>
      </p:sp>
      <p:sp>
        <p:nvSpPr>
          <p:cNvPr id="24" name="TextBox 23"/>
          <p:cNvSpPr txBox="1"/>
          <p:nvPr/>
        </p:nvSpPr>
        <p:spPr>
          <a:xfrm>
            <a:off x="6477000" y="1371600"/>
            <a:ext cx="1524000" cy="246221"/>
          </a:xfrm>
          <a:prstGeom prst="rect">
            <a:avLst/>
          </a:prstGeom>
          <a:noFill/>
        </p:spPr>
        <p:txBody>
          <a:bodyPr wrap="square" rtlCol="0">
            <a:spAutoFit/>
          </a:bodyPr>
          <a:lstStyle/>
          <a:p>
            <a:pPr algn="ctr"/>
            <a:r>
              <a:rPr lang="en-US" sz="1000" b="1" dirty="0" smtClean="0">
                <a:solidFill>
                  <a:srgbClr val="000000"/>
                </a:solidFill>
                <a:cs typeface="Times New Roman" panose="02020603050405020304" pitchFamily="18" charset="0"/>
              </a:rPr>
              <a:t>Plastic</a:t>
            </a:r>
            <a:endParaRPr lang="en-US" sz="1000" b="1" dirty="0"/>
          </a:p>
        </p:txBody>
      </p:sp>
      <p:sp>
        <p:nvSpPr>
          <p:cNvPr id="25" name="TextBox 24"/>
          <p:cNvSpPr txBox="1"/>
          <p:nvPr/>
        </p:nvSpPr>
        <p:spPr>
          <a:xfrm>
            <a:off x="3886200" y="1447800"/>
            <a:ext cx="1524000" cy="246221"/>
          </a:xfrm>
          <a:prstGeom prst="rect">
            <a:avLst/>
          </a:prstGeom>
          <a:noFill/>
        </p:spPr>
        <p:txBody>
          <a:bodyPr wrap="square" rtlCol="0">
            <a:spAutoFit/>
          </a:bodyPr>
          <a:lstStyle/>
          <a:p>
            <a:pPr algn="ctr"/>
            <a:r>
              <a:rPr lang="en-US" sz="1000" b="1" dirty="0" smtClean="0">
                <a:solidFill>
                  <a:srgbClr val="000000"/>
                </a:solidFill>
                <a:cs typeface="Times New Roman" panose="02020603050405020304" pitchFamily="18" charset="0"/>
              </a:rPr>
              <a:t>Glass</a:t>
            </a:r>
            <a:endParaRPr lang="en-US" sz="1000" b="1" dirty="0"/>
          </a:p>
        </p:txBody>
      </p:sp>
      <p:pic>
        <p:nvPicPr>
          <p:cNvPr id="14612" name="Picture 27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219200" y="1633766"/>
            <a:ext cx="1671637" cy="12032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4613" name="Picture 277"/>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362700" y="1754242"/>
            <a:ext cx="1790700" cy="10651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1062037" y="3693210"/>
            <a:ext cx="1828800" cy="338554"/>
          </a:xfrm>
          <a:prstGeom prst="rect">
            <a:avLst/>
          </a:prstGeom>
          <a:noFill/>
        </p:spPr>
        <p:txBody>
          <a:bodyPr wrap="square" rtlCol="0">
            <a:spAutoFit/>
          </a:bodyPr>
          <a:lstStyle/>
          <a:p>
            <a:r>
              <a:rPr lang="tr-TR" sz="1600" b="1" dirty="0" err="1" smtClean="0"/>
              <a:t>Phong’s</a:t>
            </a:r>
            <a:r>
              <a:rPr lang="tr-TR" sz="1600" b="1" dirty="0" smtClean="0"/>
              <a:t> </a:t>
            </a:r>
            <a:r>
              <a:rPr lang="tr-TR" sz="1600" b="1" dirty="0" err="1" smtClean="0"/>
              <a:t>Equation</a:t>
            </a:r>
            <a:endParaRPr lang="tr-TR" sz="1600" b="1" dirty="0"/>
          </a:p>
        </p:txBody>
      </p:sp>
    </p:spTree>
    <p:extLst>
      <p:ext uri="{BB962C8B-B14F-4D97-AF65-F5344CB8AC3E}">
        <p14:creationId xmlns:p14="http://schemas.microsoft.com/office/powerpoint/2010/main" val="10836878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GB" altLang="en-US" dirty="0" smtClean="0"/>
              <a:t>May 2015</a:t>
            </a:r>
            <a:endParaRPr lang="en-GB" altLang="en-US" dirty="0"/>
          </a:p>
        </p:txBody>
      </p:sp>
      <p:sp>
        <p:nvSpPr>
          <p:cNvPr id="5" name="Footer Placeholder 4"/>
          <p:cNvSpPr>
            <a:spLocks noGrp="1"/>
          </p:cNvSpPr>
          <p:nvPr>
            <p:ph type="ftr" sz="quarter" idx="11"/>
          </p:nvPr>
        </p:nvSpPr>
        <p:spPr>
          <a:xfrm>
            <a:off x="5486400" y="6475413"/>
            <a:ext cx="3124200" cy="184666"/>
          </a:xfrm>
        </p:spPr>
        <p:txBody>
          <a:bodyPr/>
          <a:lstStyle/>
          <a:p>
            <a:r>
              <a:rPr lang="en-GB" altLang="en-US" dirty="0" smtClean="0"/>
              <a:t>Murat Uysal, </a:t>
            </a:r>
            <a:r>
              <a:rPr lang="en-GB" altLang="en-US" dirty="0" err="1" smtClean="0"/>
              <a:t>Farshad</a:t>
            </a:r>
            <a:r>
              <a:rPr lang="en-GB" altLang="en-US" dirty="0" smtClean="0"/>
              <a:t> </a:t>
            </a:r>
            <a:r>
              <a:rPr lang="en-GB" altLang="en-US" dirty="0" err="1" smtClean="0"/>
              <a:t>Miramirkhani</a:t>
            </a:r>
            <a:endParaRPr lang="en-GB" altLang="en-US" dirty="0"/>
          </a:p>
        </p:txBody>
      </p:sp>
      <p:sp>
        <p:nvSpPr>
          <p:cNvPr id="6" name="Slide Number Placeholder 5"/>
          <p:cNvSpPr>
            <a:spLocks noGrp="1"/>
          </p:cNvSpPr>
          <p:nvPr>
            <p:ph type="sldNum" sz="quarter" idx="12"/>
          </p:nvPr>
        </p:nvSpPr>
        <p:spPr/>
        <p:txBody>
          <a:bodyPr/>
          <a:lstStyle/>
          <a:p>
            <a:r>
              <a:rPr lang="en-GB" altLang="en-US"/>
              <a:t>Slide </a:t>
            </a:r>
            <a:fld id="{68F34BEF-6D4B-4920-B9FF-96BD9BB2CBE9}" type="slidenum">
              <a:rPr lang="en-GB" altLang="en-US"/>
              <a:pPr/>
              <a:t>14</a:t>
            </a:fld>
            <a:endParaRPr lang="en-GB" altLang="en-US"/>
          </a:p>
        </p:txBody>
      </p:sp>
      <p:sp>
        <p:nvSpPr>
          <p:cNvPr id="7" name="Rectangle 2"/>
          <p:cNvSpPr txBox="1">
            <a:spLocks noChangeArrowheads="1"/>
          </p:cNvSpPr>
          <p:nvPr/>
        </p:nvSpPr>
        <p:spPr>
          <a:xfrm>
            <a:off x="685800" y="721890"/>
            <a:ext cx="7848600" cy="782637"/>
          </a:xfrm>
          <a:prstGeom prst="rect">
            <a:avLst/>
          </a:prstGeom>
        </p:spPr>
        <p:txBody>
          <a:bodyPr/>
          <a:lst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a:lstStyle>
          <a:p>
            <a:pPr algn="ctr" eaLnBrk="1" hangingPunct="1">
              <a:defRPr/>
            </a:pPr>
            <a:r>
              <a:rPr lang="en-US" sz="3200" b="1" dirty="0" smtClean="0">
                <a:solidFill>
                  <a:srgbClr val="0070C0"/>
                </a:solidFill>
              </a:rPr>
              <a:t>Specular vs. Diffuse Reflections</a:t>
            </a:r>
            <a:endParaRPr lang="en-CA" sz="3200" b="1" dirty="0" smtClean="0">
              <a:solidFill>
                <a:srgbClr val="0070C0"/>
              </a:solidFill>
              <a:effectLst>
                <a:outerShdw blurRad="38100" dist="38100" dir="2700000" algn="tl">
                  <a:srgbClr val="000000">
                    <a:alpha val="43137"/>
                  </a:srgbClr>
                </a:outerShdw>
              </a:effectLst>
            </a:endParaRPr>
          </a:p>
          <a:p>
            <a:pPr eaLnBrk="1" hangingPunct="1">
              <a:defRPr/>
            </a:pPr>
            <a:r>
              <a:rPr lang="en-CA" dirty="0" smtClean="0"/>
              <a:t/>
            </a:r>
            <a:br>
              <a:rPr lang="en-CA" dirty="0" smtClean="0"/>
            </a:br>
            <a:r>
              <a:rPr lang="en-CA" dirty="0" smtClean="0"/>
              <a:t/>
            </a:r>
            <a:br>
              <a:rPr lang="en-CA" dirty="0" smtClean="0"/>
            </a:br>
            <a:endParaRPr lang="en-CA" b="1" dirty="0" smtClean="0">
              <a:solidFill>
                <a:srgbClr val="80B4CE"/>
              </a:solidFill>
              <a:effectLst>
                <a:outerShdw blurRad="38100" dist="38100" dir="2700000" algn="tl">
                  <a:srgbClr val="000000">
                    <a:alpha val="43137"/>
                  </a:srgbClr>
                </a:outerShdw>
              </a:effectLst>
            </a:endParaRPr>
          </a:p>
        </p:txBody>
      </p:sp>
      <p:sp>
        <p:nvSpPr>
          <p:cNvPr id="8" name="Rectangle 5"/>
          <p:cNvSpPr>
            <a:spLocks noChangeArrowheads="1"/>
          </p:cNvSpPr>
          <p:nvPr/>
        </p:nvSpPr>
        <p:spPr bwMode="auto">
          <a:xfrm>
            <a:off x="563563" y="1504527"/>
            <a:ext cx="8091487" cy="92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ltLang="en-US">
              <a:solidFill>
                <a:srgbClr val="000000"/>
              </a:solidFill>
            </a:endParaRPr>
          </a:p>
          <a:p>
            <a:endParaRPr lang="en-US" altLang="en-US" b="1"/>
          </a:p>
          <a:p>
            <a:endParaRPr lang="tr-TR" altLang="en-US"/>
          </a:p>
        </p:txBody>
      </p:sp>
      <p:pic>
        <p:nvPicPr>
          <p:cNvPr id="9220"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656610" y="1350541"/>
            <a:ext cx="5106389" cy="34239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221"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2000" y="1306797"/>
            <a:ext cx="5371306" cy="34677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914400" y="4419600"/>
            <a:ext cx="2286000" cy="276999"/>
          </a:xfrm>
          <a:prstGeom prst="rect">
            <a:avLst/>
          </a:prstGeom>
          <a:noFill/>
        </p:spPr>
        <p:txBody>
          <a:bodyPr wrap="square" rtlCol="0">
            <a:spAutoFit/>
          </a:bodyPr>
          <a:lstStyle/>
          <a:p>
            <a:pPr algn="ctr"/>
            <a:r>
              <a:rPr lang="en-US" i="1" dirty="0" err="1">
                <a:solidFill>
                  <a:srgbClr val="000000"/>
                </a:solidFill>
                <a:cs typeface="Times New Roman" panose="02020603050405020304" pitchFamily="18" charset="0"/>
              </a:rPr>
              <a:t>θ</a:t>
            </a:r>
            <a:r>
              <a:rPr lang="en-US" i="1" baseline="-25000" dirty="0" err="1">
                <a:solidFill>
                  <a:srgbClr val="000000"/>
                </a:solidFill>
                <a:cs typeface="Times New Roman" panose="02020603050405020304" pitchFamily="18" charset="0"/>
              </a:rPr>
              <a:t>i</a:t>
            </a:r>
            <a:r>
              <a:rPr lang="en-US" dirty="0">
                <a:solidFill>
                  <a:srgbClr val="000000"/>
                </a:solidFill>
                <a:cs typeface="Times New Roman" panose="02020603050405020304" pitchFamily="18" charset="0"/>
              </a:rPr>
              <a:t> </a:t>
            </a:r>
            <a:r>
              <a:rPr lang="en-US" dirty="0" smtClean="0"/>
              <a:t>=0º</a:t>
            </a:r>
            <a:endParaRPr lang="en-US" dirty="0"/>
          </a:p>
        </p:txBody>
      </p:sp>
      <p:sp>
        <p:nvSpPr>
          <p:cNvPr id="16" name="TextBox 15"/>
          <p:cNvSpPr txBox="1"/>
          <p:nvPr/>
        </p:nvSpPr>
        <p:spPr>
          <a:xfrm>
            <a:off x="5410200" y="4419600"/>
            <a:ext cx="2286000" cy="276999"/>
          </a:xfrm>
          <a:prstGeom prst="rect">
            <a:avLst/>
          </a:prstGeom>
          <a:noFill/>
        </p:spPr>
        <p:txBody>
          <a:bodyPr wrap="square" rtlCol="0">
            <a:spAutoFit/>
          </a:bodyPr>
          <a:lstStyle/>
          <a:p>
            <a:pPr algn="ctr"/>
            <a:r>
              <a:rPr lang="en-US" i="1" dirty="0" err="1">
                <a:solidFill>
                  <a:srgbClr val="000000"/>
                </a:solidFill>
                <a:cs typeface="Times New Roman" panose="02020603050405020304" pitchFamily="18" charset="0"/>
              </a:rPr>
              <a:t>θ</a:t>
            </a:r>
            <a:r>
              <a:rPr lang="en-US" i="1" baseline="-25000" dirty="0" err="1">
                <a:solidFill>
                  <a:srgbClr val="000000"/>
                </a:solidFill>
                <a:cs typeface="Times New Roman" panose="02020603050405020304" pitchFamily="18" charset="0"/>
              </a:rPr>
              <a:t>i</a:t>
            </a:r>
            <a:r>
              <a:rPr lang="en-US" dirty="0">
                <a:solidFill>
                  <a:srgbClr val="000000"/>
                </a:solidFill>
                <a:cs typeface="Times New Roman" panose="02020603050405020304" pitchFamily="18" charset="0"/>
              </a:rPr>
              <a:t> </a:t>
            </a:r>
            <a:r>
              <a:rPr lang="en-US" dirty="0" smtClean="0"/>
              <a:t>=45º</a:t>
            </a:r>
            <a:endParaRPr lang="en-US" dirty="0"/>
          </a:p>
        </p:txBody>
      </p:sp>
      <p:sp>
        <p:nvSpPr>
          <p:cNvPr id="12" name="Rectangle 11"/>
          <p:cNvSpPr/>
          <p:nvPr/>
        </p:nvSpPr>
        <p:spPr>
          <a:xfrm>
            <a:off x="457200" y="4800600"/>
            <a:ext cx="8077200" cy="1554272"/>
          </a:xfrm>
          <a:prstGeom prst="rect">
            <a:avLst/>
          </a:prstGeom>
        </p:spPr>
        <p:txBody>
          <a:bodyPr wrap="square">
            <a:spAutoFit/>
          </a:bodyPr>
          <a:lstStyle/>
          <a:p>
            <a:pPr marL="800100" lvl="1" indent="-342900" algn="just">
              <a:spcAft>
                <a:spcPts val="600"/>
              </a:spcAft>
              <a:buClr>
                <a:srgbClr val="3366CC"/>
              </a:buClr>
              <a:buSzPct val="150000"/>
              <a:buFont typeface="Courier New" pitchFamily="49" charset="0"/>
              <a:buChar char="o"/>
              <a:defRPr/>
            </a:pPr>
            <a:r>
              <a:rPr lang="en-US" sz="1800" dirty="0" smtClean="0"/>
              <a:t>The specular reflections depend on the incident angle (</a:t>
            </a:r>
            <a:r>
              <a:rPr lang="en-US" sz="1800" i="1" dirty="0" err="1" smtClean="0">
                <a:solidFill>
                  <a:srgbClr val="000000"/>
                </a:solidFill>
                <a:cs typeface="Times New Roman" panose="02020603050405020304" pitchFamily="18" charset="0"/>
              </a:rPr>
              <a:t>θ</a:t>
            </a:r>
            <a:r>
              <a:rPr lang="en-US" sz="1800" i="1" baseline="-25000" dirty="0" err="1" smtClean="0">
                <a:solidFill>
                  <a:srgbClr val="000000"/>
                </a:solidFill>
                <a:cs typeface="Times New Roman" panose="02020603050405020304" pitchFamily="18" charset="0"/>
              </a:rPr>
              <a:t>i</a:t>
            </a:r>
            <a:r>
              <a:rPr lang="en-US" sz="1800" dirty="0" smtClean="0"/>
              <a:t>) while the diffuse reflections are independent from incident angle.</a:t>
            </a:r>
          </a:p>
          <a:p>
            <a:pPr marL="800100" lvl="1" indent="-342900" algn="just">
              <a:spcAft>
                <a:spcPts val="600"/>
              </a:spcAft>
              <a:buClr>
                <a:srgbClr val="3366CC"/>
              </a:buClr>
              <a:buSzPct val="150000"/>
              <a:buFont typeface="Courier New" pitchFamily="49" charset="0"/>
              <a:buChar char="o"/>
              <a:defRPr/>
            </a:pPr>
            <a:r>
              <a:rPr lang="en-US" sz="1800" dirty="0" smtClean="0"/>
              <a:t>Proper choice of “scatter fraction</a:t>
            </a:r>
            <a:r>
              <a:rPr lang="tr-TR" sz="1800" dirty="0" smtClean="0"/>
              <a:t> (SF)</a:t>
            </a:r>
            <a:r>
              <a:rPr lang="en-US" sz="1800" dirty="0" smtClean="0"/>
              <a:t>” and “number of rays for diffuse reflections (NR)” allows the definition of the specular/diffuse property of material</a:t>
            </a:r>
            <a:r>
              <a:rPr lang="tr-TR" sz="1800" dirty="0" smtClean="0"/>
              <a:t> </a:t>
            </a:r>
            <a:r>
              <a:rPr lang="en-US" sz="1800" dirty="0"/>
              <a:t>in </a:t>
            </a:r>
            <a:r>
              <a:rPr lang="en-US" sz="1800" dirty="0" err="1" smtClean="0"/>
              <a:t>Zemax</a:t>
            </a:r>
            <a:r>
              <a:rPr lang="en-US" sz="1800" dirty="0" smtClean="0"/>
              <a:t>.</a:t>
            </a:r>
          </a:p>
        </p:txBody>
      </p:sp>
    </p:spTree>
    <p:extLst>
      <p:ext uri="{BB962C8B-B14F-4D97-AF65-F5344CB8AC3E}">
        <p14:creationId xmlns:p14="http://schemas.microsoft.com/office/powerpoint/2010/main" val="249864649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GB" altLang="en-US" dirty="0" smtClean="0"/>
              <a:t>May 2015</a:t>
            </a:r>
            <a:endParaRPr lang="en-GB" altLang="en-US" dirty="0"/>
          </a:p>
        </p:txBody>
      </p:sp>
      <p:sp>
        <p:nvSpPr>
          <p:cNvPr id="5" name="Footer Placeholder 4"/>
          <p:cNvSpPr>
            <a:spLocks noGrp="1"/>
          </p:cNvSpPr>
          <p:nvPr>
            <p:ph type="ftr" sz="quarter" idx="11"/>
          </p:nvPr>
        </p:nvSpPr>
        <p:spPr>
          <a:xfrm>
            <a:off x="5486400" y="6475413"/>
            <a:ext cx="3124200" cy="184666"/>
          </a:xfrm>
        </p:spPr>
        <p:txBody>
          <a:bodyPr/>
          <a:lstStyle/>
          <a:p>
            <a:r>
              <a:rPr lang="en-GB" altLang="en-US" dirty="0" smtClean="0"/>
              <a:t>Murat Uysal, </a:t>
            </a:r>
            <a:r>
              <a:rPr lang="en-GB" altLang="en-US" dirty="0" err="1" smtClean="0"/>
              <a:t>Farshad</a:t>
            </a:r>
            <a:r>
              <a:rPr lang="en-GB" altLang="en-US" dirty="0" smtClean="0"/>
              <a:t> </a:t>
            </a:r>
            <a:r>
              <a:rPr lang="en-GB" altLang="en-US" dirty="0" err="1" smtClean="0"/>
              <a:t>Miramirkhani</a:t>
            </a:r>
            <a:endParaRPr lang="en-GB" altLang="en-US" dirty="0"/>
          </a:p>
        </p:txBody>
      </p:sp>
      <p:sp>
        <p:nvSpPr>
          <p:cNvPr id="6" name="Slide Number Placeholder 5"/>
          <p:cNvSpPr>
            <a:spLocks noGrp="1"/>
          </p:cNvSpPr>
          <p:nvPr>
            <p:ph type="sldNum" sz="quarter" idx="12"/>
          </p:nvPr>
        </p:nvSpPr>
        <p:spPr/>
        <p:txBody>
          <a:bodyPr/>
          <a:lstStyle/>
          <a:p>
            <a:r>
              <a:rPr lang="en-GB" altLang="en-US"/>
              <a:t>Slide </a:t>
            </a:r>
            <a:fld id="{68F34BEF-6D4B-4920-B9FF-96BD9BB2CBE9}" type="slidenum">
              <a:rPr lang="en-GB" altLang="en-US"/>
              <a:pPr/>
              <a:t>15</a:t>
            </a:fld>
            <a:endParaRPr lang="en-GB" altLang="en-US"/>
          </a:p>
        </p:txBody>
      </p:sp>
      <p:sp>
        <p:nvSpPr>
          <p:cNvPr id="7" name="Rectangle 2"/>
          <p:cNvSpPr txBox="1">
            <a:spLocks noChangeArrowheads="1"/>
          </p:cNvSpPr>
          <p:nvPr/>
        </p:nvSpPr>
        <p:spPr>
          <a:xfrm>
            <a:off x="685800" y="609600"/>
            <a:ext cx="7848600" cy="685800"/>
          </a:xfrm>
          <a:prstGeom prst="rect">
            <a:avLst/>
          </a:prstGeom>
        </p:spPr>
        <p:txBody>
          <a:bodyPr/>
          <a:lst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a:lstStyle>
          <a:p>
            <a:pPr algn="ctr" eaLnBrk="1" hangingPunct="1">
              <a:defRPr/>
            </a:pPr>
            <a:r>
              <a:rPr lang="en-US" sz="3200" b="1" dirty="0" smtClean="0">
                <a:solidFill>
                  <a:srgbClr val="0070C0"/>
                </a:solidFill>
              </a:rPr>
              <a:t>Sources and Detectors</a:t>
            </a:r>
            <a:endParaRPr lang="en-CA" sz="3200" b="1" dirty="0" smtClean="0">
              <a:solidFill>
                <a:srgbClr val="0070C0"/>
              </a:solidFill>
              <a:effectLst>
                <a:outerShdw blurRad="38100" dist="38100" dir="2700000" algn="tl">
                  <a:srgbClr val="000000">
                    <a:alpha val="43137"/>
                  </a:srgbClr>
                </a:outerShdw>
              </a:effectLst>
            </a:endParaRPr>
          </a:p>
          <a:p>
            <a:pPr eaLnBrk="1" hangingPunct="1">
              <a:defRPr/>
            </a:pPr>
            <a:r>
              <a:rPr lang="en-CA" sz="3200" dirty="0" smtClean="0"/>
              <a:t/>
            </a:r>
            <a:br>
              <a:rPr lang="en-CA" sz="3200" dirty="0" smtClean="0"/>
            </a:br>
            <a:r>
              <a:rPr lang="en-CA" sz="3200" dirty="0" smtClean="0"/>
              <a:t/>
            </a:r>
            <a:br>
              <a:rPr lang="en-CA" sz="3200" dirty="0" smtClean="0"/>
            </a:br>
            <a:endParaRPr lang="en-CA" b="1" dirty="0" smtClean="0">
              <a:solidFill>
                <a:srgbClr val="80B4CE"/>
              </a:solidFill>
              <a:effectLst>
                <a:outerShdw blurRad="38100" dist="38100" dir="2700000" algn="tl">
                  <a:srgbClr val="000000">
                    <a:alpha val="43137"/>
                  </a:srgbClr>
                </a:outerShdw>
              </a:effectLst>
            </a:endParaRPr>
          </a:p>
        </p:txBody>
      </p:sp>
      <p:sp>
        <p:nvSpPr>
          <p:cNvPr id="8" name="Rectangle 5"/>
          <p:cNvSpPr>
            <a:spLocks noChangeArrowheads="1"/>
          </p:cNvSpPr>
          <p:nvPr/>
        </p:nvSpPr>
        <p:spPr bwMode="auto">
          <a:xfrm>
            <a:off x="563563" y="1733127"/>
            <a:ext cx="8091487" cy="92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ltLang="en-US">
              <a:solidFill>
                <a:srgbClr val="000000"/>
              </a:solidFill>
            </a:endParaRPr>
          </a:p>
          <a:p>
            <a:endParaRPr lang="en-US" altLang="en-US" b="1"/>
          </a:p>
          <a:p>
            <a:endParaRPr lang="tr-TR" altLang="en-US"/>
          </a:p>
        </p:txBody>
      </p:sp>
      <p:sp>
        <p:nvSpPr>
          <p:cNvPr id="2" name="Rectangle 1"/>
          <p:cNvSpPr/>
          <p:nvPr/>
        </p:nvSpPr>
        <p:spPr>
          <a:xfrm>
            <a:off x="304800" y="1143000"/>
            <a:ext cx="7893050" cy="1000274"/>
          </a:xfrm>
          <a:prstGeom prst="rect">
            <a:avLst/>
          </a:prstGeom>
        </p:spPr>
        <p:txBody>
          <a:bodyPr wrap="square">
            <a:spAutoFit/>
          </a:bodyPr>
          <a:lstStyle/>
          <a:p>
            <a:pPr marL="800100" lvl="1" indent="-342900" algn="just">
              <a:lnSpc>
                <a:spcPct val="150000"/>
              </a:lnSpc>
              <a:buClr>
                <a:srgbClr val="3366CC"/>
              </a:buClr>
              <a:buSzPct val="150000"/>
              <a:buFont typeface="Courier New" pitchFamily="49" charset="0"/>
              <a:buChar char="o"/>
              <a:defRPr/>
            </a:pPr>
            <a:r>
              <a:rPr lang="en-US" sz="1800" b="1" dirty="0" smtClean="0"/>
              <a:t>We </a:t>
            </a:r>
            <a:r>
              <a:rPr lang="en-US" sz="1800" b="1" dirty="0"/>
              <a:t>can select </a:t>
            </a:r>
            <a:r>
              <a:rPr lang="en-US" sz="1800" b="1" dirty="0" smtClean="0"/>
              <a:t>commercial</a:t>
            </a:r>
            <a:r>
              <a:rPr lang="tr-TR" sz="1800" b="1" dirty="0" err="1" smtClean="0"/>
              <a:t>ly</a:t>
            </a:r>
            <a:r>
              <a:rPr lang="tr-TR" sz="1800" b="1" dirty="0" smtClean="0"/>
              <a:t> </a:t>
            </a:r>
            <a:r>
              <a:rPr lang="en-US" sz="1800" b="1" dirty="0" smtClean="0"/>
              <a:t>available </a:t>
            </a:r>
            <a:r>
              <a:rPr lang="en-US" sz="1800" b="1" dirty="0"/>
              <a:t>source brands in </a:t>
            </a:r>
            <a:r>
              <a:rPr lang="en-US" sz="1800" b="1" dirty="0" err="1" smtClean="0"/>
              <a:t>Zemax</a:t>
            </a:r>
            <a:endParaRPr lang="en-US" sz="1800" b="1" dirty="0">
              <a:solidFill>
                <a:srgbClr val="000000"/>
              </a:solidFill>
              <a:ea typeface="Calibri" panose="020F0502020204030204" pitchFamily="34" charset="0"/>
              <a:cs typeface="Times New Roman" panose="02020603050405020304" pitchFamily="18" charset="0"/>
            </a:endParaRPr>
          </a:p>
          <a:p>
            <a:pPr marL="1257300" lvl="2" indent="-342900" algn="just">
              <a:spcAft>
                <a:spcPts val="600"/>
              </a:spcAft>
              <a:buClr>
                <a:srgbClr val="3366CC"/>
              </a:buClr>
              <a:buSzPct val="100000"/>
              <a:buFont typeface="Arial" pitchFamily="34" charset="0"/>
              <a:buChar char="•"/>
              <a:defRPr/>
            </a:pPr>
            <a:r>
              <a:rPr lang="en-US" sz="1600" dirty="0" smtClean="0">
                <a:solidFill>
                  <a:schemeClr val="tx2"/>
                </a:solidFill>
              </a:rPr>
              <a:t>Cree Inc., OSRAM AG, OPTO </a:t>
            </a:r>
            <a:r>
              <a:rPr lang="en-US" sz="1600" dirty="0">
                <a:solidFill>
                  <a:schemeClr val="tx2"/>
                </a:solidFill>
              </a:rPr>
              <a:t>Diode </a:t>
            </a:r>
            <a:r>
              <a:rPr lang="en-US" sz="1600" dirty="0" smtClean="0">
                <a:solidFill>
                  <a:schemeClr val="tx2"/>
                </a:solidFill>
              </a:rPr>
              <a:t>Corp., Philips Lighting, Vishay </a:t>
            </a:r>
            <a:r>
              <a:rPr lang="en-US" sz="1600" dirty="0" err="1" smtClean="0">
                <a:solidFill>
                  <a:schemeClr val="tx2"/>
                </a:solidFill>
              </a:rPr>
              <a:t>Intertechnology</a:t>
            </a:r>
            <a:r>
              <a:rPr lang="en-US" sz="1600" dirty="0" smtClean="0">
                <a:solidFill>
                  <a:schemeClr val="tx2"/>
                </a:solidFill>
              </a:rPr>
              <a:t>, Panasonic Corporation, </a:t>
            </a:r>
            <a:r>
              <a:rPr lang="en-US" sz="1600" dirty="0" err="1" smtClean="0">
                <a:solidFill>
                  <a:schemeClr val="tx2"/>
                </a:solidFill>
              </a:rPr>
              <a:t>StockerYale</a:t>
            </a:r>
            <a:endParaRPr lang="en-US" sz="1600" dirty="0">
              <a:solidFill>
                <a:schemeClr val="tx2"/>
              </a:solidFill>
            </a:endParaRPr>
          </a:p>
        </p:txBody>
      </p:sp>
      <p:pic>
        <p:nvPicPr>
          <p:cNvPr id="14" name="Picture 20"/>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21473" y="2551155"/>
            <a:ext cx="3641066" cy="19446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 name="Picture 3" descr="C:\Users\CTTLab\Desktop\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33797" y="2684624"/>
            <a:ext cx="1715294" cy="1300630"/>
          </a:xfrm>
          <a:prstGeom prst="rect">
            <a:avLst/>
          </a:prstGeom>
          <a:noFill/>
          <a:extLst>
            <a:ext uri="{909E8E84-426E-40DD-AFC4-6F175D3DCCD1}">
              <a14:hiddenFill xmlns:a14="http://schemas.microsoft.com/office/drawing/2010/main">
                <a:solidFill>
                  <a:srgbClr val="FFFFFF"/>
                </a:solidFill>
              </a14:hiddenFill>
            </a:ext>
          </a:extLst>
        </p:spPr>
      </p:pic>
      <p:pic>
        <p:nvPicPr>
          <p:cNvPr id="1843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92694" y="5299396"/>
            <a:ext cx="2085498" cy="1101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 name="Rectangle 12"/>
          <p:cNvSpPr/>
          <p:nvPr/>
        </p:nvSpPr>
        <p:spPr>
          <a:xfrm>
            <a:off x="381000" y="4611469"/>
            <a:ext cx="7893050" cy="646331"/>
          </a:xfrm>
          <a:prstGeom prst="rect">
            <a:avLst/>
          </a:prstGeom>
        </p:spPr>
        <p:txBody>
          <a:bodyPr wrap="square">
            <a:spAutoFit/>
          </a:bodyPr>
          <a:lstStyle/>
          <a:p>
            <a:pPr marL="800100" lvl="1" indent="-342900" algn="just">
              <a:spcAft>
                <a:spcPts val="600"/>
              </a:spcAft>
              <a:buClr>
                <a:srgbClr val="3366CC"/>
              </a:buClr>
              <a:buSzPct val="150000"/>
              <a:buFont typeface="Courier New" pitchFamily="49" charset="0"/>
              <a:buChar char="o"/>
              <a:defRPr/>
            </a:pPr>
            <a:r>
              <a:rPr lang="en-US" sz="1800" b="1" dirty="0" smtClean="0"/>
              <a:t>Detector Rectangle: </a:t>
            </a:r>
            <a:r>
              <a:rPr lang="en-US" sz="1800" dirty="0">
                <a:solidFill>
                  <a:schemeClr val="tx2"/>
                </a:solidFill>
              </a:rPr>
              <a:t>R</a:t>
            </a:r>
            <a:r>
              <a:rPr lang="en-US" sz="1800" dirty="0" smtClean="0">
                <a:solidFill>
                  <a:schemeClr val="tx2"/>
                </a:solidFill>
              </a:rPr>
              <a:t>ecords and displays the power of each ray that reaches to the detector. </a:t>
            </a:r>
            <a:endParaRPr lang="en-US" sz="1800" b="1" dirty="0">
              <a:solidFill>
                <a:srgbClr val="000000"/>
              </a:solidFill>
              <a:ea typeface="Calibri" panose="020F0502020204030204" pitchFamily="34" charset="0"/>
              <a:cs typeface="Times New Roman" panose="02020603050405020304" pitchFamily="18" charset="0"/>
            </a:endParaRPr>
          </a:p>
        </p:txBody>
      </p:sp>
      <p:sp>
        <p:nvSpPr>
          <p:cNvPr id="15" name="TextBox 14"/>
          <p:cNvSpPr txBox="1"/>
          <p:nvPr/>
        </p:nvSpPr>
        <p:spPr>
          <a:xfrm>
            <a:off x="5638800" y="2298714"/>
            <a:ext cx="1972209" cy="276999"/>
          </a:xfrm>
          <a:prstGeom prst="rect">
            <a:avLst/>
          </a:prstGeom>
          <a:noFill/>
        </p:spPr>
        <p:txBody>
          <a:bodyPr wrap="square" rtlCol="0">
            <a:spAutoFit/>
          </a:bodyPr>
          <a:lstStyle/>
          <a:p>
            <a:r>
              <a:rPr lang="en-US" dirty="0" smtClean="0"/>
              <a:t>Emission Pattern of Source</a:t>
            </a:r>
            <a:endParaRPr lang="en-US" dirty="0"/>
          </a:p>
        </p:txBody>
      </p:sp>
      <p:sp>
        <p:nvSpPr>
          <p:cNvPr id="16" name="TextBox 15"/>
          <p:cNvSpPr txBox="1"/>
          <p:nvPr/>
        </p:nvSpPr>
        <p:spPr>
          <a:xfrm>
            <a:off x="779574" y="2274156"/>
            <a:ext cx="2514600" cy="276999"/>
          </a:xfrm>
          <a:prstGeom prst="rect">
            <a:avLst/>
          </a:prstGeom>
          <a:noFill/>
        </p:spPr>
        <p:txBody>
          <a:bodyPr wrap="square" rtlCol="0">
            <a:spAutoFit/>
          </a:bodyPr>
          <a:lstStyle/>
          <a:p>
            <a:r>
              <a:rPr lang="en-US" dirty="0" smtClean="0"/>
              <a:t>Relative Radiant Power of Source</a:t>
            </a:r>
            <a:endParaRPr lang="en-US" dirty="0"/>
          </a:p>
        </p:txBody>
      </p:sp>
      <p:pic>
        <p:nvPicPr>
          <p:cNvPr id="23555" name="Picture 3" descr="D:\OZYEGIN UNIVERSITY\S005827\Ph.D. Works\IEEE 802.15 WPANTM\VISH TSA.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719048" y="2695839"/>
            <a:ext cx="1703296" cy="1278199"/>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4800600" y="4066818"/>
            <a:ext cx="1371600" cy="276999"/>
          </a:xfrm>
          <a:prstGeom prst="rect">
            <a:avLst/>
          </a:prstGeom>
          <a:noFill/>
        </p:spPr>
        <p:txBody>
          <a:bodyPr wrap="square" rtlCol="0">
            <a:spAutoFit/>
          </a:bodyPr>
          <a:lstStyle/>
          <a:p>
            <a:pPr algn="ctr"/>
            <a:r>
              <a:rPr lang="en-US" dirty="0" smtClean="0"/>
              <a:t>MC-E Cree Inc.</a:t>
            </a:r>
            <a:endParaRPr lang="en-US" dirty="0"/>
          </a:p>
        </p:txBody>
      </p:sp>
      <p:sp>
        <p:nvSpPr>
          <p:cNvPr id="17" name="TextBox 16"/>
          <p:cNvSpPr txBox="1"/>
          <p:nvPr/>
        </p:nvSpPr>
        <p:spPr>
          <a:xfrm>
            <a:off x="6501492" y="4066401"/>
            <a:ext cx="2185308" cy="276999"/>
          </a:xfrm>
          <a:prstGeom prst="rect">
            <a:avLst/>
          </a:prstGeom>
          <a:noFill/>
        </p:spPr>
        <p:txBody>
          <a:bodyPr wrap="square" rtlCol="0">
            <a:spAutoFit/>
          </a:bodyPr>
          <a:lstStyle/>
          <a:p>
            <a:pPr algn="ctr"/>
            <a:r>
              <a:rPr lang="en-US" dirty="0" smtClean="0"/>
              <a:t>TSA Vishay </a:t>
            </a:r>
            <a:r>
              <a:rPr lang="en-US" dirty="0" err="1" smtClean="0"/>
              <a:t>Intertechnology</a:t>
            </a:r>
            <a:endParaRPr lang="en-US" dirty="0"/>
          </a:p>
        </p:txBody>
      </p:sp>
    </p:spTree>
    <p:extLst>
      <p:ext uri="{BB962C8B-B14F-4D97-AF65-F5344CB8AC3E}">
        <p14:creationId xmlns:p14="http://schemas.microsoft.com/office/powerpoint/2010/main" val="405457934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GB" altLang="en-US" dirty="0" smtClean="0"/>
              <a:t>May 2015</a:t>
            </a:r>
            <a:endParaRPr lang="en-GB" altLang="en-US" dirty="0"/>
          </a:p>
        </p:txBody>
      </p:sp>
      <p:sp>
        <p:nvSpPr>
          <p:cNvPr id="5" name="Footer Placeholder 4"/>
          <p:cNvSpPr>
            <a:spLocks noGrp="1"/>
          </p:cNvSpPr>
          <p:nvPr>
            <p:ph type="ftr" sz="quarter" idx="11"/>
          </p:nvPr>
        </p:nvSpPr>
        <p:spPr>
          <a:xfrm>
            <a:off x="5486400" y="6475413"/>
            <a:ext cx="3124200" cy="184666"/>
          </a:xfrm>
        </p:spPr>
        <p:txBody>
          <a:bodyPr/>
          <a:lstStyle/>
          <a:p>
            <a:r>
              <a:rPr lang="en-GB" altLang="en-US" dirty="0" smtClean="0"/>
              <a:t>Murat Uysal, </a:t>
            </a:r>
            <a:r>
              <a:rPr lang="en-GB" altLang="en-US" dirty="0" err="1"/>
              <a:t>Farshad</a:t>
            </a:r>
            <a:r>
              <a:rPr lang="en-GB" altLang="en-US" dirty="0"/>
              <a:t> </a:t>
            </a:r>
            <a:r>
              <a:rPr lang="en-GB" altLang="en-US" dirty="0" err="1"/>
              <a:t>Miramirkhani</a:t>
            </a:r>
            <a:endParaRPr lang="en-GB" altLang="en-US" dirty="0"/>
          </a:p>
        </p:txBody>
      </p:sp>
      <p:sp>
        <p:nvSpPr>
          <p:cNvPr id="6" name="Slide Number Placeholder 5"/>
          <p:cNvSpPr>
            <a:spLocks noGrp="1"/>
          </p:cNvSpPr>
          <p:nvPr>
            <p:ph type="sldNum" sz="quarter" idx="12"/>
          </p:nvPr>
        </p:nvSpPr>
        <p:spPr/>
        <p:txBody>
          <a:bodyPr/>
          <a:lstStyle/>
          <a:p>
            <a:r>
              <a:rPr lang="en-GB" altLang="en-US"/>
              <a:t>Slide </a:t>
            </a:r>
            <a:fld id="{68F34BEF-6D4B-4920-B9FF-96BD9BB2CBE9}" type="slidenum">
              <a:rPr lang="en-GB" altLang="en-US"/>
              <a:pPr/>
              <a:t>16</a:t>
            </a:fld>
            <a:endParaRPr lang="en-GB" altLang="en-US"/>
          </a:p>
        </p:txBody>
      </p:sp>
      <p:sp>
        <p:nvSpPr>
          <p:cNvPr id="7" name="Rectangle 2"/>
          <p:cNvSpPr txBox="1">
            <a:spLocks noChangeArrowheads="1"/>
          </p:cNvSpPr>
          <p:nvPr/>
        </p:nvSpPr>
        <p:spPr bwMode="auto">
          <a:xfrm>
            <a:off x="685801" y="665163"/>
            <a:ext cx="7848600" cy="782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3200" b="1" dirty="0" smtClean="0">
                <a:solidFill>
                  <a:srgbClr val="0070C0"/>
                </a:solidFill>
                <a:latin typeface="+mj-lt"/>
              </a:rPr>
              <a:t>Ray Tracing in </a:t>
            </a:r>
            <a:r>
              <a:rPr lang="en-US" sz="3200" b="1" dirty="0" err="1" smtClean="0">
                <a:solidFill>
                  <a:srgbClr val="0070C0"/>
                </a:solidFill>
                <a:latin typeface="+mj-lt"/>
              </a:rPr>
              <a:t>Zemax</a:t>
            </a:r>
            <a:r>
              <a:rPr lang="en-CA" sz="3200" dirty="0">
                <a:solidFill>
                  <a:schemeClr val="tx2"/>
                </a:solidFill>
                <a:latin typeface="+mj-lt"/>
              </a:rPr>
              <a:t/>
            </a:r>
            <a:br>
              <a:rPr lang="en-CA" sz="3200" dirty="0">
                <a:solidFill>
                  <a:schemeClr val="tx2"/>
                </a:solidFill>
                <a:latin typeface="+mj-lt"/>
              </a:rPr>
            </a:br>
            <a:endParaRPr lang="en-CA" sz="3200" dirty="0">
              <a:solidFill>
                <a:schemeClr val="tx2"/>
              </a:solidFill>
              <a:latin typeface="+mj-lt"/>
            </a:endParaRPr>
          </a:p>
          <a:p>
            <a:pPr marL="457200" lvl="1" indent="0" algn="just">
              <a:lnSpc>
                <a:spcPct val="107000"/>
              </a:lnSpc>
              <a:buClr>
                <a:srgbClr val="3366CC"/>
              </a:buClr>
              <a:buSzPct val="150000"/>
              <a:defRPr/>
            </a:pPr>
            <a:endParaRPr lang="en-CA" sz="2000" dirty="0">
              <a:solidFill>
                <a:srgbClr val="000000"/>
              </a:solidFill>
              <a:latin typeface="Times New Roman" pitchFamily="18" charset="0"/>
              <a:ea typeface="Calibri" panose="020F0502020204030204" pitchFamily="34" charset="0"/>
              <a:cs typeface="Times New Roman" panose="02020603050405020304" pitchFamily="18" charset="0"/>
            </a:endParaRPr>
          </a:p>
          <a:p>
            <a:pPr marL="800100" lvl="1" indent="-342900" algn="just">
              <a:lnSpc>
                <a:spcPct val="107000"/>
              </a:lnSpc>
              <a:buClr>
                <a:srgbClr val="3366CC"/>
              </a:buClr>
              <a:buSzPct val="150000"/>
              <a:buFont typeface="Courier New" pitchFamily="49" charset="0"/>
              <a:buChar char="o"/>
              <a:defRPr/>
            </a:pPr>
            <a:endParaRPr lang="en-CA" sz="2000" dirty="0">
              <a:solidFill>
                <a:srgbClr val="000000"/>
              </a:solidFill>
              <a:latin typeface="Times New Roman" pitchFamily="18" charset="0"/>
              <a:ea typeface="Calibri" panose="020F0502020204030204" pitchFamily="34" charset="0"/>
              <a:cs typeface="Times New Roman" panose="02020603050405020304" pitchFamily="18" charset="0"/>
            </a:endParaRPr>
          </a:p>
        </p:txBody>
      </p:sp>
      <p:sp>
        <p:nvSpPr>
          <p:cNvPr id="8" name="Rectangle 7"/>
          <p:cNvSpPr/>
          <p:nvPr/>
        </p:nvSpPr>
        <p:spPr>
          <a:xfrm>
            <a:off x="304800" y="1371600"/>
            <a:ext cx="7772400" cy="4530471"/>
          </a:xfrm>
          <a:prstGeom prst="rect">
            <a:avLst/>
          </a:prstGeom>
        </p:spPr>
        <p:txBody>
          <a:bodyPr wrap="square">
            <a:spAutoFit/>
          </a:bodyPr>
          <a:lstStyle/>
          <a:p>
            <a:pPr marL="800100" lvl="1" indent="-342900" algn="just">
              <a:lnSpc>
                <a:spcPct val="150000"/>
              </a:lnSpc>
              <a:spcAft>
                <a:spcPts val="0"/>
              </a:spcAft>
              <a:buClr>
                <a:srgbClr val="3366CC"/>
              </a:buClr>
              <a:buSzPct val="150000"/>
              <a:buFont typeface="Courier New" pitchFamily="49" charset="0"/>
              <a:buChar char="o"/>
              <a:defRPr/>
            </a:pPr>
            <a:r>
              <a:rPr lang="en-GB" sz="1800" dirty="0">
                <a:solidFill>
                  <a:srgbClr val="000000"/>
                </a:solidFill>
                <a:ea typeface="Calibri" panose="020F0502020204030204" pitchFamily="34" charset="0"/>
                <a:cs typeface="Times New Roman" panose="02020603050405020304" pitchFamily="18" charset="0"/>
              </a:rPr>
              <a:t>Based on Monte Carlo Ray Tracing</a:t>
            </a:r>
          </a:p>
          <a:p>
            <a:pPr marL="800100" lvl="1" indent="-342900" algn="just">
              <a:lnSpc>
                <a:spcPct val="150000"/>
              </a:lnSpc>
              <a:spcAft>
                <a:spcPts val="600"/>
              </a:spcAft>
              <a:buClr>
                <a:srgbClr val="3366CC"/>
              </a:buClr>
              <a:buSzPct val="150000"/>
              <a:buFont typeface="Courier New" pitchFamily="49" charset="0"/>
              <a:buChar char="o"/>
              <a:defRPr/>
            </a:pPr>
            <a:r>
              <a:rPr lang="en-GB" sz="1800" dirty="0" err="1">
                <a:solidFill>
                  <a:srgbClr val="000000"/>
                </a:solidFill>
                <a:ea typeface="Calibri" panose="020F0502020204030204" pitchFamily="34" charset="0"/>
                <a:cs typeface="Times New Roman" panose="02020603050405020304" pitchFamily="18" charset="0"/>
              </a:rPr>
              <a:t>Sobol</a:t>
            </a:r>
            <a:r>
              <a:rPr lang="en-GB" sz="1800" dirty="0">
                <a:solidFill>
                  <a:srgbClr val="000000"/>
                </a:solidFill>
                <a:ea typeface="Calibri" panose="020F0502020204030204" pitchFamily="34" charset="0"/>
                <a:cs typeface="Times New Roman" panose="02020603050405020304" pitchFamily="18" charset="0"/>
              </a:rPr>
              <a:t> sampling is used for speeding up ray </a:t>
            </a:r>
            <a:r>
              <a:rPr lang="en-GB" sz="1800" dirty="0" smtClean="0">
                <a:solidFill>
                  <a:srgbClr val="000000"/>
                </a:solidFill>
                <a:ea typeface="Calibri" panose="020F0502020204030204" pitchFamily="34" charset="0"/>
                <a:cs typeface="Times New Roman" panose="02020603050405020304" pitchFamily="18" charset="0"/>
              </a:rPr>
              <a:t>tracing</a:t>
            </a:r>
          </a:p>
          <a:p>
            <a:pPr marL="800100" lvl="1" indent="-342900" algn="just">
              <a:spcBef>
                <a:spcPts val="0"/>
              </a:spcBef>
              <a:spcAft>
                <a:spcPts val="600"/>
              </a:spcAft>
              <a:buClr>
                <a:srgbClr val="3366CC"/>
              </a:buClr>
              <a:buSzPct val="150000"/>
              <a:buFont typeface="Courier New" pitchFamily="49" charset="0"/>
              <a:buChar char="o"/>
              <a:defRPr/>
            </a:pPr>
            <a:r>
              <a:rPr lang="en-US" sz="1800" dirty="0">
                <a:solidFill>
                  <a:srgbClr val="000000"/>
                </a:solidFill>
                <a:ea typeface="Calibri" panose="020F0502020204030204" pitchFamily="34" charset="0"/>
                <a:cs typeface="Times New Roman" panose="02020603050405020304" pitchFamily="18" charset="0"/>
              </a:rPr>
              <a:t>The </a:t>
            </a:r>
            <a:r>
              <a:rPr lang="en-US" sz="1800" dirty="0" err="1" smtClean="0">
                <a:solidFill>
                  <a:srgbClr val="000000"/>
                </a:solidFill>
                <a:ea typeface="Calibri" panose="020F0502020204030204" pitchFamily="34" charset="0"/>
                <a:cs typeface="Times New Roman" panose="02020603050405020304" pitchFamily="18" charset="0"/>
              </a:rPr>
              <a:t>Zemax</a:t>
            </a:r>
            <a:r>
              <a:rPr lang="en-US" sz="1800" dirty="0" smtClean="0">
                <a:solidFill>
                  <a:srgbClr val="000000"/>
                </a:solidFill>
                <a:ea typeface="Calibri" panose="020F0502020204030204" pitchFamily="34" charset="0"/>
                <a:cs typeface="Times New Roman" panose="02020603050405020304" pitchFamily="18" charset="0"/>
              </a:rPr>
              <a:t> </a:t>
            </a:r>
            <a:r>
              <a:rPr lang="en-US" sz="1800" dirty="0">
                <a:solidFill>
                  <a:srgbClr val="000000"/>
                </a:solidFill>
                <a:ea typeface="Calibri" panose="020F0502020204030204" pitchFamily="34" charset="0"/>
                <a:cs typeface="Times New Roman" panose="02020603050405020304" pitchFamily="18" charset="0"/>
              </a:rPr>
              <a:t>non-sequential ray-tracing tool generates an output file, which includes all the data about rays such as the detected power and path lengths for each ray. </a:t>
            </a:r>
          </a:p>
          <a:p>
            <a:pPr marL="800100" lvl="1" indent="-342900" algn="just">
              <a:spcAft>
                <a:spcPts val="600"/>
              </a:spcAft>
              <a:buClr>
                <a:srgbClr val="3366CC"/>
              </a:buClr>
              <a:buSzPct val="150000"/>
              <a:buFont typeface="Courier New" pitchFamily="49" charset="0"/>
              <a:buChar char="o"/>
              <a:defRPr/>
            </a:pPr>
            <a:r>
              <a:rPr lang="en-US" sz="1800" dirty="0">
                <a:solidFill>
                  <a:srgbClr val="000000"/>
                </a:solidFill>
                <a:ea typeface="Calibri" panose="020F0502020204030204" pitchFamily="34" charset="0"/>
                <a:cs typeface="Times New Roman" panose="02020603050405020304" pitchFamily="18" charset="0"/>
              </a:rPr>
              <a:t>The data from </a:t>
            </a:r>
            <a:r>
              <a:rPr lang="en-US" sz="1800" dirty="0" err="1" smtClean="0">
                <a:solidFill>
                  <a:srgbClr val="000000"/>
                </a:solidFill>
                <a:ea typeface="Calibri" panose="020F0502020204030204" pitchFamily="34" charset="0"/>
                <a:cs typeface="Times New Roman" panose="02020603050405020304" pitchFamily="18" charset="0"/>
              </a:rPr>
              <a:t>Zemax</a:t>
            </a:r>
            <a:r>
              <a:rPr lang="en-US" sz="1800" dirty="0" smtClean="0">
                <a:solidFill>
                  <a:srgbClr val="000000"/>
                </a:solidFill>
                <a:ea typeface="Calibri" panose="020F0502020204030204" pitchFamily="34" charset="0"/>
                <a:cs typeface="Times New Roman" panose="02020603050405020304" pitchFamily="18" charset="0"/>
              </a:rPr>
              <a:t> </a:t>
            </a:r>
            <a:r>
              <a:rPr lang="en-US" sz="1800" dirty="0">
                <a:solidFill>
                  <a:srgbClr val="000000"/>
                </a:solidFill>
                <a:ea typeface="Calibri" panose="020F0502020204030204" pitchFamily="34" charset="0"/>
                <a:cs typeface="Times New Roman" panose="02020603050405020304" pitchFamily="18" charset="0"/>
              </a:rPr>
              <a:t>output file is imported to </a:t>
            </a:r>
            <a:r>
              <a:rPr lang="en-US" sz="1800" dirty="0" smtClean="0">
                <a:solidFill>
                  <a:srgbClr val="000000"/>
                </a:solidFill>
                <a:ea typeface="Calibri" panose="020F0502020204030204" pitchFamily="34" charset="0"/>
                <a:cs typeface="Times New Roman" panose="02020603050405020304" pitchFamily="18" charset="0"/>
              </a:rPr>
              <a:t>MATLAB </a:t>
            </a:r>
            <a:r>
              <a:rPr lang="en-US" sz="1800" dirty="0">
                <a:solidFill>
                  <a:srgbClr val="000000"/>
                </a:solidFill>
                <a:ea typeface="Calibri" panose="020F0502020204030204" pitchFamily="34" charset="0"/>
                <a:cs typeface="Times New Roman" panose="02020603050405020304" pitchFamily="18" charset="0"/>
              </a:rPr>
              <a:t>and using these information, the CIR is expressed </a:t>
            </a:r>
            <a:r>
              <a:rPr lang="en-US" sz="1800" dirty="0" smtClean="0">
                <a:solidFill>
                  <a:srgbClr val="000000"/>
                </a:solidFill>
                <a:ea typeface="Calibri" panose="020F0502020204030204" pitchFamily="34" charset="0"/>
                <a:cs typeface="Times New Roman" panose="02020603050405020304" pitchFamily="18" charset="0"/>
              </a:rPr>
              <a:t>as</a:t>
            </a:r>
          </a:p>
          <a:p>
            <a:pPr marL="800100" lvl="1" indent="-342900" algn="just">
              <a:lnSpc>
                <a:spcPct val="107000"/>
              </a:lnSpc>
              <a:buClr>
                <a:srgbClr val="3366CC"/>
              </a:buClr>
              <a:buSzPct val="150000"/>
              <a:buFont typeface="Courier New" pitchFamily="49" charset="0"/>
              <a:buChar char="o"/>
              <a:defRPr/>
            </a:pPr>
            <a:endParaRPr lang="en-US" sz="2000" dirty="0" smtClean="0">
              <a:solidFill>
                <a:srgbClr val="000000"/>
              </a:solidFill>
              <a:ea typeface="Calibri" panose="020F0502020204030204" pitchFamily="34" charset="0"/>
              <a:cs typeface="Times New Roman" panose="02020603050405020304" pitchFamily="18" charset="0"/>
            </a:endParaRPr>
          </a:p>
          <a:p>
            <a:pPr marL="0" indent="0" algn="just">
              <a:buFont typeface="Wingdings"/>
              <a:buNone/>
              <a:defRPr/>
            </a:pPr>
            <a:endParaRPr lang="en-US" sz="2000" dirty="0" smtClean="0">
              <a:solidFill>
                <a:srgbClr val="000000"/>
              </a:solidFill>
              <a:cs typeface="Times New Roman" panose="02020603050405020304" pitchFamily="18" charset="0"/>
            </a:endParaRPr>
          </a:p>
          <a:p>
            <a:pPr marL="0" indent="0" algn="just">
              <a:buFont typeface="Wingdings"/>
              <a:buNone/>
              <a:defRPr/>
            </a:pPr>
            <a:endParaRPr lang="en-US" sz="2000" dirty="0">
              <a:solidFill>
                <a:srgbClr val="000000"/>
              </a:solidFill>
              <a:cs typeface="Times New Roman" panose="02020603050405020304" pitchFamily="18" charset="0"/>
            </a:endParaRPr>
          </a:p>
          <a:p>
            <a:pPr marL="0" indent="0" algn="just">
              <a:buFont typeface="Wingdings"/>
              <a:buNone/>
              <a:defRPr/>
            </a:pPr>
            <a:r>
              <a:rPr lang="en-US" sz="2000" i="1" dirty="0">
                <a:solidFill>
                  <a:srgbClr val="000000"/>
                </a:solidFill>
                <a:cs typeface="Times New Roman" panose="02020603050405020304" pitchFamily="18" charset="0"/>
              </a:rPr>
              <a:t>	</a:t>
            </a:r>
            <a:r>
              <a:rPr lang="en-US" sz="1600" i="1" dirty="0" smtClean="0">
                <a:solidFill>
                  <a:srgbClr val="000000"/>
                </a:solidFill>
                <a:cs typeface="Times New Roman" panose="02020603050405020304" pitchFamily="18" charset="0"/>
              </a:rPr>
              <a:t>P</a:t>
            </a:r>
            <a:r>
              <a:rPr lang="en-US" sz="1600" i="1" baseline="-25000" dirty="0" smtClean="0">
                <a:solidFill>
                  <a:srgbClr val="000000"/>
                </a:solidFill>
                <a:cs typeface="Times New Roman" panose="02020603050405020304" pitchFamily="18" charset="0"/>
              </a:rPr>
              <a:t>i</a:t>
            </a:r>
            <a:r>
              <a:rPr lang="en-US" sz="1600" dirty="0" smtClean="0">
                <a:solidFill>
                  <a:srgbClr val="000000"/>
                </a:solidFill>
                <a:cs typeface="Times New Roman" panose="02020603050405020304" pitchFamily="18" charset="0"/>
              </a:rPr>
              <a:t>   </a:t>
            </a:r>
            <a:r>
              <a:rPr lang="en-US" sz="1600" dirty="0">
                <a:solidFill>
                  <a:srgbClr val="000000"/>
                </a:solidFill>
                <a:cs typeface="Times New Roman" panose="02020603050405020304" pitchFamily="18" charset="0"/>
              </a:rPr>
              <a:t>= the power of the </a:t>
            </a:r>
            <a:r>
              <a:rPr lang="en-US" sz="1600" i="1" dirty="0" err="1">
                <a:solidFill>
                  <a:srgbClr val="000000"/>
                </a:solidFill>
                <a:cs typeface="Times New Roman" panose="02020603050405020304" pitchFamily="18" charset="0"/>
              </a:rPr>
              <a:t>i</a:t>
            </a:r>
            <a:r>
              <a:rPr lang="en-US" sz="1600" dirty="0" err="1">
                <a:solidFill>
                  <a:srgbClr val="000000"/>
                </a:solidFill>
                <a:cs typeface="Times New Roman" panose="02020603050405020304" pitchFamily="18" charset="0"/>
              </a:rPr>
              <a:t>th</a:t>
            </a:r>
            <a:r>
              <a:rPr lang="en-US" sz="1600" dirty="0">
                <a:solidFill>
                  <a:srgbClr val="000000"/>
                </a:solidFill>
                <a:cs typeface="Times New Roman" panose="02020603050405020304" pitchFamily="18" charset="0"/>
              </a:rPr>
              <a:t> ray</a:t>
            </a:r>
          </a:p>
          <a:p>
            <a:pPr marL="0" indent="0" algn="just">
              <a:buFont typeface="Wingdings"/>
              <a:buNone/>
              <a:defRPr/>
            </a:pPr>
            <a:r>
              <a:rPr lang="en-US" sz="1600" i="1" dirty="0">
                <a:solidFill>
                  <a:srgbClr val="000000"/>
                </a:solidFill>
                <a:cs typeface="Times New Roman" panose="02020603050405020304" pitchFamily="18" charset="0"/>
              </a:rPr>
              <a:t>	</a:t>
            </a:r>
            <a:r>
              <a:rPr lang="el-GR" sz="1600" i="1" dirty="0">
                <a:solidFill>
                  <a:srgbClr val="000000"/>
                </a:solidFill>
                <a:cs typeface="Times New Roman" panose="02020603050405020304" pitchFamily="18" charset="0"/>
              </a:rPr>
              <a:t>τ</a:t>
            </a:r>
            <a:r>
              <a:rPr lang="en-US" sz="1600" i="1" baseline="-25000" dirty="0">
                <a:solidFill>
                  <a:srgbClr val="000000"/>
                </a:solidFill>
                <a:cs typeface="Times New Roman" panose="02020603050405020304" pitchFamily="18" charset="0"/>
              </a:rPr>
              <a:t>i</a:t>
            </a:r>
            <a:r>
              <a:rPr lang="en-US" sz="1600" i="1" dirty="0">
                <a:solidFill>
                  <a:srgbClr val="000000"/>
                </a:solidFill>
                <a:cs typeface="Times New Roman" panose="02020603050405020304" pitchFamily="18" charset="0"/>
              </a:rPr>
              <a:t>    = </a:t>
            </a:r>
            <a:r>
              <a:rPr lang="en-US" sz="1600" dirty="0">
                <a:solidFill>
                  <a:srgbClr val="000000"/>
                </a:solidFill>
                <a:cs typeface="Times New Roman" panose="02020603050405020304" pitchFamily="18" charset="0"/>
              </a:rPr>
              <a:t>the propagation time of the </a:t>
            </a:r>
            <a:r>
              <a:rPr lang="en-US" sz="1600" i="1" dirty="0" err="1">
                <a:solidFill>
                  <a:srgbClr val="000000"/>
                </a:solidFill>
                <a:cs typeface="Times New Roman" panose="02020603050405020304" pitchFamily="18" charset="0"/>
              </a:rPr>
              <a:t>i</a:t>
            </a:r>
            <a:r>
              <a:rPr lang="en-US" sz="1600" dirty="0" err="1">
                <a:solidFill>
                  <a:srgbClr val="000000"/>
                </a:solidFill>
                <a:cs typeface="Times New Roman" panose="02020603050405020304" pitchFamily="18" charset="0"/>
              </a:rPr>
              <a:t>th</a:t>
            </a:r>
            <a:r>
              <a:rPr lang="en-US" sz="1600" dirty="0">
                <a:solidFill>
                  <a:srgbClr val="000000"/>
                </a:solidFill>
                <a:cs typeface="Times New Roman" panose="02020603050405020304" pitchFamily="18" charset="0"/>
              </a:rPr>
              <a:t> ray</a:t>
            </a:r>
          </a:p>
          <a:p>
            <a:pPr marL="0" indent="0" algn="just">
              <a:buFont typeface="Wingdings"/>
              <a:buNone/>
              <a:defRPr/>
            </a:pPr>
            <a:r>
              <a:rPr lang="en-US" sz="1600" i="1" dirty="0">
                <a:solidFill>
                  <a:srgbClr val="000000"/>
                </a:solidFill>
                <a:cs typeface="Times New Roman" panose="02020603050405020304" pitchFamily="18" charset="0"/>
              </a:rPr>
              <a:t>	</a:t>
            </a:r>
            <a:r>
              <a:rPr lang="el-GR" sz="1600" i="1" dirty="0">
                <a:solidFill>
                  <a:srgbClr val="000000"/>
                </a:solidFill>
                <a:cs typeface="Times New Roman" panose="02020603050405020304" pitchFamily="18" charset="0"/>
              </a:rPr>
              <a:t>δ</a:t>
            </a:r>
            <a:r>
              <a:rPr lang="en-US" sz="1600" dirty="0">
                <a:solidFill>
                  <a:srgbClr val="000000"/>
                </a:solidFill>
                <a:cs typeface="Times New Roman" panose="02020603050405020304" pitchFamily="18" charset="0"/>
              </a:rPr>
              <a:t>(</a:t>
            </a:r>
            <a:r>
              <a:rPr lang="en-US" sz="1600" i="1" dirty="0">
                <a:solidFill>
                  <a:srgbClr val="000000"/>
                </a:solidFill>
                <a:cs typeface="Times New Roman" panose="02020603050405020304" pitchFamily="18" charset="0"/>
              </a:rPr>
              <a:t>t</a:t>
            </a:r>
            <a:r>
              <a:rPr lang="en-US" sz="1600" dirty="0">
                <a:solidFill>
                  <a:srgbClr val="000000"/>
                </a:solidFill>
                <a:cs typeface="Times New Roman" panose="02020603050405020304" pitchFamily="18" charset="0"/>
              </a:rPr>
              <a:t>) = the Dirac delta function</a:t>
            </a:r>
          </a:p>
          <a:p>
            <a:pPr marL="0" indent="0" algn="just">
              <a:buFont typeface="Wingdings"/>
              <a:buNone/>
              <a:defRPr/>
            </a:pPr>
            <a:r>
              <a:rPr lang="en-US" sz="1600" i="1" dirty="0">
                <a:solidFill>
                  <a:srgbClr val="000000"/>
                </a:solidFill>
                <a:cs typeface="Times New Roman" panose="02020603050405020304" pitchFamily="18" charset="0"/>
              </a:rPr>
              <a:t>	N</a:t>
            </a:r>
            <a:r>
              <a:rPr lang="en-US" sz="1600" i="1" baseline="-25000" dirty="0">
                <a:solidFill>
                  <a:srgbClr val="000000"/>
                </a:solidFill>
                <a:cs typeface="Times New Roman" panose="02020603050405020304" pitchFamily="18" charset="0"/>
              </a:rPr>
              <a:t>r</a:t>
            </a:r>
            <a:r>
              <a:rPr lang="en-US" sz="1600" dirty="0">
                <a:solidFill>
                  <a:srgbClr val="000000"/>
                </a:solidFill>
                <a:cs typeface="Times New Roman" panose="02020603050405020304" pitchFamily="18" charset="0"/>
              </a:rPr>
              <a:t>   = the number of rays received at the </a:t>
            </a:r>
            <a:r>
              <a:rPr lang="en-US" sz="1600" dirty="0" smtClean="0">
                <a:solidFill>
                  <a:srgbClr val="000000"/>
                </a:solidFill>
                <a:cs typeface="Times New Roman" panose="02020603050405020304" pitchFamily="18" charset="0"/>
              </a:rPr>
              <a:t>detector</a:t>
            </a:r>
            <a:endParaRPr lang="en-US" sz="1600" dirty="0">
              <a:solidFill>
                <a:srgbClr val="000000"/>
              </a:solidFill>
              <a:cs typeface="Times New Roman" panose="02020603050405020304" pitchFamily="18" charset="0"/>
            </a:endParaRPr>
          </a:p>
        </p:txBody>
      </p:sp>
      <p:pic>
        <p:nvPicPr>
          <p:cNvPr id="9" name="Picture 8"/>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00400" y="3912393"/>
            <a:ext cx="2168418" cy="693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7346361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tr-TR" altLang="en-US" dirty="0" smtClean="0"/>
              <a:t>May 2015</a:t>
            </a:r>
            <a:endParaRPr lang="en-GB" altLang="en-US" dirty="0"/>
          </a:p>
        </p:txBody>
      </p:sp>
      <p:sp>
        <p:nvSpPr>
          <p:cNvPr id="3" name="Footer Placeholder 2"/>
          <p:cNvSpPr>
            <a:spLocks noGrp="1"/>
          </p:cNvSpPr>
          <p:nvPr>
            <p:ph type="ftr" sz="quarter" idx="11"/>
          </p:nvPr>
        </p:nvSpPr>
        <p:spPr>
          <a:xfrm>
            <a:off x="5486400" y="6475413"/>
            <a:ext cx="3124200" cy="184666"/>
          </a:xfrm>
        </p:spPr>
        <p:txBody>
          <a:bodyPr/>
          <a:lstStyle/>
          <a:p>
            <a:r>
              <a:rPr lang="en-GB" altLang="en-US" dirty="0"/>
              <a:t>Murat </a:t>
            </a:r>
            <a:r>
              <a:rPr lang="en-GB" altLang="en-US" dirty="0" err="1"/>
              <a:t>Uysal</a:t>
            </a:r>
            <a:r>
              <a:rPr lang="en-GB" altLang="en-US" dirty="0"/>
              <a:t>, </a:t>
            </a:r>
            <a:r>
              <a:rPr lang="tr-TR" altLang="en-US" dirty="0"/>
              <a:t>F</a:t>
            </a:r>
            <a:r>
              <a:rPr lang="en-GB" altLang="en-US" dirty="0" err="1"/>
              <a:t>arshad</a:t>
            </a:r>
            <a:r>
              <a:rPr lang="en-GB" altLang="en-US" dirty="0"/>
              <a:t> </a:t>
            </a:r>
            <a:r>
              <a:rPr lang="en-GB" altLang="en-US" dirty="0" err="1"/>
              <a:t>Miramirkhani</a:t>
            </a:r>
            <a:endParaRPr lang="en-GB" altLang="en-US" dirty="0"/>
          </a:p>
        </p:txBody>
      </p:sp>
      <p:sp>
        <p:nvSpPr>
          <p:cNvPr id="4" name="Slide Number Placeholder 3"/>
          <p:cNvSpPr>
            <a:spLocks noGrp="1"/>
          </p:cNvSpPr>
          <p:nvPr>
            <p:ph type="sldNum" sz="quarter" idx="12"/>
          </p:nvPr>
        </p:nvSpPr>
        <p:spPr/>
        <p:txBody>
          <a:bodyPr/>
          <a:lstStyle/>
          <a:p>
            <a:r>
              <a:rPr lang="en-GB" altLang="en-US" smtClean="0"/>
              <a:t>Slide </a:t>
            </a:r>
            <a:fld id="{2F03CF15-9775-4923-BCFF-1A75B19C3DAF}" type="slidenum">
              <a:rPr lang="en-GB" altLang="en-US" smtClean="0"/>
              <a:pPr/>
              <a:t>17</a:t>
            </a:fld>
            <a:endParaRPr lang="en-GB" altLang="en-US"/>
          </a:p>
        </p:txBody>
      </p:sp>
      <p:sp>
        <p:nvSpPr>
          <p:cNvPr id="5" name="Rectangle 2"/>
          <p:cNvSpPr txBox="1">
            <a:spLocks noChangeArrowheads="1"/>
          </p:cNvSpPr>
          <p:nvPr/>
        </p:nvSpPr>
        <p:spPr>
          <a:xfrm>
            <a:off x="685800" y="609600"/>
            <a:ext cx="7848600" cy="534987"/>
          </a:xfrm>
          <a:prstGeom prst="rect">
            <a:avLst/>
          </a:prstGeom>
        </p:spPr>
        <p:txBody>
          <a:bodyPr/>
          <a:lst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a:lstStyle>
          <a:p>
            <a:pPr algn="ctr" eaLnBrk="1" hangingPunct="1">
              <a:defRPr/>
            </a:pPr>
            <a:r>
              <a:rPr lang="en-US" sz="3200" b="1" dirty="0" smtClean="0">
                <a:solidFill>
                  <a:srgbClr val="0070C0"/>
                </a:solidFill>
              </a:rPr>
              <a:t>Characterization of CIR</a:t>
            </a:r>
            <a:r>
              <a:rPr lang="en-CA" sz="3200" dirty="0" smtClean="0"/>
              <a:t/>
            </a:r>
            <a:br>
              <a:rPr lang="en-CA" sz="3200" dirty="0" smtClean="0"/>
            </a:br>
            <a:r>
              <a:rPr lang="en-CA" sz="3200" dirty="0" smtClean="0"/>
              <a:t/>
            </a:r>
            <a:br>
              <a:rPr lang="en-CA" sz="3200" dirty="0" smtClean="0"/>
            </a:br>
            <a:endParaRPr lang="en-CA" b="1" dirty="0" smtClean="0">
              <a:solidFill>
                <a:srgbClr val="80B4CE"/>
              </a:solidFill>
              <a:effectLst>
                <a:outerShdw blurRad="38100" dist="38100" dir="2700000" algn="tl">
                  <a:srgbClr val="000000">
                    <a:alpha val="43137"/>
                  </a:srgbClr>
                </a:outerShdw>
              </a:effectLst>
            </a:endParaRPr>
          </a:p>
        </p:txBody>
      </p:sp>
      <p:sp>
        <p:nvSpPr>
          <p:cNvPr id="6" name="Rectangle 5"/>
          <p:cNvSpPr>
            <a:spLocks noChangeArrowheads="1"/>
          </p:cNvSpPr>
          <p:nvPr/>
        </p:nvSpPr>
        <p:spPr bwMode="auto">
          <a:xfrm>
            <a:off x="563563" y="1733127"/>
            <a:ext cx="8091487" cy="92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ltLang="en-US">
              <a:solidFill>
                <a:srgbClr val="000000"/>
              </a:solidFill>
            </a:endParaRPr>
          </a:p>
          <a:p>
            <a:endParaRPr lang="en-US" altLang="en-US" b="1"/>
          </a:p>
          <a:p>
            <a:endParaRPr lang="tr-TR" altLang="en-US"/>
          </a:p>
        </p:txBody>
      </p:sp>
      <p:graphicFrame>
        <p:nvGraphicFramePr>
          <p:cNvPr id="7" name="Table 6"/>
          <p:cNvGraphicFramePr>
            <a:graphicFrameLocks noGrp="1"/>
          </p:cNvGraphicFramePr>
          <p:nvPr>
            <p:extLst>
              <p:ext uri="{D42A27DB-BD31-4B8C-83A1-F6EECF244321}">
                <p14:modId xmlns:p14="http://schemas.microsoft.com/office/powerpoint/2010/main" val="3647603047"/>
              </p:ext>
            </p:extLst>
          </p:nvPr>
        </p:nvGraphicFramePr>
        <p:xfrm>
          <a:off x="1447800" y="1394783"/>
          <a:ext cx="6324600" cy="4701217"/>
        </p:xfrm>
        <a:graphic>
          <a:graphicData uri="http://schemas.openxmlformats.org/drawingml/2006/table">
            <a:tbl>
              <a:tblPr firstRow="1" bandRow="1">
                <a:tableStyleId>{5940675A-B579-460E-94D1-54222C63F5DA}</a:tableStyleId>
              </a:tblPr>
              <a:tblGrid>
                <a:gridCol w="3276600"/>
                <a:gridCol w="3048000"/>
              </a:tblGrid>
              <a:tr h="592536">
                <a:tc>
                  <a:txBody>
                    <a:bodyPr/>
                    <a:lstStyle/>
                    <a:p>
                      <a:pPr algn="ctr"/>
                      <a:r>
                        <a:rPr lang="en-US" sz="2400" b="1" dirty="0" smtClean="0">
                          <a:solidFill>
                            <a:srgbClr val="0069B8"/>
                          </a:solidFill>
                          <a:latin typeface="+mj-lt"/>
                        </a:rPr>
                        <a:t>Channel Parameters</a:t>
                      </a:r>
                      <a:endParaRPr lang="en-US" sz="2400" b="1" dirty="0">
                        <a:solidFill>
                          <a:srgbClr val="0069B8"/>
                        </a:solidFill>
                        <a:latin typeface="+mj-lt"/>
                      </a:endParaRPr>
                    </a:p>
                  </a:txBody>
                  <a:tcPr/>
                </a:tc>
                <a:tc>
                  <a:txBody>
                    <a:bodyPr/>
                    <a:lstStyle/>
                    <a:p>
                      <a:pPr algn="ctr"/>
                      <a:r>
                        <a:rPr lang="en-US" sz="2400" b="1" dirty="0" smtClean="0">
                          <a:solidFill>
                            <a:srgbClr val="0069B8"/>
                          </a:solidFill>
                          <a:latin typeface="+mj-lt"/>
                        </a:rPr>
                        <a:t>Definition</a:t>
                      </a:r>
                      <a:endParaRPr lang="en-US" sz="2400" b="1" dirty="0">
                        <a:solidFill>
                          <a:srgbClr val="0069B8"/>
                        </a:solidFill>
                        <a:latin typeface="+mj-lt"/>
                      </a:endParaRPr>
                    </a:p>
                  </a:txBody>
                  <a:tcPr/>
                </a:tc>
              </a:tr>
              <a:tr h="474264">
                <a:tc>
                  <a:txBody>
                    <a:bodyPr/>
                    <a:lstStyle/>
                    <a:p>
                      <a:pPr algn="ctr"/>
                      <a:r>
                        <a:rPr lang="en-US" sz="1600" b="1" dirty="0" smtClean="0">
                          <a:latin typeface="+mj-lt"/>
                        </a:rPr>
                        <a:t>Channel  DC Gain</a:t>
                      </a:r>
                      <a:endParaRPr lang="en-US" sz="1600" b="1" dirty="0">
                        <a:latin typeface="+mj-lt"/>
                      </a:endParaRPr>
                    </a:p>
                  </a:txBody>
                  <a:tcPr/>
                </a:tc>
                <a:tc>
                  <a:txBody>
                    <a:bodyPr/>
                    <a:lstStyle/>
                    <a:p>
                      <a:endParaRPr lang="en-US">
                        <a:latin typeface="+mj-lt"/>
                      </a:endParaRPr>
                    </a:p>
                  </a:txBody>
                  <a:tcPr/>
                </a:tc>
              </a:tr>
              <a:tr h="762000">
                <a:tc>
                  <a:txBody>
                    <a:bodyPr/>
                    <a:lstStyle/>
                    <a:p>
                      <a:pPr algn="ctr"/>
                      <a:endParaRPr lang="en-US" sz="1600" b="1" dirty="0" smtClean="0">
                        <a:latin typeface="+mj-lt"/>
                      </a:endParaRPr>
                    </a:p>
                    <a:p>
                      <a:pPr algn="ctr"/>
                      <a:r>
                        <a:rPr lang="en-US" sz="1600" b="1" dirty="0" smtClean="0">
                          <a:latin typeface="+mj-lt"/>
                        </a:rPr>
                        <a:t>Mean Excess Delay Spread</a:t>
                      </a:r>
                      <a:endParaRPr lang="en-US" sz="1600" b="1" dirty="0">
                        <a:latin typeface="+mj-lt"/>
                      </a:endParaRPr>
                    </a:p>
                  </a:txBody>
                  <a:tcPr/>
                </a:tc>
                <a:tc>
                  <a:txBody>
                    <a:bodyPr/>
                    <a:lstStyle/>
                    <a:p>
                      <a:endParaRPr lang="en-US" dirty="0">
                        <a:latin typeface="+mj-lt"/>
                      </a:endParaRPr>
                    </a:p>
                  </a:txBody>
                  <a:tcPr/>
                </a:tc>
              </a:tr>
              <a:tr h="762000">
                <a:tc>
                  <a:txBody>
                    <a:bodyPr/>
                    <a:lstStyle/>
                    <a:p>
                      <a:pPr algn="ctr"/>
                      <a:endParaRPr lang="en-US" sz="1600" b="1" dirty="0" smtClean="0">
                        <a:latin typeface="+mj-lt"/>
                      </a:endParaRPr>
                    </a:p>
                    <a:p>
                      <a:pPr algn="ctr"/>
                      <a:r>
                        <a:rPr lang="en-US" sz="1600" b="1" dirty="0" smtClean="0">
                          <a:latin typeface="+mj-lt"/>
                        </a:rPr>
                        <a:t>RMS Delay Spread</a:t>
                      </a:r>
                      <a:endParaRPr lang="en-US" sz="1600" b="1" dirty="0">
                        <a:latin typeface="+mj-lt"/>
                      </a:endParaRPr>
                    </a:p>
                  </a:txBody>
                  <a:tcPr/>
                </a:tc>
                <a:tc>
                  <a:txBody>
                    <a:bodyPr/>
                    <a:lstStyle/>
                    <a:p>
                      <a:endParaRPr lang="en-US" dirty="0">
                        <a:latin typeface="+mj-lt"/>
                      </a:endParaRPr>
                    </a:p>
                  </a:txBody>
                  <a:tcPr/>
                </a:tc>
              </a:tr>
              <a:tr h="592536">
                <a:tc>
                  <a:txBody>
                    <a:bodyPr/>
                    <a:lstStyle/>
                    <a:p>
                      <a:pPr algn="ctr"/>
                      <a:r>
                        <a:rPr lang="en-US" sz="1600" b="1" dirty="0" smtClean="0">
                          <a:latin typeface="+mj-lt"/>
                        </a:rPr>
                        <a:t>Frequency Correlation Function</a:t>
                      </a:r>
                      <a:endParaRPr lang="en-US" sz="1600" b="1" dirty="0">
                        <a:latin typeface="+mj-lt"/>
                      </a:endParaRPr>
                    </a:p>
                  </a:txBody>
                  <a:tcPr/>
                </a:tc>
                <a:tc>
                  <a:txBody>
                    <a:bodyPr/>
                    <a:lstStyle/>
                    <a:p>
                      <a:endParaRPr lang="en-US" dirty="0">
                        <a:latin typeface="+mj-lt"/>
                      </a:endParaRPr>
                    </a:p>
                  </a:txBody>
                  <a:tcPr/>
                </a:tc>
              </a:tr>
              <a:tr h="925345">
                <a:tc>
                  <a:txBody>
                    <a:bodyPr/>
                    <a:lstStyle/>
                    <a:p>
                      <a:pPr algn="ctr"/>
                      <a:endParaRPr lang="en-US" sz="1600" b="1" dirty="0" smtClean="0">
                        <a:latin typeface="+mj-lt"/>
                      </a:endParaRPr>
                    </a:p>
                    <a:p>
                      <a:pPr algn="ctr"/>
                      <a:r>
                        <a:rPr lang="en-US" sz="1600" b="1" dirty="0" smtClean="0">
                          <a:latin typeface="+mj-lt"/>
                        </a:rPr>
                        <a:t>Coherence Bandwidth </a:t>
                      </a:r>
                    </a:p>
                    <a:p>
                      <a:pPr algn="ctr"/>
                      <a:r>
                        <a:rPr lang="en-US" sz="1200" b="1" dirty="0" smtClean="0">
                          <a:latin typeface="+mj-lt"/>
                        </a:rPr>
                        <a:t>(Correlation</a:t>
                      </a:r>
                      <a:r>
                        <a:rPr lang="en-US" sz="1200" b="1" baseline="0" dirty="0" smtClean="0">
                          <a:latin typeface="+mj-lt"/>
                        </a:rPr>
                        <a:t> level of 0.9)</a:t>
                      </a:r>
                      <a:endParaRPr lang="en-US" sz="1200" b="1" dirty="0">
                        <a:latin typeface="+mj-lt"/>
                      </a:endParaRPr>
                    </a:p>
                  </a:txBody>
                  <a:tcPr/>
                </a:tc>
                <a:tc>
                  <a:txBody>
                    <a:bodyPr/>
                    <a:lstStyle/>
                    <a:p>
                      <a:endParaRPr lang="en-US" dirty="0">
                        <a:latin typeface="+mj-lt"/>
                      </a:endParaRPr>
                    </a:p>
                  </a:txBody>
                  <a:tcPr/>
                </a:tc>
              </a:tr>
              <a:tr h="592536">
                <a:tc>
                  <a:txBody>
                    <a:bodyPr/>
                    <a:lstStyle/>
                    <a:p>
                      <a:pPr algn="ctr"/>
                      <a:r>
                        <a:rPr lang="tr-TR" sz="1600" b="1" dirty="0" smtClean="0">
                          <a:latin typeface="+mj-lt"/>
                        </a:rPr>
                        <a:t>Channel Transfer </a:t>
                      </a:r>
                      <a:r>
                        <a:rPr lang="tr-TR" sz="1600" b="1" dirty="0" err="1" smtClean="0">
                          <a:latin typeface="+mj-lt"/>
                        </a:rPr>
                        <a:t>Function</a:t>
                      </a:r>
                      <a:endParaRPr lang="en-US" sz="1600" b="1" dirty="0">
                        <a:latin typeface="+mj-lt"/>
                      </a:endParaRPr>
                    </a:p>
                  </a:txBody>
                  <a:tcPr/>
                </a:tc>
                <a:tc>
                  <a:txBody>
                    <a:bodyPr/>
                    <a:lstStyle/>
                    <a:p>
                      <a:endParaRPr lang="en-US" dirty="0">
                        <a:latin typeface="+mj-lt"/>
                      </a:endParaRPr>
                    </a:p>
                  </a:txBody>
                  <a:tcPr/>
                </a:tc>
              </a:tr>
            </a:tbl>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2871143426"/>
              </p:ext>
            </p:extLst>
          </p:nvPr>
        </p:nvGraphicFramePr>
        <p:xfrm>
          <a:off x="5638800" y="2025020"/>
          <a:ext cx="1116013" cy="373062"/>
        </p:xfrm>
        <a:graphic>
          <a:graphicData uri="http://schemas.openxmlformats.org/presentationml/2006/ole">
            <mc:AlternateContent xmlns:mc="http://schemas.openxmlformats.org/markup-compatibility/2006">
              <mc:Choice xmlns:v="urn:schemas-microsoft-com:vml" Requires="v">
                <p:oleObj spid="_x0000_s27932" name="Equation" r:id="rId3" imgW="1079280" imgH="355320" progId="Equation.DSMT4">
                  <p:embed/>
                </p:oleObj>
              </mc:Choice>
              <mc:Fallback>
                <p:oleObj name="Equation" r:id="rId3" imgW="1079280" imgH="35532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38800" y="2025020"/>
                        <a:ext cx="1116013" cy="373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3944320922"/>
              </p:ext>
            </p:extLst>
          </p:nvPr>
        </p:nvGraphicFramePr>
        <p:xfrm>
          <a:off x="5257800" y="3293000"/>
          <a:ext cx="1752600" cy="713220"/>
        </p:xfrm>
        <a:graphic>
          <a:graphicData uri="http://schemas.openxmlformats.org/presentationml/2006/ole">
            <mc:AlternateContent xmlns:mc="http://schemas.openxmlformats.org/markup-compatibility/2006">
              <mc:Choice xmlns:v="urn:schemas-microsoft-com:vml" Requires="v">
                <p:oleObj spid="_x0000_s27933" name="Equation" r:id="rId5" imgW="1803240" imgH="736560" progId="Equation.DSMT4">
                  <p:embed/>
                </p:oleObj>
              </mc:Choice>
              <mc:Fallback>
                <p:oleObj name="Equation" r:id="rId5" imgW="1803240" imgH="73656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257800" y="3293000"/>
                        <a:ext cx="1752600" cy="713220"/>
                      </a:xfrm>
                      <a:prstGeom prst="rect">
                        <a:avLst/>
                      </a:prstGeom>
                      <a:noFill/>
                      <a:ln>
                        <a:noFill/>
                      </a:ln>
                    </p:spPr>
                  </p:pic>
                </p:oleObj>
              </mc:Fallback>
            </mc:AlternateContent>
          </a:graphicData>
        </a:graphic>
      </p:graphicFrame>
      <p:graphicFrame>
        <p:nvGraphicFramePr>
          <p:cNvPr id="10" name="Object 9"/>
          <p:cNvGraphicFramePr>
            <a:graphicFrameLocks noChangeAspect="1"/>
          </p:cNvGraphicFramePr>
          <p:nvPr>
            <p:extLst>
              <p:ext uri="{D42A27DB-BD31-4B8C-83A1-F6EECF244321}">
                <p14:modId xmlns:p14="http://schemas.microsoft.com/office/powerpoint/2010/main" val="374035829"/>
              </p:ext>
            </p:extLst>
          </p:nvPr>
        </p:nvGraphicFramePr>
        <p:xfrm>
          <a:off x="5486400" y="2482220"/>
          <a:ext cx="1295400" cy="755033"/>
        </p:xfrm>
        <a:graphic>
          <a:graphicData uri="http://schemas.openxmlformats.org/presentationml/2006/ole">
            <mc:AlternateContent xmlns:mc="http://schemas.openxmlformats.org/markup-compatibility/2006">
              <mc:Choice xmlns:v="urn:schemas-microsoft-com:vml" Requires="v">
                <p:oleObj spid="_x0000_s27934" name="Equation" r:id="rId7" imgW="1206360" imgH="685800" progId="Equation.DSMT4">
                  <p:embed/>
                </p:oleObj>
              </mc:Choice>
              <mc:Fallback>
                <p:oleObj name="Equation" r:id="rId7" imgW="1206360" imgH="685800" progId="Equation.DSMT4">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486400" y="2482220"/>
                        <a:ext cx="1295400" cy="755033"/>
                      </a:xfrm>
                      <a:prstGeom prst="rect">
                        <a:avLst/>
                      </a:prstGeom>
                      <a:noFill/>
                      <a:ln>
                        <a:noFill/>
                      </a:ln>
                    </p:spPr>
                  </p:pic>
                </p:oleObj>
              </mc:Fallback>
            </mc:AlternateContent>
          </a:graphicData>
        </a:graphic>
      </p:graphicFrame>
      <p:graphicFrame>
        <p:nvGraphicFramePr>
          <p:cNvPr id="11" name="Object 10"/>
          <p:cNvGraphicFramePr>
            <a:graphicFrameLocks noChangeAspect="1"/>
          </p:cNvGraphicFramePr>
          <p:nvPr>
            <p:extLst>
              <p:ext uri="{D42A27DB-BD31-4B8C-83A1-F6EECF244321}">
                <p14:modId xmlns:p14="http://schemas.microsoft.com/office/powerpoint/2010/main" val="483565145"/>
              </p:ext>
            </p:extLst>
          </p:nvPr>
        </p:nvGraphicFramePr>
        <p:xfrm>
          <a:off x="5224462" y="4082420"/>
          <a:ext cx="1938338" cy="393700"/>
        </p:xfrm>
        <a:graphic>
          <a:graphicData uri="http://schemas.openxmlformats.org/presentationml/2006/ole">
            <mc:AlternateContent xmlns:mc="http://schemas.openxmlformats.org/markup-compatibility/2006">
              <mc:Choice xmlns:v="urn:schemas-microsoft-com:vml" Requires="v">
                <p:oleObj spid="_x0000_s27935" name="Equation" r:id="rId9" imgW="1765080" imgH="355320" progId="Equation.DSMT4">
                  <p:embed/>
                </p:oleObj>
              </mc:Choice>
              <mc:Fallback>
                <p:oleObj name="Equation" r:id="rId9" imgW="1765080" imgH="355320" progId="Equation.DSMT4">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224462" y="4082420"/>
                        <a:ext cx="1938338"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2" name="Object 11"/>
          <p:cNvGraphicFramePr>
            <a:graphicFrameLocks noChangeAspect="1"/>
          </p:cNvGraphicFramePr>
          <p:nvPr>
            <p:extLst>
              <p:ext uri="{D42A27DB-BD31-4B8C-83A1-F6EECF244321}">
                <p14:modId xmlns:p14="http://schemas.microsoft.com/office/powerpoint/2010/main" val="3715143697"/>
              </p:ext>
            </p:extLst>
          </p:nvPr>
        </p:nvGraphicFramePr>
        <p:xfrm>
          <a:off x="4887913" y="4921250"/>
          <a:ext cx="2649537" cy="285750"/>
        </p:xfrm>
        <a:graphic>
          <a:graphicData uri="http://schemas.openxmlformats.org/presentationml/2006/ole">
            <mc:AlternateContent xmlns:mc="http://schemas.openxmlformats.org/markup-compatibility/2006">
              <mc:Choice xmlns:v="urn:schemas-microsoft-com:vml" Requires="v">
                <p:oleObj spid="_x0000_s27936" name="Equation" r:id="rId11" imgW="2450880" imgH="279360" progId="Equation.DSMT4">
                  <p:embed/>
                </p:oleObj>
              </mc:Choice>
              <mc:Fallback>
                <p:oleObj name="Equation" r:id="rId11" imgW="2450880" imgH="279360" progId="Equation.DSMT4">
                  <p:embed/>
                  <p:pic>
                    <p:nvPicPr>
                      <p:cNvPr id="0" name=""/>
                      <p:cNvPicPr>
                        <a:picLocks noChangeAspect="1" noChangeArrowheads="1"/>
                      </p:cNvPicPr>
                      <p:nvPr/>
                    </p:nvPicPr>
                    <p:blipFill>
                      <a:blip r:embed="rId12"/>
                      <a:srcRect/>
                      <a:stretch>
                        <a:fillRect/>
                      </a:stretch>
                    </p:blipFill>
                    <p:spPr bwMode="auto">
                      <a:xfrm>
                        <a:off x="4887913" y="4921250"/>
                        <a:ext cx="2649537" cy="28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3" name="Object 12"/>
          <p:cNvGraphicFramePr>
            <a:graphicFrameLocks noChangeAspect="1"/>
          </p:cNvGraphicFramePr>
          <p:nvPr>
            <p:extLst>
              <p:ext uri="{D42A27DB-BD31-4B8C-83A1-F6EECF244321}">
                <p14:modId xmlns:p14="http://schemas.microsoft.com/office/powerpoint/2010/main" val="1215754931"/>
              </p:ext>
            </p:extLst>
          </p:nvPr>
        </p:nvGraphicFramePr>
        <p:xfrm>
          <a:off x="5334000" y="5606420"/>
          <a:ext cx="1697037" cy="360363"/>
        </p:xfrm>
        <a:graphic>
          <a:graphicData uri="http://schemas.openxmlformats.org/presentationml/2006/ole">
            <mc:AlternateContent xmlns:mc="http://schemas.openxmlformats.org/markup-compatibility/2006">
              <mc:Choice xmlns:v="urn:schemas-microsoft-com:vml" Requires="v">
                <p:oleObj spid="_x0000_s27937" name="Equation" r:id="rId13" imgW="1625400" imgH="355320" progId="Equation.DSMT4">
                  <p:embed/>
                </p:oleObj>
              </mc:Choice>
              <mc:Fallback>
                <p:oleObj name="Equation" r:id="rId13" imgW="1625400" imgH="355320" progId="Equation.DSMT4">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334000" y="5606420"/>
                        <a:ext cx="16970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84397042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GB" altLang="en-US" dirty="0" smtClean="0"/>
              <a:t>May 2015</a:t>
            </a:r>
            <a:endParaRPr lang="en-GB" altLang="en-US" dirty="0"/>
          </a:p>
        </p:txBody>
      </p:sp>
      <p:sp>
        <p:nvSpPr>
          <p:cNvPr id="5" name="Footer Placeholder 4"/>
          <p:cNvSpPr>
            <a:spLocks noGrp="1"/>
          </p:cNvSpPr>
          <p:nvPr>
            <p:ph type="ftr" sz="quarter" idx="11"/>
          </p:nvPr>
        </p:nvSpPr>
        <p:spPr>
          <a:xfrm>
            <a:off x="5486400" y="6475413"/>
            <a:ext cx="3124200" cy="184666"/>
          </a:xfrm>
        </p:spPr>
        <p:txBody>
          <a:bodyPr/>
          <a:lstStyle/>
          <a:p>
            <a:r>
              <a:rPr lang="en-GB" altLang="en-US" dirty="0" smtClean="0"/>
              <a:t>Murat Uysal, </a:t>
            </a:r>
            <a:r>
              <a:rPr lang="en-GB" altLang="en-US" dirty="0" err="1"/>
              <a:t>Farshad</a:t>
            </a:r>
            <a:r>
              <a:rPr lang="en-GB" altLang="en-US" dirty="0"/>
              <a:t> </a:t>
            </a:r>
            <a:r>
              <a:rPr lang="en-GB" altLang="en-US" dirty="0" err="1"/>
              <a:t>Miramirkhani</a:t>
            </a:r>
            <a:endParaRPr lang="en-GB" altLang="en-US" dirty="0"/>
          </a:p>
        </p:txBody>
      </p:sp>
      <p:sp>
        <p:nvSpPr>
          <p:cNvPr id="6" name="Slide Number Placeholder 5"/>
          <p:cNvSpPr>
            <a:spLocks noGrp="1"/>
          </p:cNvSpPr>
          <p:nvPr>
            <p:ph type="sldNum" sz="quarter" idx="12"/>
          </p:nvPr>
        </p:nvSpPr>
        <p:spPr/>
        <p:txBody>
          <a:bodyPr/>
          <a:lstStyle/>
          <a:p>
            <a:r>
              <a:rPr lang="en-GB" altLang="en-US"/>
              <a:t>Slide </a:t>
            </a:r>
            <a:fld id="{68F34BEF-6D4B-4920-B9FF-96BD9BB2CBE9}" type="slidenum">
              <a:rPr lang="en-GB" altLang="en-US"/>
              <a:pPr/>
              <a:t>18</a:t>
            </a:fld>
            <a:endParaRPr lang="en-GB" altLang="en-US"/>
          </a:p>
        </p:txBody>
      </p:sp>
      <p:sp>
        <p:nvSpPr>
          <p:cNvPr id="9" name="Rectangle 2"/>
          <p:cNvSpPr txBox="1">
            <a:spLocks noChangeArrowheads="1"/>
          </p:cNvSpPr>
          <p:nvPr/>
        </p:nvSpPr>
        <p:spPr>
          <a:xfrm>
            <a:off x="685800" y="617538"/>
            <a:ext cx="7696200" cy="782637"/>
          </a:xfrm>
          <a:prstGeom prst="rect">
            <a:avLst/>
          </a:prstGeom>
        </p:spPr>
        <p:txBody>
          <a:bodyPr/>
          <a:lst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a:lstStyle>
          <a:p>
            <a:pPr algn="ctr" eaLnBrk="1" hangingPunct="1">
              <a:defRPr/>
            </a:pPr>
            <a:r>
              <a:rPr lang="en-US" sz="3200" b="1" dirty="0" smtClean="0">
                <a:solidFill>
                  <a:srgbClr val="0070C0"/>
                </a:solidFill>
              </a:rPr>
              <a:t>Simulation Parameters</a:t>
            </a:r>
            <a:endParaRPr lang="en-US" sz="3200" b="1" dirty="0">
              <a:solidFill>
                <a:srgbClr val="0070C0"/>
              </a:solidFill>
            </a:endParaRPr>
          </a:p>
          <a:p>
            <a:pPr algn="ctr" eaLnBrk="1" hangingPunct="1">
              <a:defRPr/>
            </a:pPr>
            <a:r>
              <a:rPr lang="en-CA" sz="3200" dirty="0" smtClean="0"/>
              <a:t/>
            </a:r>
            <a:br>
              <a:rPr lang="en-CA" sz="3200" dirty="0" smtClean="0"/>
            </a:br>
            <a:endParaRPr lang="en-CA" sz="3200" dirty="0" smtClean="0"/>
          </a:p>
          <a:p>
            <a:pPr algn="ctr" eaLnBrk="1" hangingPunct="1">
              <a:defRPr/>
            </a:pPr>
            <a:endParaRPr lang="en-CA" sz="3200" dirty="0" smtClean="0"/>
          </a:p>
          <a:p>
            <a:pPr algn="ctr">
              <a:buClr>
                <a:srgbClr val="0070C0"/>
              </a:buClr>
              <a:buSzPct val="150000"/>
              <a:defRPr/>
            </a:pPr>
            <a:endParaRPr lang="en-CA" sz="1000" dirty="0">
              <a:cs typeface="Arial" charset="0"/>
            </a:endParaRPr>
          </a:p>
        </p:txBody>
      </p:sp>
      <p:graphicFrame>
        <p:nvGraphicFramePr>
          <p:cNvPr id="2" name="Table 1"/>
          <p:cNvGraphicFramePr>
            <a:graphicFrameLocks noGrp="1"/>
          </p:cNvGraphicFramePr>
          <p:nvPr>
            <p:extLst>
              <p:ext uri="{D42A27DB-BD31-4B8C-83A1-F6EECF244321}">
                <p14:modId xmlns:p14="http://schemas.microsoft.com/office/powerpoint/2010/main" val="1483024078"/>
              </p:ext>
            </p:extLst>
          </p:nvPr>
        </p:nvGraphicFramePr>
        <p:xfrm>
          <a:off x="685800" y="1375658"/>
          <a:ext cx="7696200" cy="3668782"/>
        </p:xfrm>
        <a:graphic>
          <a:graphicData uri="http://schemas.openxmlformats.org/drawingml/2006/table">
            <a:tbl>
              <a:tblPr firstRow="1" firstCol="1" bandRow="1">
                <a:tableStyleId>{5940675A-B579-460E-94D1-54222C63F5DA}</a:tableStyleId>
              </a:tblPr>
              <a:tblGrid>
                <a:gridCol w="3265055"/>
                <a:gridCol w="4431145"/>
              </a:tblGrid>
              <a:tr h="106296">
                <a:tc>
                  <a:txBody>
                    <a:bodyPr/>
                    <a:lstStyle/>
                    <a:p>
                      <a:pPr marL="0" marR="0" algn="l">
                        <a:spcBef>
                          <a:spcPts val="0"/>
                        </a:spcBef>
                        <a:spcAft>
                          <a:spcPts val="0"/>
                        </a:spcAft>
                      </a:pPr>
                      <a:r>
                        <a:rPr lang="en-US" sz="1600" b="1" dirty="0">
                          <a:effectLst/>
                          <a:latin typeface="+mj-lt"/>
                        </a:rPr>
                        <a:t>Size of room</a:t>
                      </a:r>
                      <a:endParaRPr lang="en-US" sz="1600" b="1" dirty="0">
                        <a:effectLst/>
                        <a:latin typeface="+mj-lt"/>
                        <a:ea typeface="Times New Roman"/>
                        <a:cs typeface="Arial"/>
                      </a:endParaRPr>
                    </a:p>
                  </a:txBody>
                  <a:tcPr marL="68580" marR="68580" marT="0" marB="0"/>
                </a:tc>
                <a:tc>
                  <a:txBody>
                    <a:bodyPr/>
                    <a:lstStyle/>
                    <a:p>
                      <a:pPr marL="0" marR="0" algn="ctr">
                        <a:spcBef>
                          <a:spcPts val="0"/>
                        </a:spcBef>
                        <a:spcAft>
                          <a:spcPts val="0"/>
                        </a:spcAft>
                      </a:pPr>
                      <a:r>
                        <a:rPr lang="en-US" sz="1600" dirty="0" smtClean="0">
                          <a:effectLst/>
                          <a:latin typeface="+mj-lt"/>
                        </a:rPr>
                        <a:t>5</a:t>
                      </a:r>
                      <a:r>
                        <a:rPr lang="tr-TR" sz="1600" dirty="0" smtClean="0">
                          <a:effectLst/>
                          <a:latin typeface="+mj-lt"/>
                        </a:rPr>
                        <a:t> m </a:t>
                      </a:r>
                      <a:r>
                        <a:rPr lang="en-US" sz="1600" dirty="0" smtClean="0">
                          <a:effectLst/>
                          <a:latin typeface="+mj-lt"/>
                        </a:rPr>
                        <a:t>×</a:t>
                      </a:r>
                      <a:r>
                        <a:rPr lang="tr-TR" sz="1600" dirty="0" smtClean="0">
                          <a:effectLst/>
                          <a:latin typeface="+mj-lt"/>
                        </a:rPr>
                        <a:t> </a:t>
                      </a:r>
                      <a:r>
                        <a:rPr lang="en-US" sz="1600" dirty="0" smtClean="0">
                          <a:effectLst/>
                          <a:latin typeface="+mj-lt"/>
                        </a:rPr>
                        <a:t>5</a:t>
                      </a:r>
                      <a:r>
                        <a:rPr lang="tr-TR" sz="1600" dirty="0" smtClean="0">
                          <a:effectLst/>
                          <a:latin typeface="+mj-lt"/>
                        </a:rPr>
                        <a:t> m </a:t>
                      </a:r>
                      <a:r>
                        <a:rPr lang="en-US" sz="1600" dirty="0" smtClean="0">
                          <a:effectLst/>
                          <a:latin typeface="+mj-lt"/>
                        </a:rPr>
                        <a:t>×</a:t>
                      </a:r>
                      <a:r>
                        <a:rPr lang="tr-TR" sz="1600" dirty="0" smtClean="0">
                          <a:effectLst/>
                          <a:latin typeface="+mj-lt"/>
                        </a:rPr>
                        <a:t> </a:t>
                      </a:r>
                      <a:r>
                        <a:rPr lang="en-US" sz="1600" dirty="0" smtClean="0">
                          <a:effectLst/>
                          <a:latin typeface="+mj-lt"/>
                        </a:rPr>
                        <a:t>3</a:t>
                      </a:r>
                      <a:r>
                        <a:rPr lang="tr-TR" sz="1600" dirty="0" smtClean="0">
                          <a:effectLst/>
                          <a:latin typeface="+mj-lt"/>
                        </a:rPr>
                        <a:t> m</a:t>
                      </a:r>
                      <a:endParaRPr lang="en-US" sz="1600" dirty="0">
                        <a:effectLst/>
                        <a:latin typeface="+mj-lt"/>
                        <a:ea typeface="Times New Roman"/>
                        <a:cs typeface="Arial"/>
                      </a:endParaRPr>
                    </a:p>
                  </a:txBody>
                  <a:tcPr marL="68580" marR="68580" marT="0" marB="0"/>
                </a:tc>
              </a:tr>
              <a:tr h="212591">
                <a:tc>
                  <a:txBody>
                    <a:bodyPr/>
                    <a:lstStyle/>
                    <a:p>
                      <a:pPr marL="0" marR="0" algn="l">
                        <a:spcBef>
                          <a:spcPts val="0"/>
                        </a:spcBef>
                        <a:spcAft>
                          <a:spcPts val="0"/>
                        </a:spcAft>
                      </a:pPr>
                      <a:r>
                        <a:rPr lang="en-US" sz="1600" b="1" dirty="0">
                          <a:effectLst/>
                          <a:latin typeface="+mj-lt"/>
                        </a:rPr>
                        <a:t>Time resolution </a:t>
                      </a:r>
                      <a:r>
                        <a:rPr lang="en-US" sz="1600" b="1" dirty="0" smtClean="0">
                          <a:effectLst/>
                          <a:latin typeface="+mj-lt"/>
                        </a:rPr>
                        <a:t>(   )</a:t>
                      </a:r>
                      <a:endParaRPr lang="en-US" sz="1600" b="1" dirty="0">
                        <a:effectLst/>
                        <a:latin typeface="+mj-lt"/>
                        <a:ea typeface="Times New Roman"/>
                        <a:cs typeface="Arial"/>
                      </a:endParaRPr>
                    </a:p>
                  </a:txBody>
                  <a:tcPr marL="68580" marR="68580" marT="0" marB="0"/>
                </a:tc>
                <a:tc>
                  <a:txBody>
                    <a:bodyPr/>
                    <a:lstStyle/>
                    <a:p>
                      <a:pPr marL="0" marR="0" algn="ctr">
                        <a:spcBef>
                          <a:spcPts val="0"/>
                        </a:spcBef>
                        <a:spcAft>
                          <a:spcPts val="0"/>
                        </a:spcAft>
                      </a:pPr>
                      <a:r>
                        <a:rPr lang="en-US" sz="1600" dirty="0">
                          <a:effectLst/>
                          <a:latin typeface="+mj-lt"/>
                        </a:rPr>
                        <a:t>0.2 </a:t>
                      </a:r>
                      <a:r>
                        <a:rPr lang="en-US" sz="1600" dirty="0" smtClean="0">
                          <a:effectLst/>
                          <a:latin typeface="+mj-lt"/>
                        </a:rPr>
                        <a:t>ns</a:t>
                      </a:r>
                      <a:endParaRPr lang="en-US" sz="1600" dirty="0">
                        <a:effectLst/>
                        <a:latin typeface="+mj-lt"/>
                        <a:ea typeface="Times New Roman"/>
                        <a:cs typeface="Arial"/>
                      </a:endParaRPr>
                    </a:p>
                  </a:txBody>
                  <a:tcPr marL="68580" marR="68580" marT="0" marB="0"/>
                </a:tc>
              </a:tr>
              <a:tr h="212591">
                <a:tc>
                  <a:txBody>
                    <a:bodyPr/>
                    <a:lstStyle/>
                    <a:p>
                      <a:pPr marL="0" marR="0" algn="l">
                        <a:spcBef>
                          <a:spcPts val="0"/>
                        </a:spcBef>
                        <a:spcAft>
                          <a:spcPts val="0"/>
                        </a:spcAft>
                      </a:pPr>
                      <a:r>
                        <a:rPr lang="en-US" sz="1600" b="1" dirty="0">
                          <a:effectLst/>
                          <a:latin typeface="+mj-lt"/>
                        </a:rPr>
                        <a:t>Number of lighting</a:t>
                      </a:r>
                      <a:endParaRPr lang="en-US" sz="1600" b="1" dirty="0">
                        <a:effectLst/>
                        <a:latin typeface="+mj-lt"/>
                        <a:ea typeface="Times New Roman"/>
                        <a:cs typeface="Arial"/>
                      </a:endParaRPr>
                    </a:p>
                  </a:txBody>
                  <a:tcPr marL="68580" marR="68580" marT="0" marB="0"/>
                </a:tc>
                <a:tc>
                  <a:txBody>
                    <a:bodyPr/>
                    <a:lstStyle/>
                    <a:p>
                      <a:pPr marL="0" marR="0" algn="ctr">
                        <a:spcBef>
                          <a:spcPts val="0"/>
                        </a:spcBef>
                        <a:spcAft>
                          <a:spcPts val="0"/>
                        </a:spcAft>
                      </a:pPr>
                      <a:r>
                        <a:rPr lang="en-US" sz="1600" dirty="0">
                          <a:effectLst/>
                          <a:latin typeface="+mj-lt"/>
                        </a:rPr>
                        <a:t>4</a:t>
                      </a:r>
                      <a:endParaRPr lang="en-US" sz="1600" dirty="0">
                        <a:effectLst/>
                        <a:latin typeface="+mj-lt"/>
                        <a:ea typeface="Times New Roman"/>
                        <a:cs typeface="Arial"/>
                      </a:endParaRPr>
                    </a:p>
                  </a:txBody>
                  <a:tcPr marL="68580" marR="68580" marT="0" marB="0"/>
                </a:tc>
              </a:tr>
              <a:tr h="255022">
                <a:tc>
                  <a:txBody>
                    <a:bodyPr/>
                    <a:lstStyle/>
                    <a:p>
                      <a:pPr marL="0" marR="0" algn="l">
                        <a:spcBef>
                          <a:spcPts val="0"/>
                        </a:spcBef>
                        <a:spcAft>
                          <a:spcPts val="0"/>
                        </a:spcAft>
                      </a:pPr>
                      <a:r>
                        <a:rPr lang="en-US" sz="1600" b="1" dirty="0">
                          <a:effectLst/>
                          <a:latin typeface="+mj-lt"/>
                        </a:rPr>
                        <a:t>Number of </a:t>
                      </a:r>
                      <a:r>
                        <a:rPr lang="en-US" sz="1600" b="1" dirty="0" smtClean="0">
                          <a:effectLst/>
                          <a:latin typeface="+mj-lt"/>
                        </a:rPr>
                        <a:t>chips </a:t>
                      </a:r>
                      <a:r>
                        <a:rPr lang="en-US" sz="1600" b="1" dirty="0">
                          <a:effectLst/>
                          <a:latin typeface="+mj-lt"/>
                        </a:rPr>
                        <a:t>per each lighting</a:t>
                      </a:r>
                      <a:endParaRPr lang="en-US" sz="1600" b="1" dirty="0">
                        <a:effectLst/>
                        <a:latin typeface="+mj-lt"/>
                        <a:ea typeface="Times New Roman"/>
                        <a:cs typeface="Arial"/>
                      </a:endParaRPr>
                    </a:p>
                  </a:txBody>
                  <a:tcPr marL="68580" marR="68580" marT="0" marB="0"/>
                </a:tc>
                <a:tc>
                  <a:txBody>
                    <a:bodyPr/>
                    <a:lstStyle/>
                    <a:p>
                      <a:pPr marL="0" marR="0" algn="ctr">
                        <a:spcBef>
                          <a:spcPts val="0"/>
                        </a:spcBef>
                        <a:spcAft>
                          <a:spcPts val="0"/>
                        </a:spcAft>
                      </a:pPr>
                      <a:r>
                        <a:rPr lang="en-US" sz="1600" dirty="0" smtClean="0">
                          <a:effectLst/>
                          <a:latin typeface="+mj-lt"/>
                        </a:rPr>
                        <a:t>100</a:t>
                      </a:r>
                      <a:endParaRPr lang="en-US" sz="1600" dirty="0">
                        <a:effectLst/>
                        <a:latin typeface="+mj-lt"/>
                        <a:ea typeface="Times New Roman"/>
                        <a:cs typeface="Arial"/>
                      </a:endParaRPr>
                    </a:p>
                  </a:txBody>
                  <a:tcPr marL="68580" marR="68580" marT="0" marB="0"/>
                </a:tc>
              </a:tr>
              <a:tr h="228600">
                <a:tc>
                  <a:txBody>
                    <a:bodyPr/>
                    <a:lstStyle/>
                    <a:p>
                      <a:pPr marL="0" marR="0" algn="l">
                        <a:spcBef>
                          <a:spcPts val="0"/>
                        </a:spcBef>
                        <a:spcAft>
                          <a:spcPts val="0"/>
                        </a:spcAft>
                      </a:pPr>
                      <a:r>
                        <a:rPr lang="en-US" sz="1600" b="1" dirty="0">
                          <a:effectLst/>
                          <a:latin typeface="+mj-lt"/>
                        </a:rPr>
                        <a:t>Power of each chip</a:t>
                      </a:r>
                      <a:endParaRPr lang="en-US" sz="1600" b="1" dirty="0">
                        <a:effectLst/>
                        <a:latin typeface="+mj-lt"/>
                        <a:ea typeface="Times New Roman"/>
                        <a:cs typeface="Arial"/>
                      </a:endParaRPr>
                    </a:p>
                  </a:txBody>
                  <a:tcPr marL="68580" marR="68580" marT="0" marB="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tx1"/>
                          </a:solidFill>
                          <a:effectLst/>
                          <a:latin typeface="+mj-lt"/>
                          <a:ea typeface="+mn-ea"/>
                          <a:cs typeface="+mn-cs"/>
                        </a:rPr>
                        <a:t>0.45 W</a:t>
                      </a:r>
                    </a:p>
                  </a:txBody>
                  <a:tcPr marL="68580" marR="68580" marT="0" marB="0"/>
                </a:tc>
              </a:tr>
              <a:tr h="212591">
                <a:tc>
                  <a:txBody>
                    <a:bodyPr/>
                    <a:lstStyle/>
                    <a:p>
                      <a:pPr marL="0" marR="0" algn="l">
                        <a:spcBef>
                          <a:spcPts val="0"/>
                        </a:spcBef>
                        <a:spcAft>
                          <a:spcPts val="0"/>
                        </a:spcAft>
                      </a:pPr>
                      <a:r>
                        <a:rPr lang="en-US" sz="1600" b="1" dirty="0">
                          <a:effectLst/>
                          <a:latin typeface="+mj-lt"/>
                        </a:rPr>
                        <a:t>Lighting positions</a:t>
                      </a:r>
                      <a:endParaRPr lang="en-US" sz="1600" b="1" dirty="0">
                        <a:effectLst/>
                        <a:latin typeface="+mj-lt"/>
                        <a:ea typeface="Times New Roman"/>
                        <a:cs typeface="Arial"/>
                      </a:endParaRPr>
                    </a:p>
                  </a:txBody>
                  <a:tcPr marL="68580" marR="68580" marT="0" marB="0"/>
                </a:tc>
                <a:tc>
                  <a:txBody>
                    <a:bodyPr/>
                    <a:lstStyle/>
                    <a:p>
                      <a:pPr marL="0" marR="0" algn="ctr">
                        <a:spcBef>
                          <a:spcPts val="0"/>
                        </a:spcBef>
                        <a:spcAft>
                          <a:spcPts val="0"/>
                        </a:spcAft>
                      </a:pPr>
                      <a:r>
                        <a:rPr lang="en-US" sz="1600" dirty="0">
                          <a:effectLst/>
                          <a:latin typeface="+mj-lt"/>
                        </a:rPr>
                        <a:t>(1.5,1.5,3)  (1.5,3.5,3)  (3.5,1.5,3)  (3.5,3.5,3)</a:t>
                      </a:r>
                      <a:endParaRPr lang="en-US" sz="1600" dirty="0">
                        <a:effectLst/>
                        <a:latin typeface="+mj-lt"/>
                        <a:ea typeface="Times New Roman"/>
                        <a:cs typeface="Arial"/>
                      </a:endParaRPr>
                    </a:p>
                  </a:txBody>
                  <a:tcPr marL="68580" marR="68580" marT="0" marB="0"/>
                </a:tc>
              </a:tr>
              <a:tr h="106296">
                <a:tc>
                  <a:txBody>
                    <a:bodyPr/>
                    <a:lstStyle/>
                    <a:p>
                      <a:pPr marL="0" marR="0" algn="l">
                        <a:spcBef>
                          <a:spcPts val="0"/>
                        </a:spcBef>
                        <a:spcAft>
                          <a:spcPts val="0"/>
                        </a:spcAft>
                      </a:pPr>
                      <a:r>
                        <a:rPr lang="en-US" sz="1600" b="1" dirty="0">
                          <a:effectLst/>
                          <a:latin typeface="+mj-lt"/>
                        </a:rPr>
                        <a:t>PD position</a:t>
                      </a:r>
                      <a:endParaRPr lang="en-US" sz="1600" b="1" dirty="0">
                        <a:effectLst/>
                        <a:latin typeface="+mj-lt"/>
                        <a:ea typeface="Times New Roman"/>
                        <a:cs typeface="Arial"/>
                      </a:endParaRPr>
                    </a:p>
                  </a:txBody>
                  <a:tcPr marL="68580" marR="68580" marT="0" marB="0"/>
                </a:tc>
                <a:tc>
                  <a:txBody>
                    <a:bodyPr/>
                    <a:lstStyle/>
                    <a:p>
                      <a:pPr marL="0" marR="0" algn="ctr">
                        <a:spcBef>
                          <a:spcPts val="0"/>
                        </a:spcBef>
                        <a:spcAft>
                          <a:spcPts val="0"/>
                        </a:spcAft>
                      </a:pPr>
                      <a:r>
                        <a:rPr lang="en-US" sz="1600" dirty="0">
                          <a:effectLst/>
                          <a:latin typeface="+mj-lt"/>
                        </a:rPr>
                        <a:t>(0.5</a:t>
                      </a:r>
                      <a:r>
                        <a:rPr lang="en-US" sz="1600" dirty="0" smtClean="0">
                          <a:effectLst/>
                          <a:latin typeface="+mj-lt"/>
                        </a:rPr>
                        <a:t>,</a:t>
                      </a:r>
                      <a:r>
                        <a:rPr lang="tr-TR" sz="1600" dirty="0" smtClean="0">
                          <a:effectLst/>
                          <a:latin typeface="+mj-lt"/>
                        </a:rPr>
                        <a:t> </a:t>
                      </a:r>
                      <a:r>
                        <a:rPr lang="en-US" sz="1600" dirty="0" smtClean="0">
                          <a:effectLst/>
                          <a:latin typeface="+mj-lt"/>
                        </a:rPr>
                        <a:t>1,</a:t>
                      </a:r>
                      <a:r>
                        <a:rPr lang="tr-TR" sz="1600" dirty="0" smtClean="0">
                          <a:effectLst/>
                          <a:latin typeface="+mj-lt"/>
                        </a:rPr>
                        <a:t> </a:t>
                      </a:r>
                      <a:r>
                        <a:rPr lang="en-US" sz="1600" dirty="0" smtClean="0">
                          <a:effectLst/>
                          <a:latin typeface="+mj-lt"/>
                        </a:rPr>
                        <a:t>0</a:t>
                      </a:r>
                      <a:r>
                        <a:rPr lang="en-US" sz="1600" dirty="0">
                          <a:effectLst/>
                          <a:latin typeface="+mj-lt"/>
                        </a:rPr>
                        <a:t>)</a:t>
                      </a:r>
                      <a:endParaRPr lang="en-US" sz="1600" dirty="0">
                        <a:effectLst/>
                        <a:latin typeface="+mj-lt"/>
                        <a:ea typeface="Times New Roman"/>
                        <a:cs typeface="Arial"/>
                      </a:endParaRPr>
                    </a:p>
                  </a:txBody>
                  <a:tcPr marL="68580" marR="68580" marT="0" marB="0"/>
                </a:tc>
              </a:tr>
              <a:tr h="212591">
                <a:tc>
                  <a:txBody>
                    <a:bodyPr/>
                    <a:lstStyle/>
                    <a:p>
                      <a:pPr marL="0" marR="0" algn="l">
                        <a:spcBef>
                          <a:spcPts val="0"/>
                        </a:spcBef>
                        <a:spcAft>
                          <a:spcPts val="0"/>
                        </a:spcAft>
                      </a:pPr>
                      <a:r>
                        <a:rPr lang="en-US" sz="1600" b="1" dirty="0">
                          <a:effectLst/>
                          <a:latin typeface="+mj-lt"/>
                        </a:rPr>
                        <a:t>View angle of lighting</a:t>
                      </a:r>
                      <a:endParaRPr lang="en-US" sz="1600" b="1" dirty="0">
                        <a:effectLst/>
                        <a:latin typeface="+mj-lt"/>
                        <a:ea typeface="Times New Roman"/>
                        <a:cs typeface="Arial"/>
                      </a:endParaRPr>
                    </a:p>
                  </a:txBody>
                  <a:tcPr marL="68580" marR="68580" marT="0" marB="0"/>
                </a:tc>
                <a:tc>
                  <a:txBody>
                    <a:bodyPr/>
                    <a:lstStyle/>
                    <a:p>
                      <a:pPr marL="0" marR="0" algn="ctr">
                        <a:spcBef>
                          <a:spcPts val="0"/>
                        </a:spcBef>
                        <a:spcAft>
                          <a:spcPts val="0"/>
                        </a:spcAft>
                      </a:pPr>
                      <a:r>
                        <a:rPr lang="en-US" sz="1600" dirty="0">
                          <a:effectLst/>
                          <a:latin typeface="+mj-lt"/>
                        </a:rPr>
                        <a:t>120°</a:t>
                      </a:r>
                      <a:endParaRPr lang="en-US" sz="1600" dirty="0">
                        <a:effectLst/>
                        <a:latin typeface="+mj-lt"/>
                        <a:ea typeface="Times New Roman"/>
                        <a:cs typeface="Arial"/>
                      </a:endParaRPr>
                    </a:p>
                  </a:txBody>
                  <a:tcPr marL="68580" marR="68580" marT="0" marB="0"/>
                </a:tc>
              </a:tr>
              <a:tr h="106296">
                <a:tc>
                  <a:txBody>
                    <a:bodyPr/>
                    <a:lstStyle/>
                    <a:p>
                      <a:pPr marL="0" marR="0" algn="l">
                        <a:spcBef>
                          <a:spcPts val="0"/>
                        </a:spcBef>
                        <a:spcAft>
                          <a:spcPts val="0"/>
                        </a:spcAft>
                      </a:pPr>
                      <a:r>
                        <a:rPr lang="en-US" sz="1600" b="1" dirty="0">
                          <a:effectLst/>
                          <a:latin typeface="+mj-lt"/>
                        </a:rPr>
                        <a:t>FOV of PD</a:t>
                      </a:r>
                      <a:endParaRPr lang="en-US" sz="1600" b="1" dirty="0">
                        <a:effectLst/>
                        <a:latin typeface="+mj-lt"/>
                        <a:ea typeface="Times New Roman"/>
                        <a:cs typeface="Arial"/>
                      </a:endParaRPr>
                    </a:p>
                  </a:txBody>
                  <a:tcPr marL="68580" marR="68580" marT="0" marB="0"/>
                </a:tc>
                <a:tc>
                  <a:txBody>
                    <a:bodyPr/>
                    <a:lstStyle/>
                    <a:p>
                      <a:pPr marL="0" marR="0" algn="ctr">
                        <a:spcBef>
                          <a:spcPts val="0"/>
                        </a:spcBef>
                        <a:spcAft>
                          <a:spcPts val="0"/>
                        </a:spcAft>
                      </a:pPr>
                      <a:r>
                        <a:rPr lang="en-US" sz="1600" dirty="0">
                          <a:effectLst/>
                          <a:latin typeface="+mj-lt"/>
                        </a:rPr>
                        <a:t>85°</a:t>
                      </a:r>
                      <a:endParaRPr lang="en-US" sz="1600" dirty="0">
                        <a:effectLst/>
                        <a:latin typeface="+mj-lt"/>
                        <a:ea typeface="Times New Roman"/>
                        <a:cs typeface="Arial"/>
                      </a:endParaRPr>
                    </a:p>
                  </a:txBody>
                  <a:tcPr marL="68580" marR="68580" marT="0" marB="0"/>
                </a:tc>
              </a:tr>
              <a:tr h="106296">
                <a:tc>
                  <a:txBody>
                    <a:bodyPr/>
                    <a:lstStyle/>
                    <a:p>
                      <a:pPr marL="0" marR="0" algn="l">
                        <a:spcBef>
                          <a:spcPts val="0"/>
                        </a:spcBef>
                        <a:spcAft>
                          <a:spcPts val="0"/>
                        </a:spcAft>
                      </a:pPr>
                      <a:r>
                        <a:rPr lang="en-US" sz="1600" b="1" dirty="0">
                          <a:effectLst/>
                          <a:latin typeface="+mj-lt"/>
                        </a:rPr>
                        <a:t>Area of PD</a:t>
                      </a:r>
                      <a:endParaRPr lang="en-US" sz="1600" b="1" dirty="0">
                        <a:effectLst/>
                        <a:latin typeface="+mj-lt"/>
                        <a:ea typeface="Times New Roman"/>
                        <a:cs typeface="Arial"/>
                      </a:endParaRPr>
                    </a:p>
                  </a:txBody>
                  <a:tcPr marL="68580" marR="68580" marT="0" marB="0"/>
                </a:tc>
                <a:tc>
                  <a:txBody>
                    <a:bodyPr/>
                    <a:lstStyle/>
                    <a:p>
                      <a:pPr marL="0" marR="0" algn="ctr">
                        <a:spcBef>
                          <a:spcPts val="0"/>
                        </a:spcBef>
                        <a:spcAft>
                          <a:spcPts val="0"/>
                        </a:spcAft>
                      </a:pPr>
                      <a:r>
                        <a:rPr lang="en-US" sz="1600" dirty="0" smtClean="0">
                          <a:effectLst/>
                          <a:latin typeface="+mj-lt"/>
                        </a:rPr>
                        <a:t>1</a:t>
                      </a:r>
                      <a:r>
                        <a:rPr lang="tr-TR" sz="1600" baseline="0" dirty="0" smtClean="0">
                          <a:effectLst/>
                          <a:latin typeface="+mj-lt"/>
                        </a:rPr>
                        <a:t> </a:t>
                      </a:r>
                      <a:r>
                        <a:rPr lang="en-US" sz="1600" dirty="0" smtClean="0">
                          <a:effectLst/>
                          <a:latin typeface="+mj-lt"/>
                        </a:rPr>
                        <a:t>cm</a:t>
                      </a:r>
                      <a:r>
                        <a:rPr lang="en-US" sz="1600" baseline="30000" dirty="0" smtClean="0">
                          <a:effectLst/>
                          <a:latin typeface="+mj-lt"/>
                        </a:rPr>
                        <a:t>2</a:t>
                      </a:r>
                      <a:endParaRPr lang="en-US" sz="1600" dirty="0">
                        <a:effectLst/>
                        <a:latin typeface="+mj-lt"/>
                        <a:ea typeface="Times New Roman"/>
                        <a:cs typeface="Arial"/>
                      </a:endParaRPr>
                    </a:p>
                  </a:txBody>
                  <a:tcPr marL="68580" marR="68580" marT="0" marB="0"/>
                </a:tc>
              </a:tr>
              <a:tr h="548640">
                <a:tc>
                  <a:txBody>
                    <a:bodyPr/>
                    <a:lstStyle/>
                    <a:p>
                      <a:pPr marL="0" marR="0" algn="l">
                        <a:spcBef>
                          <a:spcPts val="0"/>
                        </a:spcBef>
                        <a:spcAft>
                          <a:spcPts val="0"/>
                        </a:spcAft>
                      </a:pPr>
                      <a:r>
                        <a:rPr lang="en-US" sz="1600" b="1" dirty="0" smtClean="0">
                          <a:effectLst/>
                          <a:latin typeface="+mj-lt"/>
                        </a:rPr>
                        <a:t>Materials</a:t>
                      </a:r>
                      <a:endParaRPr lang="en-US" sz="1600" b="1" dirty="0">
                        <a:effectLst/>
                        <a:latin typeface="+mj-lt"/>
                        <a:ea typeface="Times New Roman"/>
                        <a:cs typeface="Arial"/>
                      </a:endParaRPr>
                    </a:p>
                  </a:txBody>
                  <a:tcPr marL="68580" marR="68580" marT="0" marB="0"/>
                </a:tc>
                <a:tc>
                  <a:txBody>
                    <a:bodyPr/>
                    <a:lstStyle/>
                    <a:p>
                      <a:pPr marL="0" marR="0" algn="l">
                        <a:spcBef>
                          <a:spcPts val="0"/>
                        </a:spcBef>
                        <a:spcAft>
                          <a:spcPts val="0"/>
                        </a:spcAft>
                      </a:pPr>
                      <a:r>
                        <a:rPr lang="en-US" sz="1600" dirty="0" smtClean="0">
                          <a:latin typeface="+mj-lt"/>
                        </a:rPr>
                        <a:t>Plaster (Walls)</a:t>
                      </a:r>
                      <a:r>
                        <a:rPr lang="en-US" sz="1600" baseline="0" dirty="0" smtClean="0">
                          <a:latin typeface="+mj-lt"/>
                        </a:rPr>
                        <a:t> +</a:t>
                      </a:r>
                      <a:r>
                        <a:rPr lang="en-US" sz="1600" dirty="0" smtClean="0">
                          <a:latin typeface="+mj-lt"/>
                        </a:rPr>
                        <a:t> Floor + Ceiling </a:t>
                      </a:r>
                    </a:p>
                    <a:p>
                      <a:pPr marL="0" marR="0" algn="l">
                        <a:spcBef>
                          <a:spcPts val="0"/>
                        </a:spcBef>
                        <a:spcAft>
                          <a:spcPts val="0"/>
                        </a:spcAft>
                      </a:pPr>
                      <a:r>
                        <a:rPr lang="en-US" sz="1600" dirty="0" smtClean="0">
                          <a:latin typeface="+mj-lt"/>
                        </a:rPr>
                        <a:t>(see</a:t>
                      </a:r>
                      <a:r>
                        <a:rPr lang="en-US" sz="1600" baseline="0" dirty="0" smtClean="0">
                          <a:latin typeface="+mj-lt"/>
                        </a:rPr>
                        <a:t> p13 for reflectance values)</a:t>
                      </a:r>
                    </a:p>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mj-lt"/>
                        </a:rPr>
                        <a:t>A: Purely Diffuse Reflections</a:t>
                      </a:r>
                      <a:r>
                        <a:rPr lang="en-US" sz="1600" baseline="0" dirty="0" smtClean="0">
                          <a:latin typeface="+mj-lt"/>
                        </a:rPr>
                        <a:t>         </a:t>
                      </a:r>
                      <a:r>
                        <a:rPr lang="en-US" sz="1600" dirty="0" smtClean="0">
                          <a:latin typeface="+mj-lt"/>
                        </a:rPr>
                        <a:t>SF=1        NR=7</a:t>
                      </a:r>
                      <a:endParaRPr lang="en-US" sz="1600" dirty="0">
                        <a:latin typeface="+mj-lt"/>
                      </a:endParaRPr>
                    </a:p>
                    <a:p>
                      <a:pPr>
                        <a:spcBef>
                          <a:spcPts val="0"/>
                        </a:spcBef>
                        <a:spcAft>
                          <a:spcPts val="0"/>
                        </a:spcAft>
                      </a:pPr>
                      <a:r>
                        <a:rPr lang="en-US" sz="1600" dirty="0" smtClean="0">
                          <a:latin typeface="+mj-lt"/>
                        </a:rPr>
                        <a:t>B</a:t>
                      </a:r>
                      <a:r>
                        <a:rPr lang="en-US" sz="1600" dirty="0">
                          <a:latin typeface="+mj-lt"/>
                        </a:rPr>
                        <a:t>: </a:t>
                      </a:r>
                      <a:r>
                        <a:rPr lang="en-US" sz="1600" dirty="0" smtClean="0">
                          <a:latin typeface="+mj-lt"/>
                        </a:rPr>
                        <a:t>Mostly Specular Reflections      SF=0.2     NR=7                  </a:t>
                      </a:r>
                    </a:p>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mj-lt"/>
                        </a:rPr>
                        <a:t>C</a:t>
                      </a:r>
                      <a:r>
                        <a:rPr lang="en-US" sz="1600" dirty="0">
                          <a:latin typeface="+mj-lt"/>
                        </a:rPr>
                        <a:t>: </a:t>
                      </a:r>
                      <a:r>
                        <a:rPr lang="en-US" sz="1600" dirty="0" smtClean="0">
                          <a:latin typeface="+mj-lt"/>
                        </a:rPr>
                        <a:t>Mixed Reflections                      </a:t>
                      </a:r>
                      <a:r>
                        <a:rPr lang="en-US" sz="1600" kern="1200" dirty="0" smtClean="0">
                          <a:solidFill>
                            <a:schemeClr val="tx1"/>
                          </a:solidFill>
                          <a:latin typeface="+mj-lt"/>
                          <a:ea typeface="+mn-ea"/>
                          <a:cs typeface="+mn-cs"/>
                        </a:rPr>
                        <a:t>SF</a:t>
                      </a:r>
                      <a:r>
                        <a:rPr lang="en-US" sz="1600" dirty="0" smtClean="0">
                          <a:latin typeface="+mj-lt"/>
                        </a:rPr>
                        <a:t>=0.5     NR=7</a:t>
                      </a:r>
                      <a:endParaRPr lang="en-US" sz="1600" dirty="0">
                        <a:latin typeface="+mj-lt"/>
                      </a:endParaRPr>
                    </a:p>
                  </a:txBody>
                  <a:tcPr marL="68580" marR="68580" marT="0" marB="0"/>
                </a:tc>
              </a:tr>
            </a:tbl>
          </a:graphicData>
        </a:graphic>
      </p:graphicFrame>
      <p:graphicFrame>
        <p:nvGraphicFramePr>
          <p:cNvPr id="16" name="Object 15"/>
          <p:cNvGraphicFramePr>
            <a:graphicFrameLocks noChangeAspect="1"/>
          </p:cNvGraphicFramePr>
          <p:nvPr>
            <p:extLst>
              <p:ext uri="{D42A27DB-BD31-4B8C-83A1-F6EECF244321}">
                <p14:modId xmlns:p14="http://schemas.microsoft.com/office/powerpoint/2010/main" val="2472529701"/>
              </p:ext>
            </p:extLst>
          </p:nvPr>
        </p:nvGraphicFramePr>
        <p:xfrm>
          <a:off x="2199167" y="1665767"/>
          <a:ext cx="228600" cy="190500"/>
        </p:xfrm>
        <a:graphic>
          <a:graphicData uri="http://schemas.openxmlformats.org/presentationml/2006/ole">
            <mc:AlternateContent xmlns:mc="http://schemas.openxmlformats.org/markup-compatibility/2006">
              <mc:Choice xmlns:v="urn:schemas-microsoft-com:vml" Requires="v">
                <p:oleObj spid="_x0000_s11513" name="Equation" r:id="rId4" imgW="228600" imgH="190440" progId="Equation.DSMT4">
                  <p:embed/>
                </p:oleObj>
              </mc:Choice>
              <mc:Fallback>
                <p:oleObj name="Equation" r:id="rId4" imgW="228600" imgH="190440" progId="Equation.DSMT4">
                  <p:embed/>
                  <p:pic>
                    <p:nvPicPr>
                      <p:cNvPr id="0" name="Object 14"/>
                      <p:cNvPicPr>
                        <a:picLocks noChangeAspect="1" noChangeArrowheads="1"/>
                      </p:cNvPicPr>
                      <p:nvPr/>
                    </p:nvPicPr>
                    <p:blipFill>
                      <a:blip r:embed="rId5"/>
                      <a:srcRect/>
                      <a:stretch>
                        <a:fillRect/>
                      </a:stretch>
                    </p:blipFill>
                    <p:spPr bwMode="auto">
                      <a:xfrm>
                        <a:off x="2199167" y="1665767"/>
                        <a:ext cx="228600" cy="19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38291646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GB" altLang="en-US" dirty="0" smtClean="0"/>
              <a:t>May 2015</a:t>
            </a:r>
            <a:endParaRPr lang="en-GB" altLang="en-US" dirty="0"/>
          </a:p>
        </p:txBody>
      </p:sp>
      <p:sp>
        <p:nvSpPr>
          <p:cNvPr id="5" name="Footer Placeholder 4"/>
          <p:cNvSpPr>
            <a:spLocks noGrp="1"/>
          </p:cNvSpPr>
          <p:nvPr>
            <p:ph type="ftr" sz="quarter" idx="11"/>
          </p:nvPr>
        </p:nvSpPr>
        <p:spPr>
          <a:xfrm>
            <a:off x="5486400" y="6475413"/>
            <a:ext cx="3124200" cy="184666"/>
          </a:xfrm>
        </p:spPr>
        <p:txBody>
          <a:bodyPr/>
          <a:lstStyle/>
          <a:p>
            <a:r>
              <a:rPr lang="en-GB" altLang="en-US" dirty="0" smtClean="0"/>
              <a:t>Murat Uysal, </a:t>
            </a:r>
            <a:r>
              <a:rPr lang="en-GB" altLang="en-US" dirty="0" err="1"/>
              <a:t>Farshad</a:t>
            </a:r>
            <a:r>
              <a:rPr lang="en-GB" altLang="en-US" dirty="0"/>
              <a:t> </a:t>
            </a:r>
            <a:r>
              <a:rPr lang="en-GB" altLang="en-US" dirty="0" err="1"/>
              <a:t>Miramirkhani</a:t>
            </a:r>
            <a:endParaRPr lang="en-GB" altLang="en-US" dirty="0"/>
          </a:p>
        </p:txBody>
      </p:sp>
      <p:sp>
        <p:nvSpPr>
          <p:cNvPr id="6" name="Slide Number Placeholder 5"/>
          <p:cNvSpPr>
            <a:spLocks noGrp="1"/>
          </p:cNvSpPr>
          <p:nvPr>
            <p:ph type="sldNum" sz="quarter" idx="12"/>
          </p:nvPr>
        </p:nvSpPr>
        <p:spPr/>
        <p:txBody>
          <a:bodyPr/>
          <a:lstStyle/>
          <a:p>
            <a:r>
              <a:rPr lang="en-GB" altLang="en-US"/>
              <a:t>Slide </a:t>
            </a:r>
            <a:fld id="{68F34BEF-6D4B-4920-B9FF-96BD9BB2CBE9}" type="slidenum">
              <a:rPr lang="en-GB" altLang="en-US"/>
              <a:pPr/>
              <a:t>19</a:t>
            </a:fld>
            <a:endParaRPr lang="en-GB" altLang="en-US"/>
          </a:p>
        </p:txBody>
      </p:sp>
      <p:sp>
        <p:nvSpPr>
          <p:cNvPr id="9" name="Rectangle 2"/>
          <p:cNvSpPr txBox="1">
            <a:spLocks noChangeArrowheads="1"/>
          </p:cNvSpPr>
          <p:nvPr/>
        </p:nvSpPr>
        <p:spPr>
          <a:xfrm>
            <a:off x="685800" y="693914"/>
            <a:ext cx="8305800" cy="782637"/>
          </a:xfrm>
          <a:prstGeom prst="rect">
            <a:avLst/>
          </a:prstGeom>
        </p:spPr>
        <p:txBody>
          <a:bodyPr/>
          <a:lst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a:lstStyle>
          <a:p>
            <a:pPr eaLnBrk="1" hangingPunct="1">
              <a:defRPr/>
            </a:pPr>
            <a:r>
              <a:rPr lang="en-US" sz="3200" b="1" dirty="0" smtClean="0">
                <a:solidFill>
                  <a:srgbClr val="0070C0"/>
                </a:solidFill>
              </a:rPr>
              <a:t>3D Environment </a:t>
            </a:r>
            <a:endParaRPr lang="en-US" sz="3200" b="1" dirty="0">
              <a:solidFill>
                <a:srgbClr val="0070C0"/>
              </a:solidFill>
            </a:endParaRPr>
          </a:p>
          <a:p>
            <a:pPr eaLnBrk="1" hangingPunct="1">
              <a:defRPr/>
            </a:pPr>
            <a:r>
              <a:rPr lang="en-CA" sz="3200" dirty="0" smtClean="0"/>
              <a:t/>
            </a:r>
            <a:br>
              <a:rPr lang="en-CA" sz="3200" dirty="0" smtClean="0"/>
            </a:br>
            <a:endParaRPr lang="en-CA" sz="3200" dirty="0" smtClean="0"/>
          </a:p>
          <a:p>
            <a:pPr eaLnBrk="1" hangingPunct="1">
              <a:defRPr/>
            </a:pPr>
            <a:endParaRPr lang="en-CA" sz="3200" dirty="0" smtClean="0"/>
          </a:p>
          <a:p>
            <a:pPr>
              <a:buClr>
                <a:srgbClr val="0070C0"/>
              </a:buClr>
              <a:buSzPct val="150000"/>
              <a:defRPr/>
            </a:pPr>
            <a:endParaRPr lang="en-CA" sz="1000" dirty="0">
              <a:cs typeface="Arial" charset="0"/>
            </a:endParaRPr>
          </a:p>
        </p:txBody>
      </p:sp>
      <p:sp>
        <p:nvSpPr>
          <p:cNvPr id="19" name="TextBox 5"/>
          <p:cNvSpPr txBox="1">
            <a:spLocks noChangeArrowheads="1"/>
          </p:cNvSpPr>
          <p:nvPr/>
        </p:nvSpPr>
        <p:spPr bwMode="auto">
          <a:xfrm>
            <a:off x="571974" y="5043386"/>
            <a:ext cx="187642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en-US" dirty="0">
                <a:solidFill>
                  <a:schemeClr val="bg1"/>
                </a:solidFill>
              </a:rPr>
              <a:t>OWC </a:t>
            </a:r>
            <a:r>
              <a:rPr lang="en-US" altLang="en-US" sz="1400" dirty="0">
                <a:solidFill>
                  <a:schemeClr val="bg1"/>
                </a:solidFill>
              </a:rPr>
              <a:t>terminal</a:t>
            </a:r>
            <a:endParaRPr lang="en-US" altLang="en-US" dirty="0">
              <a:solidFill>
                <a:schemeClr val="bg1"/>
              </a:solidFill>
            </a:endParaRPr>
          </a:p>
        </p:txBody>
      </p:sp>
      <p:sp>
        <p:nvSpPr>
          <p:cNvPr id="11" name="Cube 10"/>
          <p:cNvSpPr/>
          <p:nvPr/>
        </p:nvSpPr>
        <p:spPr>
          <a:xfrm>
            <a:off x="571816" y="1910397"/>
            <a:ext cx="4316095" cy="3387090"/>
          </a:xfrm>
          <a:prstGeom prst="cube">
            <a:avLst>
              <a:gd name="adj" fmla="val 35095"/>
            </a:avLst>
          </a:prstGeom>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2" name="Parallelogram 11"/>
          <p:cNvSpPr/>
          <p:nvPr/>
        </p:nvSpPr>
        <p:spPr>
          <a:xfrm rot="18927147">
            <a:off x="2688271" y="2817812"/>
            <a:ext cx="3218180" cy="1584960"/>
          </a:xfrm>
          <a:prstGeom prst="parallelogram">
            <a:avLst>
              <a:gd name="adj" fmla="val 96736"/>
            </a:avLst>
          </a:prstGeom>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3" name="Parallelogram 12"/>
          <p:cNvSpPr/>
          <p:nvPr/>
        </p:nvSpPr>
        <p:spPr>
          <a:xfrm>
            <a:off x="2777171" y="2568257"/>
            <a:ext cx="770890" cy="230505"/>
          </a:xfrm>
          <a:prstGeom prst="parallelogram">
            <a:avLst>
              <a:gd name="adj" fmla="val 107788"/>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4" name="Parallelogram 13"/>
          <p:cNvSpPr/>
          <p:nvPr/>
        </p:nvSpPr>
        <p:spPr>
          <a:xfrm>
            <a:off x="1759266" y="2086927"/>
            <a:ext cx="770890" cy="230505"/>
          </a:xfrm>
          <a:prstGeom prst="parallelogram">
            <a:avLst>
              <a:gd name="adj" fmla="val 107788"/>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5" name="Parallelogram 14"/>
          <p:cNvSpPr/>
          <p:nvPr/>
        </p:nvSpPr>
        <p:spPr>
          <a:xfrm>
            <a:off x="3278821" y="2079942"/>
            <a:ext cx="770890" cy="230505"/>
          </a:xfrm>
          <a:prstGeom prst="parallelogram">
            <a:avLst>
              <a:gd name="adj" fmla="val 107788"/>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cxnSp>
        <p:nvCxnSpPr>
          <p:cNvPr id="17" name="Straight Connector 16"/>
          <p:cNvCxnSpPr/>
          <p:nvPr/>
        </p:nvCxnSpPr>
        <p:spPr>
          <a:xfrm flipH="1">
            <a:off x="1795461" y="4128452"/>
            <a:ext cx="3100070" cy="0"/>
          </a:xfrm>
          <a:prstGeom prst="line">
            <a:avLst/>
          </a:prstGeom>
          <a:ln>
            <a:prstDash val="dash"/>
          </a:ln>
        </p:spPr>
        <p:style>
          <a:lnRef idx="1">
            <a:schemeClr val="dk1"/>
          </a:lnRef>
          <a:fillRef idx="0">
            <a:schemeClr val="dk1"/>
          </a:fillRef>
          <a:effectRef idx="0">
            <a:schemeClr val="dk1"/>
          </a:effectRef>
          <a:fontRef idx="minor">
            <a:schemeClr val="tx1"/>
          </a:fontRef>
        </p:style>
      </p:cxnSp>
      <p:cxnSp>
        <p:nvCxnSpPr>
          <p:cNvPr id="18" name="Straight Connector 17"/>
          <p:cNvCxnSpPr/>
          <p:nvPr/>
        </p:nvCxnSpPr>
        <p:spPr>
          <a:xfrm>
            <a:off x="1764346" y="1910397"/>
            <a:ext cx="0" cy="2233930"/>
          </a:xfrm>
          <a:prstGeom prst="line">
            <a:avLst/>
          </a:prstGeom>
          <a:ln>
            <a:prstDash val="dash"/>
          </a:ln>
        </p:spPr>
        <p:style>
          <a:lnRef idx="1">
            <a:schemeClr val="dk1"/>
          </a:lnRef>
          <a:fillRef idx="0">
            <a:schemeClr val="dk1"/>
          </a:fillRef>
          <a:effectRef idx="0">
            <a:schemeClr val="dk1"/>
          </a:effectRef>
          <a:fontRef idx="minor">
            <a:schemeClr val="tx1"/>
          </a:fontRef>
        </p:style>
      </p:cxnSp>
      <p:cxnSp>
        <p:nvCxnSpPr>
          <p:cNvPr id="20" name="Straight Connector 19"/>
          <p:cNvCxnSpPr/>
          <p:nvPr/>
        </p:nvCxnSpPr>
        <p:spPr>
          <a:xfrm flipH="1">
            <a:off x="571816" y="4144327"/>
            <a:ext cx="1184275" cy="1152525"/>
          </a:xfrm>
          <a:prstGeom prst="line">
            <a:avLst/>
          </a:prstGeom>
          <a:ln>
            <a:prstDash val="dash"/>
          </a:ln>
        </p:spPr>
        <p:style>
          <a:lnRef idx="1">
            <a:schemeClr val="dk1"/>
          </a:lnRef>
          <a:fillRef idx="0">
            <a:schemeClr val="dk1"/>
          </a:fillRef>
          <a:effectRef idx="0">
            <a:schemeClr val="dk1"/>
          </a:effectRef>
          <a:fontRef idx="minor">
            <a:schemeClr val="tx1"/>
          </a:fontRef>
        </p:style>
      </p:cxnSp>
      <p:sp>
        <p:nvSpPr>
          <p:cNvPr id="21" name="Parallelogram 20"/>
          <p:cNvSpPr/>
          <p:nvPr/>
        </p:nvSpPr>
        <p:spPr>
          <a:xfrm>
            <a:off x="1267776" y="2577782"/>
            <a:ext cx="770890" cy="230505"/>
          </a:xfrm>
          <a:prstGeom prst="parallelogram">
            <a:avLst>
              <a:gd name="adj" fmla="val 107788"/>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cxnSp>
        <p:nvCxnSpPr>
          <p:cNvPr id="22" name="Straight Arrow Connector 21"/>
          <p:cNvCxnSpPr/>
          <p:nvPr/>
        </p:nvCxnSpPr>
        <p:spPr>
          <a:xfrm>
            <a:off x="547686" y="5360987"/>
            <a:ext cx="3180080" cy="0"/>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cxnSp>
        <p:nvCxnSpPr>
          <p:cNvPr id="23" name="Straight Arrow Connector 22"/>
          <p:cNvCxnSpPr/>
          <p:nvPr/>
        </p:nvCxnSpPr>
        <p:spPr>
          <a:xfrm flipV="1">
            <a:off x="3750626" y="4143057"/>
            <a:ext cx="1240155" cy="1216025"/>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cxnSp>
        <p:nvCxnSpPr>
          <p:cNvPr id="24" name="Straight Arrow Connector 23"/>
          <p:cNvCxnSpPr/>
          <p:nvPr/>
        </p:nvCxnSpPr>
        <p:spPr>
          <a:xfrm>
            <a:off x="451801" y="3065462"/>
            <a:ext cx="0" cy="2228850"/>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cxnSp>
        <p:nvCxnSpPr>
          <p:cNvPr id="25" name="Straight Arrow Connector 24"/>
          <p:cNvCxnSpPr/>
          <p:nvPr/>
        </p:nvCxnSpPr>
        <p:spPr>
          <a:xfrm>
            <a:off x="2707321" y="2862897"/>
            <a:ext cx="603885" cy="0"/>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cxnSp>
        <p:nvCxnSpPr>
          <p:cNvPr id="26" name="Straight Arrow Connector 25"/>
          <p:cNvCxnSpPr/>
          <p:nvPr/>
        </p:nvCxnSpPr>
        <p:spPr>
          <a:xfrm flipV="1">
            <a:off x="3330891" y="2578417"/>
            <a:ext cx="317500" cy="292735"/>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sp>
        <p:nvSpPr>
          <p:cNvPr id="27" name="Parallelogram 26"/>
          <p:cNvSpPr/>
          <p:nvPr/>
        </p:nvSpPr>
        <p:spPr>
          <a:xfrm>
            <a:off x="1676400" y="4349115"/>
            <a:ext cx="142875" cy="70485"/>
          </a:xfrm>
          <a:prstGeom prst="parallelogram">
            <a:avLst>
              <a:gd name="adj" fmla="val 79783"/>
            </a:avLst>
          </a:prstGeom>
        </p:spPr>
        <p:style>
          <a:lnRef idx="2">
            <a:schemeClr val="accent6">
              <a:shade val="50000"/>
            </a:schemeClr>
          </a:lnRef>
          <a:fillRef idx="1">
            <a:schemeClr val="accent6"/>
          </a:fillRef>
          <a:effectRef idx="0">
            <a:schemeClr val="accent6"/>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8" name="Text Box 22"/>
          <p:cNvSpPr txBox="1"/>
          <p:nvPr/>
        </p:nvSpPr>
        <p:spPr>
          <a:xfrm rot="18751460">
            <a:off x="4102416" y="4623752"/>
            <a:ext cx="826770" cy="24638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lnSpc>
                <a:spcPct val="115000"/>
              </a:lnSpc>
              <a:spcBef>
                <a:spcPts val="0"/>
              </a:spcBef>
              <a:spcAft>
                <a:spcPts val="1000"/>
              </a:spcAft>
            </a:pPr>
            <a:r>
              <a:rPr lang="en-US" sz="1100">
                <a:effectLst/>
                <a:latin typeface="Times New Roman"/>
                <a:ea typeface="Calibri"/>
                <a:cs typeface="Times New Roman"/>
              </a:rPr>
              <a:t>5 m</a:t>
            </a:r>
            <a:endParaRPr lang="en-US" sz="1100">
              <a:effectLst/>
              <a:ea typeface="Calibri"/>
              <a:cs typeface="Times New Roman"/>
            </a:endParaRPr>
          </a:p>
        </p:txBody>
      </p:sp>
      <p:sp>
        <p:nvSpPr>
          <p:cNvPr id="29" name="Text Box 23"/>
          <p:cNvSpPr txBox="1"/>
          <p:nvPr/>
        </p:nvSpPr>
        <p:spPr>
          <a:xfrm>
            <a:off x="1665921" y="5330507"/>
            <a:ext cx="826770" cy="24638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lnSpc>
                <a:spcPct val="115000"/>
              </a:lnSpc>
              <a:spcBef>
                <a:spcPts val="0"/>
              </a:spcBef>
              <a:spcAft>
                <a:spcPts val="1000"/>
              </a:spcAft>
            </a:pPr>
            <a:r>
              <a:rPr lang="en-US" sz="1100">
                <a:effectLst/>
                <a:latin typeface="Times New Roman"/>
                <a:ea typeface="Calibri"/>
                <a:cs typeface="Times New Roman"/>
              </a:rPr>
              <a:t>5 m</a:t>
            </a:r>
            <a:endParaRPr lang="en-US" sz="1100">
              <a:effectLst/>
              <a:ea typeface="Calibri"/>
              <a:cs typeface="Times New Roman"/>
            </a:endParaRPr>
          </a:p>
        </p:txBody>
      </p:sp>
      <p:sp>
        <p:nvSpPr>
          <p:cNvPr id="30" name="Text Box 24"/>
          <p:cNvSpPr txBox="1"/>
          <p:nvPr/>
        </p:nvSpPr>
        <p:spPr>
          <a:xfrm rot="16200000">
            <a:off x="-90489" y="4050982"/>
            <a:ext cx="826770" cy="24638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lnSpc>
                <a:spcPct val="115000"/>
              </a:lnSpc>
              <a:spcBef>
                <a:spcPts val="0"/>
              </a:spcBef>
              <a:spcAft>
                <a:spcPts val="1000"/>
              </a:spcAft>
            </a:pPr>
            <a:r>
              <a:rPr lang="en-US" sz="1100">
                <a:effectLst/>
                <a:latin typeface="Times New Roman"/>
                <a:ea typeface="Calibri"/>
                <a:cs typeface="Times New Roman"/>
              </a:rPr>
              <a:t>3 m</a:t>
            </a:r>
            <a:endParaRPr lang="en-US" sz="1100">
              <a:effectLst/>
              <a:ea typeface="Calibri"/>
              <a:cs typeface="Times New Roman"/>
            </a:endParaRPr>
          </a:p>
        </p:txBody>
      </p:sp>
      <p:sp>
        <p:nvSpPr>
          <p:cNvPr id="31" name="Text Box 25"/>
          <p:cNvSpPr txBox="1"/>
          <p:nvPr/>
        </p:nvSpPr>
        <p:spPr>
          <a:xfrm rot="19074005">
            <a:off x="3183571" y="2639377"/>
            <a:ext cx="826770" cy="24638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lnSpc>
                <a:spcPct val="115000"/>
              </a:lnSpc>
              <a:spcBef>
                <a:spcPts val="0"/>
              </a:spcBef>
              <a:spcAft>
                <a:spcPts val="1000"/>
              </a:spcAft>
            </a:pPr>
            <a:r>
              <a:rPr lang="en-US" sz="1100">
                <a:effectLst/>
                <a:latin typeface="Times New Roman"/>
                <a:ea typeface="Calibri"/>
                <a:cs typeface="Times New Roman"/>
              </a:rPr>
              <a:t>0.6 m</a:t>
            </a:r>
            <a:endParaRPr lang="en-US" sz="1100">
              <a:effectLst/>
              <a:ea typeface="Calibri"/>
              <a:cs typeface="Times New Roman"/>
            </a:endParaRPr>
          </a:p>
        </p:txBody>
      </p:sp>
      <p:sp>
        <p:nvSpPr>
          <p:cNvPr id="32" name="Text Box 26"/>
          <p:cNvSpPr txBox="1"/>
          <p:nvPr/>
        </p:nvSpPr>
        <p:spPr>
          <a:xfrm>
            <a:off x="2624771" y="2830512"/>
            <a:ext cx="826770" cy="24638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lnSpc>
                <a:spcPct val="115000"/>
              </a:lnSpc>
              <a:spcBef>
                <a:spcPts val="0"/>
              </a:spcBef>
              <a:spcAft>
                <a:spcPts val="1000"/>
              </a:spcAft>
            </a:pPr>
            <a:r>
              <a:rPr lang="en-US" sz="1100">
                <a:effectLst/>
                <a:latin typeface="Times New Roman"/>
                <a:ea typeface="Calibri"/>
                <a:cs typeface="Times New Roman"/>
              </a:rPr>
              <a:t>0.6 m</a:t>
            </a:r>
            <a:endParaRPr lang="en-US" sz="1100">
              <a:effectLst/>
              <a:ea typeface="Calibri"/>
              <a:cs typeface="Times New Roman"/>
            </a:endParaRPr>
          </a:p>
        </p:txBody>
      </p:sp>
      <p:sp>
        <p:nvSpPr>
          <p:cNvPr id="8" name="Rectangle 21"/>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33" name="Picture 3" descr="C:\Users\CTTLab\Desktop\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38800" y="3923450"/>
            <a:ext cx="2769070" cy="2099661"/>
          </a:xfrm>
          <a:prstGeom prst="rect">
            <a:avLst/>
          </a:prstGeom>
          <a:noFill/>
          <a:extLst>
            <a:ext uri="{909E8E84-426E-40DD-AFC4-6F175D3DCCD1}">
              <a14:hiddenFill xmlns:a14="http://schemas.microsoft.com/office/drawing/2010/main">
                <a:solidFill>
                  <a:srgbClr val="FFFFFF"/>
                </a:solidFill>
              </a14:hiddenFill>
            </a:ext>
          </a:extLst>
        </p:spPr>
      </p:pic>
      <p:sp>
        <p:nvSpPr>
          <p:cNvPr id="38" name="TextBox 37"/>
          <p:cNvSpPr txBox="1"/>
          <p:nvPr/>
        </p:nvSpPr>
        <p:spPr>
          <a:xfrm>
            <a:off x="6068373" y="3505200"/>
            <a:ext cx="1972209" cy="276999"/>
          </a:xfrm>
          <a:prstGeom prst="rect">
            <a:avLst/>
          </a:prstGeom>
          <a:noFill/>
        </p:spPr>
        <p:txBody>
          <a:bodyPr wrap="square" rtlCol="0">
            <a:spAutoFit/>
          </a:bodyPr>
          <a:lstStyle/>
          <a:p>
            <a:r>
              <a:rPr lang="en-US" dirty="0" smtClean="0"/>
              <a:t>Emission Pattern of Source</a:t>
            </a:r>
          </a:p>
        </p:txBody>
      </p:sp>
      <p:cxnSp>
        <p:nvCxnSpPr>
          <p:cNvPr id="3" name="Straight Arrow Connector 2"/>
          <p:cNvCxnSpPr/>
          <p:nvPr/>
        </p:nvCxnSpPr>
        <p:spPr bwMode="auto">
          <a:xfrm flipV="1">
            <a:off x="3727766" y="1417332"/>
            <a:ext cx="2362200" cy="793432"/>
          </a:xfrm>
          <a:prstGeom prst="straightConnector1">
            <a:avLst/>
          </a:prstGeom>
          <a:ln>
            <a:headEnd type="none" w="sm" len="sm"/>
            <a:tailEnd type="arrow"/>
          </a:ln>
          <a:extLst/>
        </p:spPr>
        <p:style>
          <a:lnRef idx="1">
            <a:schemeClr val="dk1"/>
          </a:lnRef>
          <a:fillRef idx="0">
            <a:schemeClr val="dk1"/>
          </a:fillRef>
          <a:effectRef idx="0">
            <a:schemeClr val="dk1"/>
          </a:effectRef>
          <a:fontRef idx="minor">
            <a:schemeClr val="tx1"/>
          </a:fontRef>
        </p:style>
      </p:cxnSp>
      <p:pic>
        <p:nvPicPr>
          <p:cNvPr id="23555"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248400" y="824718"/>
            <a:ext cx="1309435" cy="13036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3557" name="Picture 5" descr="http://www.cree.com/~/media/Images/Cree/Components%20Modules/XLamp/MCE%20EasyWhite/MCE_Warm_Angle_med.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400798" y="2302888"/>
            <a:ext cx="1077179" cy="843791"/>
          </a:xfrm>
          <a:prstGeom prst="rect">
            <a:avLst/>
          </a:prstGeom>
          <a:noFill/>
          <a:extLst>
            <a:ext uri="{909E8E84-426E-40DD-AFC4-6F175D3DCCD1}">
              <a14:hiddenFill xmlns:a14="http://schemas.microsoft.com/office/drawing/2010/main">
                <a:solidFill>
                  <a:srgbClr val="FFFFFF"/>
                </a:solidFill>
              </a14:hiddenFill>
            </a:ext>
          </a:extLst>
        </p:spPr>
      </p:pic>
      <p:sp>
        <p:nvSpPr>
          <p:cNvPr id="88" name="TextBox 87"/>
          <p:cNvSpPr txBox="1"/>
          <p:nvPr/>
        </p:nvSpPr>
        <p:spPr>
          <a:xfrm>
            <a:off x="7497855" y="2439917"/>
            <a:ext cx="1972209" cy="461665"/>
          </a:xfrm>
          <a:prstGeom prst="rect">
            <a:avLst/>
          </a:prstGeom>
          <a:noFill/>
        </p:spPr>
        <p:txBody>
          <a:bodyPr wrap="square" rtlCol="0">
            <a:spAutoFit/>
          </a:bodyPr>
          <a:lstStyle/>
          <a:p>
            <a:r>
              <a:rPr lang="en-US" dirty="0" smtClean="0"/>
              <a:t>LED Chip</a:t>
            </a:r>
          </a:p>
          <a:p>
            <a:r>
              <a:rPr lang="en-US" dirty="0"/>
              <a:t>MC-E Cree Inc</a:t>
            </a:r>
            <a:r>
              <a:rPr lang="en-US" dirty="0" smtClean="0"/>
              <a:t>.</a:t>
            </a:r>
            <a:endParaRPr lang="en-US" dirty="0"/>
          </a:p>
        </p:txBody>
      </p:sp>
      <p:sp>
        <p:nvSpPr>
          <p:cNvPr id="89" name="TextBox 88"/>
          <p:cNvSpPr txBox="1"/>
          <p:nvPr/>
        </p:nvSpPr>
        <p:spPr>
          <a:xfrm>
            <a:off x="4873861" y="967492"/>
            <a:ext cx="1972209" cy="276999"/>
          </a:xfrm>
          <a:prstGeom prst="rect">
            <a:avLst/>
          </a:prstGeom>
          <a:noFill/>
        </p:spPr>
        <p:txBody>
          <a:bodyPr wrap="square" rtlCol="0">
            <a:spAutoFit/>
          </a:bodyPr>
          <a:lstStyle/>
          <a:p>
            <a:r>
              <a:rPr lang="en-US" dirty="0" smtClean="0"/>
              <a:t>10×10 LED Chips</a:t>
            </a:r>
            <a:endParaRPr lang="en-US" dirty="0"/>
          </a:p>
        </p:txBody>
      </p:sp>
      <p:sp>
        <p:nvSpPr>
          <p:cNvPr id="35" name="TextBox 34"/>
          <p:cNvSpPr txBox="1"/>
          <p:nvPr/>
        </p:nvSpPr>
        <p:spPr>
          <a:xfrm>
            <a:off x="914400" y="2732652"/>
            <a:ext cx="368122" cy="276999"/>
          </a:xfrm>
          <a:prstGeom prst="rect">
            <a:avLst/>
          </a:prstGeom>
          <a:noFill/>
        </p:spPr>
        <p:txBody>
          <a:bodyPr wrap="square" rtlCol="0">
            <a:spAutoFit/>
          </a:bodyPr>
          <a:lstStyle/>
          <a:p>
            <a:r>
              <a:rPr lang="en-US" dirty="0" smtClean="0"/>
              <a:t>S1</a:t>
            </a:r>
            <a:endParaRPr lang="en-US" dirty="0"/>
          </a:p>
        </p:txBody>
      </p:sp>
      <p:sp>
        <p:nvSpPr>
          <p:cNvPr id="36" name="TextBox 35"/>
          <p:cNvSpPr txBox="1"/>
          <p:nvPr/>
        </p:nvSpPr>
        <p:spPr>
          <a:xfrm>
            <a:off x="1447800" y="2161474"/>
            <a:ext cx="368122" cy="276999"/>
          </a:xfrm>
          <a:prstGeom prst="rect">
            <a:avLst/>
          </a:prstGeom>
          <a:noFill/>
        </p:spPr>
        <p:txBody>
          <a:bodyPr wrap="square" rtlCol="0">
            <a:spAutoFit/>
          </a:bodyPr>
          <a:lstStyle/>
          <a:p>
            <a:r>
              <a:rPr lang="en-US" dirty="0" smtClean="0"/>
              <a:t>S2</a:t>
            </a:r>
            <a:endParaRPr lang="en-US" dirty="0"/>
          </a:p>
        </p:txBody>
      </p:sp>
      <p:sp>
        <p:nvSpPr>
          <p:cNvPr id="37" name="TextBox 36"/>
          <p:cNvSpPr txBox="1"/>
          <p:nvPr/>
        </p:nvSpPr>
        <p:spPr>
          <a:xfrm>
            <a:off x="2962769" y="2171947"/>
            <a:ext cx="368122" cy="276999"/>
          </a:xfrm>
          <a:prstGeom prst="rect">
            <a:avLst/>
          </a:prstGeom>
          <a:noFill/>
        </p:spPr>
        <p:txBody>
          <a:bodyPr wrap="square" rtlCol="0">
            <a:spAutoFit/>
          </a:bodyPr>
          <a:lstStyle/>
          <a:p>
            <a:r>
              <a:rPr lang="en-US" dirty="0" smtClean="0"/>
              <a:t>S3</a:t>
            </a:r>
            <a:endParaRPr lang="en-US" dirty="0"/>
          </a:p>
        </p:txBody>
      </p:sp>
      <p:sp>
        <p:nvSpPr>
          <p:cNvPr id="39" name="TextBox 38"/>
          <p:cNvSpPr txBox="1"/>
          <p:nvPr/>
        </p:nvSpPr>
        <p:spPr>
          <a:xfrm>
            <a:off x="2375078" y="2693034"/>
            <a:ext cx="368122" cy="276999"/>
          </a:xfrm>
          <a:prstGeom prst="rect">
            <a:avLst/>
          </a:prstGeom>
          <a:noFill/>
        </p:spPr>
        <p:txBody>
          <a:bodyPr wrap="square" rtlCol="0">
            <a:spAutoFit/>
          </a:bodyPr>
          <a:lstStyle/>
          <a:p>
            <a:r>
              <a:rPr lang="en-US" dirty="0" smtClean="0"/>
              <a:t>S4</a:t>
            </a:r>
            <a:endParaRPr lang="en-US" dirty="0"/>
          </a:p>
        </p:txBody>
      </p:sp>
    </p:spTree>
    <p:extLst>
      <p:ext uri="{BB962C8B-B14F-4D97-AF65-F5344CB8AC3E}">
        <p14:creationId xmlns:p14="http://schemas.microsoft.com/office/powerpoint/2010/main" val="37147814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GB" altLang="en-US" dirty="0" smtClean="0"/>
              <a:t>May 2015</a:t>
            </a:r>
            <a:endParaRPr lang="en-GB" altLang="en-US" dirty="0"/>
          </a:p>
        </p:txBody>
      </p:sp>
      <p:sp>
        <p:nvSpPr>
          <p:cNvPr id="5" name="Footer Placeholder 4"/>
          <p:cNvSpPr>
            <a:spLocks noGrp="1"/>
          </p:cNvSpPr>
          <p:nvPr>
            <p:ph type="ftr" sz="quarter" idx="11"/>
          </p:nvPr>
        </p:nvSpPr>
        <p:spPr>
          <a:xfrm>
            <a:off x="5486400" y="6475413"/>
            <a:ext cx="3124200" cy="184666"/>
          </a:xfrm>
        </p:spPr>
        <p:txBody>
          <a:bodyPr/>
          <a:lstStyle/>
          <a:p>
            <a:r>
              <a:rPr lang="en-GB" altLang="en-US" dirty="0" smtClean="0"/>
              <a:t>Murat Uysal, </a:t>
            </a:r>
            <a:r>
              <a:rPr lang="en-GB" altLang="en-US" dirty="0" err="1" smtClean="0"/>
              <a:t>Farshad</a:t>
            </a:r>
            <a:r>
              <a:rPr lang="en-GB" altLang="en-US" dirty="0" smtClean="0"/>
              <a:t> </a:t>
            </a:r>
            <a:r>
              <a:rPr lang="en-GB" altLang="en-US" dirty="0" err="1" smtClean="0"/>
              <a:t>Miramirkhani</a:t>
            </a:r>
            <a:endParaRPr lang="en-GB" altLang="en-US" dirty="0"/>
          </a:p>
        </p:txBody>
      </p:sp>
      <p:sp>
        <p:nvSpPr>
          <p:cNvPr id="6" name="Slide Number Placeholder 5"/>
          <p:cNvSpPr>
            <a:spLocks noGrp="1"/>
          </p:cNvSpPr>
          <p:nvPr>
            <p:ph type="sldNum" sz="quarter" idx="12"/>
          </p:nvPr>
        </p:nvSpPr>
        <p:spPr/>
        <p:txBody>
          <a:bodyPr/>
          <a:lstStyle/>
          <a:p>
            <a:r>
              <a:rPr lang="en-GB" altLang="en-US"/>
              <a:t>Slide </a:t>
            </a:r>
            <a:fld id="{68F34BEF-6D4B-4920-B9FF-96BD9BB2CBE9}" type="slidenum">
              <a:rPr lang="en-GB" altLang="en-US"/>
              <a:pPr/>
              <a:t>2</a:t>
            </a:fld>
            <a:endParaRPr lang="en-GB" altLang="en-US"/>
          </a:p>
        </p:txBody>
      </p:sp>
      <p:sp>
        <p:nvSpPr>
          <p:cNvPr id="16" name="Rectangle 2"/>
          <p:cNvSpPr txBox="1">
            <a:spLocks noChangeArrowheads="1"/>
          </p:cNvSpPr>
          <p:nvPr/>
        </p:nvSpPr>
        <p:spPr>
          <a:xfrm>
            <a:off x="533400" y="1981200"/>
            <a:ext cx="8077200" cy="2590800"/>
          </a:xfrm>
          <a:prstGeom prst="rect">
            <a:avLst/>
          </a:prstGeom>
        </p:spPr>
        <p:txBody>
          <a:bodyPr/>
          <a:lst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a:lstStyle>
          <a:p>
            <a:pPr algn="ctr" eaLnBrk="1" hangingPunct="1">
              <a:defRPr/>
            </a:pPr>
            <a:r>
              <a:rPr lang="en-US" b="1" dirty="0" smtClean="0">
                <a:solidFill>
                  <a:srgbClr val="006EC0"/>
                </a:solidFill>
                <a:latin typeface="Times New Roman" pitchFamily="18" charset="0"/>
                <a:cs typeface="Times New Roman" pitchFamily="18" charset="0"/>
              </a:rPr>
              <a:t>Channel Model</a:t>
            </a:r>
            <a:r>
              <a:rPr lang="tr-TR" b="1" dirty="0" smtClean="0">
                <a:solidFill>
                  <a:srgbClr val="006EC0"/>
                </a:solidFill>
                <a:latin typeface="Times New Roman" pitchFamily="18" charset="0"/>
                <a:cs typeface="Times New Roman" pitchFamily="18" charset="0"/>
              </a:rPr>
              <a:t>ing</a:t>
            </a:r>
            <a:r>
              <a:rPr lang="en-US" b="1" dirty="0" smtClean="0">
                <a:solidFill>
                  <a:srgbClr val="006EC0"/>
                </a:solidFill>
                <a:latin typeface="Times New Roman" pitchFamily="18" charset="0"/>
                <a:cs typeface="Times New Roman" pitchFamily="18" charset="0"/>
              </a:rPr>
              <a:t> For Visible Light Communications</a:t>
            </a:r>
            <a:endParaRPr lang="en-GB" b="1" dirty="0">
              <a:solidFill>
                <a:srgbClr val="006EC0"/>
              </a:solidFill>
              <a:latin typeface="Times New Roman" pitchFamily="18" charset="0"/>
              <a:cs typeface="Times New Roman" pitchFamily="18" charset="0"/>
            </a:endParaRPr>
          </a:p>
        </p:txBody>
      </p:sp>
    </p:spTree>
    <p:extLst>
      <p:ext uri="{BB962C8B-B14F-4D97-AF65-F5344CB8AC3E}">
        <p14:creationId xmlns:p14="http://schemas.microsoft.com/office/powerpoint/2010/main" val="90641325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GB" altLang="en-US" dirty="0" smtClean="0"/>
              <a:t>May 2015</a:t>
            </a:r>
            <a:endParaRPr lang="en-GB" altLang="en-US" dirty="0"/>
          </a:p>
        </p:txBody>
      </p:sp>
      <p:sp>
        <p:nvSpPr>
          <p:cNvPr id="5" name="Footer Placeholder 4"/>
          <p:cNvSpPr>
            <a:spLocks noGrp="1"/>
          </p:cNvSpPr>
          <p:nvPr>
            <p:ph type="ftr" sz="quarter" idx="11"/>
          </p:nvPr>
        </p:nvSpPr>
        <p:spPr>
          <a:xfrm>
            <a:off x="5486400" y="6475413"/>
            <a:ext cx="3124200" cy="184666"/>
          </a:xfrm>
        </p:spPr>
        <p:txBody>
          <a:bodyPr/>
          <a:lstStyle/>
          <a:p>
            <a:r>
              <a:rPr lang="en-GB" altLang="en-US" dirty="0" smtClean="0"/>
              <a:t>Murat Uysal, </a:t>
            </a:r>
            <a:r>
              <a:rPr lang="en-GB" altLang="en-US" dirty="0" err="1"/>
              <a:t>Farshad</a:t>
            </a:r>
            <a:r>
              <a:rPr lang="en-GB" altLang="en-US" dirty="0"/>
              <a:t> </a:t>
            </a:r>
            <a:r>
              <a:rPr lang="en-GB" altLang="en-US" dirty="0" err="1"/>
              <a:t>Miramirkhani</a:t>
            </a:r>
            <a:endParaRPr lang="en-GB" altLang="en-US" dirty="0"/>
          </a:p>
        </p:txBody>
      </p:sp>
      <p:sp>
        <p:nvSpPr>
          <p:cNvPr id="6" name="Slide Number Placeholder 5"/>
          <p:cNvSpPr>
            <a:spLocks noGrp="1"/>
          </p:cNvSpPr>
          <p:nvPr>
            <p:ph type="sldNum" sz="quarter" idx="12"/>
          </p:nvPr>
        </p:nvSpPr>
        <p:spPr/>
        <p:txBody>
          <a:bodyPr/>
          <a:lstStyle/>
          <a:p>
            <a:r>
              <a:rPr lang="en-GB" altLang="en-US"/>
              <a:t>Slide </a:t>
            </a:r>
            <a:fld id="{68F34BEF-6D4B-4920-B9FF-96BD9BB2CBE9}" type="slidenum">
              <a:rPr lang="en-GB" altLang="en-US"/>
              <a:pPr/>
              <a:t>20</a:t>
            </a:fld>
            <a:endParaRPr lang="en-GB" altLang="en-US"/>
          </a:p>
        </p:txBody>
      </p:sp>
      <p:sp>
        <p:nvSpPr>
          <p:cNvPr id="9" name="Rectangle 2"/>
          <p:cNvSpPr txBox="1">
            <a:spLocks noChangeArrowheads="1"/>
          </p:cNvSpPr>
          <p:nvPr/>
        </p:nvSpPr>
        <p:spPr>
          <a:xfrm>
            <a:off x="685800" y="649437"/>
            <a:ext cx="7848600" cy="601662"/>
          </a:xfrm>
          <a:prstGeom prst="rect">
            <a:avLst/>
          </a:prstGeom>
        </p:spPr>
        <p:txBody>
          <a:bodyPr/>
          <a:lst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a:lstStyle>
          <a:p>
            <a:pPr algn="ctr" eaLnBrk="1" hangingPunct="1">
              <a:defRPr/>
            </a:pPr>
            <a:r>
              <a:rPr lang="en-US" sz="3200" b="1" dirty="0" smtClean="0">
                <a:solidFill>
                  <a:srgbClr val="0070C0"/>
                </a:solidFill>
              </a:rPr>
              <a:t>CIR Results </a:t>
            </a:r>
            <a:r>
              <a:rPr lang="en-US" sz="3200" b="1" dirty="0" smtClean="0">
                <a:solidFill>
                  <a:srgbClr val="0070C0"/>
                </a:solidFill>
              </a:rPr>
              <a:t>(</a:t>
            </a:r>
            <a:r>
              <a:rPr lang="tr-TR" sz="3200" b="1" dirty="0" err="1" smtClean="0">
                <a:solidFill>
                  <a:srgbClr val="0070C0"/>
                </a:solidFill>
              </a:rPr>
              <a:t>Scenari</a:t>
            </a:r>
            <a:r>
              <a:rPr lang="tr-TR" sz="3200" b="1" dirty="0" err="1" smtClean="0">
                <a:solidFill>
                  <a:srgbClr val="0070C0"/>
                </a:solidFill>
              </a:rPr>
              <a:t>o</a:t>
            </a:r>
            <a:r>
              <a:rPr lang="tr-TR" sz="3200" b="1" dirty="0" smtClean="0">
                <a:solidFill>
                  <a:srgbClr val="0070C0"/>
                </a:solidFill>
              </a:rPr>
              <a:t> </a:t>
            </a:r>
            <a:r>
              <a:rPr lang="tr-TR" sz="3200" b="1" dirty="0" smtClean="0">
                <a:solidFill>
                  <a:srgbClr val="0070C0"/>
                </a:solidFill>
              </a:rPr>
              <a:t>A: </a:t>
            </a:r>
            <a:r>
              <a:rPr lang="en-US" sz="3200" b="1" dirty="0" smtClean="0">
                <a:solidFill>
                  <a:srgbClr val="0070C0"/>
                </a:solidFill>
              </a:rPr>
              <a:t>Purely </a:t>
            </a:r>
            <a:r>
              <a:rPr lang="en-US" sz="3200" b="1" dirty="0" smtClean="0">
                <a:solidFill>
                  <a:srgbClr val="0070C0"/>
                </a:solidFill>
              </a:rPr>
              <a:t>Diffuse)  </a:t>
            </a:r>
            <a:endParaRPr lang="en-US" sz="3200" b="1" dirty="0">
              <a:solidFill>
                <a:srgbClr val="0070C0"/>
              </a:solidFill>
            </a:endParaRPr>
          </a:p>
          <a:p>
            <a:pPr algn="ctr" eaLnBrk="1" hangingPunct="1">
              <a:defRPr/>
            </a:pPr>
            <a:r>
              <a:rPr lang="en-CA" sz="3200" dirty="0" smtClean="0"/>
              <a:t/>
            </a:r>
            <a:br>
              <a:rPr lang="en-CA" sz="3200" dirty="0" smtClean="0"/>
            </a:br>
            <a:endParaRPr lang="en-CA" sz="3200" dirty="0" smtClean="0"/>
          </a:p>
          <a:p>
            <a:pPr algn="ctr" eaLnBrk="1" hangingPunct="1">
              <a:defRPr/>
            </a:pPr>
            <a:endParaRPr lang="en-CA" sz="3200" dirty="0" smtClean="0"/>
          </a:p>
          <a:p>
            <a:pPr algn="ctr">
              <a:buClr>
                <a:srgbClr val="0070C0"/>
              </a:buClr>
              <a:buSzPct val="150000"/>
              <a:defRPr/>
            </a:pPr>
            <a:endParaRPr lang="en-CA" sz="1000" dirty="0">
              <a:cs typeface="Arial" charset="0"/>
            </a:endParaRPr>
          </a:p>
        </p:txBody>
      </p:sp>
      <p:pic>
        <p:nvPicPr>
          <p:cNvPr id="22535"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3600" y="1794463"/>
            <a:ext cx="4995913" cy="3276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Rectangle 10"/>
          <p:cNvSpPr/>
          <p:nvPr/>
        </p:nvSpPr>
        <p:spPr>
          <a:xfrm>
            <a:off x="381000" y="1403866"/>
            <a:ext cx="7893050" cy="369332"/>
          </a:xfrm>
          <a:prstGeom prst="rect">
            <a:avLst/>
          </a:prstGeom>
        </p:spPr>
        <p:txBody>
          <a:bodyPr wrap="square">
            <a:spAutoFit/>
          </a:bodyPr>
          <a:lstStyle/>
          <a:p>
            <a:pPr marL="800100" lvl="1" indent="-342900" algn="just">
              <a:spcAft>
                <a:spcPts val="600"/>
              </a:spcAft>
              <a:buClr>
                <a:srgbClr val="3366CC"/>
              </a:buClr>
              <a:buSzPct val="150000"/>
              <a:buFont typeface="Courier New" pitchFamily="49" charset="0"/>
              <a:buChar char="o"/>
              <a:defRPr/>
            </a:pPr>
            <a:r>
              <a:rPr lang="en-US" sz="1800" b="1" dirty="0">
                <a:latin typeface="+mj-lt"/>
              </a:rPr>
              <a:t>Assumption: </a:t>
            </a:r>
            <a:r>
              <a:rPr lang="en-US" sz="1800" dirty="0">
                <a:latin typeface="+mj-lt"/>
              </a:rPr>
              <a:t>Purely Diffuse Reflections </a:t>
            </a:r>
            <a:r>
              <a:rPr lang="en-US" sz="1800" dirty="0">
                <a:latin typeface="+mj-lt"/>
                <a:sym typeface="Wingdings" panose="05000000000000000000" pitchFamily="2" charset="2"/>
              </a:rPr>
              <a:t> </a:t>
            </a:r>
            <a:r>
              <a:rPr lang="en-US" sz="1800" dirty="0">
                <a:latin typeface="+mj-lt"/>
              </a:rPr>
              <a:t> </a:t>
            </a:r>
            <a:r>
              <a:rPr lang="en-US" sz="1800" dirty="0" smtClean="0">
                <a:latin typeface="+mj-lt"/>
              </a:rPr>
              <a:t>SF=1</a:t>
            </a:r>
            <a:endParaRPr lang="en-US" sz="1800" dirty="0">
              <a:latin typeface="+mj-lt"/>
            </a:endParaRPr>
          </a:p>
        </p:txBody>
      </p:sp>
      <p:sp>
        <p:nvSpPr>
          <p:cNvPr id="12" name="Rectangle 11"/>
          <p:cNvSpPr/>
          <p:nvPr/>
        </p:nvSpPr>
        <p:spPr>
          <a:xfrm>
            <a:off x="380851" y="4998928"/>
            <a:ext cx="7893050" cy="1554272"/>
          </a:xfrm>
          <a:prstGeom prst="rect">
            <a:avLst/>
          </a:prstGeom>
        </p:spPr>
        <p:txBody>
          <a:bodyPr wrap="square">
            <a:spAutoFit/>
          </a:bodyPr>
          <a:lstStyle/>
          <a:p>
            <a:pPr marL="800100" lvl="1" indent="-342900" algn="just">
              <a:spcAft>
                <a:spcPts val="600"/>
              </a:spcAft>
              <a:buClr>
                <a:srgbClr val="3366CC"/>
              </a:buClr>
              <a:buSzPct val="150000"/>
              <a:buFont typeface="Courier New" pitchFamily="49" charset="0"/>
              <a:buChar char="o"/>
              <a:defRPr/>
            </a:pPr>
            <a:r>
              <a:rPr lang="en-US" sz="1800" dirty="0"/>
              <a:t>In this figure, three peaks exist which </a:t>
            </a:r>
            <a:r>
              <a:rPr lang="en-US" sz="1800" dirty="0" smtClean="0"/>
              <a:t>are </a:t>
            </a:r>
            <a:r>
              <a:rPr lang="en-US" sz="1800" dirty="0"/>
              <a:t>related to 4 LED lightings. The largest one corresponds to the nearest LED </a:t>
            </a:r>
            <a:r>
              <a:rPr lang="en-US" sz="1800" dirty="0" smtClean="0"/>
              <a:t>(S2) </a:t>
            </a:r>
            <a:r>
              <a:rPr lang="en-US" sz="1800" dirty="0"/>
              <a:t>and the second one is related to two LEDs </a:t>
            </a:r>
            <a:r>
              <a:rPr lang="en-US" sz="1800" dirty="0" smtClean="0"/>
              <a:t>(S1 </a:t>
            </a:r>
            <a:r>
              <a:rPr lang="en-US" sz="1800" dirty="0"/>
              <a:t>and </a:t>
            </a:r>
            <a:r>
              <a:rPr lang="en-US" sz="1800" dirty="0" smtClean="0"/>
              <a:t>S3) </a:t>
            </a:r>
            <a:r>
              <a:rPr lang="en-US" sz="1800" dirty="0"/>
              <a:t>which are at the same distance from the </a:t>
            </a:r>
            <a:r>
              <a:rPr lang="en-US" sz="1800" dirty="0" err="1"/>
              <a:t>photodetector</a:t>
            </a:r>
            <a:r>
              <a:rPr lang="en-US" sz="1800" dirty="0"/>
              <a:t> and the last one is related to the farther </a:t>
            </a:r>
            <a:r>
              <a:rPr lang="en-US" sz="1800" dirty="0" smtClean="0"/>
              <a:t>LED (S4).</a:t>
            </a:r>
            <a:endParaRPr lang="en-US" sz="1800" dirty="0"/>
          </a:p>
          <a:p>
            <a:pPr marL="800100" lvl="1" indent="-342900" algn="just">
              <a:spcAft>
                <a:spcPts val="600"/>
              </a:spcAft>
              <a:buClr>
                <a:srgbClr val="3366CC"/>
              </a:buClr>
              <a:buSzPct val="150000"/>
              <a:buFont typeface="Courier New" pitchFamily="49" charset="0"/>
              <a:buChar char="o"/>
              <a:defRPr/>
            </a:pPr>
            <a:endParaRPr lang="en-US" sz="1800" dirty="0">
              <a:latin typeface="+mj-lt"/>
            </a:endParaRPr>
          </a:p>
        </p:txBody>
      </p:sp>
    </p:spTree>
    <p:extLst>
      <p:ext uri="{BB962C8B-B14F-4D97-AF65-F5344CB8AC3E}">
        <p14:creationId xmlns:p14="http://schemas.microsoft.com/office/powerpoint/2010/main" val="421011327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GB" altLang="en-US" dirty="0" smtClean="0"/>
              <a:t>May 2015</a:t>
            </a:r>
            <a:endParaRPr lang="en-GB" altLang="en-US" dirty="0"/>
          </a:p>
        </p:txBody>
      </p:sp>
      <p:sp>
        <p:nvSpPr>
          <p:cNvPr id="5" name="Footer Placeholder 4"/>
          <p:cNvSpPr>
            <a:spLocks noGrp="1"/>
          </p:cNvSpPr>
          <p:nvPr>
            <p:ph type="ftr" sz="quarter" idx="11"/>
          </p:nvPr>
        </p:nvSpPr>
        <p:spPr>
          <a:xfrm>
            <a:off x="5486400" y="6475413"/>
            <a:ext cx="3124200" cy="184666"/>
          </a:xfrm>
        </p:spPr>
        <p:txBody>
          <a:bodyPr/>
          <a:lstStyle/>
          <a:p>
            <a:r>
              <a:rPr lang="en-GB" altLang="en-US" dirty="0" smtClean="0"/>
              <a:t>Murat Uysal, </a:t>
            </a:r>
            <a:r>
              <a:rPr lang="en-GB" altLang="en-US" dirty="0" err="1"/>
              <a:t>Farshad</a:t>
            </a:r>
            <a:r>
              <a:rPr lang="en-GB" altLang="en-US" dirty="0"/>
              <a:t> </a:t>
            </a:r>
            <a:r>
              <a:rPr lang="en-GB" altLang="en-US" dirty="0" err="1"/>
              <a:t>Miramirkhani</a:t>
            </a:r>
            <a:endParaRPr lang="en-GB" altLang="en-US" dirty="0"/>
          </a:p>
        </p:txBody>
      </p:sp>
      <p:sp>
        <p:nvSpPr>
          <p:cNvPr id="6" name="Slide Number Placeholder 5"/>
          <p:cNvSpPr>
            <a:spLocks noGrp="1"/>
          </p:cNvSpPr>
          <p:nvPr>
            <p:ph type="sldNum" sz="quarter" idx="12"/>
          </p:nvPr>
        </p:nvSpPr>
        <p:spPr/>
        <p:txBody>
          <a:bodyPr/>
          <a:lstStyle/>
          <a:p>
            <a:r>
              <a:rPr lang="en-GB" altLang="en-US"/>
              <a:t>Slide </a:t>
            </a:r>
            <a:fld id="{68F34BEF-6D4B-4920-B9FF-96BD9BB2CBE9}" type="slidenum">
              <a:rPr lang="en-GB" altLang="en-US"/>
              <a:pPr/>
              <a:t>21</a:t>
            </a:fld>
            <a:endParaRPr lang="en-GB" altLang="en-US"/>
          </a:p>
        </p:txBody>
      </p:sp>
      <p:sp>
        <p:nvSpPr>
          <p:cNvPr id="9" name="Rectangle 2"/>
          <p:cNvSpPr txBox="1">
            <a:spLocks noChangeArrowheads="1"/>
          </p:cNvSpPr>
          <p:nvPr/>
        </p:nvSpPr>
        <p:spPr>
          <a:xfrm>
            <a:off x="685800" y="617539"/>
            <a:ext cx="7848600" cy="601662"/>
          </a:xfrm>
          <a:prstGeom prst="rect">
            <a:avLst/>
          </a:prstGeom>
        </p:spPr>
        <p:txBody>
          <a:bodyPr/>
          <a:lst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a:lstStyle>
          <a:p>
            <a:pPr algn="ctr" eaLnBrk="1" hangingPunct="1">
              <a:defRPr/>
            </a:pPr>
            <a:r>
              <a:rPr lang="tr-TR" sz="3200" b="1" dirty="0" err="1" smtClean="0">
                <a:solidFill>
                  <a:srgbClr val="0070C0"/>
                </a:solidFill>
              </a:rPr>
              <a:t>Effect</a:t>
            </a:r>
            <a:r>
              <a:rPr lang="tr-TR" sz="3200" b="1" dirty="0" smtClean="0">
                <a:solidFill>
                  <a:srgbClr val="0070C0"/>
                </a:solidFill>
              </a:rPr>
              <a:t> of </a:t>
            </a:r>
            <a:r>
              <a:rPr lang="tr-TR" sz="3200" b="1" dirty="0" err="1" smtClean="0">
                <a:solidFill>
                  <a:srgbClr val="0070C0"/>
                </a:solidFill>
              </a:rPr>
              <a:t>Higher</a:t>
            </a:r>
            <a:r>
              <a:rPr lang="tr-TR" sz="3200" b="1" dirty="0" smtClean="0">
                <a:solidFill>
                  <a:srgbClr val="0070C0"/>
                </a:solidFill>
              </a:rPr>
              <a:t> </a:t>
            </a:r>
            <a:r>
              <a:rPr lang="tr-TR" sz="3200" b="1" dirty="0" err="1" smtClean="0">
                <a:solidFill>
                  <a:srgbClr val="0070C0"/>
                </a:solidFill>
              </a:rPr>
              <a:t>Order</a:t>
            </a:r>
            <a:r>
              <a:rPr lang="tr-TR" sz="3200" b="1" dirty="0" smtClean="0">
                <a:solidFill>
                  <a:srgbClr val="0070C0"/>
                </a:solidFill>
              </a:rPr>
              <a:t> </a:t>
            </a:r>
            <a:r>
              <a:rPr lang="tr-TR" sz="3200" b="1" dirty="0" err="1" smtClean="0">
                <a:solidFill>
                  <a:srgbClr val="0070C0"/>
                </a:solidFill>
              </a:rPr>
              <a:t>Reflections</a:t>
            </a:r>
            <a:r>
              <a:rPr lang="tr-TR" sz="3200" b="1" dirty="0" smtClean="0">
                <a:solidFill>
                  <a:srgbClr val="0070C0"/>
                </a:solidFill>
              </a:rPr>
              <a:t> -1 </a:t>
            </a:r>
            <a:r>
              <a:rPr lang="en-US" sz="3200" b="1" dirty="0" smtClean="0">
                <a:solidFill>
                  <a:srgbClr val="0070C0"/>
                </a:solidFill>
              </a:rPr>
              <a:t> </a:t>
            </a:r>
            <a:endParaRPr lang="en-CA" sz="3200" dirty="0" smtClean="0"/>
          </a:p>
          <a:p>
            <a:pPr algn="ctr" eaLnBrk="1" hangingPunct="1">
              <a:defRPr/>
            </a:pPr>
            <a:endParaRPr lang="en-CA" sz="3200" dirty="0" smtClean="0"/>
          </a:p>
          <a:p>
            <a:pPr algn="ctr">
              <a:buClr>
                <a:srgbClr val="0070C0"/>
              </a:buClr>
              <a:buSzPct val="150000"/>
              <a:defRPr/>
            </a:pPr>
            <a:endParaRPr lang="en-CA" sz="1000" dirty="0">
              <a:cs typeface="Arial" charset="0"/>
            </a:endParaRPr>
          </a:p>
        </p:txBody>
      </p:sp>
      <p:pic>
        <p:nvPicPr>
          <p:cNvPr id="22535"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1500" y="1472311"/>
            <a:ext cx="3264518" cy="21910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2" name="Object 1"/>
          <p:cNvGraphicFramePr>
            <a:graphicFrameLocks noChangeAspect="1"/>
          </p:cNvGraphicFramePr>
          <p:nvPr>
            <p:extLst>
              <p:ext uri="{D42A27DB-BD31-4B8C-83A1-F6EECF244321}">
                <p14:modId xmlns:p14="http://schemas.microsoft.com/office/powerpoint/2010/main" val="990496948"/>
              </p:ext>
            </p:extLst>
          </p:nvPr>
        </p:nvGraphicFramePr>
        <p:xfrm>
          <a:off x="1943100" y="1396111"/>
          <a:ext cx="381000" cy="215900"/>
        </p:xfrm>
        <a:graphic>
          <a:graphicData uri="http://schemas.openxmlformats.org/presentationml/2006/ole">
            <mc:AlternateContent xmlns:mc="http://schemas.openxmlformats.org/markup-compatibility/2006">
              <mc:Choice xmlns:v="urn:schemas-microsoft-com:vml" Requires="v">
                <p:oleObj spid="_x0000_s25836" name="Equation" r:id="rId5" imgW="380880" imgH="215640" progId="Equation.DSMT4">
                  <p:embed/>
                </p:oleObj>
              </mc:Choice>
              <mc:Fallback>
                <p:oleObj name="Equation" r:id="rId5" imgW="380880" imgH="215640" progId="Equation.DSMT4">
                  <p:embed/>
                  <p:pic>
                    <p:nvPicPr>
                      <p:cNvPr id="0" name=""/>
                      <p:cNvPicPr/>
                      <p:nvPr/>
                    </p:nvPicPr>
                    <p:blipFill>
                      <a:blip r:embed="rId6"/>
                      <a:stretch>
                        <a:fillRect/>
                      </a:stretch>
                    </p:blipFill>
                    <p:spPr>
                      <a:xfrm>
                        <a:off x="1943100" y="1396111"/>
                        <a:ext cx="381000" cy="215900"/>
                      </a:xfrm>
                      <a:prstGeom prst="rect">
                        <a:avLst/>
                      </a:prstGeom>
                    </p:spPr>
                  </p:pic>
                </p:oleObj>
              </mc:Fallback>
            </mc:AlternateContent>
          </a:graphicData>
        </a:graphic>
      </p:graphicFrame>
      <p:graphicFrame>
        <p:nvGraphicFramePr>
          <p:cNvPr id="3" name="Object 2"/>
          <p:cNvGraphicFramePr>
            <a:graphicFrameLocks noChangeAspect="1"/>
          </p:cNvGraphicFramePr>
          <p:nvPr>
            <p:extLst>
              <p:ext uri="{D42A27DB-BD31-4B8C-83A1-F6EECF244321}">
                <p14:modId xmlns:p14="http://schemas.microsoft.com/office/powerpoint/2010/main" val="220084708"/>
              </p:ext>
            </p:extLst>
          </p:nvPr>
        </p:nvGraphicFramePr>
        <p:xfrm>
          <a:off x="5610485" y="1295400"/>
          <a:ext cx="381000" cy="215900"/>
        </p:xfrm>
        <a:graphic>
          <a:graphicData uri="http://schemas.openxmlformats.org/presentationml/2006/ole">
            <mc:AlternateContent xmlns:mc="http://schemas.openxmlformats.org/markup-compatibility/2006">
              <mc:Choice xmlns:v="urn:schemas-microsoft-com:vml" Requires="v">
                <p:oleObj spid="_x0000_s25837" name="Equation" r:id="rId7" imgW="380880" imgH="215640" progId="Equation.DSMT4">
                  <p:embed/>
                </p:oleObj>
              </mc:Choice>
              <mc:Fallback>
                <p:oleObj name="Equation" r:id="rId7" imgW="380880" imgH="215640" progId="Equation.DSMT4">
                  <p:embed/>
                  <p:pic>
                    <p:nvPicPr>
                      <p:cNvPr id="0" name="Object 1"/>
                      <p:cNvPicPr>
                        <a:picLocks noChangeAspect="1" noChangeArrowheads="1"/>
                      </p:cNvPicPr>
                      <p:nvPr/>
                    </p:nvPicPr>
                    <p:blipFill>
                      <a:blip r:embed="rId8"/>
                      <a:srcRect/>
                      <a:stretch>
                        <a:fillRect/>
                      </a:stretch>
                    </p:blipFill>
                    <p:spPr bwMode="auto">
                      <a:xfrm>
                        <a:off x="5610485" y="1295400"/>
                        <a:ext cx="3810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7" name="Cross 6"/>
          <p:cNvSpPr/>
          <p:nvPr/>
        </p:nvSpPr>
        <p:spPr bwMode="auto">
          <a:xfrm>
            <a:off x="3825331" y="2539111"/>
            <a:ext cx="285750" cy="304799"/>
          </a:xfrm>
          <a:prstGeom prst="plus">
            <a:avLst>
              <a:gd name="adj" fmla="val 36060"/>
            </a:avLst>
          </a:prstGeom>
          <a:ln>
            <a:headEnd type="none" w="sm" len="sm"/>
            <a:tailEnd type="none" w="sm" len="sm"/>
          </a:ln>
          <a:extLst/>
        </p:spPr>
        <p:style>
          <a:lnRef idx="0">
            <a:schemeClr val="accent1"/>
          </a:lnRef>
          <a:fillRef idx="3">
            <a:schemeClr val="accent1"/>
          </a:fillRef>
          <a:effectRef idx="3">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1" name="Oval 10"/>
          <p:cNvSpPr/>
          <p:nvPr/>
        </p:nvSpPr>
        <p:spPr bwMode="auto">
          <a:xfrm>
            <a:off x="1638300" y="2691511"/>
            <a:ext cx="114300" cy="457200"/>
          </a:xfrm>
          <a:prstGeom prst="ellipse">
            <a:avLst/>
          </a:prstGeom>
          <a:noFill/>
          <a:ln w="12700">
            <a:solidFill>
              <a:srgbClr val="FF0000"/>
            </a:solidFill>
            <a:headEnd type="none" w="sm" len="sm"/>
            <a:tailEnd type="none" w="sm" len="sm"/>
          </a:ln>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6" name="Oval 15"/>
          <p:cNvSpPr/>
          <p:nvPr/>
        </p:nvSpPr>
        <p:spPr bwMode="auto">
          <a:xfrm>
            <a:off x="1768834" y="3173890"/>
            <a:ext cx="114300" cy="228600"/>
          </a:xfrm>
          <a:prstGeom prst="ellipse">
            <a:avLst/>
          </a:prstGeom>
          <a:noFill/>
          <a:ln w="12700">
            <a:solidFill>
              <a:srgbClr val="FF0000"/>
            </a:solidFill>
            <a:headEnd type="none" w="sm" len="sm"/>
            <a:tailEnd type="none" w="sm" len="sm"/>
          </a:ln>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grpSp>
        <p:nvGrpSpPr>
          <p:cNvPr id="10" name="Group 9"/>
          <p:cNvGrpSpPr/>
          <p:nvPr/>
        </p:nvGrpSpPr>
        <p:grpSpPr>
          <a:xfrm>
            <a:off x="1335532" y="3779917"/>
            <a:ext cx="4038600" cy="2697083"/>
            <a:chOff x="2438400" y="4038600"/>
            <a:chExt cx="3733800" cy="2457170"/>
          </a:xfrm>
        </p:grpSpPr>
        <p:pic>
          <p:nvPicPr>
            <p:cNvPr id="22538" name="Picture 10"/>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438400" y="4038600"/>
              <a:ext cx="3733800" cy="24571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7" name="Oval 16"/>
            <p:cNvSpPr/>
            <p:nvPr/>
          </p:nvSpPr>
          <p:spPr bwMode="auto">
            <a:xfrm>
              <a:off x="3657600" y="5334000"/>
              <a:ext cx="114300" cy="457200"/>
            </a:xfrm>
            <a:prstGeom prst="ellipse">
              <a:avLst/>
            </a:prstGeom>
            <a:noFill/>
            <a:ln w="12700">
              <a:solidFill>
                <a:srgbClr val="FF0000"/>
              </a:solidFill>
              <a:headEnd type="none" w="sm" len="sm"/>
              <a:tailEnd type="none" w="sm" len="sm"/>
            </a:ln>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8" name="Oval 17"/>
            <p:cNvSpPr/>
            <p:nvPr/>
          </p:nvSpPr>
          <p:spPr bwMode="auto">
            <a:xfrm>
              <a:off x="3810000" y="5867400"/>
              <a:ext cx="114300" cy="228600"/>
            </a:xfrm>
            <a:prstGeom prst="ellipse">
              <a:avLst/>
            </a:prstGeom>
            <a:noFill/>
            <a:ln w="12700">
              <a:solidFill>
                <a:srgbClr val="FF0000"/>
              </a:solidFill>
              <a:headEnd type="none" w="sm" len="sm"/>
              <a:tailEnd type="none" w="sm" len="sm"/>
            </a:ln>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0" name="Oval 19"/>
            <p:cNvSpPr/>
            <p:nvPr/>
          </p:nvSpPr>
          <p:spPr bwMode="auto">
            <a:xfrm>
              <a:off x="3924300" y="6096000"/>
              <a:ext cx="633288" cy="266700"/>
            </a:xfrm>
            <a:prstGeom prst="ellipse">
              <a:avLst/>
            </a:prstGeom>
            <a:noFill/>
            <a:ln w="12700">
              <a:solidFill>
                <a:srgbClr val="FF0000"/>
              </a:solidFill>
              <a:headEnd type="none" w="sm" len="sm"/>
              <a:tailEnd type="none" w="sm" len="sm"/>
            </a:ln>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grpSp>
      <p:sp>
        <p:nvSpPr>
          <p:cNvPr id="21" name="Rectangle 20"/>
          <p:cNvSpPr/>
          <p:nvPr/>
        </p:nvSpPr>
        <p:spPr>
          <a:xfrm>
            <a:off x="4648200" y="4086154"/>
            <a:ext cx="4114800" cy="1554272"/>
          </a:xfrm>
          <a:prstGeom prst="rect">
            <a:avLst/>
          </a:prstGeom>
        </p:spPr>
        <p:txBody>
          <a:bodyPr wrap="square">
            <a:spAutoFit/>
          </a:bodyPr>
          <a:lstStyle/>
          <a:p>
            <a:pPr marL="800100" lvl="1" indent="-342900" algn="just">
              <a:spcAft>
                <a:spcPts val="600"/>
              </a:spcAft>
              <a:buClr>
                <a:srgbClr val="3366CC"/>
              </a:buClr>
              <a:buSzPct val="150000"/>
              <a:buFont typeface="Courier New" pitchFamily="49" charset="0"/>
              <a:buChar char="o"/>
              <a:defRPr/>
            </a:pPr>
            <a:r>
              <a:rPr lang="en-US" sz="1800" dirty="0" smtClean="0">
                <a:latin typeface="+mj-lt"/>
              </a:rPr>
              <a:t>First order reflections contribute to increase the amplitude of zero order reflections.</a:t>
            </a:r>
          </a:p>
          <a:p>
            <a:pPr marL="800100" lvl="1" indent="-342900" algn="just">
              <a:spcAft>
                <a:spcPts val="600"/>
              </a:spcAft>
              <a:buClr>
                <a:srgbClr val="3366CC"/>
              </a:buClr>
              <a:buSzPct val="150000"/>
              <a:buFont typeface="Courier New" pitchFamily="49" charset="0"/>
              <a:buChar char="o"/>
              <a:defRPr/>
            </a:pPr>
            <a:r>
              <a:rPr lang="tr-TR" sz="1800" dirty="0" smtClean="0">
                <a:latin typeface="+mj-lt"/>
              </a:rPr>
              <a:t>T</a:t>
            </a:r>
            <a:r>
              <a:rPr lang="en-US" sz="1800" dirty="0" smtClean="0">
                <a:latin typeface="+mj-lt"/>
              </a:rPr>
              <a:t>he delay spread </a:t>
            </a:r>
            <a:r>
              <a:rPr lang="tr-TR" sz="1800" dirty="0" err="1" smtClean="0">
                <a:latin typeface="+mj-lt"/>
              </a:rPr>
              <a:t>also</a:t>
            </a:r>
            <a:r>
              <a:rPr lang="tr-TR" sz="1800" dirty="0" smtClean="0">
                <a:latin typeface="+mj-lt"/>
              </a:rPr>
              <a:t> </a:t>
            </a:r>
            <a:r>
              <a:rPr lang="en-US" sz="1800" dirty="0" smtClean="0">
                <a:latin typeface="+mj-lt"/>
              </a:rPr>
              <a:t>increases by first order reflections.</a:t>
            </a:r>
            <a:endParaRPr lang="en-US" sz="1800" dirty="0">
              <a:latin typeface="+mj-lt"/>
            </a:endParaRPr>
          </a:p>
        </p:txBody>
      </p:sp>
      <p:pic>
        <p:nvPicPr>
          <p:cNvPr id="25693" name="Picture 93"/>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152900" y="1471236"/>
            <a:ext cx="3584752" cy="21910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7" name="Oval 26"/>
          <p:cNvSpPr/>
          <p:nvPr/>
        </p:nvSpPr>
        <p:spPr bwMode="auto">
          <a:xfrm rot="5400000">
            <a:off x="5679824" y="3063907"/>
            <a:ext cx="375152" cy="685799"/>
          </a:xfrm>
          <a:prstGeom prst="ellipse">
            <a:avLst/>
          </a:prstGeom>
          <a:noFill/>
          <a:ln w="12700">
            <a:solidFill>
              <a:srgbClr val="FF0000"/>
            </a:solidFill>
            <a:headEnd type="none" w="sm" len="sm"/>
            <a:tailEnd type="none" w="sm" len="sm"/>
          </a:ln>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pic>
        <p:nvPicPr>
          <p:cNvPr id="25741" name="Picture 141"/>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rot="16200000">
            <a:off x="947923" y="4588449"/>
            <a:ext cx="430286" cy="649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2909526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GB" altLang="en-US" dirty="0" smtClean="0"/>
              <a:t>May 2015</a:t>
            </a:r>
            <a:endParaRPr lang="en-GB" altLang="en-US" dirty="0"/>
          </a:p>
        </p:txBody>
      </p:sp>
      <p:sp>
        <p:nvSpPr>
          <p:cNvPr id="5" name="Footer Placeholder 4"/>
          <p:cNvSpPr>
            <a:spLocks noGrp="1"/>
          </p:cNvSpPr>
          <p:nvPr>
            <p:ph type="ftr" sz="quarter" idx="11"/>
          </p:nvPr>
        </p:nvSpPr>
        <p:spPr>
          <a:xfrm>
            <a:off x="5486400" y="6475413"/>
            <a:ext cx="3124200" cy="184666"/>
          </a:xfrm>
        </p:spPr>
        <p:txBody>
          <a:bodyPr/>
          <a:lstStyle/>
          <a:p>
            <a:r>
              <a:rPr lang="en-GB" altLang="en-US" dirty="0" smtClean="0"/>
              <a:t>Murat Uysal, </a:t>
            </a:r>
            <a:r>
              <a:rPr lang="en-GB" altLang="en-US" dirty="0" err="1"/>
              <a:t>Farshad</a:t>
            </a:r>
            <a:r>
              <a:rPr lang="en-GB" altLang="en-US" dirty="0"/>
              <a:t> </a:t>
            </a:r>
            <a:r>
              <a:rPr lang="en-GB" altLang="en-US" dirty="0" err="1"/>
              <a:t>Miramirkhani</a:t>
            </a:r>
            <a:endParaRPr lang="en-GB" altLang="en-US" dirty="0"/>
          </a:p>
        </p:txBody>
      </p:sp>
      <p:sp>
        <p:nvSpPr>
          <p:cNvPr id="6" name="Slide Number Placeholder 5"/>
          <p:cNvSpPr>
            <a:spLocks noGrp="1"/>
          </p:cNvSpPr>
          <p:nvPr>
            <p:ph type="sldNum" sz="quarter" idx="12"/>
          </p:nvPr>
        </p:nvSpPr>
        <p:spPr/>
        <p:txBody>
          <a:bodyPr/>
          <a:lstStyle/>
          <a:p>
            <a:r>
              <a:rPr lang="en-GB" altLang="en-US"/>
              <a:t>Slide </a:t>
            </a:r>
            <a:fld id="{68F34BEF-6D4B-4920-B9FF-96BD9BB2CBE9}" type="slidenum">
              <a:rPr lang="en-GB" altLang="en-US"/>
              <a:pPr/>
              <a:t>22</a:t>
            </a:fld>
            <a:endParaRPr lang="en-GB" altLang="en-US"/>
          </a:p>
        </p:txBody>
      </p:sp>
      <p:sp>
        <p:nvSpPr>
          <p:cNvPr id="9" name="Rectangle 2"/>
          <p:cNvSpPr txBox="1">
            <a:spLocks noChangeArrowheads="1"/>
          </p:cNvSpPr>
          <p:nvPr/>
        </p:nvSpPr>
        <p:spPr>
          <a:xfrm>
            <a:off x="685800" y="617538"/>
            <a:ext cx="7848600" cy="782637"/>
          </a:xfrm>
          <a:prstGeom prst="rect">
            <a:avLst/>
          </a:prstGeom>
        </p:spPr>
        <p:txBody>
          <a:bodyPr/>
          <a:lst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a:lstStyle>
          <a:p>
            <a:pPr algn="ctr" eaLnBrk="1" hangingPunct="1">
              <a:defRPr/>
            </a:pPr>
            <a:r>
              <a:rPr lang="tr-TR" sz="3200" b="1" dirty="0" err="1">
                <a:solidFill>
                  <a:srgbClr val="0070C0"/>
                </a:solidFill>
              </a:rPr>
              <a:t>Effect</a:t>
            </a:r>
            <a:r>
              <a:rPr lang="tr-TR" sz="3200" b="1" dirty="0">
                <a:solidFill>
                  <a:srgbClr val="0070C0"/>
                </a:solidFill>
              </a:rPr>
              <a:t> of </a:t>
            </a:r>
            <a:r>
              <a:rPr lang="tr-TR" sz="3200" b="1" dirty="0" err="1">
                <a:solidFill>
                  <a:srgbClr val="0070C0"/>
                </a:solidFill>
              </a:rPr>
              <a:t>Higher</a:t>
            </a:r>
            <a:r>
              <a:rPr lang="tr-TR" sz="3200" b="1" dirty="0">
                <a:solidFill>
                  <a:srgbClr val="0070C0"/>
                </a:solidFill>
              </a:rPr>
              <a:t> </a:t>
            </a:r>
            <a:r>
              <a:rPr lang="tr-TR" sz="3200" b="1" dirty="0" err="1">
                <a:solidFill>
                  <a:srgbClr val="0070C0"/>
                </a:solidFill>
              </a:rPr>
              <a:t>Order</a:t>
            </a:r>
            <a:r>
              <a:rPr lang="tr-TR" sz="3200" b="1" dirty="0">
                <a:solidFill>
                  <a:srgbClr val="0070C0"/>
                </a:solidFill>
              </a:rPr>
              <a:t> </a:t>
            </a:r>
            <a:r>
              <a:rPr lang="tr-TR" sz="3200" b="1" dirty="0" err="1">
                <a:solidFill>
                  <a:srgbClr val="0070C0"/>
                </a:solidFill>
              </a:rPr>
              <a:t>Reflections</a:t>
            </a:r>
            <a:r>
              <a:rPr lang="tr-TR" sz="3200" b="1" dirty="0">
                <a:solidFill>
                  <a:srgbClr val="0070C0"/>
                </a:solidFill>
              </a:rPr>
              <a:t> </a:t>
            </a:r>
            <a:r>
              <a:rPr lang="tr-TR" sz="3200" b="1" dirty="0" smtClean="0">
                <a:solidFill>
                  <a:srgbClr val="0070C0"/>
                </a:solidFill>
              </a:rPr>
              <a:t>-2 </a:t>
            </a:r>
            <a:r>
              <a:rPr lang="en-US" sz="3200" b="1" dirty="0" smtClean="0">
                <a:solidFill>
                  <a:srgbClr val="0070C0"/>
                </a:solidFill>
              </a:rPr>
              <a:t> </a:t>
            </a:r>
            <a:endParaRPr lang="en-CA" sz="3200" dirty="0"/>
          </a:p>
          <a:p>
            <a:pPr algn="ctr" eaLnBrk="1" hangingPunct="1">
              <a:defRPr/>
            </a:pPr>
            <a:r>
              <a:rPr lang="en-CA" sz="3200" dirty="0" smtClean="0"/>
              <a:t/>
            </a:r>
            <a:br>
              <a:rPr lang="en-CA" sz="3200" dirty="0" smtClean="0"/>
            </a:br>
            <a:endParaRPr lang="en-CA" sz="3200" dirty="0" smtClean="0"/>
          </a:p>
          <a:p>
            <a:pPr algn="ctr" eaLnBrk="1" hangingPunct="1">
              <a:defRPr/>
            </a:pPr>
            <a:endParaRPr lang="en-CA" sz="3200" dirty="0" smtClean="0"/>
          </a:p>
          <a:p>
            <a:pPr algn="ctr">
              <a:buClr>
                <a:srgbClr val="0070C0"/>
              </a:buClr>
              <a:buSzPct val="150000"/>
              <a:defRPr/>
            </a:pPr>
            <a:endParaRPr lang="en-CA" sz="1000" dirty="0">
              <a:cs typeface="Arial" charset="0"/>
            </a:endParaRPr>
          </a:p>
        </p:txBody>
      </p:sp>
      <p:pic>
        <p:nvPicPr>
          <p:cNvPr id="22535"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487682"/>
            <a:ext cx="2551210" cy="17127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2539" name="Picture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47800" y="3733800"/>
            <a:ext cx="3889180" cy="25594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2" name="Object 1"/>
          <p:cNvGraphicFramePr>
            <a:graphicFrameLocks noChangeAspect="1"/>
          </p:cNvGraphicFramePr>
          <p:nvPr>
            <p:extLst>
              <p:ext uri="{D42A27DB-BD31-4B8C-83A1-F6EECF244321}">
                <p14:modId xmlns:p14="http://schemas.microsoft.com/office/powerpoint/2010/main" val="4265674531"/>
              </p:ext>
            </p:extLst>
          </p:nvPr>
        </p:nvGraphicFramePr>
        <p:xfrm>
          <a:off x="1143000" y="1384300"/>
          <a:ext cx="381000" cy="215900"/>
        </p:xfrm>
        <a:graphic>
          <a:graphicData uri="http://schemas.openxmlformats.org/presentationml/2006/ole">
            <mc:AlternateContent xmlns:mc="http://schemas.openxmlformats.org/markup-compatibility/2006">
              <mc:Choice xmlns:v="urn:schemas-microsoft-com:vml" Requires="v">
                <p:oleObj spid="_x0000_s26956" name="Equation" r:id="rId6" imgW="380880" imgH="215640" progId="Equation.DSMT4">
                  <p:embed/>
                </p:oleObj>
              </mc:Choice>
              <mc:Fallback>
                <p:oleObj name="Equation" r:id="rId6" imgW="380880" imgH="215640" progId="Equation.DSMT4">
                  <p:embed/>
                  <p:pic>
                    <p:nvPicPr>
                      <p:cNvPr id="0" name="Object 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143000" y="1384300"/>
                        <a:ext cx="3810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35474940"/>
              </p:ext>
            </p:extLst>
          </p:nvPr>
        </p:nvGraphicFramePr>
        <p:xfrm>
          <a:off x="7620000" y="1371600"/>
          <a:ext cx="381000" cy="215900"/>
        </p:xfrm>
        <a:graphic>
          <a:graphicData uri="http://schemas.openxmlformats.org/presentationml/2006/ole">
            <mc:AlternateContent xmlns:mc="http://schemas.openxmlformats.org/markup-compatibility/2006">
              <mc:Choice xmlns:v="urn:schemas-microsoft-com:vml" Requires="v">
                <p:oleObj spid="_x0000_s26957" name="Equation" r:id="rId8" imgW="380880" imgH="215640" progId="Equation.DSMT4">
                  <p:embed/>
                </p:oleObj>
              </mc:Choice>
              <mc:Fallback>
                <p:oleObj name="Equation" r:id="rId8" imgW="380880" imgH="215640" progId="Equation.DSMT4">
                  <p:embed/>
                  <p:pic>
                    <p:nvPicPr>
                      <p:cNvPr id="0" name="Object 2"/>
                      <p:cNvPicPr>
                        <a:picLocks noChangeAspect="1" noChangeArrowheads="1"/>
                      </p:cNvPicPr>
                      <p:nvPr/>
                    </p:nvPicPr>
                    <p:blipFill>
                      <a:blip r:embed="rId9"/>
                      <a:srcRect/>
                      <a:stretch>
                        <a:fillRect/>
                      </a:stretch>
                    </p:blipFill>
                    <p:spPr bwMode="auto">
                      <a:xfrm>
                        <a:off x="7620000" y="1371600"/>
                        <a:ext cx="3810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9" name="Oval 18"/>
          <p:cNvSpPr/>
          <p:nvPr/>
        </p:nvSpPr>
        <p:spPr bwMode="auto">
          <a:xfrm>
            <a:off x="990600" y="2895600"/>
            <a:ext cx="1484410" cy="304800"/>
          </a:xfrm>
          <a:prstGeom prst="ellipse">
            <a:avLst/>
          </a:prstGeom>
          <a:noFill/>
          <a:ln w="12700">
            <a:solidFill>
              <a:srgbClr val="FF0000"/>
            </a:solidFill>
            <a:headEnd type="none" w="sm" len="sm"/>
            <a:tailEnd type="none" w="sm" len="sm"/>
          </a:ln>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0" name="Oval 19"/>
          <p:cNvSpPr/>
          <p:nvPr/>
        </p:nvSpPr>
        <p:spPr bwMode="auto">
          <a:xfrm>
            <a:off x="3078148" y="5836023"/>
            <a:ext cx="1989685" cy="304800"/>
          </a:xfrm>
          <a:prstGeom prst="ellipse">
            <a:avLst/>
          </a:prstGeom>
          <a:noFill/>
          <a:ln w="12700">
            <a:solidFill>
              <a:srgbClr val="FF0000"/>
            </a:solidFill>
            <a:headEnd type="none" w="sm" len="sm"/>
            <a:tailEnd type="none" w="sm" len="sm"/>
          </a:ln>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3" name="Rectangle 22"/>
          <p:cNvSpPr/>
          <p:nvPr/>
        </p:nvSpPr>
        <p:spPr>
          <a:xfrm>
            <a:off x="4724400" y="3886200"/>
            <a:ext cx="4038600" cy="1477328"/>
          </a:xfrm>
          <a:prstGeom prst="rect">
            <a:avLst/>
          </a:prstGeom>
        </p:spPr>
        <p:txBody>
          <a:bodyPr wrap="square">
            <a:spAutoFit/>
          </a:bodyPr>
          <a:lstStyle/>
          <a:p>
            <a:pPr marL="800100" lvl="1" indent="-342900" algn="just">
              <a:spcAft>
                <a:spcPts val="600"/>
              </a:spcAft>
              <a:buClr>
                <a:srgbClr val="3366CC"/>
              </a:buClr>
              <a:buSzPct val="150000"/>
              <a:buFont typeface="Courier New" pitchFamily="49" charset="0"/>
              <a:buChar char="o"/>
              <a:defRPr/>
            </a:pPr>
            <a:r>
              <a:rPr lang="en-US" sz="1800" dirty="0" smtClean="0">
                <a:latin typeface="+mj-lt"/>
              </a:rPr>
              <a:t>Second order reflections slightly increases the amplitude of zero order reflections but effectively increases the delay spread of CIR.</a:t>
            </a:r>
          </a:p>
        </p:txBody>
      </p:sp>
      <p:pic>
        <p:nvPicPr>
          <p:cNvPr id="25" name="Picture 93"/>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895600" y="1480218"/>
            <a:ext cx="2939065" cy="17963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8" name="Object 7"/>
          <p:cNvGraphicFramePr>
            <a:graphicFrameLocks noChangeAspect="1"/>
          </p:cNvGraphicFramePr>
          <p:nvPr>
            <p:extLst>
              <p:ext uri="{D42A27DB-BD31-4B8C-83A1-F6EECF244321}">
                <p14:modId xmlns:p14="http://schemas.microsoft.com/office/powerpoint/2010/main" val="2322413181"/>
              </p:ext>
            </p:extLst>
          </p:nvPr>
        </p:nvGraphicFramePr>
        <p:xfrm>
          <a:off x="4191000" y="1400175"/>
          <a:ext cx="381000" cy="215900"/>
        </p:xfrm>
        <a:graphic>
          <a:graphicData uri="http://schemas.openxmlformats.org/presentationml/2006/ole">
            <mc:AlternateContent xmlns:mc="http://schemas.openxmlformats.org/markup-compatibility/2006">
              <mc:Choice xmlns:v="urn:schemas-microsoft-com:vml" Requires="v">
                <p:oleObj spid="_x0000_s26958" name="Equation" r:id="rId11" imgW="380880" imgH="215640" progId="Equation.DSMT4">
                  <p:embed/>
                </p:oleObj>
              </mc:Choice>
              <mc:Fallback>
                <p:oleObj name="Equation" r:id="rId11" imgW="380880" imgH="215640" progId="Equation.DSMT4">
                  <p:embed/>
                  <p:pic>
                    <p:nvPicPr>
                      <p:cNvPr id="0" name="Object 2"/>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191000" y="1400175"/>
                        <a:ext cx="3810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26754" name="Picture 130"/>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235120" y="1447800"/>
            <a:ext cx="2985080" cy="18245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7" name="Oval 26"/>
          <p:cNvSpPr/>
          <p:nvPr/>
        </p:nvSpPr>
        <p:spPr bwMode="auto">
          <a:xfrm>
            <a:off x="7167113" y="2895600"/>
            <a:ext cx="914400" cy="381000"/>
          </a:xfrm>
          <a:prstGeom prst="ellipse">
            <a:avLst/>
          </a:prstGeom>
          <a:noFill/>
          <a:ln w="12700">
            <a:solidFill>
              <a:srgbClr val="FF0000"/>
            </a:solidFill>
            <a:headEnd type="none" w="sm" len="sm"/>
            <a:tailEnd type="none" w="sm" len="sm"/>
          </a:ln>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pic>
        <p:nvPicPr>
          <p:cNvPr id="21" name="Picture 141"/>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rot="16200000">
            <a:off x="947923" y="4588449"/>
            <a:ext cx="430286" cy="649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2" name="Cross 21"/>
          <p:cNvSpPr/>
          <p:nvPr/>
        </p:nvSpPr>
        <p:spPr bwMode="auto">
          <a:xfrm>
            <a:off x="2551210" y="2191641"/>
            <a:ext cx="285750" cy="304799"/>
          </a:xfrm>
          <a:prstGeom prst="plus">
            <a:avLst>
              <a:gd name="adj" fmla="val 36060"/>
            </a:avLst>
          </a:prstGeom>
          <a:ln>
            <a:headEnd type="none" w="sm" len="sm"/>
            <a:tailEnd type="none" w="sm" len="sm"/>
          </a:ln>
          <a:extLst/>
        </p:spPr>
        <p:style>
          <a:lnRef idx="0">
            <a:schemeClr val="accent1"/>
          </a:lnRef>
          <a:fillRef idx="3">
            <a:schemeClr val="accent1"/>
          </a:fillRef>
          <a:effectRef idx="3">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4" name="Cross 23"/>
          <p:cNvSpPr/>
          <p:nvPr/>
        </p:nvSpPr>
        <p:spPr bwMode="auto">
          <a:xfrm>
            <a:off x="5834665" y="2191640"/>
            <a:ext cx="285750" cy="304799"/>
          </a:xfrm>
          <a:prstGeom prst="plus">
            <a:avLst>
              <a:gd name="adj" fmla="val 36060"/>
            </a:avLst>
          </a:prstGeom>
          <a:ln>
            <a:headEnd type="none" w="sm" len="sm"/>
            <a:tailEnd type="none" w="sm" len="sm"/>
          </a:ln>
          <a:extLst/>
        </p:spPr>
        <p:style>
          <a:lnRef idx="0">
            <a:schemeClr val="accent1"/>
          </a:lnRef>
          <a:fillRef idx="3">
            <a:schemeClr val="accent1"/>
          </a:fillRef>
          <a:effectRef idx="3">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12898140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r>
              <a:rPr lang="en-GB" altLang="en-US" smtClean="0"/>
              <a:t>Slide </a:t>
            </a:r>
            <a:fld id="{2F03CF15-9775-4923-BCFF-1A75B19C3DAF}" type="slidenum">
              <a:rPr lang="en-GB" altLang="en-US" smtClean="0"/>
              <a:pPr/>
              <a:t>23</a:t>
            </a:fld>
            <a:endParaRPr lang="en-GB" altLang="en-US"/>
          </a:p>
        </p:txBody>
      </p:sp>
      <p:sp>
        <p:nvSpPr>
          <p:cNvPr id="6" name="TextBox 5"/>
          <p:cNvSpPr txBox="1">
            <a:spLocks noChangeArrowheads="1"/>
          </p:cNvSpPr>
          <p:nvPr/>
        </p:nvSpPr>
        <p:spPr bwMode="auto">
          <a:xfrm>
            <a:off x="1280318" y="4341394"/>
            <a:ext cx="187642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en-US" dirty="0">
                <a:solidFill>
                  <a:schemeClr val="bg1"/>
                </a:solidFill>
              </a:rPr>
              <a:t>OWC </a:t>
            </a:r>
            <a:r>
              <a:rPr lang="en-US" altLang="en-US" sz="1400" dirty="0">
                <a:solidFill>
                  <a:schemeClr val="bg1"/>
                </a:solidFill>
              </a:rPr>
              <a:t>terminal</a:t>
            </a:r>
            <a:endParaRPr lang="en-US" altLang="en-US" dirty="0">
              <a:solidFill>
                <a:schemeClr val="bg1"/>
              </a:solidFill>
            </a:endParaRPr>
          </a:p>
        </p:txBody>
      </p:sp>
      <p:pic>
        <p:nvPicPr>
          <p:cNvPr id="7" name="Picture 4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48462" y="1142999"/>
            <a:ext cx="4561937" cy="33522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Rectangle 2"/>
          <p:cNvSpPr txBox="1">
            <a:spLocks noChangeArrowheads="1"/>
          </p:cNvSpPr>
          <p:nvPr/>
        </p:nvSpPr>
        <p:spPr>
          <a:xfrm>
            <a:off x="685800" y="617538"/>
            <a:ext cx="7848600" cy="782637"/>
          </a:xfrm>
          <a:prstGeom prst="rect">
            <a:avLst/>
          </a:prstGeom>
        </p:spPr>
        <p:txBody>
          <a:bodyPr/>
          <a:lst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a:lstStyle>
          <a:p>
            <a:pPr algn="ctr" eaLnBrk="1" hangingPunct="1">
              <a:defRPr/>
            </a:pPr>
            <a:r>
              <a:rPr lang="en-US" sz="3200" b="1" dirty="0" smtClean="0">
                <a:solidFill>
                  <a:srgbClr val="0070C0"/>
                </a:solidFill>
              </a:rPr>
              <a:t>Comparison with Recursive Method</a:t>
            </a:r>
            <a:endParaRPr lang="en-US" sz="3200" b="1" dirty="0">
              <a:solidFill>
                <a:srgbClr val="0070C0"/>
              </a:solidFill>
            </a:endParaRPr>
          </a:p>
          <a:p>
            <a:pPr eaLnBrk="1" hangingPunct="1">
              <a:defRPr/>
            </a:pPr>
            <a:r>
              <a:rPr lang="en-CA" sz="3200" dirty="0" smtClean="0"/>
              <a:t/>
            </a:r>
            <a:br>
              <a:rPr lang="en-CA" sz="3200" dirty="0" smtClean="0"/>
            </a:br>
            <a:endParaRPr lang="en-CA" sz="3200" dirty="0" smtClean="0"/>
          </a:p>
          <a:p>
            <a:pPr eaLnBrk="1" hangingPunct="1">
              <a:defRPr/>
            </a:pPr>
            <a:endParaRPr lang="en-CA" sz="3200" dirty="0" smtClean="0"/>
          </a:p>
          <a:p>
            <a:pPr>
              <a:buClr>
                <a:srgbClr val="0070C0"/>
              </a:buClr>
              <a:buSzPct val="150000"/>
              <a:defRPr/>
            </a:pPr>
            <a:endParaRPr lang="en-CA" sz="1000" dirty="0">
              <a:cs typeface="Arial" charset="0"/>
            </a:endParaRPr>
          </a:p>
        </p:txBody>
      </p:sp>
      <p:sp>
        <p:nvSpPr>
          <p:cNvPr id="10" name="Date Placeholder 3"/>
          <p:cNvSpPr>
            <a:spLocks noGrp="1"/>
          </p:cNvSpPr>
          <p:nvPr>
            <p:ph type="dt" sz="half" idx="10"/>
          </p:nvPr>
        </p:nvSpPr>
        <p:spPr>
          <a:xfrm>
            <a:off x="685800" y="378281"/>
            <a:ext cx="1600200" cy="215444"/>
          </a:xfrm>
        </p:spPr>
        <p:txBody>
          <a:bodyPr/>
          <a:lstStyle/>
          <a:p>
            <a:r>
              <a:rPr lang="en-GB" altLang="en-US" dirty="0" smtClean="0"/>
              <a:t>May 2015</a:t>
            </a:r>
            <a:endParaRPr lang="en-GB" altLang="en-US" dirty="0"/>
          </a:p>
        </p:txBody>
      </p:sp>
      <p:sp>
        <p:nvSpPr>
          <p:cNvPr id="11" name="Rectangle 10"/>
          <p:cNvSpPr/>
          <p:nvPr/>
        </p:nvSpPr>
        <p:spPr>
          <a:xfrm>
            <a:off x="304800" y="6046113"/>
            <a:ext cx="8077200" cy="430887"/>
          </a:xfrm>
          <a:prstGeom prst="rect">
            <a:avLst/>
          </a:prstGeom>
        </p:spPr>
        <p:txBody>
          <a:bodyPr wrap="square">
            <a:spAutoFit/>
          </a:bodyPr>
          <a:lstStyle/>
          <a:p>
            <a:pPr lvl="1" algn="just">
              <a:buClr>
                <a:srgbClr val="3366CC"/>
              </a:buClr>
              <a:buSzPct val="150000"/>
              <a:defRPr/>
            </a:pPr>
            <a:r>
              <a:rPr lang="en-GB" sz="1100" dirty="0" smtClean="0"/>
              <a:t>[14</a:t>
            </a:r>
            <a:r>
              <a:rPr lang="en-GB" sz="1100" dirty="0"/>
              <a:t>] K. Lee, H. Park, and J. R. Barry, “</a:t>
            </a:r>
            <a:r>
              <a:rPr lang="en-GB" sz="1100" b="1" dirty="0"/>
              <a:t>Indoor channel characteristics for visible light communications</a:t>
            </a:r>
            <a:r>
              <a:rPr lang="en-GB" sz="1100" dirty="0"/>
              <a:t>,” IEEE </a:t>
            </a:r>
            <a:r>
              <a:rPr lang="en-GB" sz="1100" dirty="0" err="1"/>
              <a:t>Commun</a:t>
            </a:r>
            <a:r>
              <a:rPr lang="en-GB" sz="1100" dirty="0"/>
              <a:t>. </a:t>
            </a:r>
            <a:r>
              <a:rPr lang="en-GB" sz="1100" dirty="0" err="1"/>
              <a:t>Lett</a:t>
            </a:r>
            <a:r>
              <a:rPr lang="en-GB" sz="1100" dirty="0"/>
              <a:t>., vol. 15,  no. 2, Feb 2011</a:t>
            </a:r>
            <a:r>
              <a:rPr lang="en-GB" sz="1100" dirty="0" smtClean="0"/>
              <a:t>.</a:t>
            </a:r>
          </a:p>
        </p:txBody>
      </p:sp>
      <p:sp>
        <p:nvSpPr>
          <p:cNvPr id="12" name="Rectangle 11"/>
          <p:cNvSpPr/>
          <p:nvPr/>
        </p:nvSpPr>
        <p:spPr>
          <a:xfrm>
            <a:off x="304800" y="4415641"/>
            <a:ext cx="8305800" cy="1985159"/>
          </a:xfrm>
          <a:prstGeom prst="rect">
            <a:avLst/>
          </a:prstGeom>
        </p:spPr>
        <p:txBody>
          <a:bodyPr wrap="square">
            <a:spAutoFit/>
          </a:bodyPr>
          <a:lstStyle/>
          <a:p>
            <a:pPr marL="800100" lvl="1" indent="-342900" algn="just">
              <a:spcAft>
                <a:spcPts val="600"/>
              </a:spcAft>
              <a:buClr>
                <a:srgbClr val="3366CC"/>
              </a:buClr>
              <a:buSzPct val="150000"/>
              <a:buFont typeface="Courier New" pitchFamily="49" charset="0"/>
              <a:buChar char="o"/>
              <a:defRPr/>
            </a:pPr>
            <a:r>
              <a:rPr lang="tr-TR" sz="1800" dirty="0"/>
              <a:t>T</a:t>
            </a:r>
            <a:r>
              <a:rPr lang="en-US" sz="1800" dirty="0" smtClean="0"/>
              <a:t>he </a:t>
            </a:r>
            <a:r>
              <a:rPr lang="en-US" sz="1800" dirty="0"/>
              <a:t>CIR </a:t>
            </a:r>
            <a:r>
              <a:rPr lang="tr-TR" sz="1800" dirty="0" smtClean="0"/>
              <a:t>is nearly the </a:t>
            </a:r>
            <a:r>
              <a:rPr lang="en-US" sz="1800" dirty="0" smtClean="0"/>
              <a:t>same </a:t>
            </a:r>
            <a:r>
              <a:rPr lang="en-US" sz="1800" dirty="0"/>
              <a:t>as recursive method [14] </a:t>
            </a:r>
            <a:r>
              <a:rPr lang="tr-TR" sz="1800" dirty="0" err="1" smtClean="0"/>
              <a:t>for</a:t>
            </a:r>
            <a:r>
              <a:rPr lang="tr-TR" sz="1800" dirty="0" smtClean="0"/>
              <a:t> </a:t>
            </a:r>
            <a:r>
              <a:rPr lang="tr-TR" sz="1800" dirty="0" err="1" smtClean="0"/>
              <a:t>purely</a:t>
            </a:r>
            <a:r>
              <a:rPr lang="tr-TR" sz="1800" dirty="0" smtClean="0"/>
              <a:t> </a:t>
            </a:r>
            <a:r>
              <a:rPr lang="tr-TR" sz="1800" dirty="0" err="1" smtClean="0"/>
              <a:t>diffuse</a:t>
            </a:r>
            <a:r>
              <a:rPr lang="tr-TR" sz="1800" dirty="0" smtClean="0"/>
              <a:t> </a:t>
            </a:r>
            <a:r>
              <a:rPr lang="tr-TR" sz="1800" dirty="0" err="1" smtClean="0"/>
              <a:t>reflections</a:t>
            </a:r>
            <a:r>
              <a:rPr lang="tr-TR" sz="1800" dirty="0"/>
              <a:t> </a:t>
            </a:r>
            <a:r>
              <a:rPr lang="tr-TR" sz="1800" dirty="0" err="1" smtClean="0"/>
              <a:t>and</a:t>
            </a:r>
            <a:r>
              <a:rPr lang="tr-TR" sz="1800" dirty="0" smtClean="0"/>
              <a:t> </a:t>
            </a:r>
            <a:r>
              <a:rPr lang="tr-TR" sz="1800" dirty="0" err="1" smtClean="0"/>
              <a:t>Lambertian</a:t>
            </a:r>
            <a:r>
              <a:rPr lang="tr-TR" sz="1800" dirty="0" smtClean="0"/>
              <a:t> </a:t>
            </a:r>
            <a:r>
              <a:rPr lang="tr-TR" sz="1800" dirty="0" err="1" smtClean="0"/>
              <a:t>source</a:t>
            </a:r>
            <a:r>
              <a:rPr lang="tr-TR" sz="1800" dirty="0" smtClean="0"/>
              <a:t>.</a:t>
            </a:r>
            <a:endParaRPr lang="tr-TR" sz="1800" dirty="0"/>
          </a:p>
          <a:p>
            <a:pPr marL="800100" lvl="1" indent="-342900" algn="just">
              <a:spcAft>
                <a:spcPts val="600"/>
              </a:spcAft>
              <a:buClr>
                <a:srgbClr val="3366CC"/>
              </a:buClr>
              <a:buSzPct val="150000"/>
              <a:buFont typeface="Courier New" pitchFamily="49" charset="0"/>
              <a:buChar char="o"/>
              <a:defRPr/>
            </a:pPr>
            <a:r>
              <a:rPr lang="tr-TR" sz="1800" dirty="0" err="1" smtClean="0"/>
              <a:t>Unlike</a:t>
            </a:r>
            <a:r>
              <a:rPr lang="tr-TR" sz="1800" dirty="0" smtClean="0"/>
              <a:t> </a:t>
            </a:r>
            <a:r>
              <a:rPr lang="tr-TR" sz="1800" dirty="0"/>
              <a:t>[14], </a:t>
            </a:r>
            <a:r>
              <a:rPr lang="tr-TR" sz="1800" dirty="0" err="1"/>
              <a:t>our</a:t>
            </a:r>
            <a:r>
              <a:rPr lang="tr-TR" sz="1800" dirty="0"/>
              <a:t> </a:t>
            </a:r>
            <a:r>
              <a:rPr lang="tr-TR" sz="1800" dirty="0" err="1"/>
              <a:t>method</a:t>
            </a:r>
            <a:r>
              <a:rPr lang="tr-TR" sz="1800" dirty="0"/>
              <a:t> </a:t>
            </a:r>
            <a:r>
              <a:rPr lang="tr-TR" sz="1800" dirty="0" err="1"/>
              <a:t>works</a:t>
            </a:r>
            <a:r>
              <a:rPr lang="tr-TR" sz="1800" dirty="0"/>
              <a:t> </a:t>
            </a:r>
            <a:r>
              <a:rPr lang="tr-TR" sz="1800" dirty="0" err="1"/>
              <a:t>for</a:t>
            </a:r>
            <a:r>
              <a:rPr lang="tr-TR" sz="1800" dirty="0"/>
              <a:t> </a:t>
            </a:r>
            <a:r>
              <a:rPr lang="tr-TR" sz="1800" dirty="0" err="1"/>
              <a:t>any</a:t>
            </a:r>
            <a:r>
              <a:rPr lang="tr-TR" sz="1800" dirty="0"/>
              <a:t> </a:t>
            </a:r>
            <a:r>
              <a:rPr lang="tr-TR" sz="1800" dirty="0" err="1"/>
              <a:t>type</a:t>
            </a:r>
            <a:r>
              <a:rPr lang="tr-TR" sz="1800" dirty="0"/>
              <a:t> of </a:t>
            </a:r>
            <a:r>
              <a:rPr lang="tr-TR" sz="1800" dirty="0" err="1" smtClean="0"/>
              <a:t>source</a:t>
            </a:r>
            <a:endParaRPr lang="tr-TR" sz="1800" dirty="0" smtClean="0"/>
          </a:p>
          <a:p>
            <a:pPr marL="800100" lvl="1" indent="-342900" algn="just">
              <a:spcAft>
                <a:spcPts val="600"/>
              </a:spcAft>
              <a:buClr>
                <a:srgbClr val="3366CC"/>
              </a:buClr>
              <a:buSzPct val="150000"/>
              <a:buFont typeface="Courier New" pitchFamily="49" charset="0"/>
              <a:buChar char="o"/>
              <a:defRPr/>
            </a:pPr>
            <a:r>
              <a:rPr lang="tr-TR" sz="1800" dirty="0" err="1" smtClean="0"/>
              <a:t>For</a:t>
            </a:r>
            <a:r>
              <a:rPr lang="tr-TR" sz="1800" dirty="0" smtClean="0"/>
              <a:t> </a:t>
            </a:r>
            <a:r>
              <a:rPr lang="tr-TR" sz="1800" dirty="0" err="1"/>
              <a:t>other</a:t>
            </a:r>
            <a:r>
              <a:rPr lang="tr-TR" sz="1800" dirty="0"/>
              <a:t> </a:t>
            </a:r>
            <a:r>
              <a:rPr lang="tr-TR" sz="1800" dirty="0" err="1"/>
              <a:t>environments</a:t>
            </a:r>
            <a:r>
              <a:rPr lang="tr-TR" sz="1800" dirty="0"/>
              <a:t> (</a:t>
            </a:r>
            <a:r>
              <a:rPr lang="tr-TR" sz="1800" dirty="0" err="1"/>
              <a:t>specular</a:t>
            </a:r>
            <a:r>
              <a:rPr lang="tr-TR" sz="1800" dirty="0"/>
              <a:t>, </a:t>
            </a:r>
            <a:r>
              <a:rPr lang="tr-TR" sz="1800" dirty="0" err="1"/>
              <a:t>mixed</a:t>
            </a:r>
            <a:r>
              <a:rPr lang="tr-TR" sz="1800" dirty="0"/>
              <a:t>) </a:t>
            </a:r>
            <a:r>
              <a:rPr lang="tr-TR" sz="1800" dirty="0" err="1"/>
              <a:t>where</a:t>
            </a:r>
            <a:r>
              <a:rPr lang="tr-TR" sz="1800" dirty="0"/>
              <a:t> </a:t>
            </a:r>
            <a:r>
              <a:rPr lang="tr-TR" sz="1800" dirty="0" smtClean="0"/>
              <a:t>[14] </a:t>
            </a:r>
            <a:r>
              <a:rPr lang="tr-TR" sz="1800" dirty="0" err="1" smtClean="0"/>
              <a:t>does</a:t>
            </a:r>
            <a:r>
              <a:rPr lang="tr-TR" sz="1800" dirty="0" smtClean="0"/>
              <a:t> </a:t>
            </a:r>
            <a:r>
              <a:rPr lang="tr-TR" sz="1800" dirty="0"/>
              <a:t>not </a:t>
            </a:r>
            <a:r>
              <a:rPr lang="tr-TR" sz="1800" dirty="0" err="1"/>
              <a:t>work</a:t>
            </a:r>
            <a:r>
              <a:rPr lang="tr-TR" sz="1800" dirty="0"/>
              <a:t>, </a:t>
            </a:r>
            <a:r>
              <a:rPr lang="tr-TR" sz="1800" dirty="0" err="1"/>
              <a:t>we</a:t>
            </a:r>
            <a:r>
              <a:rPr lang="tr-TR" sz="1800" dirty="0"/>
              <a:t> can </a:t>
            </a:r>
            <a:r>
              <a:rPr lang="tr-TR" sz="1800" dirty="0" err="1"/>
              <a:t>efficiently</a:t>
            </a:r>
            <a:r>
              <a:rPr lang="tr-TR" sz="1800" dirty="0"/>
              <a:t> </a:t>
            </a:r>
            <a:r>
              <a:rPr lang="tr-TR" sz="1800" dirty="0" err="1"/>
              <a:t>obtain</a:t>
            </a:r>
            <a:r>
              <a:rPr lang="tr-TR" sz="1800" dirty="0"/>
              <a:t> </a:t>
            </a:r>
            <a:r>
              <a:rPr lang="tr-TR" sz="1800" dirty="0" err="1"/>
              <a:t>CIRs</a:t>
            </a:r>
            <a:endParaRPr lang="tr-TR" sz="1800" dirty="0"/>
          </a:p>
          <a:p>
            <a:pPr marL="800100" lvl="1" indent="-342900" algn="just">
              <a:spcAft>
                <a:spcPts val="600"/>
              </a:spcAft>
              <a:buClr>
                <a:srgbClr val="3366CC"/>
              </a:buClr>
              <a:buSzPct val="150000"/>
              <a:buFont typeface="Courier New" pitchFamily="49" charset="0"/>
              <a:buChar char="o"/>
              <a:defRPr/>
            </a:pPr>
            <a:endParaRPr lang="en-US" sz="1800" dirty="0" smtClean="0"/>
          </a:p>
        </p:txBody>
      </p:sp>
      <p:sp>
        <p:nvSpPr>
          <p:cNvPr id="14" name="Footer Placeholder 4"/>
          <p:cNvSpPr>
            <a:spLocks noGrp="1"/>
          </p:cNvSpPr>
          <p:nvPr>
            <p:ph type="ftr" sz="quarter" idx="11"/>
          </p:nvPr>
        </p:nvSpPr>
        <p:spPr>
          <a:xfrm>
            <a:off x="5486400" y="6475413"/>
            <a:ext cx="3124200" cy="184666"/>
          </a:xfrm>
        </p:spPr>
        <p:txBody>
          <a:bodyPr/>
          <a:lstStyle/>
          <a:p>
            <a:r>
              <a:rPr lang="en-GB" altLang="en-US" dirty="0" smtClean="0"/>
              <a:t>Murat Uysal, </a:t>
            </a:r>
            <a:r>
              <a:rPr lang="en-GB" altLang="en-US" dirty="0" err="1"/>
              <a:t>Farshad</a:t>
            </a:r>
            <a:r>
              <a:rPr lang="en-GB" altLang="en-US" dirty="0"/>
              <a:t> </a:t>
            </a:r>
            <a:r>
              <a:rPr lang="en-GB" altLang="en-US" dirty="0" err="1"/>
              <a:t>Miramirkhani</a:t>
            </a:r>
            <a:endParaRPr lang="en-GB" altLang="en-US" dirty="0"/>
          </a:p>
        </p:txBody>
      </p:sp>
    </p:spTree>
    <p:extLst>
      <p:ext uri="{BB962C8B-B14F-4D97-AF65-F5344CB8AC3E}">
        <p14:creationId xmlns:p14="http://schemas.microsoft.com/office/powerpoint/2010/main" val="271473744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r>
              <a:rPr lang="en-GB" altLang="en-US" smtClean="0"/>
              <a:t>Slide </a:t>
            </a:r>
            <a:fld id="{2F03CF15-9775-4923-BCFF-1A75B19C3DAF}" type="slidenum">
              <a:rPr lang="en-GB" altLang="en-US" smtClean="0"/>
              <a:pPr/>
              <a:t>24</a:t>
            </a:fld>
            <a:endParaRPr lang="en-GB" altLang="en-US"/>
          </a:p>
        </p:txBody>
      </p:sp>
      <p:graphicFrame>
        <p:nvGraphicFramePr>
          <p:cNvPr id="5" name="Table 4"/>
          <p:cNvGraphicFramePr>
            <a:graphicFrameLocks noGrp="1"/>
          </p:cNvGraphicFramePr>
          <p:nvPr>
            <p:extLst>
              <p:ext uri="{D42A27DB-BD31-4B8C-83A1-F6EECF244321}">
                <p14:modId xmlns:p14="http://schemas.microsoft.com/office/powerpoint/2010/main" val="3275939730"/>
              </p:ext>
            </p:extLst>
          </p:nvPr>
        </p:nvGraphicFramePr>
        <p:xfrm>
          <a:off x="914400" y="1553265"/>
          <a:ext cx="3065779" cy="1922670"/>
        </p:xfrm>
        <a:graphic>
          <a:graphicData uri="http://schemas.openxmlformats.org/drawingml/2006/table">
            <a:tbl>
              <a:tblPr firstRow="1" firstCol="1" bandRow="1">
                <a:tableStyleId>{E8B1032C-EA38-4F05-BA0D-38AFFFC7BED3}</a:tableStyleId>
              </a:tblPr>
              <a:tblGrid>
                <a:gridCol w="620953"/>
                <a:gridCol w="598247"/>
                <a:gridCol w="982104"/>
                <a:gridCol w="864475"/>
              </a:tblGrid>
              <a:tr h="276750">
                <a:tc>
                  <a:txBody>
                    <a:bodyPr/>
                    <a:lstStyle/>
                    <a:p>
                      <a:pPr marL="0" marR="0" algn="ctr">
                        <a:spcBef>
                          <a:spcPts val="0"/>
                        </a:spcBef>
                        <a:spcAft>
                          <a:spcPts val="0"/>
                        </a:spcAft>
                      </a:pPr>
                      <a:r>
                        <a:rPr lang="en-US" sz="900" dirty="0">
                          <a:effectLst/>
                        </a:rPr>
                        <a:t> </a:t>
                      </a:r>
                      <a:endParaRPr lang="en-US" sz="1000" dirty="0">
                        <a:effectLst/>
                        <a:latin typeface="Times New Roman"/>
                        <a:ea typeface="Times New Roman"/>
                        <a:cs typeface="Arial"/>
                      </a:endParaRPr>
                    </a:p>
                  </a:txBody>
                  <a:tcPr marL="68580" marR="68580" marT="0" marB="0"/>
                </a:tc>
                <a:tc>
                  <a:txBody>
                    <a:bodyPr/>
                    <a:lstStyle/>
                    <a:p>
                      <a:pPr marL="0" marR="0" algn="ctr">
                        <a:spcBef>
                          <a:spcPts val="0"/>
                        </a:spcBef>
                        <a:spcAft>
                          <a:spcPts val="0"/>
                        </a:spcAft>
                      </a:pPr>
                      <a:r>
                        <a:rPr lang="en-US" sz="900" dirty="0">
                          <a:effectLst/>
                        </a:rPr>
                        <a:t> (ns)</a:t>
                      </a:r>
                      <a:endParaRPr lang="en-US" sz="1000" dirty="0">
                        <a:effectLst/>
                        <a:latin typeface="Times New Roman"/>
                        <a:ea typeface="Times New Roman"/>
                        <a:cs typeface="Arial"/>
                      </a:endParaRPr>
                    </a:p>
                  </a:txBody>
                  <a:tcPr marL="68580" marR="68580" marT="0" marB="0"/>
                </a:tc>
                <a:tc>
                  <a:txBody>
                    <a:bodyPr/>
                    <a:lstStyle/>
                    <a:p>
                      <a:pPr marL="0" marR="0" algn="ctr">
                        <a:spcBef>
                          <a:spcPts val="0"/>
                        </a:spcBef>
                        <a:spcAft>
                          <a:spcPts val="0"/>
                        </a:spcAft>
                      </a:pPr>
                      <a:r>
                        <a:rPr lang="en-US" sz="900" dirty="0">
                          <a:effectLst/>
                        </a:rPr>
                        <a:t>(ns)</a:t>
                      </a:r>
                      <a:endParaRPr lang="en-US" sz="1000" dirty="0">
                        <a:effectLst/>
                        <a:latin typeface="Times New Roman"/>
                        <a:ea typeface="Times New Roman"/>
                        <a:cs typeface="Arial"/>
                      </a:endParaRPr>
                    </a:p>
                  </a:txBody>
                  <a:tcPr marL="68580" marR="68580" marT="0" marB="0"/>
                </a:tc>
                <a:tc>
                  <a:txBody>
                    <a:bodyPr/>
                    <a:lstStyle/>
                    <a:p>
                      <a:pPr marL="0" marR="0" algn="ctr">
                        <a:spcBef>
                          <a:spcPts val="0"/>
                        </a:spcBef>
                        <a:spcAft>
                          <a:spcPts val="0"/>
                        </a:spcAft>
                      </a:pPr>
                      <a:endParaRPr lang="en-US" sz="1000" dirty="0">
                        <a:effectLst/>
                        <a:latin typeface="Times New Roman"/>
                        <a:ea typeface="Times New Roman"/>
                        <a:cs typeface="Arial"/>
                      </a:endParaRPr>
                    </a:p>
                  </a:txBody>
                  <a:tcPr marL="68580" marR="68580" marT="0" marB="0"/>
                </a:tc>
              </a:tr>
              <a:tr h="167481">
                <a:tc>
                  <a:txBody>
                    <a:bodyPr/>
                    <a:lstStyle/>
                    <a:p>
                      <a:pPr marL="0" marR="0" algn="ctr">
                        <a:spcBef>
                          <a:spcPts val="0"/>
                        </a:spcBef>
                        <a:spcAft>
                          <a:spcPts val="0"/>
                        </a:spcAft>
                      </a:pPr>
                      <a:r>
                        <a:rPr lang="en-US" sz="1200" dirty="0">
                          <a:effectLst/>
                          <a:latin typeface="+mj-lt"/>
                        </a:rPr>
                        <a:t>0</a:t>
                      </a:r>
                      <a:endParaRPr lang="en-US" sz="1200" dirty="0">
                        <a:effectLst/>
                        <a:latin typeface="+mj-lt"/>
                        <a:ea typeface="Times New Roman"/>
                        <a:cs typeface="Arial"/>
                      </a:endParaRPr>
                    </a:p>
                  </a:txBody>
                  <a:tcPr marL="68580" marR="68580" marT="0" marB="0"/>
                </a:tc>
                <a:tc>
                  <a:txBody>
                    <a:bodyPr/>
                    <a:lstStyle/>
                    <a:p>
                      <a:pPr marL="0" marR="0" algn="ctr">
                        <a:spcBef>
                          <a:spcPts val="0"/>
                        </a:spcBef>
                        <a:spcAft>
                          <a:spcPts val="0"/>
                        </a:spcAft>
                      </a:pPr>
                      <a:r>
                        <a:rPr lang="en-US" sz="1200" dirty="0" smtClean="0">
                          <a:effectLst/>
                          <a:latin typeface="+mj-lt"/>
                          <a:ea typeface="Times New Roman"/>
                          <a:cs typeface="Arial"/>
                        </a:rPr>
                        <a:t>12.58</a:t>
                      </a:r>
                      <a:endParaRPr lang="en-US" sz="1200" dirty="0">
                        <a:effectLst/>
                        <a:latin typeface="+mj-lt"/>
                        <a:ea typeface="Times New Roman"/>
                        <a:cs typeface="Arial"/>
                      </a:endParaRPr>
                    </a:p>
                  </a:txBody>
                  <a:tcPr marL="68580" marR="68580" marT="0" marB="0"/>
                </a:tc>
                <a:tc>
                  <a:txBody>
                    <a:bodyPr/>
                    <a:lstStyle/>
                    <a:p>
                      <a:pPr marL="0" marR="0" algn="ctr">
                        <a:spcBef>
                          <a:spcPts val="0"/>
                        </a:spcBef>
                        <a:spcAft>
                          <a:spcPts val="0"/>
                        </a:spcAft>
                      </a:pPr>
                      <a:r>
                        <a:rPr lang="en-US" sz="1200" dirty="0" smtClean="0">
                          <a:effectLst/>
                          <a:latin typeface="+mj-lt"/>
                          <a:ea typeface="Times New Roman"/>
                          <a:cs typeface="Arial"/>
                        </a:rPr>
                        <a:t>2.10</a:t>
                      </a:r>
                      <a:endParaRPr lang="en-US" sz="1200" dirty="0">
                        <a:effectLst/>
                        <a:latin typeface="+mj-lt"/>
                        <a:ea typeface="Times New Roman"/>
                        <a:cs typeface="Arial"/>
                      </a:endParaRPr>
                    </a:p>
                  </a:txBody>
                  <a:tcPr marL="68580" marR="68580" marT="0" marB="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effectLst/>
                          <a:latin typeface="+mj-lt"/>
                          <a:ea typeface="Times New Roman"/>
                          <a:cs typeface="Arial"/>
                        </a:rPr>
                        <a:t>4.825×10</a:t>
                      </a:r>
                      <a:r>
                        <a:rPr lang="en-US" sz="1200" kern="1200" baseline="30000" dirty="0" smtClean="0">
                          <a:solidFill>
                            <a:schemeClr val="tx1"/>
                          </a:solidFill>
                          <a:effectLst/>
                          <a:latin typeface="+mj-lt"/>
                          <a:ea typeface="+mn-ea"/>
                          <a:cs typeface="+mn-cs"/>
                        </a:rPr>
                        <a:t>-5</a:t>
                      </a:r>
                      <a:endParaRPr lang="en-US" sz="1800" kern="1200" dirty="0" smtClean="0">
                        <a:solidFill>
                          <a:schemeClr val="tx1"/>
                        </a:solidFill>
                        <a:effectLst/>
                        <a:latin typeface="+mj-lt"/>
                        <a:ea typeface="+mn-ea"/>
                        <a:cs typeface="+mn-cs"/>
                      </a:endParaRPr>
                    </a:p>
                  </a:txBody>
                  <a:tcPr marL="68580" marR="68580" marT="0" marB="0"/>
                </a:tc>
              </a:tr>
              <a:tr h="167481">
                <a:tc>
                  <a:txBody>
                    <a:bodyPr/>
                    <a:lstStyle/>
                    <a:p>
                      <a:pPr marL="0" marR="0" algn="ctr">
                        <a:spcBef>
                          <a:spcPts val="0"/>
                        </a:spcBef>
                        <a:spcAft>
                          <a:spcPts val="0"/>
                        </a:spcAft>
                      </a:pPr>
                      <a:r>
                        <a:rPr lang="en-US" sz="1200" dirty="0">
                          <a:effectLst/>
                          <a:latin typeface="+mj-lt"/>
                        </a:rPr>
                        <a:t>1</a:t>
                      </a:r>
                      <a:endParaRPr lang="en-US" sz="1200" dirty="0">
                        <a:effectLst/>
                        <a:latin typeface="+mj-lt"/>
                        <a:ea typeface="Times New Roman"/>
                        <a:cs typeface="Arial"/>
                      </a:endParaRPr>
                    </a:p>
                  </a:txBody>
                  <a:tcPr marL="68580" marR="68580" marT="0" marB="0"/>
                </a:tc>
                <a:tc>
                  <a:txBody>
                    <a:bodyPr/>
                    <a:lstStyle/>
                    <a:p>
                      <a:pPr marL="0" marR="0" algn="ctr">
                        <a:spcBef>
                          <a:spcPts val="0"/>
                        </a:spcBef>
                        <a:spcAft>
                          <a:spcPts val="0"/>
                        </a:spcAft>
                      </a:pPr>
                      <a:r>
                        <a:rPr lang="en-US" sz="1200" dirty="0" smtClean="0">
                          <a:effectLst/>
                          <a:latin typeface="+mj-lt"/>
                          <a:ea typeface="Times New Roman"/>
                          <a:cs typeface="Arial"/>
                        </a:rPr>
                        <a:t>13.53</a:t>
                      </a:r>
                      <a:endParaRPr lang="en-US" sz="1200" dirty="0">
                        <a:effectLst/>
                        <a:latin typeface="+mj-lt"/>
                        <a:ea typeface="Times New Roman"/>
                        <a:cs typeface="Arial"/>
                      </a:endParaRPr>
                    </a:p>
                  </a:txBody>
                  <a:tcPr marL="68580" marR="68580" marT="0" marB="0"/>
                </a:tc>
                <a:tc>
                  <a:txBody>
                    <a:bodyPr/>
                    <a:lstStyle/>
                    <a:p>
                      <a:pPr marL="0" marR="0" algn="ctr">
                        <a:spcBef>
                          <a:spcPts val="0"/>
                        </a:spcBef>
                        <a:spcAft>
                          <a:spcPts val="0"/>
                        </a:spcAft>
                      </a:pPr>
                      <a:r>
                        <a:rPr lang="en-US" sz="1200" dirty="0" smtClean="0">
                          <a:effectLst/>
                          <a:latin typeface="+mj-lt"/>
                          <a:ea typeface="Times New Roman"/>
                          <a:cs typeface="Arial"/>
                        </a:rPr>
                        <a:t>3.33</a:t>
                      </a:r>
                      <a:endParaRPr lang="en-US" sz="1200" dirty="0">
                        <a:effectLst/>
                        <a:latin typeface="+mj-lt"/>
                        <a:ea typeface="Times New Roman"/>
                        <a:cs typeface="Arial"/>
                      </a:endParaRPr>
                    </a:p>
                  </a:txBody>
                  <a:tcPr marL="68580" marR="68580" marT="0" marB="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j-lt"/>
                          <a:ea typeface="Times New Roman"/>
                          <a:cs typeface="Arial"/>
                        </a:rPr>
                        <a:t>6.030×10</a:t>
                      </a:r>
                      <a:r>
                        <a:rPr lang="en-US" sz="1200" kern="1200" baseline="30000" dirty="0" smtClean="0">
                          <a:solidFill>
                            <a:schemeClr val="tx1"/>
                          </a:solidFill>
                          <a:effectLst/>
                          <a:latin typeface="+mj-lt"/>
                          <a:ea typeface="+mn-ea"/>
                          <a:cs typeface="+mn-cs"/>
                        </a:rPr>
                        <a:t>-5</a:t>
                      </a:r>
                      <a:endParaRPr lang="en-US" sz="1800" kern="1200" dirty="0" smtClean="0">
                        <a:solidFill>
                          <a:schemeClr val="tx1"/>
                        </a:solidFill>
                        <a:effectLst/>
                        <a:latin typeface="+mj-lt"/>
                        <a:ea typeface="+mn-ea"/>
                        <a:cs typeface="+mn-cs"/>
                      </a:endParaRPr>
                    </a:p>
                  </a:txBody>
                  <a:tcPr marL="68580" marR="68580" marT="0" marB="0"/>
                </a:tc>
              </a:tr>
              <a:tr h="167481">
                <a:tc>
                  <a:txBody>
                    <a:bodyPr/>
                    <a:lstStyle/>
                    <a:p>
                      <a:pPr marL="0" marR="0" algn="ctr">
                        <a:spcBef>
                          <a:spcPts val="0"/>
                        </a:spcBef>
                        <a:spcAft>
                          <a:spcPts val="0"/>
                        </a:spcAft>
                      </a:pPr>
                      <a:r>
                        <a:rPr lang="en-US" sz="1200" dirty="0">
                          <a:effectLst/>
                          <a:latin typeface="+mj-lt"/>
                        </a:rPr>
                        <a:t>2</a:t>
                      </a:r>
                      <a:endParaRPr lang="en-US" sz="1200" dirty="0">
                        <a:effectLst/>
                        <a:latin typeface="+mj-lt"/>
                        <a:ea typeface="Times New Roman"/>
                        <a:cs typeface="Arial"/>
                      </a:endParaRPr>
                    </a:p>
                  </a:txBody>
                  <a:tcPr marL="68580" marR="68580" marT="0" marB="0"/>
                </a:tc>
                <a:tc>
                  <a:txBody>
                    <a:bodyPr/>
                    <a:lstStyle/>
                    <a:p>
                      <a:pPr marL="0" marR="0" algn="ctr">
                        <a:spcBef>
                          <a:spcPts val="0"/>
                        </a:spcBef>
                        <a:spcAft>
                          <a:spcPts val="0"/>
                        </a:spcAft>
                      </a:pPr>
                      <a:r>
                        <a:rPr lang="en-US" sz="1200" dirty="0" smtClean="0">
                          <a:effectLst/>
                          <a:latin typeface="+mj-lt"/>
                          <a:ea typeface="Times New Roman"/>
                          <a:cs typeface="Arial"/>
                        </a:rPr>
                        <a:t>15.59</a:t>
                      </a:r>
                      <a:endParaRPr lang="en-US" sz="1200" dirty="0">
                        <a:effectLst/>
                        <a:latin typeface="+mj-lt"/>
                        <a:ea typeface="Times New Roman"/>
                        <a:cs typeface="Arial"/>
                      </a:endParaRPr>
                    </a:p>
                  </a:txBody>
                  <a:tcPr marL="68580" marR="68580" marT="0" marB="0"/>
                </a:tc>
                <a:tc>
                  <a:txBody>
                    <a:bodyPr/>
                    <a:lstStyle/>
                    <a:p>
                      <a:pPr marL="0" marR="0" algn="ctr">
                        <a:spcBef>
                          <a:spcPts val="0"/>
                        </a:spcBef>
                        <a:spcAft>
                          <a:spcPts val="0"/>
                        </a:spcAft>
                      </a:pPr>
                      <a:r>
                        <a:rPr lang="en-US" sz="1200" dirty="0" smtClean="0">
                          <a:effectLst/>
                          <a:latin typeface="+mj-lt"/>
                          <a:ea typeface="Times New Roman"/>
                          <a:cs typeface="Arial"/>
                        </a:rPr>
                        <a:t>6.60</a:t>
                      </a:r>
                      <a:endParaRPr lang="en-US" sz="1200" dirty="0">
                        <a:effectLst/>
                        <a:latin typeface="+mj-lt"/>
                        <a:ea typeface="Times New Roman"/>
                        <a:cs typeface="Arial"/>
                      </a:endParaRPr>
                    </a:p>
                  </a:txBody>
                  <a:tcPr marL="68580" marR="68580" marT="0" marB="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j-lt"/>
                          <a:ea typeface="Times New Roman"/>
                          <a:cs typeface="Arial"/>
                        </a:rPr>
                        <a:t>7.068×10</a:t>
                      </a:r>
                      <a:r>
                        <a:rPr lang="en-US" sz="1200" kern="1200" baseline="30000" dirty="0" smtClean="0">
                          <a:solidFill>
                            <a:schemeClr val="tx1"/>
                          </a:solidFill>
                          <a:effectLst/>
                          <a:latin typeface="+mj-lt"/>
                          <a:ea typeface="+mn-ea"/>
                          <a:cs typeface="+mn-cs"/>
                        </a:rPr>
                        <a:t>-5</a:t>
                      </a:r>
                      <a:endParaRPr lang="en-US" sz="1800" kern="1200" dirty="0" smtClean="0">
                        <a:solidFill>
                          <a:schemeClr val="tx1"/>
                        </a:solidFill>
                        <a:effectLst/>
                        <a:latin typeface="+mj-lt"/>
                        <a:ea typeface="+mn-ea"/>
                        <a:cs typeface="+mn-cs"/>
                      </a:endParaRPr>
                    </a:p>
                  </a:txBody>
                  <a:tcPr marL="68580" marR="68580" marT="0" marB="0"/>
                </a:tc>
              </a:tr>
              <a:tr h="167481">
                <a:tc>
                  <a:txBody>
                    <a:bodyPr/>
                    <a:lstStyle/>
                    <a:p>
                      <a:pPr marL="0" marR="0" algn="ctr">
                        <a:spcBef>
                          <a:spcPts val="0"/>
                        </a:spcBef>
                        <a:spcAft>
                          <a:spcPts val="0"/>
                        </a:spcAft>
                      </a:pPr>
                      <a:r>
                        <a:rPr lang="en-US" sz="1200" dirty="0">
                          <a:effectLst/>
                          <a:latin typeface="+mj-lt"/>
                        </a:rPr>
                        <a:t>3</a:t>
                      </a:r>
                      <a:endParaRPr lang="en-US" sz="1200" dirty="0">
                        <a:effectLst/>
                        <a:latin typeface="+mj-lt"/>
                        <a:ea typeface="Times New Roman"/>
                        <a:cs typeface="Arial"/>
                      </a:endParaRPr>
                    </a:p>
                  </a:txBody>
                  <a:tcPr marL="68580" marR="68580" marT="0" marB="0"/>
                </a:tc>
                <a:tc>
                  <a:txBody>
                    <a:bodyPr/>
                    <a:lstStyle/>
                    <a:p>
                      <a:pPr marL="0" marR="0" algn="ctr">
                        <a:spcBef>
                          <a:spcPts val="0"/>
                        </a:spcBef>
                        <a:spcAft>
                          <a:spcPts val="0"/>
                        </a:spcAft>
                      </a:pPr>
                      <a:r>
                        <a:rPr lang="en-US" sz="1200" dirty="0" smtClean="0">
                          <a:effectLst/>
                          <a:latin typeface="+mj-lt"/>
                          <a:ea typeface="Times New Roman"/>
                          <a:cs typeface="Arial"/>
                        </a:rPr>
                        <a:t>17.26</a:t>
                      </a:r>
                      <a:endParaRPr lang="en-US" sz="1200" dirty="0">
                        <a:effectLst/>
                        <a:latin typeface="+mj-lt"/>
                        <a:ea typeface="Times New Roman"/>
                        <a:cs typeface="Arial"/>
                      </a:endParaRPr>
                    </a:p>
                  </a:txBody>
                  <a:tcPr marL="68580" marR="68580" marT="0" marB="0"/>
                </a:tc>
                <a:tc>
                  <a:txBody>
                    <a:bodyPr/>
                    <a:lstStyle/>
                    <a:p>
                      <a:pPr marL="0" marR="0" algn="ctr">
                        <a:spcBef>
                          <a:spcPts val="0"/>
                        </a:spcBef>
                        <a:spcAft>
                          <a:spcPts val="0"/>
                        </a:spcAft>
                      </a:pPr>
                      <a:r>
                        <a:rPr lang="en-US" sz="1200" dirty="0" smtClean="0">
                          <a:effectLst/>
                          <a:latin typeface="+mj-lt"/>
                          <a:ea typeface="Times New Roman"/>
                          <a:cs typeface="Arial"/>
                        </a:rPr>
                        <a:t>8.95</a:t>
                      </a:r>
                      <a:endParaRPr lang="en-US" sz="1200" dirty="0">
                        <a:effectLst/>
                        <a:latin typeface="+mj-lt"/>
                        <a:ea typeface="Times New Roman"/>
                        <a:cs typeface="Arial"/>
                      </a:endParaRPr>
                    </a:p>
                  </a:txBody>
                  <a:tcPr marL="68580" marR="68580" marT="0" marB="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j-lt"/>
                          <a:ea typeface="Times New Roman"/>
                          <a:cs typeface="Arial"/>
                        </a:rPr>
                        <a:t>7.673×10</a:t>
                      </a:r>
                      <a:r>
                        <a:rPr lang="en-US" sz="1200" kern="1200" baseline="30000" dirty="0" smtClean="0">
                          <a:solidFill>
                            <a:schemeClr val="tx1"/>
                          </a:solidFill>
                          <a:effectLst/>
                          <a:latin typeface="+mj-lt"/>
                          <a:ea typeface="+mn-ea"/>
                          <a:cs typeface="+mn-cs"/>
                        </a:rPr>
                        <a:t>-5</a:t>
                      </a:r>
                      <a:endParaRPr lang="en-US" sz="1800" kern="1200" dirty="0" smtClean="0">
                        <a:solidFill>
                          <a:schemeClr val="tx1"/>
                        </a:solidFill>
                        <a:effectLst/>
                        <a:latin typeface="+mj-lt"/>
                        <a:ea typeface="+mn-ea"/>
                        <a:cs typeface="+mn-cs"/>
                      </a:endParaRPr>
                    </a:p>
                  </a:txBody>
                  <a:tcPr marL="68580" marR="68580" marT="0" marB="0"/>
                </a:tc>
              </a:tr>
              <a:tr h="167481">
                <a:tc>
                  <a:txBody>
                    <a:bodyPr/>
                    <a:lstStyle/>
                    <a:p>
                      <a:pPr marL="0" marR="0" algn="ctr">
                        <a:spcBef>
                          <a:spcPts val="0"/>
                        </a:spcBef>
                        <a:spcAft>
                          <a:spcPts val="0"/>
                        </a:spcAft>
                      </a:pPr>
                      <a:r>
                        <a:rPr lang="en-US" sz="1200" dirty="0">
                          <a:effectLst/>
                          <a:latin typeface="+mj-lt"/>
                        </a:rPr>
                        <a:t>4</a:t>
                      </a:r>
                      <a:endParaRPr lang="en-US" sz="1200" dirty="0">
                        <a:effectLst/>
                        <a:latin typeface="+mj-lt"/>
                        <a:ea typeface="Times New Roman"/>
                        <a:cs typeface="Arial"/>
                      </a:endParaRPr>
                    </a:p>
                  </a:txBody>
                  <a:tcPr marL="68580" marR="68580" marT="0" marB="0"/>
                </a:tc>
                <a:tc>
                  <a:txBody>
                    <a:bodyPr/>
                    <a:lstStyle/>
                    <a:p>
                      <a:pPr marL="0" marR="0" algn="ctr">
                        <a:spcBef>
                          <a:spcPts val="0"/>
                        </a:spcBef>
                        <a:spcAft>
                          <a:spcPts val="0"/>
                        </a:spcAft>
                      </a:pPr>
                      <a:r>
                        <a:rPr lang="en-US" sz="1200" dirty="0" smtClean="0">
                          <a:effectLst/>
                          <a:latin typeface="+mj-lt"/>
                          <a:ea typeface="Times New Roman"/>
                          <a:cs typeface="Arial"/>
                        </a:rPr>
                        <a:t>17.42</a:t>
                      </a:r>
                      <a:endParaRPr lang="en-US" sz="1200" dirty="0">
                        <a:effectLst/>
                        <a:latin typeface="+mj-lt"/>
                        <a:ea typeface="Times New Roman"/>
                        <a:cs typeface="Arial"/>
                      </a:endParaRPr>
                    </a:p>
                  </a:txBody>
                  <a:tcPr marL="68580" marR="68580" marT="0" marB="0"/>
                </a:tc>
                <a:tc>
                  <a:txBody>
                    <a:bodyPr/>
                    <a:lstStyle/>
                    <a:p>
                      <a:pPr marL="0" marR="0" algn="ctr">
                        <a:spcBef>
                          <a:spcPts val="0"/>
                        </a:spcBef>
                        <a:spcAft>
                          <a:spcPts val="0"/>
                        </a:spcAft>
                      </a:pPr>
                      <a:r>
                        <a:rPr lang="en-US" sz="1200" dirty="0" smtClean="0">
                          <a:effectLst/>
                          <a:latin typeface="+mj-lt"/>
                          <a:ea typeface="Times New Roman"/>
                          <a:cs typeface="Arial"/>
                        </a:rPr>
                        <a:t>9.25</a:t>
                      </a:r>
                      <a:endParaRPr lang="en-US" sz="1200" dirty="0">
                        <a:effectLst/>
                        <a:latin typeface="+mj-lt"/>
                        <a:ea typeface="Times New Roman"/>
                        <a:cs typeface="Arial"/>
                      </a:endParaRPr>
                    </a:p>
                  </a:txBody>
                  <a:tcPr marL="68580" marR="68580" marT="0" marB="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j-lt"/>
                          <a:ea typeface="Times New Roman"/>
                          <a:cs typeface="Arial"/>
                        </a:rPr>
                        <a:t>7.714×10</a:t>
                      </a:r>
                      <a:r>
                        <a:rPr lang="en-US" sz="1200" kern="1200" baseline="30000" dirty="0" smtClean="0">
                          <a:solidFill>
                            <a:schemeClr val="tx1"/>
                          </a:solidFill>
                          <a:effectLst/>
                          <a:latin typeface="+mj-lt"/>
                          <a:ea typeface="+mn-ea"/>
                          <a:cs typeface="+mn-cs"/>
                        </a:rPr>
                        <a:t>-5</a:t>
                      </a:r>
                      <a:endParaRPr lang="en-US" sz="1800" kern="1200" dirty="0" smtClean="0">
                        <a:solidFill>
                          <a:schemeClr val="tx1"/>
                        </a:solidFill>
                        <a:effectLst/>
                        <a:latin typeface="+mj-lt"/>
                        <a:ea typeface="+mn-ea"/>
                        <a:cs typeface="+mn-cs"/>
                      </a:endParaRPr>
                    </a:p>
                  </a:txBody>
                  <a:tcPr marL="68580" marR="68580" marT="0" marB="0"/>
                </a:tc>
              </a:tr>
              <a:tr h="167481">
                <a:tc>
                  <a:txBody>
                    <a:bodyPr/>
                    <a:lstStyle/>
                    <a:p>
                      <a:pPr marL="0" marR="0" algn="ctr">
                        <a:spcBef>
                          <a:spcPts val="0"/>
                        </a:spcBef>
                        <a:spcAft>
                          <a:spcPts val="0"/>
                        </a:spcAft>
                      </a:pPr>
                      <a:r>
                        <a:rPr lang="en-US" sz="1200" dirty="0" smtClean="0">
                          <a:effectLst/>
                          <a:latin typeface="+mj-lt"/>
                          <a:ea typeface="Times New Roman"/>
                          <a:cs typeface="Arial"/>
                        </a:rPr>
                        <a:t>5</a:t>
                      </a:r>
                      <a:endParaRPr lang="en-US" sz="1200" dirty="0">
                        <a:effectLst/>
                        <a:latin typeface="+mj-lt"/>
                        <a:ea typeface="Times New Roman"/>
                        <a:cs typeface="Arial"/>
                      </a:endParaRPr>
                    </a:p>
                  </a:txBody>
                  <a:tcPr marL="68580" marR="68580" marT="0" marB="0"/>
                </a:tc>
                <a:tc>
                  <a:txBody>
                    <a:bodyPr/>
                    <a:lstStyle/>
                    <a:p>
                      <a:pPr marL="0" marR="0" algn="ctr">
                        <a:spcBef>
                          <a:spcPts val="0"/>
                        </a:spcBef>
                        <a:spcAft>
                          <a:spcPts val="0"/>
                        </a:spcAft>
                      </a:pPr>
                      <a:r>
                        <a:rPr lang="en-US" sz="1200" dirty="0" smtClean="0">
                          <a:effectLst/>
                          <a:latin typeface="+mj-lt"/>
                          <a:ea typeface="Times New Roman"/>
                          <a:cs typeface="Arial"/>
                        </a:rPr>
                        <a:t>17.42</a:t>
                      </a:r>
                      <a:endParaRPr lang="en-US" sz="1200" dirty="0">
                        <a:effectLst/>
                        <a:latin typeface="+mj-lt"/>
                        <a:ea typeface="Times New Roman"/>
                        <a:cs typeface="Arial"/>
                      </a:endParaRPr>
                    </a:p>
                  </a:txBody>
                  <a:tcPr marL="68580" marR="68580" marT="0" marB="0"/>
                </a:tc>
                <a:tc>
                  <a:txBody>
                    <a:bodyPr/>
                    <a:lstStyle/>
                    <a:p>
                      <a:pPr marL="0" marR="0" algn="ctr">
                        <a:spcBef>
                          <a:spcPts val="0"/>
                        </a:spcBef>
                        <a:spcAft>
                          <a:spcPts val="0"/>
                        </a:spcAft>
                      </a:pPr>
                      <a:r>
                        <a:rPr lang="en-US" sz="1200" dirty="0" smtClean="0">
                          <a:effectLst/>
                          <a:latin typeface="+mj-lt"/>
                          <a:ea typeface="Times New Roman"/>
                          <a:cs typeface="Arial"/>
                        </a:rPr>
                        <a:t>9.25</a:t>
                      </a:r>
                      <a:endParaRPr lang="en-US" sz="1200" dirty="0">
                        <a:effectLst/>
                        <a:latin typeface="+mj-lt"/>
                        <a:ea typeface="Times New Roman"/>
                        <a:cs typeface="Arial"/>
                      </a:endParaRPr>
                    </a:p>
                  </a:txBody>
                  <a:tcPr marL="68580" marR="68580" marT="0" marB="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j-lt"/>
                          <a:ea typeface="Times New Roman"/>
                          <a:cs typeface="Arial"/>
                        </a:rPr>
                        <a:t>7.714×10</a:t>
                      </a:r>
                      <a:r>
                        <a:rPr lang="en-US" sz="1200" kern="1200" baseline="30000" dirty="0" smtClean="0">
                          <a:solidFill>
                            <a:schemeClr val="tx1"/>
                          </a:solidFill>
                          <a:effectLst/>
                          <a:latin typeface="+mj-lt"/>
                          <a:ea typeface="+mn-ea"/>
                          <a:cs typeface="+mn-cs"/>
                        </a:rPr>
                        <a:t>-5</a:t>
                      </a:r>
                      <a:endParaRPr lang="en-US" sz="1800" kern="1200" dirty="0" smtClean="0">
                        <a:solidFill>
                          <a:schemeClr val="tx1"/>
                        </a:solidFill>
                        <a:effectLst/>
                        <a:latin typeface="+mj-lt"/>
                        <a:ea typeface="+mn-ea"/>
                        <a:cs typeface="+mn-cs"/>
                      </a:endParaRPr>
                    </a:p>
                  </a:txBody>
                  <a:tcPr marL="68580" marR="68580" marT="0" marB="0"/>
                </a:tc>
              </a:tr>
              <a:tr h="167481">
                <a:tc>
                  <a:txBody>
                    <a:bodyPr/>
                    <a:lstStyle/>
                    <a:p>
                      <a:pPr marL="0" marR="0" algn="ctr">
                        <a:spcBef>
                          <a:spcPts val="0"/>
                        </a:spcBef>
                        <a:spcAft>
                          <a:spcPts val="0"/>
                        </a:spcAft>
                      </a:pPr>
                      <a:r>
                        <a:rPr lang="en-US" sz="1200" dirty="0" smtClean="0">
                          <a:effectLst/>
                          <a:latin typeface="+mj-lt"/>
                          <a:ea typeface="Times New Roman"/>
                          <a:cs typeface="Arial"/>
                        </a:rPr>
                        <a:t>6</a:t>
                      </a:r>
                      <a:endParaRPr lang="en-US" sz="1200" dirty="0">
                        <a:effectLst/>
                        <a:latin typeface="+mj-lt"/>
                        <a:ea typeface="Times New Roman"/>
                        <a:cs typeface="Arial"/>
                      </a:endParaRPr>
                    </a:p>
                  </a:txBody>
                  <a:tcPr marL="68580" marR="68580" marT="0" marB="0"/>
                </a:tc>
                <a:tc>
                  <a:txBody>
                    <a:bodyPr/>
                    <a:lstStyle/>
                    <a:p>
                      <a:pPr marL="0" marR="0" algn="ctr">
                        <a:spcBef>
                          <a:spcPts val="0"/>
                        </a:spcBef>
                        <a:spcAft>
                          <a:spcPts val="0"/>
                        </a:spcAft>
                      </a:pPr>
                      <a:r>
                        <a:rPr lang="en-US" sz="1200" dirty="0" smtClean="0">
                          <a:effectLst/>
                          <a:latin typeface="+mj-lt"/>
                          <a:ea typeface="Times New Roman"/>
                          <a:cs typeface="Arial"/>
                        </a:rPr>
                        <a:t>17.42</a:t>
                      </a:r>
                      <a:endParaRPr lang="en-US" sz="1200" dirty="0">
                        <a:effectLst/>
                        <a:latin typeface="+mj-lt"/>
                        <a:ea typeface="Times New Roman"/>
                        <a:cs typeface="Arial"/>
                      </a:endParaRPr>
                    </a:p>
                  </a:txBody>
                  <a:tcPr marL="68580" marR="68580" marT="0" marB="0"/>
                </a:tc>
                <a:tc>
                  <a:txBody>
                    <a:bodyPr/>
                    <a:lstStyle/>
                    <a:p>
                      <a:pPr marL="0" marR="0" algn="ctr">
                        <a:spcBef>
                          <a:spcPts val="0"/>
                        </a:spcBef>
                        <a:spcAft>
                          <a:spcPts val="0"/>
                        </a:spcAft>
                      </a:pPr>
                      <a:r>
                        <a:rPr lang="en-US" sz="1200" dirty="0" smtClean="0">
                          <a:effectLst/>
                          <a:latin typeface="+mj-lt"/>
                          <a:ea typeface="Times New Roman"/>
                          <a:cs typeface="Arial"/>
                        </a:rPr>
                        <a:t>9.26</a:t>
                      </a:r>
                      <a:endParaRPr lang="en-US" sz="1200" dirty="0">
                        <a:effectLst/>
                        <a:latin typeface="+mj-lt"/>
                        <a:ea typeface="Times New Roman"/>
                        <a:cs typeface="Arial"/>
                      </a:endParaRPr>
                    </a:p>
                  </a:txBody>
                  <a:tcPr marL="68580" marR="68580" marT="0" marB="0"/>
                </a:tc>
                <a:tc>
                  <a:txBody>
                    <a:bodyPr/>
                    <a:lstStyle/>
                    <a:p>
                      <a:pPr marL="0" marR="0" algn="ctr">
                        <a:spcBef>
                          <a:spcPts val="0"/>
                        </a:spcBef>
                        <a:spcAft>
                          <a:spcPts val="0"/>
                        </a:spcAft>
                      </a:pPr>
                      <a:r>
                        <a:rPr lang="en-US" sz="1200" dirty="0" smtClean="0">
                          <a:effectLst/>
                          <a:latin typeface="+mj-lt"/>
                          <a:ea typeface="Times New Roman"/>
                          <a:cs typeface="Arial"/>
                        </a:rPr>
                        <a:t>7.714</a:t>
                      </a:r>
                      <a:r>
                        <a:rPr lang="en-US" sz="1200" kern="1200" dirty="0" smtClean="0">
                          <a:solidFill>
                            <a:schemeClr val="tx1"/>
                          </a:solidFill>
                          <a:effectLst/>
                          <a:latin typeface="+mj-lt"/>
                          <a:ea typeface="Times New Roman"/>
                          <a:cs typeface="Arial"/>
                        </a:rPr>
                        <a:t>×10</a:t>
                      </a:r>
                      <a:r>
                        <a:rPr lang="en-US" sz="1200" kern="1200" baseline="30000" dirty="0" smtClean="0">
                          <a:solidFill>
                            <a:schemeClr val="tx1"/>
                          </a:solidFill>
                          <a:effectLst/>
                          <a:latin typeface="+mj-lt"/>
                          <a:ea typeface="+mn-ea"/>
                          <a:cs typeface="+mn-cs"/>
                        </a:rPr>
                        <a:t>-5</a:t>
                      </a:r>
                      <a:endParaRPr lang="en-US" sz="1200" dirty="0">
                        <a:effectLst/>
                        <a:latin typeface="+mj-lt"/>
                        <a:ea typeface="Times New Roman"/>
                        <a:cs typeface="Arial"/>
                      </a:endParaRPr>
                    </a:p>
                  </a:txBody>
                  <a:tcPr marL="68580" marR="68580" marT="0" marB="0"/>
                </a:tc>
              </a:tr>
              <a:tr h="167481">
                <a:tc>
                  <a:txBody>
                    <a:bodyPr/>
                    <a:lstStyle/>
                    <a:p>
                      <a:pPr marL="0" marR="0" algn="ctr">
                        <a:spcBef>
                          <a:spcPts val="0"/>
                        </a:spcBef>
                        <a:spcAft>
                          <a:spcPts val="0"/>
                        </a:spcAft>
                      </a:pPr>
                      <a:r>
                        <a:rPr lang="en-US" sz="1200" dirty="0" smtClean="0">
                          <a:effectLst/>
                          <a:latin typeface="+mj-lt"/>
                          <a:ea typeface="Times New Roman"/>
                          <a:cs typeface="Arial"/>
                        </a:rPr>
                        <a:t>7</a:t>
                      </a:r>
                      <a:endParaRPr lang="en-US" sz="1200" dirty="0">
                        <a:effectLst/>
                        <a:latin typeface="+mj-lt"/>
                        <a:ea typeface="Times New Roman"/>
                        <a:cs typeface="Arial"/>
                      </a:endParaRPr>
                    </a:p>
                  </a:txBody>
                  <a:tcPr marL="68580" marR="68580" marT="0" marB="0"/>
                </a:tc>
                <a:tc>
                  <a:txBody>
                    <a:bodyPr/>
                    <a:lstStyle/>
                    <a:p>
                      <a:pPr marL="0" marR="0" algn="ctr">
                        <a:spcBef>
                          <a:spcPts val="0"/>
                        </a:spcBef>
                        <a:spcAft>
                          <a:spcPts val="0"/>
                        </a:spcAft>
                      </a:pPr>
                      <a:r>
                        <a:rPr lang="en-US" sz="1200" dirty="0" smtClean="0">
                          <a:effectLst/>
                          <a:latin typeface="+mj-lt"/>
                          <a:ea typeface="Times New Roman"/>
                          <a:cs typeface="Arial"/>
                        </a:rPr>
                        <a:t>17.42</a:t>
                      </a:r>
                      <a:endParaRPr lang="en-US" sz="1200" dirty="0">
                        <a:effectLst/>
                        <a:latin typeface="+mj-lt"/>
                        <a:ea typeface="Times New Roman"/>
                        <a:cs typeface="Arial"/>
                      </a:endParaRPr>
                    </a:p>
                  </a:txBody>
                  <a:tcPr marL="68580" marR="68580" marT="0" marB="0"/>
                </a:tc>
                <a:tc>
                  <a:txBody>
                    <a:bodyPr/>
                    <a:lstStyle/>
                    <a:p>
                      <a:pPr marL="0" marR="0" algn="ctr">
                        <a:spcBef>
                          <a:spcPts val="0"/>
                        </a:spcBef>
                        <a:spcAft>
                          <a:spcPts val="0"/>
                        </a:spcAft>
                      </a:pPr>
                      <a:r>
                        <a:rPr lang="en-US" sz="1200" dirty="0" smtClean="0">
                          <a:effectLst/>
                          <a:latin typeface="+mj-lt"/>
                          <a:ea typeface="Times New Roman"/>
                          <a:cs typeface="Arial"/>
                        </a:rPr>
                        <a:t>9.26</a:t>
                      </a:r>
                      <a:endParaRPr lang="en-US" sz="1200" dirty="0">
                        <a:effectLst/>
                        <a:latin typeface="+mj-lt"/>
                        <a:ea typeface="Times New Roman"/>
                        <a:cs typeface="Arial"/>
                      </a:endParaRPr>
                    </a:p>
                  </a:txBody>
                  <a:tcPr marL="68580" marR="68580" marT="0" marB="0"/>
                </a:tc>
                <a:tc>
                  <a:txBody>
                    <a:bodyPr/>
                    <a:lstStyle/>
                    <a:p>
                      <a:pPr marL="0" marR="0" algn="ctr">
                        <a:spcBef>
                          <a:spcPts val="0"/>
                        </a:spcBef>
                        <a:spcAft>
                          <a:spcPts val="0"/>
                        </a:spcAft>
                      </a:pPr>
                      <a:r>
                        <a:rPr lang="en-US" sz="1200" smtClean="0">
                          <a:effectLst/>
                          <a:latin typeface="+mj-lt"/>
                          <a:ea typeface="Times New Roman"/>
                          <a:cs typeface="Arial"/>
                        </a:rPr>
                        <a:t>7.714</a:t>
                      </a:r>
                      <a:r>
                        <a:rPr lang="en-US" sz="1200" kern="1200" smtClean="0">
                          <a:solidFill>
                            <a:schemeClr val="tx1"/>
                          </a:solidFill>
                          <a:effectLst/>
                          <a:latin typeface="+mj-lt"/>
                          <a:ea typeface="Times New Roman"/>
                          <a:cs typeface="Arial"/>
                        </a:rPr>
                        <a:t>×10</a:t>
                      </a:r>
                      <a:r>
                        <a:rPr lang="en-US" sz="1200" kern="1200" baseline="30000" smtClean="0">
                          <a:solidFill>
                            <a:schemeClr val="tx1"/>
                          </a:solidFill>
                          <a:effectLst/>
                          <a:latin typeface="+mj-lt"/>
                          <a:ea typeface="+mn-ea"/>
                          <a:cs typeface="+mn-cs"/>
                        </a:rPr>
                        <a:t>-5</a:t>
                      </a:r>
                      <a:endParaRPr lang="en-US" sz="1200" dirty="0">
                        <a:effectLst/>
                        <a:latin typeface="+mj-lt"/>
                        <a:ea typeface="Times New Roman"/>
                        <a:cs typeface="Arial"/>
                      </a:endParaRPr>
                    </a:p>
                  </a:txBody>
                  <a:tcPr marL="68580" marR="68580" marT="0" marB="0"/>
                </a:tc>
              </a:tr>
              <a:tr h="167481">
                <a:tc>
                  <a:txBody>
                    <a:bodyPr/>
                    <a:lstStyle/>
                    <a:p>
                      <a:pPr marL="0" marR="0" algn="ctr">
                        <a:spcBef>
                          <a:spcPts val="0"/>
                        </a:spcBef>
                        <a:spcAft>
                          <a:spcPts val="0"/>
                        </a:spcAft>
                      </a:pPr>
                      <a:r>
                        <a:rPr lang="en-US" sz="1200" dirty="0" smtClean="0">
                          <a:effectLst/>
                          <a:latin typeface="+mj-lt"/>
                          <a:ea typeface="Times New Roman"/>
                          <a:cs typeface="Arial"/>
                        </a:rPr>
                        <a:t>8</a:t>
                      </a:r>
                      <a:endParaRPr lang="en-US" sz="1200" dirty="0">
                        <a:effectLst/>
                        <a:latin typeface="+mj-lt"/>
                        <a:ea typeface="Times New Roman"/>
                        <a:cs typeface="Arial"/>
                      </a:endParaRPr>
                    </a:p>
                  </a:txBody>
                  <a:tcPr marL="68580" marR="68580" marT="0" marB="0"/>
                </a:tc>
                <a:tc>
                  <a:txBody>
                    <a:bodyPr/>
                    <a:lstStyle/>
                    <a:p>
                      <a:pPr marL="0" marR="0" algn="ctr">
                        <a:spcBef>
                          <a:spcPts val="0"/>
                        </a:spcBef>
                        <a:spcAft>
                          <a:spcPts val="0"/>
                        </a:spcAft>
                      </a:pPr>
                      <a:r>
                        <a:rPr lang="en-US" sz="1200" dirty="0" smtClean="0">
                          <a:effectLst/>
                          <a:latin typeface="+mj-lt"/>
                          <a:ea typeface="Times New Roman"/>
                          <a:cs typeface="Arial"/>
                        </a:rPr>
                        <a:t>17.42</a:t>
                      </a:r>
                      <a:endParaRPr lang="en-US" sz="1200" dirty="0">
                        <a:effectLst/>
                        <a:latin typeface="+mj-lt"/>
                        <a:ea typeface="Times New Roman"/>
                        <a:cs typeface="Arial"/>
                      </a:endParaRPr>
                    </a:p>
                  </a:txBody>
                  <a:tcPr marL="68580" marR="68580" marT="0" marB="0"/>
                </a:tc>
                <a:tc>
                  <a:txBody>
                    <a:bodyPr/>
                    <a:lstStyle/>
                    <a:p>
                      <a:pPr marL="0" marR="0" algn="ctr">
                        <a:spcBef>
                          <a:spcPts val="0"/>
                        </a:spcBef>
                        <a:spcAft>
                          <a:spcPts val="0"/>
                        </a:spcAft>
                      </a:pPr>
                      <a:r>
                        <a:rPr lang="en-US" sz="1200" dirty="0" smtClean="0">
                          <a:effectLst/>
                          <a:latin typeface="+mj-lt"/>
                          <a:ea typeface="Times New Roman"/>
                          <a:cs typeface="Arial"/>
                        </a:rPr>
                        <a:t>9.26</a:t>
                      </a:r>
                      <a:endParaRPr lang="en-US" sz="1200" dirty="0">
                        <a:effectLst/>
                        <a:latin typeface="+mj-lt"/>
                        <a:ea typeface="Times New Roman"/>
                        <a:cs typeface="Arial"/>
                      </a:endParaRPr>
                    </a:p>
                  </a:txBody>
                  <a:tcPr marL="68580" marR="68580" marT="0" marB="0"/>
                </a:tc>
                <a:tc>
                  <a:txBody>
                    <a:bodyPr/>
                    <a:lstStyle/>
                    <a:p>
                      <a:pPr marL="0" marR="0" algn="ctr">
                        <a:spcBef>
                          <a:spcPts val="0"/>
                        </a:spcBef>
                        <a:spcAft>
                          <a:spcPts val="0"/>
                        </a:spcAft>
                      </a:pPr>
                      <a:r>
                        <a:rPr lang="en-US" sz="1200" dirty="0" smtClean="0">
                          <a:effectLst/>
                          <a:latin typeface="+mj-lt"/>
                          <a:ea typeface="Times New Roman"/>
                          <a:cs typeface="Arial"/>
                        </a:rPr>
                        <a:t>7.714</a:t>
                      </a:r>
                      <a:r>
                        <a:rPr lang="en-US" sz="1200" kern="1200" dirty="0" smtClean="0">
                          <a:solidFill>
                            <a:schemeClr val="tx1"/>
                          </a:solidFill>
                          <a:effectLst/>
                          <a:latin typeface="+mj-lt"/>
                          <a:ea typeface="Times New Roman"/>
                          <a:cs typeface="Arial"/>
                        </a:rPr>
                        <a:t>×10</a:t>
                      </a:r>
                      <a:r>
                        <a:rPr lang="en-US" sz="1200" kern="1200" baseline="30000" dirty="0" smtClean="0">
                          <a:solidFill>
                            <a:schemeClr val="tx1"/>
                          </a:solidFill>
                          <a:effectLst/>
                          <a:latin typeface="+mj-lt"/>
                          <a:ea typeface="+mn-ea"/>
                          <a:cs typeface="+mn-cs"/>
                        </a:rPr>
                        <a:t>-5</a:t>
                      </a:r>
                      <a:endParaRPr lang="en-US" sz="1200" dirty="0">
                        <a:effectLst/>
                        <a:latin typeface="+mj-lt"/>
                        <a:ea typeface="Times New Roman"/>
                        <a:cs typeface="Arial"/>
                      </a:endParaRPr>
                    </a:p>
                  </a:txBody>
                  <a:tcPr marL="68580" marR="68580" marT="0" marB="0"/>
                </a:tc>
              </a:tr>
            </a:tbl>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2441468700"/>
              </p:ext>
            </p:extLst>
          </p:nvPr>
        </p:nvGraphicFramePr>
        <p:xfrm>
          <a:off x="1143000" y="1590675"/>
          <a:ext cx="133350" cy="161925"/>
        </p:xfrm>
        <a:graphic>
          <a:graphicData uri="http://schemas.openxmlformats.org/presentationml/2006/ole">
            <mc:AlternateContent xmlns:mc="http://schemas.openxmlformats.org/markup-compatibility/2006">
              <mc:Choice xmlns:v="urn:schemas-microsoft-com:vml" Requires="v">
                <p:oleObj spid="_x0000_s21175" name="Equation" r:id="rId4" imgW="139579" imgH="164957" progId="Equation.DSMT4">
                  <p:embed/>
                </p:oleObj>
              </mc:Choice>
              <mc:Fallback>
                <p:oleObj name="Equation" r:id="rId4" imgW="139579" imgH="164957"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43000" y="1590675"/>
                        <a:ext cx="133350"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504146058"/>
              </p:ext>
            </p:extLst>
          </p:nvPr>
        </p:nvGraphicFramePr>
        <p:xfrm>
          <a:off x="1571625" y="1524000"/>
          <a:ext cx="180975" cy="228600"/>
        </p:xfrm>
        <a:graphic>
          <a:graphicData uri="http://schemas.openxmlformats.org/presentationml/2006/ole">
            <mc:AlternateContent xmlns:mc="http://schemas.openxmlformats.org/markup-compatibility/2006">
              <mc:Choice xmlns:v="urn:schemas-microsoft-com:vml" Requires="v">
                <p:oleObj spid="_x0000_s21176" name="Equation" r:id="rId6" imgW="190500" imgH="228600" progId="Equation.DSMT4">
                  <p:embed/>
                </p:oleObj>
              </mc:Choice>
              <mc:Fallback>
                <p:oleObj name="Equation" r:id="rId6" imgW="190500" imgH="22860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571625" y="1524000"/>
                        <a:ext cx="1809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1831874628"/>
              </p:ext>
            </p:extLst>
          </p:nvPr>
        </p:nvGraphicFramePr>
        <p:xfrm>
          <a:off x="2181225" y="1524000"/>
          <a:ext cx="333375" cy="228600"/>
        </p:xfrm>
        <a:graphic>
          <a:graphicData uri="http://schemas.openxmlformats.org/presentationml/2006/ole">
            <mc:AlternateContent xmlns:mc="http://schemas.openxmlformats.org/markup-compatibility/2006">
              <mc:Choice xmlns:v="urn:schemas-microsoft-com:vml" Requires="v">
                <p:oleObj spid="_x0000_s21177" name="Equation" r:id="rId8" imgW="342751" imgH="228501" progId="Equation.DSMT4">
                  <p:embed/>
                </p:oleObj>
              </mc:Choice>
              <mc:Fallback>
                <p:oleObj name="Equation" r:id="rId8" imgW="342751" imgH="228501"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181225" y="1524000"/>
                        <a:ext cx="3333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1527423322"/>
              </p:ext>
            </p:extLst>
          </p:nvPr>
        </p:nvGraphicFramePr>
        <p:xfrm>
          <a:off x="3446463" y="1600200"/>
          <a:ext cx="211137" cy="228600"/>
        </p:xfrm>
        <a:graphic>
          <a:graphicData uri="http://schemas.openxmlformats.org/presentationml/2006/ole">
            <mc:AlternateContent xmlns:mc="http://schemas.openxmlformats.org/markup-compatibility/2006">
              <mc:Choice xmlns:v="urn:schemas-microsoft-com:vml" Requires="v">
                <p:oleObj spid="_x0000_s21178" name="Equation" r:id="rId10" imgW="215640" imgH="228600" progId="Equation.DSMT4">
                  <p:embed/>
                </p:oleObj>
              </mc:Choice>
              <mc:Fallback>
                <p:oleObj name="Equation" r:id="rId10" imgW="215640" imgH="228600" progId="Equation.DSMT4">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446463" y="1600200"/>
                        <a:ext cx="211137"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0" name="Rectangle 2"/>
          <p:cNvSpPr txBox="1">
            <a:spLocks noChangeArrowheads="1"/>
          </p:cNvSpPr>
          <p:nvPr/>
        </p:nvSpPr>
        <p:spPr>
          <a:xfrm>
            <a:off x="685800" y="693738"/>
            <a:ext cx="7848600" cy="782637"/>
          </a:xfrm>
          <a:prstGeom prst="rect">
            <a:avLst/>
          </a:prstGeom>
        </p:spPr>
        <p:txBody>
          <a:bodyPr/>
          <a:lst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a:lstStyle>
          <a:p>
            <a:pPr algn="ctr" eaLnBrk="1" hangingPunct="1">
              <a:defRPr/>
            </a:pPr>
            <a:r>
              <a:rPr lang="en-US" sz="3200" b="1" dirty="0" smtClean="0">
                <a:solidFill>
                  <a:srgbClr val="0070C0"/>
                </a:solidFill>
              </a:rPr>
              <a:t>Channel Characteristics (Purely Diffuse)  </a:t>
            </a:r>
            <a:endParaRPr lang="en-CA" sz="3200" dirty="0" smtClean="0"/>
          </a:p>
          <a:p>
            <a:pPr>
              <a:buClr>
                <a:srgbClr val="0070C0"/>
              </a:buClr>
              <a:buSzPct val="150000"/>
              <a:defRPr/>
            </a:pPr>
            <a:endParaRPr lang="en-CA" sz="1000" dirty="0">
              <a:cs typeface="Arial" charset="0"/>
            </a:endParaRPr>
          </a:p>
        </p:txBody>
      </p:sp>
      <p:sp>
        <p:nvSpPr>
          <p:cNvPr id="13" name="Date Placeholder 3"/>
          <p:cNvSpPr>
            <a:spLocks noGrp="1"/>
          </p:cNvSpPr>
          <p:nvPr>
            <p:ph type="dt" sz="half" idx="10"/>
          </p:nvPr>
        </p:nvSpPr>
        <p:spPr>
          <a:xfrm>
            <a:off x="685800" y="378281"/>
            <a:ext cx="1600200" cy="215444"/>
          </a:xfrm>
        </p:spPr>
        <p:txBody>
          <a:bodyPr/>
          <a:lstStyle/>
          <a:p>
            <a:r>
              <a:rPr lang="en-GB" altLang="en-US" dirty="0" smtClean="0"/>
              <a:t>May 2015</a:t>
            </a:r>
            <a:endParaRPr lang="en-GB" altLang="en-US" dirty="0"/>
          </a:p>
        </p:txBody>
      </p:sp>
      <p:sp>
        <p:nvSpPr>
          <p:cNvPr id="14" name="Footer Placeholder 4"/>
          <p:cNvSpPr>
            <a:spLocks noGrp="1"/>
          </p:cNvSpPr>
          <p:nvPr>
            <p:ph type="ftr" sz="quarter" idx="11"/>
          </p:nvPr>
        </p:nvSpPr>
        <p:spPr>
          <a:xfrm>
            <a:off x="5486400" y="6475413"/>
            <a:ext cx="3124200" cy="184666"/>
          </a:xfrm>
        </p:spPr>
        <p:txBody>
          <a:bodyPr/>
          <a:lstStyle/>
          <a:p>
            <a:r>
              <a:rPr lang="en-GB" altLang="en-US" dirty="0" smtClean="0"/>
              <a:t>Murat Uysal, </a:t>
            </a:r>
            <a:r>
              <a:rPr lang="en-GB" altLang="en-US" dirty="0" err="1"/>
              <a:t>Farshad</a:t>
            </a:r>
            <a:r>
              <a:rPr lang="en-GB" altLang="en-US" dirty="0"/>
              <a:t> </a:t>
            </a:r>
            <a:r>
              <a:rPr lang="en-GB" altLang="en-US" dirty="0" err="1"/>
              <a:t>Miramirkhani</a:t>
            </a:r>
            <a:endParaRPr lang="en-GB" altLang="en-US" dirty="0"/>
          </a:p>
        </p:txBody>
      </p:sp>
      <p:sp>
        <p:nvSpPr>
          <p:cNvPr id="15" name="Rectangle 14"/>
          <p:cNvSpPr/>
          <p:nvPr/>
        </p:nvSpPr>
        <p:spPr>
          <a:xfrm>
            <a:off x="533400" y="5297269"/>
            <a:ext cx="7924800" cy="646331"/>
          </a:xfrm>
          <a:prstGeom prst="rect">
            <a:avLst/>
          </a:prstGeom>
        </p:spPr>
        <p:txBody>
          <a:bodyPr wrap="square">
            <a:spAutoFit/>
          </a:bodyPr>
          <a:lstStyle/>
          <a:p>
            <a:pPr marL="800100" lvl="1" indent="-342900" algn="just">
              <a:spcAft>
                <a:spcPts val="600"/>
              </a:spcAft>
              <a:buClr>
                <a:srgbClr val="3366CC"/>
              </a:buClr>
              <a:buSzPct val="150000"/>
              <a:buFont typeface="Courier New" pitchFamily="49" charset="0"/>
              <a:buChar char="o"/>
              <a:defRPr/>
            </a:pPr>
            <a:r>
              <a:rPr lang="en-US" sz="1800" dirty="0"/>
              <a:t>The RMS delay, mean excess delay and channel DC gain </a:t>
            </a:r>
            <a:r>
              <a:rPr lang="en-US" sz="1800" dirty="0" smtClean="0"/>
              <a:t>saturate </a:t>
            </a:r>
            <a:r>
              <a:rPr lang="tr-TR" sz="1800" dirty="0" smtClean="0"/>
              <a:t>                               </a:t>
            </a:r>
            <a:r>
              <a:rPr lang="en-US" sz="1800" dirty="0" smtClean="0"/>
              <a:t>after </a:t>
            </a:r>
            <a:r>
              <a:rPr lang="en-US" sz="1800" dirty="0"/>
              <a:t>4 reflections</a:t>
            </a:r>
            <a:r>
              <a:rPr lang="en-US" sz="1800" dirty="0" smtClean="0"/>
              <a:t>.</a:t>
            </a:r>
            <a:endParaRPr lang="en-US" sz="1800" dirty="0"/>
          </a:p>
        </p:txBody>
      </p:sp>
      <p:pic>
        <p:nvPicPr>
          <p:cNvPr id="21023" name="Picture 543"/>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4191000" y="1436307"/>
            <a:ext cx="2333625" cy="15354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1025" name="Picture 545"/>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5257800" y="3258127"/>
            <a:ext cx="2438400" cy="15424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1026" name="Picture 546"/>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6629400" y="1448378"/>
            <a:ext cx="2315439" cy="15234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7" name="TextBox 16"/>
          <p:cNvSpPr txBox="1"/>
          <p:nvPr/>
        </p:nvSpPr>
        <p:spPr>
          <a:xfrm>
            <a:off x="4191000" y="2971800"/>
            <a:ext cx="2438400" cy="230832"/>
          </a:xfrm>
          <a:prstGeom prst="rect">
            <a:avLst/>
          </a:prstGeom>
          <a:noFill/>
        </p:spPr>
        <p:txBody>
          <a:bodyPr wrap="square" rtlCol="0">
            <a:spAutoFit/>
          </a:bodyPr>
          <a:lstStyle/>
          <a:p>
            <a:r>
              <a:rPr lang="en-US" sz="900" b="1" dirty="0" smtClean="0"/>
              <a:t>Mean Excess Delay vs. Number of Reflections</a:t>
            </a:r>
            <a:endParaRPr lang="en-US" sz="900" b="1" dirty="0"/>
          </a:p>
        </p:txBody>
      </p:sp>
      <p:sp>
        <p:nvSpPr>
          <p:cNvPr id="18" name="TextBox 17"/>
          <p:cNvSpPr txBox="1"/>
          <p:nvPr/>
        </p:nvSpPr>
        <p:spPr>
          <a:xfrm>
            <a:off x="6858001" y="2971800"/>
            <a:ext cx="2209799" cy="230832"/>
          </a:xfrm>
          <a:prstGeom prst="rect">
            <a:avLst/>
          </a:prstGeom>
          <a:noFill/>
        </p:spPr>
        <p:txBody>
          <a:bodyPr wrap="square" rtlCol="0">
            <a:spAutoFit/>
          </a:bodyPr>
          <a:lstStyle/>
          <a:p>
            <a:r>
              <a:rPr lang="en-US" sz="900" b="1" dirty="0" smtClean="0"/>
              <a:t>RMS Delay vs. Number of Reflections</a:t>
            </a:r>
            <a:endParaRPr lang="en-US" sz="900" b="1" dirty="0"/>
          </a:p>
        </p:txBody>
      </p:sp>
      <p:sp>
        <p:nvSpPr>
          <p:cNvPr id="19" name="TextBox 18"/>
          <p:cNvSpPr txBox="1"/>
          <p:nvPr/>
        </p:nvSpPr>
        <p:spPr>
          <a:xfrm>
            <a:off x="5334000" y="4800600"/>
            <a:ext cx="2362199" cy="230832"/>
          </a:xfrm>
          <a:prstGeom prst="rect">
            <a:avLst/>
          </a:prstGeom>
          <a:noFill/>
        </p:spPr>
        <p:txBody>
          <a:bodyPr wrap="square" rtlCol="0">
            <a:spAutoFit/>
          </a:bodyPr>
          <a:lstStyle/>
          <a:p>
            <a:r>
              <a:rPr lang="en-US" sz="900" b="1" dirty="0" smtClean="0"/>
              <a:t>Channel DC Gain vs. Number of Reflections</a:t>
            </a:r>
            <a:endParaRPr lang="en-US" sz="900" b="1" dirty="0"/>
          </a:p>
        </p:txBody>
      </p:sp>
      <p:cxnSp>
        <p:nvCxnSpPr>
          <p:cNvPr id="20" name="Straight Connector 19"/>
          <p:cNvCxnSpPr/>
          <p:nvPr/>
        </p:nvCxnSpPr>
        <p:spPr bwMode="auto">
          <a:xfrm>
            <a:off x="5395193" y="1436307"/>
            <a:ext cx="0" cy="1143000"/>
          </a:xfrm>
          <a:prstGeom prst="line">
            <a:avLst/>
          </a:prstGeom>
          <a:ln>
            <a:solidFill>
              <a:srgbClr val="FF0000"/>
            </a:solidFill>
            <a:prstDash val="sysDash"/>
            <a:headEnd type="none" w="sm" len="sm"/>
            <a:tailEnd type="none" w="sm" len="sm"/>
          </a:ln>
          <a:extLst/>
        </p:spPr>
        <p:style>
          <a:lnRef idx="2">
            <a:schemeClr val="dk1"/>
          </a:lnRef>
          <a:fillRef idx="0">
            <a:schemeClr val="dk1"/>
          </a:fillRef>
          <a:effectRef idx="1">
            <a:schemeClr val="dk1"/>
          </a:effectRef>
          <a:fontRef idx="minor">
            <a:schemeClr val="tx1"/>
          </a:fontRef>
        </p:style>
      </p:cxnSp>
      <p:cxnSp>
        <p:nvCxnSpPr>
          <p:cNvPr id="21" name="Straight Connector 20"/>
          <p:cNvCxnSpPr/>
          <p:nvPr/>
        </p:nvCxnSpPr>
        <p:spPr bwMode="auto">
          <a:xfrm>
            <a:off x="7821283" y="1476375"/>
            <a:ext cx="0" cy="1143000"/>
          </a:xfrm>
          <a:prstGeom prst="line">
            <a:avLst/>
          </a:prstGeom>
          <a:ln>
            <a:solidFill>
              <a:srgbClr val="FF0000"/>
            </a:solidFill>
            <a:prstDash val="sysDash"/>
            <a:headEnd type="none" w="sm" len="sm"/>
            <a:tailEnd type="none" w="sm" len="sm"/>
          </a:ln>
          <a:extLst/>
        </p:spPr>
        <p:style>
          <a:lnRef idx="2">
            <a:schemeClr val="dk1"/>
          </a:lnRef>
          <a:fillRef idx="0">
            <a:schemeClr val="dk1"/>
          </a:fillRef>
          <a:effectRef idx="1">
            <a:schemeClr val="dk1"/>
          </a:effectRef>
          <a:fontRef idx="minor">
            <a:schemeClr val="tx1"/>
          </a:fontRef>
        </p:style>
      </p:cxnSp>
      <p:cxnSp>
        <p:nvCxnSpPr>
          <p:cNvPr id="22" name="Straight Connector 21"/>
          <p:cNvCxnSpPr/>
          <p:nvPr/>
        </p:nvCxnSpPr>
        <p:spPr bwMode="auto">
          <a:xfrm>
            <a:off x="6282906" y="3276600"/>
            <a:ext cx="0" cy="1143000"/>
          </a:xfrm>
          <a:prstGeom prst="line">
            <a:avLst/>
          </a:prstGeom>
          <a:ln>
            <a:solidFill>
              <a:srgbClr val="FF0000"/>
            </a:solidFill>
            <a:prstDash val="sysDash"/>
            <a:headEnd type="none" w="sm" len="sm"/>
            <a:tailEnd type="none" w="sm" len="sm"/>
          </a:ln>
          <a:extLst/>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227136362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GB" altLang="en-US" dirty="0" smtClean="0"/>
              <a:t>May 2015</a:t>
            </a:r>
            <a:endParaRPr lang="en-GB" altLang="en-US" dirty="0"/>
          </a:p>
        </p:txBody>
      </p:sp>
      <p:sp>
        <p:nvSpPr>
          <p:cNvPr id="5" name="Footer Placeholder 4"/>
          <p:cNvSpPr>
            <a:spLocks noGrp="1"/>
          </p:cNvSpPr>
          <p:nvPr>
            <p:ph type="ftr" sz="quarter" idx="11"/>
          </p:nvPr>
        </p:nvSpPr>
        <p:spPr>
          <a:xfrm>
            <a:off x="5486400" y="6475413"/>
            <a:ext cx="3124200" cy="184666"/>
          </a:xfrm>
        </p:spPr>
        <p:txBody>
          <a:bodyPr/>
          <a:lstStyle/>
          <a:p>
            <a:r>
              <a:rPr lang="en-GB" altLang="en-US" dirty="0" smtClean="0"/>
              <a:t>Murat Uysal, </a:t>
            </a:r>
            <a:r>
              <a:rPr lang="en-GB" altLang="en-US" dirty="0" err="1"/>
              <a:t>Farshad</a:t>
            </a:r>
            <a:r>
              <a:rPr lang="en-GB" altLang="en-US" dirty="0"/>
              <a:t> </a:t>
            </a:r>
            <a:r>
              <a:rPr lang="en-GB" altLang="en-US" dirty="0" err="1"/>
              <a:t>Miramirkhani</a:t>
            </a:r>
            <a:endParaRPr lang="en-GB" altLang="en-US" dirty="0"/>
          </a:p>
        </p:txBody>
      </p:sp>
      <p:sp>
        <p:nvSpPr>
          <p:cNvPr id="6" name="Slide Number Placeholder 5"/>
          <p:cNvSpPr>
            <a:spLocks noGrp="1"/>
          </p:cNvSpPr>
          <p:nvPr>
            <p:ph type="sldNum" sz="quarter" idx="12"/>
          </p:nvPr>
        </p:nvSpPr>
        <p:spPr/>
        <p:txBody>
          <a:bodyPr/>
          <a:lstStyle/>
          <a:p>
            <a:r>
              <a:rPr lang="en-GB" altLang="en-US"/>
              <a:t>Slide </a:t>
            </a:r>
            <a:fld id="{68F34BEF-6D4B-4920-B9FF-96BD9BB2CBE9}" type="slidenum">
              <a:rPr lang="en-GB" altLang="en-US"/>
              <a:pPr/>
              <a:t>25</a:t>
            </a:fld>
            <a:endParaRPr lang="en-GB" altLang="en-US"/>
          </a:p>
        </p:txBody>
      </p:sp>
      <p:sp>
        <p:nvSpPr>
          <p:cNvPr id="19" name="TextBox 5"/>
          <p:cNvSpPr txBox="1">
            <a:spLocks noChangeArrowheads="1"/>
          </p:cNvSpPr>
          <p:nvPr/>
        </p:nvSpPr>
        <p:spPr bwMode="auto">
          <a:xfrm>
            <a:off x="1280318" y="4341394"/>
            <a:ext cx="187642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en-US" dirty="0">
                <a:solidFill>
                  <a:schemeClr val="bg1"/>
                </a:solidFill>
              </a:rPr>
              <a:t>OWC </a:t>
            </a:r>
            <a:r>
              <a:rPr lang="en-US" altLang="en-US" sz="1400" dirty="0">
                <a:solidFill>
                  <a:schemeClr val="bg1"/>
                </a:solidFill>
              </a:rPr>
              <a:t>terminal</a:t>
            </a:r>
            <a:endParaRPr lang="en-US" altLang="en-US" dirty="0">
              <a:solidFill>
                <a:schemeClr val="bg1"/>
              </a:solidFill>
            </a:endParaRPr>
          </a:p>
        </p:txBody>
      </p:sp>
      <p:sp>
        <p:nvSpPr>
          <p:cNvPr id="15" name="Rectangle 2"/>
          <p:cNvSpPr txBox="1">
            <a:spLocks noChangeArrowheads="1"/>
          </p:cNvSpPr>
          <p:nvPr/>
        </p:nvSpPr>
        <p:spPr>
          <a:xfrm>
            <a:off x="685800" y="617539"/>
            <a:ext cx="7772400" cy="601661"/>
          </a:xfrm>
          <a:prstGeom prst="rect">
            <a:avLst/>
          </a:prstGeom>
        </p:spPr>
        <p:txBody>
          <a:bodyPr/>
          <a:lst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a:lstStyle>
          <a:p>
            <a:pPr algn="ctr" eaLnBrk="1" hangingPunct="1">
              <a:defRPr/>
            </a:pPr>
            <a:r>
              <a:rPr lang="en-US" sz="3200" b="1" dirty="0" smtClean="0">
                <a:solidFill>
                  <a:srgbClr val="0070C0"/>
                </a:solidFill>
              </a:rPr>
              <a:t>CIR Results </a:t>
            </a:r>
            <a:r>
              <a:rPr lang="en-US" sz="3200" b="1" dirty="0" smtClean="0">
                <a:solidFill>
                  <a:srgbClr val="0070C0"/>
                </a:solidFill>
              </a:rPr>
              <a:t>(</a:t>
            </a:r>
            <a:r>
              <a:rPr lang="tr-TR" sz="3200" b="1" dirty="0" err="1" smtClean="0">
                <a:solidFill>
                  <a:srgbClr val="0070C0"/>
                </a:solidFill>
              </a:rPr>
              <a:t>Scenario</a:t>
            </a:r>
            <a:r>
              <a:rPr lang="tr-TR" sz="3200" b="1" dirty="0" smtClean="0">
                <a:solidFill>
                  <a:srgbClr val="0070C0"/>
                </a:solidFill>
              </a:rPr>
              <a:t> B: </a:t>
            </a:r>
            <a:r>
              <a:rPr lang="en-US" sz="3200" b="1" dirty="0" smtClean="0">
                <a:solidFill>
                  <a:srgbClr val="0070C0"/>
                </a:solidFill>
              </a:rPr>
              <a:t>Mostly </a:t>
            </a:r>
            <a:r>
              <a:rPr lang="en-US" sz="3200" b="1" dirty="0" smtClean="0">
                <a:solidFill>
                  <a:srgbClr val="0070C0"/>
                </a:solidFill>
              </a:rPr>
              <a:t>Specular)  </a:t>
            </a:r>
            <a:r>
              <a:rPr lang="en-CA" sz="3200" dirty="0" smtClean="0"/>
              <a:t/>
            </a:r>
            <a:br>
              <a:rPr lang="en-CA" sz="3200" dirty="0" smtClean="0"/>
            </a:br>
            <a:endParaRPr lang="en-CA" sz="3200" dirty="0" smtClean="0"/>
          </a:p>
          <a:p>
            <a:pPr algn="ctr" eaLnBrk="1" hangingPunct="1">
              <a:defRPr/>
            </a:pPr>
            <a:endParaRPr lang="en-CA" sz="3200" dirty="0" smtClean="0"/>
          </a:p>
          <a:p>
            <a:pPr>
              <a:buClr>
                <a:srgbClr val="0070C0"/>
              </a:buClr>
              <a:buSzPct val="150000"/>
              <a:defRPr/>
            </a:pPr>
            <a:endParaRPr lang="en-CA" sz="3200" dirty="0">
              <a:cs typeface="Arial" charset="0"/>
            </a:endParaRPr>
          </a:p>
        </p:txBody>
      </p:sp>
      <p:pic>
        <p:nvPicPr>
          <p:cNvPr id="2457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1200" y="1752600"/>
            <a:ext cx="4953000" cy="36616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Rectangle 9"/>
          <p:cNvSpPr/>
          <p:nvPr/>
        </p:nvSpPr>
        <p:spPr>
          <a:xfrm>
            <a:off x="418501" y="1307068"/>
            <a:ext cx="7893050" cy="369332"/>
          </a:xfrm>
          <a:prstGeom prst="rect">
            <a:avLst/>
          </a:prstGeom>
        </p:spPr>
        <p:txBody>
          <a:bodyPr wrap="square">
            <a:spAutoFit/>
          </a:bodyPr>
          <a:lstStyle/>
          <a:p>
            <a:pPr marL="800100" lvl="1" indent="-342900" algn="just">
              <a:spcAft>
                <a:spcPts val="600"/>
              </a:spcAft>
              <a:buClr>
                <a:srgbClr val="3366CC"/>
              </a:buClr>
              <a:buSzPct val="150000"/>
              <a:buFont typeface="Courier New" pitchFamily="49" charset="0"/>
              <a:buChar char="o"/>
              <a:defRPr/>
            </a:pPr>
            <a:r>
              <a:rPr lang="en-US" sz="1800" b="1" dirty="0"/>
              <a:t>Assumption: </a:t>
            </a:r>
            <a:r>
              <a:rPr lang="en-US" sz="1800" dirty="0"/>
              <a:t>Mostly Specular Reflections </a:t>
            </a:r>
            <a:r>
              <a:rPr lang="en-US" sz="1800" dirty="0">
                <a:sym typeface="Wingdings" panose="05000000000000000000" pitchFamily="2" charset="2"/>
              </a:rPr>
              <a:t> </a:t>
            </a:r>
            <a:r>
              <a:rPr lang="en-US" sz="1800" dirty="0"/>
              <a:t> </a:t>
            </a:r>
            <a:r>
              <a:rPr lang="en-US" sz="1800" dirty="0" smtClean="0"/>
              <a:t>SF=0.2</a:t>
            </a:r>
            <a:endParaRPr lang="en-US" sz="1800" dirty="0"/>
          </a:p>
        </p:txBody>
      </p:sp>
      <p:sp>
        <p:nvSpPr>
          <p:cNvPr id="11" name="Rectangle 10"/>
          <p:cNvSpPr/>
          <p:nvPr/>
        </p:nvSpPr>
        <p:spPr>
          <a:xfrm>
            <a:off x="457200" y="5477470"/>
            <a:ext cx="7778151" cy="646331"/>
          </a:xfrm>
          <a:prstGeom prst="rect">
            <a:avLst/>
          </a:prstGeom>
        </p:spPr>
        <p:txBody>
          <a:bodyPr wrap="square">
            <a:spAutoFit/>
          </a:bodyPr>
          <a:lstStyle/>
          <a:p>
            <a:pPr marL="800100" lvl="1" indent="-342900" algn="just">
              <a:spcAft>
                <a:spcPts val="600"/>
              </a:spcAft>
              <a:buClr>
                <a:srgbClr val="3366CC"/>
              </a:buClr>
              <a:buSzPct val="150000"/>
              <a:buFont typeface="Courier New" pitchFamily="49" charset="0"/>
              <a:buChar char="o"/>
              <a:defRPr/>
            </a:pPr>
            <a:r>
              <a:rPr lang="tr-TR" sz="1800" dirty="0" err="1" smtClean="0">
                <a:solidFill>
                  <a:srgbClr val="002060"/>
                </a:solidFill>
              </a:rPr>
              <a:t>The</a:t>
            </a:r>
            <a:r>
              <a:rPr lang="tr-TR" sz="1800" dirty="0" smtClean="0">
                <a:solidFill>
                  <a:srgbClr val="002060"/>
                </a:solidFill>
              </a:rPr>
              <a:t> CIR </a:t>
            </a:r>
            <a:r>
              <a:rPr lang="tr-TR" sz="1800" dirty="0" err="1" smtClean="0">
                <a:solidFill>
                  <a:srgbClr val="002060"/>
                </a:solidFill>
              </a:rPr>
              <a:t>fo</a:t>
            </a:r>
            <a:r>
              <a:rPr lang="tr-TR" sz="1800" dirty="0" err="1" smtClean="0">
                <a:solidFill>
                  <a:srgbClr val="002060"/>
                </a:solidFill>
              </a:rPr>
              <a:t>r</a:t>
            </a:r>
            <a:r>
              <a:rPr lang="tr-TR" sz="1800" dirty="0" smtClean="0">
                <a:solidFill>
                  <a:srgbClr val="002060"/>
                </a:solidFill>
              </a:rPr>
              <a:t> </a:t>
            </a:r>
            <a:r>
              <a:rPr lang="tr-TR" sz="1800" dirty="0" err="1" smtClean="0">
                <a:solidFill>
                  <a:srgbClr val="002060"/>
                </a:solidFill>
              </a:rPr>
              <a:t>mostly</a:t>
            </a:r>
            <a:r>
              <a:rPr lang="tr-TR" sz="1800" dirty="0" smtClean="0">
                <a:solidFill>
                  <a:srgbClr val="002060"/>
                </a:solidFill>
              </a:rPr>
              <a:t> </a:t>
            </a:r>
            <a:r>
              <a:rPr lang="tr-TR" sz="1800" dirty="0" err="1" smtClean="0">
                <a:solidFill>
                  <a:srgbClr val="002060"/>
                </a:solidFill>
              </a:rPr>
              <a:t>specular</a:t>
            </a:r>
            <a:r>
              <a:rPr lang="tr-TR" sz="1800" dirty="0" smtClean="0">
                <a:solidFill>
                  <a:srgbClr val="002060"/>
                </a:solidFill>
              </a:rPr>
              <a:t> </a:t>
            </a:r>
            <a:r>
              <a:rPr lang="tr-TR" sz="1800" dirty="0" err="1" smtClean="0">
                <a:solidFill>
                  <a:srgbClr val="002060"/>
                </a:solidFill>
              </a:rPr>
              <a:t>case</a:t>
            </a:r>
            <a:r>
              <a:rPr lang="tr-TR" sz="1800" dirty="0" smtClean="0">
                <a:solidFill>
                  <a:srgbClr val="002060"/>
                </a:solidFill>
              </a:rPr>
              <a:t> </a:t>
            </a:r>
            <a:r>
              <a:rPr lang="tr-TR" sz="1800" dirty="0" err="1" smtClean="0">
                <a:solidFill>
                  <a:srgbClr val="002060"/>
                </a:solidFill>
              </a:rPr>
              <a:t>obviously</a:t>
            </a:r>
            <a:r>
              <a:rPr lang="tr-TR" sz="1800" dirty="0" smtClean="0">
                <a:solidFill>
                  <a:srgbClr val="002060"/>
                </a:solidFill>
              </a:rPr>
              <a:t> </a:t>
            </a:r>
            <a:r>
              <a:rPr lang="tr-TR" sz="1800" dirty="0" err="1" smtClean="0">
                <a:solidFill>
                  <a:srgbClr val="002060"/>
                </a:solidFill>
              </a:rPr>
              <a:t>differs</a:t>
            </a:r>
            <a:r>
              <a:rPr lang="tr-TR" sz="1800" dirty="0" smtClean="0">
                <a:solidFill>
                  <a:srgbClr val="002060"/>
                </a:solidFill>
              </a:rPr>
              <a:t> </a:t>
            </a:r>
            <a:r>
              <a:rPr lang="tr-TR" sz="1800" dirty="0" err="1" smtClean="0">
                <a:solidFill>
                  <a:srgbClr val="002060"/>
                </a:solidFill>
              </a:rPr>
              <a:t>from</a:t>
            </a:r>
            <a:r>
              <a:rPr lang="tr-TR" sz="1800" dirty="0" smtClean="0">
                <a:solidFill>
                  <a:srgbClr val="002060"/>
                </a:solidFill>
              </a:rPr>
              <a:t> </a:t>
            </a:r>
            <a:r>
              <a:rPr lang="tr-TR" sz="1800" dirty="0" err="1" smtClean="0">
                <a:solidFill>
                  <a:srgbClr val="002060"/>
                </a:solidFill>
              </a:rPr>
              <a:t>the</a:t>
            </a:r>
            <a:r>
              <a:rPr lang="tr-TR" sz="1800" dirty="0" smtClean="0">
                <a:solidFill>
                  <a:srgbClr val="002060"/>
                </a:solidFill>
              </a:rPr>
              <a:t> CIR </a:t>
            </a:r>
            <a:r>
              <a:rPr lang="tr-TR" sz="1800" dirty="0" err="1" smtClean="0">
                <a:solidFill>
                  <a:srgbClr val="002060"/>
                </a:solidFill>
              </a:rPr>
              <a:t>obtained</a:t>
            </a:r>
            <a:r>
              <a:rPr lang="tr-TR" sz="1800" dirty="0" smtClean="0">
                <a:solidFill>
                  <a:srgbClr val="002060"/>
                </a:solidFill>
              </a:rPr>
              <a:t> </a:t>
            </a:r>
            <a:r>
              <a:rPr lang="tr-TR" sz="1800" dirty="0" err="1" smtClean="0">
                <a:solidFill>
                  <a:srgbClr val="002060"/>
                </a:solidFill>
              </a:rPr>
              <a:t>for</a:t>
            </a:r>
            <a:r>
              <a:rPr lang="tr-TR" sz="1800" dirty="0" smtClean="0">
                <a:solidFill>
                  <a:srgbClr val="002060"/>
                </a:solidFill>
              </a:rPr>
              <a:t> </a:t>
            </a:r>
            <a:r>
              <a:rPr lang="tr-TR" sz="1800" dirty="0" err="1" smtClean="0">
                <a:solidFill>
                  <a:srgbClr val="002060"/>
                </a:solidFill>
              </a:rPr>
              <a:t>diffuse</a:t>
            </a:r>
            <a:r>
              <a:rPr lang="tr-TR" sz="1800" dirty="0" smtClean="0">
                <a:solidFill>
                  <a:srgbClr val="002060"/>
                </a:solidFill>
              </a:rPr>
              <a:t> </a:t>
            </a:r>
            <a:r>
              <a:rPr lang="tr-TR" sz="1800" dirty="0" err="1" smtClean="0">
                <a:solidFill>
                  <a:srgbClr val="002060"/>
                </a:solidFill>
              </a:rPr>
              <a:t>case</a:t>
            </a:r>
            <a:r>
              <a:rPr lang="tr-TR" sz="1800" dirty="0" smtClean="0">
                <a:solidFill>
                  <a:srgbClr val="002060"/>
                </a:solidFill>
              </a:rPr>
              <a:t>. </a:t>
            </a:r>
            <a:endParaRPr lang="en-US" sz="1800" dirty="0"/>
          </a:p>
        </p:txBody>
      </p:sp>
    </p:spTree>
    <p:extLst>
      <p:ext uri="{BB962C8B-B14F-4D97-AF65-F5344CB8AC3E}">
        <p14:creationId xmlns:p14="http://schemas.microsoft.com/office/powerpoint/2010/main" val="409866550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GB" altLang="en-US" dirty="0" smtClean="0"/>
              <a:t>May 2015</a:t>
            </a:r>
            <a:endParaRPr lang="en-GB" altLang="en-US" dirty="0"/>
          </a:p>
        </p:txBody>
      </p:sp>
      <p:sp>
        <p:nvSpPr>
          <p:cNvPr id="5" name="Footer Placeholder 4"/>
          <p:cNvSpPr>
            <a:spLocks noGrp="1"/>
          </p:cNvSpPr>
          <p:nvPr>
            <p:ph type="ftr" sz="quarter" idx="11"/>
          </p:nvPr>
        </p:nvSpPr>
        <p:spPr>
          <a:xfrm>
            <a:off x="5486400" y="6475413"/>
            <a:ext cx="3124200" cy="184666"/>
          </a:xfrm>
        </p:spPr>
        <p:txBody>
          <a:bodyPr/>
          <a:lstStyle/>
          <a:p>
            <a:r>
              <a:rPr lang="en-GB" altLang="en-US" dirty="0" smtClean="0"/>
              <a:t>Murat Uysal, </a:t>
            </a:r>
            <a:r>
              <a:rPr lang="en-GB" altLang="en-US" dirty="0" err="1"/>
              <a:t>Farshad</a:t>
            </a:r>
            <a:r>
              <a:rPr lang="en-GB" altLang="en-US" dirty="0"/>
              <a:t> </a:t>
            </a:r>
            <a:r>
              <a:rPr lang="en-GB" altLang="en-US" dirty="0" err="1"/>
              <a:t>Miramirkhani</a:t>
            </a:r>
            <a:endParaRPr lang="en-GB" altLang="en-US" dirty="0"/>
          </a:p>
        </p:txBody>
      </p:sp>
      <p:sp>
        <p:nvSpPr>
          <p:cNvPr id="6" name="Slide Number Placeholder 5"/>
          <p:cNvSpPr>
            <a:spLocks noGrp="1"/>
          </p:cNvSpPr>
          <p:nvPr>
            <p:ph type="sldNum" sz="quarter" idx="12"/>
          </p:nvPr>
        </p:nvSpPr>
        <p:spPr/>
        <p:txBody>
          <a:bodyPr/>
          <a:lstStyle/>
          <a:p>
            <a:r>
              <a:rPr lang="en-GB" altLang="en-US"/>
              <a:t>Slide </a:t>
            </a:r>
            <a:fld id="{68F34BEF-6D4B-4920-B9FF-96BD9BB2CBE9}" type="slidenum">
              <a:rPr lang="en-GB" altLang="en-US"/>
              <a:pPr/>
              <a:t>26</a:t>
            </a:fld>
            <a:endParaRPr lang="en-GB" altLang="en-US"/>
          </a:p>
        </p:txBody>
      </p:sp>
      <p:sp>
        <p:nvSpPr>
          <p:cNvPr id="19" name="TextBox 5"/>
          <p:cNvSpPr txBox="1">
            <a:spLocks noChangeArrowheads="1"/>
          </p:cNvSpPr>
          <p:nvPr/>
        </p:nvSpPr>
        <p:spPr bwMode="auto">
          <a:xfrm>
            <a:off x="1280318" y="4594074"/>
            <a:ext cx="187642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en-US" dirty="0">
                <a:solidFill>
                  <a:schemeClr val="bg1"/>
                </a:solidFill>
              </a:rPr>
              <a:t>OWC </a:t>
            </a:r>
            <a:r>
              <a:rPr lang="en-US" altLang="en-US" sz="1400" dirty="0">
                <a:solidFill>
                  <a:schemeClr val="bg1"/>
                </a:solidFill>
              </a:rPr>
              <a:t>terminal</a:t>
            </a:r>
            <a:endParaRPr lang="en-US" altLang="en-US" dirty="0">
              <a:solidFill>
                <a:schemeClr val="bg1"/>
              </a:solidFill>
            </a:endParaRPr>
          </a:p>
        </p:txBody>
      </p:sp>
      <p:graphicFrame>
        <p:nvGraphicFramePr>
          <p:cNvPr id="15" name="Table 14"/>
          <p:cNvGraphicFramePr>
            <a:graphicFrameLocks noGrp="1"/>
          </p:cNvGraphicFramePr>
          <p:nvPr>
            <p:extLst>
              <p:ext uri="{D42A27DB-BD31-4B8C-83A1-F6EECF244321}">
                <p14:modId xmlns:p14="http://schemas.microsoft.com/office/powerpoint/2010/main" val="2721777734"/>
              </p:ext>
            </p:extLst>
          </p:nvPr>
        </p:nvGraphicFramePr>
        <p:xfrm>
          <a:off x="1143000" y="1510230"/>
          <a:ext cx="3370579" cy="3352803"/>
        </p:xfrm>
        <a:graphic>
          <a:graphicData uri="http://schemas.openxmlformats.org/drawingml/2006/table">
            <a:tbl>
              <a:tblPr firstRow="1" firstCol="1" bandRow="1">
                <a:tableStyleId>{E8B1032C-EA38-4F05-BA0D-38AFFFC7BED3}</a:tableStyleId>
              </a:tblPr>
              <a:tblGrid>
                <a:gridCol w="682688"/>
                <a:gridCol w="787049"/>
                <a:gridCol w="950421"/>
                <a:gridCol w="950421"/>
              </a:tblGrid>
              <a:tr h="266853">
                <a:tc>
                  <a:txBody>
                    <a:bodyPr/>
                    <a:lstStyle/>
                    <a:p>
                      <a:pPr marL="0" marR="0" algn="ctr">
                        <a:spcBef>
                          <a:spcPts val="0"/>
                        </a:spcBef>
                        <a:spcAft>
                          <a:spcPts val="0"/>
                        </a:spcAft>
                      </a:pPr>
                      <a:r>
                        <a:rPr lang="en-US" sz="900" dirty="0">
                          <a:effectLst/>
                        </a:rPr>
                        <a:t> </a:t>
                      </a:r>
                      <a:endParaRPr lang="en-US" sz="1000" dirty="0">
                        <a:effectLst/>
                        <a:latin typeface="Times New Roman"/>
                        <a:ea typeface="Times New Roman"/>
                        <a:cs typeface="Arial"/>
                      </a:endParaRPr>
                    </a:p>
                  </a:txBody>
                  <a:tcPr marL="68580" marR="68580" marT="0" marB="0"/>
                </a:tc>
                <a:tc>
                  <a:txBody>
                    <a:bodyPr/>
                    <a:lstStyle/>
                    <a:p>
                      <a:pPr marL="0" marR="0" algn="ctr">
                        <a:spcBef>
                          <a:spcPts val="0"/>
                        </a:spcBef>
                        <a:spcAft>
                          <a:spcPts val="0"/>
                        </a:spcAft>
                      </a:pPr>
                      <a:r>
                        <a:rPr lang="en-US" sz="900" dirty="0">
                          <a:effectLst/>
                        </a:rPr>
                        <a:t> (ns)</a:t>
                      </a:r>
                      <a:endParaRPr lang="en-US" sz="1000" dirty="0">
                        <a:effectLst/>
                        <a:latin typeface="Times New Roman"/>
                        <a:ea typeface="Times New Roman"/>
                        <a:cs typeface="Arial"/>
                      </a:endParaRPr>
                    </a:p>
                  </a:txBody>
                  <a:tcPr marL="68580" marR="68580" marT="0" marB="0"/>
                </a:tc>
                <a:tc>
                  <a:txBody>
                    <a:bodyPr/>
                    <a:lstStyle/>
                    <a:p>
                      <a:pPr marL="0" marR="0" algn="ctr">
                        <a:spcBef>
                          <a:spcPts val="0"/>
                        </a:spcBef>
                        <a:spcAft>
                          <a:spcPts val="0"/>
                        </a:spcAft>
                      </a:pPr>
                      <a:r>
                        <a:rPr lang="en-US" sz="900" dirty="0">
                          <a:effectLst/>
                        </a:rPr>
                        <a:t>(ns)</a:t>
                      </a:r>
                      <a:endParaRPr lang="en-US" sz="1000" dirty="0">
                        <a:effectLst/>
                        <a:latin typeface="Times New Roman"/>
                        <a:ea typeface="Times New Roman"/>
                        <a:cs typeface="Arial"/>
                      </a:endParaRPr>
                    </a:p>
                  </a:txBody>
                  <a:tcPr marL="68580" marR="68580" marT="0" marB="0"/>
                </a:tc>
                <a:tc>
                  <a:txBody>
                    <a:bodyPr/>
                    <a:lstStyle/>
                    <a:p>
                      <a:pPr marL="0" marR="0" algn="ctr">
                        <a:spcBef>
                          <a:spcPts val="0"/>
                        </a:spcBef>
                        <a:spcAft>
                          <a:spcPts val="0"/>
                        </a:spcAft>
                      </a:pPr>
                      <a:endParaRPr lang="en-US" sz="1000" dirty="0">
                        <a:effectLst/>
                        <a:latin typeface="Times New Roman"/>
                        <a:ea typeface="Times New Roman"/>
                        <a:cs typeface="Arial"/>
                      </a:endParaRPr>
                    </a:p>
                  </a:txBody>
                  <a:tcPr marL="68580" marR="68580" marT="0" marB="0"/>
                </a:tc>
              </a:tr>
              <a:tr h="205730">
                <a:tc>
                  <a:txBody>
                    <a:bodyPr/>
                    <a:lstStyle/>
                    <a:p>
                      <a:pPr marL="0" marR="0" algn="ctr">
                        <a:spcBef>
                          <a:spcPts val="0"/>
                        </a:spcBef>
                        <a:spcAft>
                          <a:spcPts val="0"/>
                        </a:spcAft>
                      </a:pPr>
                      <a:r>
                        <a:rPr lang="en-US" sz="1200" dirty="0">
                          <a:effectLst/>
                          <a:latin typeface="+mj-lt"/>
                        </a:rPr>
                        <a:t>0</a:t>
                      </a:r>
                      <a:endParaRPr lang="en-US" sz="1400" dirty="0">
                        <a:effectLst/>
                        <a:latin typeface="+mj-lt"/>
                        <a:ea typeface="Times New Roman"/>
                        <a:cs typeface="Arial"/>
                      </a:endParaRPr>
                    </a:p>
                  </a:txBody>
                  <a:tcPr marL="68580" marR="68580" marT="0" marB="0"/>
                </a:tc>
                <a:tc>
                  <a:txBody>
                    <a:bodyPr/>
                    <a:lstStyle/>
                    <a:p>
                      <a:pPr marL="0" marR="0" algn="ctr">
                        <a:spcBef>
                          <a:spcPts val="0"/>
                        </a:spcBef>
                        <a:spcAft>
                          <a:spcPts val="0"/>
                        </a:spcAft>
                      </a:pPr>
                      <a:r>
                        <a:rPr lang="en-US" sz="1200" dirty="0">
                          <a:effectLst/>
                          <a:latin typeface="+mj-lt"/>
                        </a:rPr>
                        <a:t>12.365</a:t>
                      </a:r>
                      <a:endParaRPr lang="en-US" sz="1400" dirty="0">
                        <a:effectLst/>
                        <a:latin typeface="+mj-lt"/>
                        <a:ea typeface="Times New Roman"/>
                        <a:cs typeface="Arial"/>
                      </a:endParaRPr>
                    </a:p>
                  </a:txBody>
                  <a:tcPr marL="68580" marR="68580" marT="0" marB="0"/>
                </a:tc>
                <a:tc>
                  <a:txBody>
                    <a:bodyPr/>
                    <a:lstStyle/>
                    <a:p>
                      <a:pPr marL="0" marR="0" algn="ctr">
                        <a:spcBef>
                          <a:spcPts val="0"/>
                        </a:spcBef>
                        <a:spcAft>
                          <a:spcPts val="0"/>
                        </a:spcAft>
                      </a:pPr>
                      <a:r>
                        <a:rPr lang="en-US" sz="1200" dirty="0">
                          <a:effectLst/>
                          <a:latin typeface="+mj-lt"/>
                        </a:rPr>
                        <a:t>1.945</a:t>
                      </a:r>
                      <a:endParaRPr lang="en-US" sz="1400" dirty="0">
                        <a:effectLst/>
                        <a:latin typeface="+mj-lt"/>
                        <a:ea typeface="Times New Roman"/>
                        <a:cs typeface="Arial"/>
                      </a:endParaRPr>
                    </a:p>
                  </a:txBody>
                  <a:tcPr marL="68580" marR="68580" marT="0" marB="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effectLst/>
                          <a:latin typeface="+mj-lt"/>
                          <a:ea typeface="Times New Roman"/>
                          <a:cs typeface="Arial"/>
                        </a:rPr>
                        <a:t>4.190×10</a:t>
                      </a:r>
                      <a:r>
                        <a:rPr lang="en-US" sz="1200" kern="1200" baseline="30000" dirty="0" smtClean="0">
                          <a:solidFill>
                            <a:schemeClr val="tx1"/>
                          </a:solidFill>
                          <a:effectLst/>
                          <a:latin typeface="+mj-lt"/>
                          <a:ea typeface="+mn-ea"/>
                          <a:cs typeface="+mn-cs"/>
                        </a:rPr>
                        <a:t>-5</a:t>
                      </a:r>
                      <a:endParaRPr lang="en-US" sz="1800" kern="1200" dirty="0" smtClean="0">
                        <a:solidFill>
                          <a:schemeClr val="tx1"/>
                        </a:solidFill>
                        <a:effectLst/>
                        <a:latin typeface="+mj-lt"/>
                        <a:ea typeface="+mn-ea"/>
                        <a:cs typeface="+mn-cs"/>
                      </a:endParaRPr>
                    </a:p>
                  </a:txBody>
                  <a:tcPr marL="68580" marR="68580" marT="0" marB="0"/>
                </a:tc>
              </a:tr>
              <a:tr h="205730">
                <a:tc>
                  <a:txBody>
                    <a:bodyPr/>
                    <a:lstStyle/>
                    <a:p>
                      <a:pPr marL="0" marR="0" algn="ctr">
                        <a:spcBef>
                          <a:spcPts val="0"/>
                        </a:spcBef>
                        <a:spcAft>
                          <a:spcPts val="0"/>
                        </a:spcAft>
                      </a:pPr>
                      <a:r>
                        <a:rPr lang="en-US" sz="1200" dirty="0">
                          <a:effectLst/>
                          <a:latin typeface="+mj-lt"/>
                        </a:rPr>
                        <a:t>1</a:t>
                      </a:r>
                      <a:endParaRPr lang="en-US" sz="1400" dirty="0">
                        <a:effectLst/>
                        <a:latin typeface="+mj-lt"/>
                        <a:ea typeface="Times New Roman"/>
                        <a:cs typeface="Arial"/>
                      </a:endParaRPr>
                    </a:p>
                  </a:txBody>
                  <a:tcPr marL="68580" marR="68580" marT="0" marB="0"/>
                </a:tc>
                <a:tc>
                  <a:txBody>
                    <a:bodyPr/>
                    <a:lstStyle/>
                    <a:p>
                      <a:pPr marL="0" marR="0" algn="ctr">
                        <a:spcBef>
                          <a:spcPts val="0"/>
                        </a:spcBef>
                        <a:spcAft>
                          <a:spcPts val="0"/>
                        </a:spcAft>
                      </a:pPr>
                      <a:r>
                        <a:rPr lang="en-US" sz="1200" dirty="0">
                          <a:effectLst/>
                          <a:latin typeface="+mj-lt"/>
                        </a:rPr>
                        <a:t>13.854</a:t>
                      </a:r>
                      <a:endParaRPr lang="en-US" sz="1400" dirty="0">
                        <a:effectLst/>
                        <a:latin typeface="+mj-lt"/>
                        <a:ea typeface="Times New Roman"/>
                        <a:cs typeface="Arial"/>
                      </a:endParaRPr>
                    </a:p>
                  </a:txBody>
                  <a:tcPr marL="68580" marR="68580" marT="0" marB="0"/>
                </a:tc>
                <a:tc>
                  <a:txBody>
                    <a:bodyPr/>
                    <a:lstStyle/>
                    <a:p>
                      <a:pPr marL="0" marR="0" algn="ctr">
                        <a:spcBef>
                          <a:spcPts val="0"/>
                        </a:spcBef>
                        <a:spcAft>
                          <a:spcPts val="0"/>
                        </a:spcAft>
                      </a:pPr>
                      <a:r>
                        <a:rPr lang="en-US" sz="1200" dirty="0">
                          <a:effectLst/>
                          <a:latin typeface="+mj-lt"/>
                        </a:rPr>
                        <a:t>3.454</a:t>
                      </a:r>
                      <a:endParaRPr lang="en-US" sz="1400" dirty="0">
                        <a:effectLst/>
                        <a:latin typeface="+mj-lt"/>
                        <a:ea typeface="Times New Roman"/>
                        <a:cs typeface="Arial"/>
                      </a:endParaRPr>
                    </a:p>
                  </a:txBody>
                  <a:tcPr marL="68580" marR="68580" marT="0" marB="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effectLst/>
                          <a:latin typeface="+mj-lt"/>
                          <a:ea typeface="Times New Roman"/>
                          <a:cs typeface="Arial"/>
                        </a:rPr>
                        <a:t>7.406×10</a:t>
                      </a:r>
                      <a:r>
                        <a:rPr lang="en-US" sz="1200" kern="1200" baseline="30000" dirty="0" smtClean="0">
                          <a:solidFill>
                            <a:schemeClr val="tx1"/>
                          </a:solidFill>
                          <a:effectLst/>
                          <a:latin typeface="+mj-lt"/>
                          <a:ea typeface="+mn-ea"/>
                          <a:cs typeface="+mn-cs"/>
                        </a:rPr>
                        <a:t>-5</a:t>
                      </a:r>
                      <a:endParaRPr lang="en-US" sz="1800" kern="1200" dirty="0" smtClean="0">
                        <a:solidFill>
                          <a:schemeClr val="tx1"/>
                        </a:solidFill>
                        <a:effectLst/>
                        <a:latin typeface="+mj-lt"/>
                        <a:ea typeface="+mn-ea"/>
                        <a:cs typeface="+mn-cs"/>
                      </a:endParaRPr>
                    </a:p>
                  </a:txBody>
                  <a:tcPr marL="68580" marR="68580" marT="0" marB="0"/>
                </a:tc>
              </a:tr>
              <a:tr h="205730">
                <a:tc>
                  <a:txBody>
                    <a:bodyPr/>
                    <a:lstStyle/>
                    <a:p>
                      <a:pPr marL="0" marR="0" algn="ctr">
                        <a:spcBef>
                          <a:spcPts val="0"/>
                        </a:spcBef>
                        <a:spcAft>
                          <a:spcPts val="0"/>
                        </a:spcAft>
                      </a:pPr>
                      <a:r>
                        <a:rPr lang="en-US" sz="1200" dirty="0">
                          <a:effectLst/>
                          <a:latin typeface="+mj-lt"/>
                        </a:rPr>
                        <a:t>2</a:t>
                      </a:r>
                      <a:endParaRPr lang="en-US" sz="1400" dirty="0">
                        <a:effectLst/>
                        <a:latin typeface="+mj-lt"/>
                        <a:ea typeface="Times New Roman"/>
                        <a:cs typeface="Arial"/>
                      </a:endParaRPr>
                    </a:p>
                  </a:txBody>
                  <a:tcPr marL="68580" marR="68580" marT="0" marB="0"/>
                </a:tc>
                <a:tc>
                  <a:txBody>
                    <a:bodyPr/>
                    <a:lstStyle/>
                    <a:p>
                      <a:pPr marL="0" marR="0" algn="ctr">
                        <a:spcBef>
                          <a:spcPts val="0"/>
                        </a:spcBef>
                        <a:spcAft>
                          <a:spcPts val="0"/>
                        </a:spcAft>
                      </a:pPr>
                      <a:r>
                        <a:rPr lang="en-US" sz="1200" dirty="0">
                          <a:effectLst/>
                          <a:latin typeface="+mj-lt"/>
                        </a:rPr>
                        <a:t>15.241</a:t>
                      </a:r>
                      <a:endParaRPr lang="en-US" sz="1400" dirty="0">
                        <a:effectLst/>
                        <a:latin typeface="+mj-lt"/>
                        <a:ea typeface="Times New Roman"/>
                        <a:cs typeface="Arial"/>
                      </a:endParaRPr>
                    </a:p>
                  </a:txBody>
                  <a:tcPr marL="68580" marR="68580" marT="0" marB="0"/>
                </a:tc>
                <a:tc>
                  <a:txBody>
                    <a:bodyPr/>
                    <a:lstStyle/>
                    <a:p>
                      <a:pPr marL="0" marR="0" algn="ctr">
                        <a:spcBef>
                          <a:spcPts val="0"/>
                        </a:spcBef>
                        <a:spcAft>
                          <a:spcPts val="0"/>
                        </a:spcAft>
                      </a:pPr>
                      <a:r>
                        <a:rPr lang="en-US" sz="1200" dirty="0">
                          <a:effectLst/>
                          <a:latin typeface="+mj-lt"/>
                        </a:rPr>
                        <a:t>5.376</a:t>
                      </a:r>
                      <a:endParaRPr lang="en-US" sz="1400" dirty="0">
                        <a:effectLst/>
                        <a:latin typeface="+mj-lt"/>
                        <a:ea typeface="Times New Roman"/>
                        <a:cs typeface="Arial"/>
                      </a:endParaRPr>
                    </a:p>
                  </a:txBody>
                  <a:tcPr marL="68580" marR="68580" marT="0" marB="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effectLst/>
                          <a:latin typeface="+mj-lt"/>
                          <a:ea typeface="Times New Roman"/>
                          <a:cs typeface="Arial"/>
                        </a:rPr>
                        <a:t>8.602×10</a:t>
                      </a:r>
                      <a:r>
                        <a:rPr lang="en-US" sz="1200" kern="1200" baseline="30000" dirty="0" smtClean="0">
                          <a:solidFill>
                            <a:schemeClr val="tx1"/>
                          </a:solidFill>
                          <a:effectLst/>
                          <a:latin typeface="+mj-lt"/>
                          <a:ea typeface="+mn-ea"/>
                          <a:cs typeface="+mn-cs"/>
                        </a:rPr>
                        <a:t>-5</a:t>
                      </a:r>
                      <a:endParaRPr lang="en-US" sz="1800" kern="1200" dirty="0" smtClean="0">
                        <a:solidFill>
                          <a:schemeClr val="tx1"/>
                        </a:solidFill>
                        <a:effectLst/>
                        <a:latin typeface="+mj-lt"/>
                        <a:ea typeface="+mn-ea"/>
                        <a:cs typeface="+mn-cs"/>
                      </a:endParaRPr>
                    </a:p>
                  </a:txBody>
                  <a:tcPr marL="68580" marR="68580" marT="0" marB="0"/>
                </a:tc>
              </a:tr>
              <a:tr h="205730">
                <a:tc>
                  <a:txBody>
                    <a:bodyPr/>
                    <a:lstStyle/>
                    <a:p>
                      <a:pPr marL="0" marR="0" algn="ctr">
                        <a:spcBef>
                          <a:spcPts val="0"/>
                        </a:spcBef>
                        <a:spcAft>
                          <a:spcPts val="0"/>
                        </a:spcAft>
                      </a:pPr>
                      <a:r>
                        <a:rPr lang="en-US" sz="1200" dirty="0">
                          <a:effectLst/>
                          <a:latin typeface="+mj-lt"/>
                        </a:rPr>
                        <a:t>3</a:t>
                      </a:r>
                      <a:endParaRPr lang="en-US" sz="1400" dirty="0">
                        <a:effectLst/>
                        <a:latin typeface="+mj-lt"/>
                        <a:ea typeface="Times New Roman"/>
                        <a:cs typeface="Arial"/>
                      </a:endParaRPr>
                    </a:p>
                  </a:txBody>
                  <a:tcPr marL="68580" marR="68580" marT="0" marB="0"/>
                </a:tc>
                <a:tc>
                  <a:txBody>
                    <a:bodyPr/>
                    <a:lstStyle/>
                    <a:p>
                      <a:pPr marL="0" marR="0" algn="ctr">
                        <a:spcBef>
                          <a:spcPts val="0"/>
                        </a:spcBef>
                        <a:spcAft>
                          <a:spcPts val="0"/>
                        </a:spcAft>
                      </a:pPr>
                      <a:r>
                        <a:rPr lang="en-US" sz="1200" dirty="0">
                          <a:effectLst/>
                          <a:latin typeface="+mj-lt"/>
                        </a:rPr>
                        <a:t>16.469</a:t>
                      </a:r>
                      <a:endParaRPr lang="en-US" sz="1400" dirty="0">
                        <a:effectLst/>
                        <a:latin typeface="+mj-lt"/>
                        <a:ea typeface="Times New Roman"/>
                        <a:cs typeface="Arial"/>
                      </a:endParaRPr>
                    </a:p>
                  </a:txBody>
                  <a:tcPr marL="68580" marR="68580" marT="0" marB="0"/>
                </a:tc>
                <a:tc>
                  <a:txBody>
                    <a:bodyPr/>
                    <a:lstStyle/>
                    <a:p>
                      <a:pPr marL="0" marR="0" algn="ctr">
                        <a:spcBef>
                          <a:spcPts val="0"/>
                        </a:spcBef>
                        <a:spcAft>
                          <a:spcPts val="0"/>
                        </a:spcAft>
                      </a:pPr>
                      <a:r>
                        <a:rPr lang="en-US" sz="1200" dirty="0">
                          <a:effectLst/>
                          <a:latin typeface="+mj-lt"/>
                        </a:rPr>
                        <a:t>7.124</a:t>
                      </a:r>
                      <a:endParaRPr lang="en-US" sz="1400" dirty="0">
                        <a:effectLst/>
                        <a:latin typeface="+mj-lt"/>
                        <a:ea typeface="Times New Roman"/>
                        <a:cs typeface="Arial"/>
                      </a:endParaRPr>
                    </a:p>
                  </a:txBody>
                  <a:tcPr marL="68580" marR="68580" marT="0" marB="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effectLst/>
                          <a:latin typeface="+mj-lt"/>
                          <a:ea typeface="Times New Roman"/>
                          <a:cs typeface="Arial"/>
                        </a:rPr>
                        <a:t>9.198×10</a:t>
                      </a:r>
                      <a:r>
                        <a:rPr lang="en-US" sz="1200" kern="1200" baseline="30000" dirty="0" smtClean="0">
                          <a:solidFill>
                            <a:schemeClr val="tx1"/>
                          </a:solidFill>
                          <a:effectLst/>
                          <a:latin typeface="+mj-lt"/>
                          <a:ea typeface="+mn-ea"/>
                          <a:cs typeface="+mn-cs"/>
                        </a:rPr>
                        <a:t>-5</a:t>
                      </a:r>
                      <a:endParaRPr lang="en-US" sz="1800" kern="1200" dirty="0" smtClean="0">
                        <a:solidFill>
                          <a:schemeClr val="tx1"/>
                        </a:solidFill>
                        <a:effectLst/>
                        <a:latin typeface="+mj-lt"/>
                        <a:ea typeface="+mn-ea"/>
                        <a:cs typeface="+mn-cs"/>
                      </a:endParaRPr>
                    </a:p>
                  </a:txBody>
                  <a:tcPr marL="68580" marR="68580" marT="0" marB="0"/>
                </a:tc>
              </a:tr>
              <a:tr h="205730">
                <a:tc>
                  <a:txBody>
                    <a:bodyPr/>
                    <a:lstStyle/>
                    <a:p>
                      <a:pPr marL="0" marR="0" algn="ctr">
                        <a:spcBef>
                          <a:spcPts val="0"/>
                        </a:spcBef>
                        <a:spcAft>
                          <a:spcPts val="0"/>
                        </a:spcAft>
                      </a:pPr>
                      <a:r>
                        <a:rPr lang="en-US" sz="1200" dirty="0">
                          <a:effectLst/>
                          <a:latin typeface="+mj-lt"/>
                        </a:rPr>
                        <a:t>4</a:t>
                      </a:r>
                      <a:endParaRPr lang="en-US" sz="1400" dirty="0">
                        <a:effectLst/>
                        <a:latin typeface="+mj-lt"/>
                        <a:ea typeface="Times New Roman"/>
                        <a:cs typeface="Arial"/>
                      </a:endParaRPr>
                    </a:p>
                  </a:txBody>
                  <a:tcPr marL="68580" marR="68580" marT="0" marB="0"/>
                </a:tc>
                <a:tc>
                  <a:txBody>
                    <a:bodyPr/>
                    <a:lstStyle/>
                    <a:p>
                      <a:pPr marL="0" marR="0" algn="ctr">
                        <a:spcBef>
                          <a:spcPts val="0"/>
                        </a:spcBef>
                        <a:spcAft>
                          <a:spcPts val="0"/>
                        </a:spcAft>
                      </a:pPr>
                      <a:r>
                        <a:rPr lang="en-US" sz="1200" dirty="0">
                          <a:effectLst/>
                          <a:latin typeface="+mj-lt"/>
                        </a:rPr>
                        <a:t>17.079</a:t>
                      </a:r>
                      <a:endParaRPr lang="en-US" sz="1400" dirty="0">
                        <a:effectLst/>
                        <a:latin typeface="+mj-lt"/>
                        <a:ea typeface="Times New Roman"/>
                        <a:cs typeface="Arial"/>
                      </a:endParaRPr>
                    </a:p>
                  </a:txBody>
                  <a:tcPr marL="68580" marR="68580" marT="0" marB="0"/>
                </a:tc>
                <a:tc>
                  <a:txBody>
                    <a:bodyPr/>
                    <a:lstStyle/>
                    <a:p>
                      <a:pPr marL="0" marR="0" algn="ctr">
                        <a:spcBef>
                          <a:spcPts val="0"/>
                        </a:spcBef>
                        <a:spcAft>
                          <a:spcPts val="0"/>
                        </a:spcAft>
                      </a:pPr>
                      <a:r>
                        <a:rPr lang="en-US" sz="1200" dirty="0">
                          <a:effectLst/>
                          <a:latin typeface="+mj-lt"/>
                        </a:rPr>
                        <a:t>8.077</a:t>
                      </a:r>
                      <a:endParaRPr lang="en-US" sz="1400" dirty="0">
                        <a:effectLst/>
                        <a:latin typeface="+mj-lt"/>
                        <a:ea typeface="Times New Roman"/>
                        <a:cs typeface="Arial"/>
                      </a:endParaRPr>
                    </a:p>
                  </a:txBody>
                  <a:tcPr marL="68580" marR="68580" marT="0" marB="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effectLst/>
                          <a:latin typeface="+mj-lt"/>
                          <a:ea typeface="Times New Roman"/>
                          <a:cs typeface="Arial"/>
                        </a:rPr>
                        <a:t>9.433×10</a:t>
                      </a:r>
                      <a:r>
                        <a:rPr lang="en-US" sz="1200" kern="1200" baseline="30000" dirty="0" smtClean="0">
                          <a:solidFill>
                            <a:schemeClr val="tx1"/>
                          </a:solidFill>
                          <a:effectLst/>
                          <a:latin typeface="+mj-lt"/>
                          <a:ea typeface="+mn-ea"/>
                          <a:cs typeface="+mn-cs"/>
                        </a:rPr>
                        <a:t>-5</a:t>
                      </a:r>
                      <a:endParaRPr lang="en-US" sz="1800" kern="1200" dirty="0" smtClean="0">
                        <a:solidFill>
                          <a:schemeClr val="tx1"/>
                        </a:solidFill>
                        <a:effectLst/>
                        <a:latin typeface="+mj-lt"/>
                        <a:ea typeface="+mn-ea"/>
                        <a:cs typeface="+mn-cs"/>
                      </a:endParaRPr>
                    </a:p>
                  </a:txBody>
                  <a:tcPr marL="68580" marR="68580" marT="0" marB="0"/>
                </a:tc>
              </a:tr>
              <a:tr h="205730">
                <a:tc>
                  <a:txBody>
                    <a:bodyPr/>
                    <a:lstStyle/>
                    <a:p>
                      <a:pPr marL="0" marR="0" algn="ctr">
                        <a:spcBef>
                          <a:spcPts val="0"/>
                        </a:spcBef>
                        <a:spcAft>
                          <a:spcPts val="0"/>
                        </a:spcAft>
                      </a:pPr>
                      <a:r>
                        <a:rPr lang="en-US" sz="1200" dirty="0">
                          <a:effectLst/>
                          <a:latin typeface="+mj-lt"/>
                        </a:rPr>
                        <a:t>5</a:t>
                      </a:r>
                      <a:endParaRPr lang="en-US" sz="1400" dirty="0">
                        <a:effectLst/>
                        <a:latin typeface="+mj-lt"/>
                        <a:ea typeface="Times New Roman"/>
                        <a:cs typeface="Arial"/>
                      </a:endParaRPr>
                    </a:p>
                  </a:txBody>
                  <a:tcPr marL="68580" marR="68580" marT="0" marB="0"/>
                </a:tc>
                <a:tc>
                  <a:txBody>
                    <a:bodyPr/>
                    <a:lstStyle/>
                    <a:p>
                      <a:pPr marL="0" marR="0" algn="ctr">
                        <a:spcBef>
                          <a:spcPts val="0"/>
                        </a:spcBef>
                        <a:spcAft>
                          <a:spcPts val="0"/>
                        </a:spcAft>
                      </a:pPr>
                      <a:r>
                        <a:rPr lang="en-US" sz="1200" dirty="0">
                          <a:effectLst/>
                          <a:latin typeface="+mj-lt"/>
                        </a:rPr>
                        <a:t>17.444</a:t>
                      </a:r>
                      <a:endParaRPr lang="en-US" sz="1400" dirty="0">
                        <a:effectLst/>
                        <a:latin typeface="+mj-lt"/>
                        <a:ea typeface="Times New Roman"/>
                        <a:cs typeface="Arial"/>
                      </a:endParaRPr>
                    </a:p>
                  </a:txBody>
                  <a:tcPr marL="68580" marR="68580" marT="0" marB="0"/>
                </a:tc>
                <a:tc>
                  <a:txBody>
                    <a:bodyPr/>
                    <a:lstStyle/>
                    <a:p>
                      <a:pPr marL="0" marR="0" algn="ctr">
                        <a:spcBef>
                          <a:spcPts val="0"/>
                        </a:spcBef>
                        <a:spcAft>
                          <a:spcPts val="0"/>
                        </a:spcAft>
                      </a:pPr>
                      <a:r>
                        <a:rPr lang="en-US" sz="1200" dirty="0">
                          <a:effectLst/>
                          <a:latin typeface="+mj-lt"/>
                        </a:rPr>
                        <a:t>8.783</a:t>
                      </a:r>
                      <a:endParaRPr lang="en-US" sz="1400" dirty="0">
                        <a:effectLst/>
                        <a:latin typeface="+mj-lt"/>
                        <a:ea typeface="Times New Roman"/>
                        <a:cs typeface="Arial"/>
                      </a:endParaRPr>
                    </a:p>
                  </a:txBody>
                  <a:tcPr marL="68580" marR="68580" marT="0" marB="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effectLst/>
                          <a:latin typeface="+mj-lt"/>
                          <a:ea typeface="Times New Roman"/>
                          <a:cs typeface="Arial"/>
                        </a:rPr>
                        <a:t>9.538×10</a:t>
                      </a:r>
                      <a:r>
                        <a:rPr lang="en-US" sz="1200" kern="1200" baseline="30000" dirty="0" smtClean="0">
                          <a:solidFill>
                            <a:schemeClr val="tx1"/>
                          </a:solidFill>
                          <a:effectLst/>
                          <a:latin typeface="+mj-lt"/>
                          <a:ea typeface="+mn-ea"/>
                          <a:cs typeface="+mn-cs"/>
                        </a:rPr>
                        <a:t>-5</a:t>
                      </a:r>
                      <a:endParaRPr lang="en-US" sz="1800" kern="1200" dirty="0" smtClean="0">
                        <a:solidFill>
                          <a:schemeClr val="tx1"/>
                        </a:solidFill>
                        <a:effectLst/>
                        <a:latin typeface="+mj-lt"/>
                        <a:ea typeface="+mn-ea"/>
                        <a:cs typeface="+mn-cs"/>
                      </a:endParaRPr>
                    </a:p>
                  </a:txBody>
                  <a:tcPr marL="68580" marR="68580" marT="0" marB="0"/>
                </a:tc>
              </a:tr>
              <a:tr h="205730">
                <a:tc>
                  <a:txBody>
                    <a:bodyPr/>
                    <a:lstStyle/>
                    <a:p>
                      <a:pPr marL="0" marR="0" algn="ctr">
                        <a:spcBef>
                          <a:spcPts val="0"/>
                        </a:spcBef>
                        <a:spcAft>
                          <a:spcPts val="0"/>
                        </a:spcAft>
                      </a:pPr>
                      <a:r>
                        <a:rPr lang="en-US" sz="1200" dirty="0">
                          <a:effectLst/>
                          <a:latin typeface="+mj-lt"/>
                        </a:rPr>
                        <a:t>6</a:t>
                      </a:r>
                      <a:endParaRPr lang="en-US" sz="1400" dirty="0">
                        <a:effectLst/>
                        <a:latin typeface="+mj-lt"/>
                        <a:ea typeface="Times New Roman"/>
                        <a:cs typeface="Arial"/>
                      </a:endParaRPr>
                    </a:p>
                  </a:txBody>
                  <a:tcPr marL="68580" marR="68580" marT="0" marB="0"/>
                </a:tc>
                <a:tc>
                  <a:txBody>
                    <a:bodyPr/>
                    <a:lstStyle/>
                    <a:p>
                      <a:pPr marL="0" marR="0" algn="ctr">
                        <a:spcBef>
                          <a:spcPts val="0"/>
                        </a:spcBef>
                        <a:spcAft>
                          <a:spcPts val="0"/>
                        </a:spcAft>
                      </a:pPr>
                      <a:r>
                        <a:rPr lang="en-US" sz="1200" dirty="0">
                          <a:effectLst/>
                          <a:latin typeface="+mj-lt"/>
                        </a:rPr>
                        <a:t>17.643</a:t>
                      </a:r>
                      <a:endParaRPr lang="en-US" sz="1400" dirty="0">
                        <a:effectLst/>
                        <a:latin typeface="+mj-lt"/>
                        <a:ea typeface="Times New Roman"/>
                        <a:cs typeface="Arial"/>
                      </a:endParaRPr>
                    </a:p>
                  </a:txBody>
                  <a:tcPr marL="68580" marR="68580" marT="0" marB="0"/>
                </a:tc>
                <a:tc>
                  <a:txBody>
                    <a:bodyPr/>
                    <a:lstStyle/>
                    <a:p>
                      <a:pPr marL="0" marR="0" algn="ctr">
                        <a:spcBef>
                          <a:spcPts val="0"/>
                        </a:spcBef>
                        <a:spcAft>
                          <a:spcPts val="0"/>
                        </a:spcAft>
                      </a:pPr>
                      <a:r>
                        <a:rPr lang="en-US" sz="1200" dirty="0">
                          <a:effectLst/>
                          <a:latin typeface="+mj-lt"/>
                        </a:rPr>
                        <a:t>9.227</a:t>
                      </a:r>
                      <a:endParaRPr lang="en-US" sz="1400" dirty="0">
                        <a:effectLst/>
                        <a:latin typeface="+mj-lt"/>
                        <a:ea typeface="Times New Roman"/>
                        <a:cs typeface="Arial"/>
                      </a:endParaRPr>
                    </a:p>
                  </a:txBody>
                  <a:tcPr marL="68580" marR="68580" marT="0" marB="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effectLst/>
                          <a:latin typeface="+mj-lt"/>
                          <a:ea typeface="Times New Roman"/>
                          <a:cs typeface="Arial"/>
                        </a:rPr>
                        <a:t>9.585×10</a:t>
                      </a:r>
                      <a:r>
                        <a:rPr lang="en-US" sz="1200" kern="1200" baseline="30000" dirty="0" smtClean="0">
                          <a:solidFill>
                            <a:schemeClr val="tx1"/>
                          </a:solidFill>
                          <a:effectLst/>
                          <a:latin typeface="+mj-lt"/>
                          <a:ea typeface="+mn-ea"/>
                          <a:cs typeface="+mn-cs"/>
                        </a:rPr>
                        <a:t>-5</a:t>
                      </a:r>
                      <a:endParaRPr lang="en-US" sz="1800" kern="1200" dirty="0" smtClean="0">
                        <a:solidFill>
                          <a:schemeClr val="tx1"/>
                        </a:solidFill>
                        <a:effectLst/>
                        <a:latin typeface="+mj-lt"/>
                        <a:ea typeface="+mn-ea"/>
                        <a:cs typeface="+mn-cs"/>
                      </a:endParaRPr>
                    </a:p>
                  </a:txBody>
                  <a:tcPr marL="68580" marR="68580" marT="0" marB="0"/>
                </a:tc>
              </a:tr>
              <a:tr h="205730">
                <a:tc>
                  <a:txBody>
                    <a:bodyPr/>
                    <a:lstStyle/>
                    <a:p>
                      <a:pPr marL="0" marR="0" algn="ctr">
                        <a:spcBef>
                          <a:spcPts val="0"/>
                        </a:spcBef>
                        <a:spcAft>
                          <a:spcPts val="0"/>
                        </a:spcAft>
                      </a:pPr>
                      <a:r>
                        <a:rPr lang="en-US" sz="1200" dirty="0">
                          <a:effectLst/>
                          <a:latin typeface="+mj-lt"/>
                        </a:rPr>
                        <a:t>7</a:t>
                      </a:r>
                      <a:endParaRPr lang="en-US" sz="1400" dirty="0">
                        <a:effectLst/>
                        <a:latin typeface="+mj-lt"/>
                        <a:ea typeface="Times New Roman"/>
                        <a:cs typeface="Arial"/>
                      </a:endParaRPr>
                    </a:p>
                  </a:txBody>
                  <a:tcPr marL="68580" marR="68580" marT="0" marB="0"/>
                </a:tc>
                <a:tc>
                  <a:txBody>
                    <a:bodyPr/>
                    <a:lstStyle/>
                    <a:p>
                      <a:pPr marL="0" marR="0" algn="ctr">
                        <a:spcBef>
                          <a:spcPts val="0"/>
                        </a:spcBef>
                        <a:spcAft>
                          <a:spcPts val="0"/>
                        </a:spcAft>
                      </a:pPr>
                      <a:r>
                        <a:rPr lang="en-US" sz="1200" dirty="0">
                          <a:effectLst/>
                          <a:latin typeface="+mj-lt"/>
                        </a:rPr>
                        <a:t>17.744</a:t>
                      </a:r>
                      <a:endParaRPr lang="en-US" sz="1400" dirty="0">
                        <a:effectLst/>
                        <a:latin typeface="+mj-lt"/>
                        <a:ea typeface="Times New Roman"/>
                        <a:cs typeface="Arial"/>
                      </a:endParaRPr>
                    </a:p>
                  </a:txBody>
                  <a:tcPr marL="68580" marR="68580" marT="0" marB="0"/>
                </a:tc>
                <a:tc>
                  <a:txBody>
                    <a:bodyPr/>
                    <a:lstStyle/>
                    <a:p>
                      <a:pPr marL="0" marR="0" algn="ctr">
                        <a:spcBef>
                          <a:spcPts val="0"/>
                        </a:spcBef>
                        <a:spcAft>
                          <a:spcPts val="0"/>
                        </a:spcAft>
                      </a:pPr>
                      <a:r>
                        <a:rPr lang="en-US" sz="1200" dirty="0">
                          <a:effectLst/>
                          <a:latin typeface="+mj-lt"/>
                        </a:rPr>
                        <a:t>9.491</a:t>
                      </a:r>
                      <a:endParaRPr lang="en-US" sz="1400" dirty="0">
                        <a:effectLst/>
                        <a:latin typeface="+mj-lt"/>
                        <a:ea typeface="Times New Roman"/>
                        <a:cs typeface="Arial"/>
                      </a:endParaRPr>
                    </a:p>
                  </a:txBody>
                  <a:tcPr marL="68580" marR="68580" marT="0" marB="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effectLst/>
                          <a:latin typeface="+mj-lt"/>
                          <a:ea typeface="Times New Roman"/>
                          <a:cs typeface="Arial"/>
                        </a:rPr>
                        <a:t>9.605×10</a:t>
                      </a:r>
                      <a:r>
                        <a:rPr lang="en-US" sz="1200" kern="1200" baseline="30000" dirty="0" smtClean="0">
                          <a:solidFill>
                            <a:schemeClr val="tx1"/>
                          </a:solidFill>
                          <a:effectLst/>
                          <a:latin typeface="+mj-lt"/>
                          <a:ea typeface="+mn-ea"/>
                          <a:cs typeface="+mn-cs"/>
                        </a:rPr>
                        <a:t>-5</a:t>
                      </a:r>
                      <a:endParaRPr lang="en-US" sz="1800" kern="1200" dirty="0" smtClean="0">
                        <a:solidFill>
                          <a:schemeClr val="tx1"/>
                        </a:solidFill>
                        <a:effectLst/>
                        <a:latin typeface="+mj-lt"/>
                        <a:ea typeface="+mn-ea"/>
                        <a:cs typeface="+mn-cs"/>
                      </a:endParaRPr>
                    </a:p>
                  </a:txBody>
                  <a:tcPr marL="68580" marR="68580" marT="0" marB="0"/>
                </a:tc>
              </a:tr>
              <a:tr h="205730">
                <a:tc>
                  <a:txBody>
                    <a:bodyPr/>
                    <a:lstStyle/>
                    <a:p>
                      <a:pPr marL="0" marR="0" algn="ctr">
                        <a:spcBef>
                          <a:spcPts val="0"/>
                        </a:spcBef>
                        <a:spcAft>
                          <a:spcPts val="0"/>
                        </a:spcAft>
                      </a:pPr>
                      <a:r>
                        <a:rPr lang="en-US" sz="1200">
                          <a:effectLst/>
                          <a:latin typeface="+mj-lt"/>
                        </a:rPr>
                        <a:t>8</a:t>
                      </a:r>
                      <a:endParaRPr lang="en-US" sz="1400">
                        <a:effectLst/>
                        <a:latin typeface="+mj-lt"/>
                        <a:ea typeface="Times New Roman"/>
                        <a:cs typeface="Arial"/>
                      </a:endParaRPr>
                    </a:p>
                  </a:txBody>
                  <a:tcPr marL="68580" marR="68580" marT="0" marB="0"/>
                </a:tc>
                <a:tc>
                  <a:txBody>
                    <a:bodyPr/>
                    <a:lstStyle/>
                    <a:p>
                      <a:pPr marL="0" marR="0" algn="ctr">
                        <a:spcBef>
                          <a:spcPts val="0"/>
                        </a:spcBef>
                        <a:spcAft>
                          <a:spcPts val="0"/>
                        </a:spcAft>
                      </a:pPr>
                      <a:r>
                        <a:rPr lang="en-US" sz="1200" dirty="0">
                          <a:effectLst/>
                          <a:latin typeface="+mj-lt"/>
                        </a:rPr>
                        <a:t>17.792</a:t>
                      </a:r>
                      <a:endParaRPr lang="en-US" sz="1400" dirty="0">
                        <a:effectLst/>
                        <a:latin typeface="+mj-lt"/>
                        <a:ea typeface="Times New Roman"/>
                        <a:cs typeface="Arial"/>
                      </a:endParaRPr>
                    </a:p>
                  </a:txBody>
                  <a:tcPr marL="68580" marR="68580" marT="0" marB="0"/>
                </a:tc>
                <a:tc>
                  <a:txBody>
                    <a:bodyPr/>
                    <a:lstStyle/>
                    <a:p>
                      <a:pPr marL="0" marR="0" algn="ctr">
                        <a:spcBef>
                          <a:spcPts val="0"/>
                        </a:spcBef>
                        <a:spcAft>
                          <a:spcPts val="0"/>
                        </a:spcAft>
                      </a:pPr>
                      <a:r>
                        <a:rPr lang="en-US" sz="1200" dirty="0">
                          <a:effectLst/>
                          <a:latin typeface="+mj-lt"/>
                        </a:rPr>
                        <a:t>9.638</a:t>
                      </a:r>
                      <a:endParaRPr lang="en-US" sz="1400" dirty="0">
                        <a:effectLst/>
                        <a:latin typeface="+mj-lt"/>
                        <a:ea typeface="Times New Roman"/>
                        <a:cs typeface="Arial"/>
                      </a:endParaRPr>
                    </a:p>
                  </a:txBody>
                  <a:tcPr marL="68580" marR="68580" marT="0" marB="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effectLst/>
                          <a:latin typeface="+mj-lt"/>
                          <a:ea typeface="Times New Roman"/>
                          <a:cs typeface="Arial"/>
                        </a:rPr>
                        <a:t>9.612×10</a:t>
                      </a:r>
                      <a:r>
                        <a:rPr lang="en-US" sz="1200" kern="1200" baseline="30000" dirty="0" smtClean="0">
                          <a:solidFill>
                            <a:schemeClr val="tx1"/>
                          </a:solidFill>
                          <a:effectLst/>
                          <a:latin typeface="+mj-lt"/>
                          <a:ea typeface="+mn-ea"/>
                          <a:cs typeface="+mn-cs"/>
                        </a:rPr>
                        <a:t>-5</a:t>
                      </a:r>
                      <a:endParaRPr lang="en-US" sz="1800" kern="1200" dirty="0" smtClean="0">
                        <a:solidFill>
                          <a:schemeClr val="tx1"/>
                        </a:solidFill>
                        <a:effectLst/>
                        <a:latin typeface="+mj-lt"/>
                        <a:ea typeface="+mn-ea"/>
                        <a:cs typeface="+mn-cs"/>
                      </a:endParaRPr>
                    </a:p>
                  </a:txBody>
                  <a:tcPr marL="68580" marR="68580" marT="0" marB="0"/>
                </a:tc>
              </a:tr>
              <a:tr h="205730">
                <a:tc>
                  <a:txBody>
                    <a:bodyPr/>
                    <a:lstStyle/>
                    <a:p>
                      <a:pPr marL="0" marR="0" algn="ctr">
                        <a:spcBef>
                          <a:spcPts val="0"/>
                        </a:spcBef>
                        <a:spcAft>
                          <a:spcPts val="0"/>
                        </a:spcAft>
                      </a:pPr>
                      <a:r>
                        <a:rPr lang="en-US" sz="1200" dirty="0">
                          <a:effectLst/>
                          <a:latin typeface="+mj-lt"/>
                        </a:rPr>
                        <a:t>9</a:t>
                      </a:r>
                      <a:endParaRPr lang="en-US" sz="1400" dirty="0">
                        <a:effectLst/>
                        <a:latin typeface="+mj-lt"/>
                        <a:ea typeface="Times New Roman"/>
                        <a:cs typeface="Arial"/>
                      </a:endParaRPr>
                    </a:p>
                  </a:txBody>
                  <a:tcPr marL="68580" marR="68580" marT="0" marB="0"/>
                </a:tc>
                <a:tc>
                  <a:txBody>
                    <a:bodyPr/>
                    <a:lstStyle/>
                    <a:p>
                      <a:pPr marL="0" marR="0" algn="ctr">
                        <a:spcBef>
                          <a:spcPts val="0"/>
                        </a:spcBef>
                        <a:spcAft>
                          <a:spcPts val="0"/>
                        </a:spcAft>
                      </a:pPr>
                      <a:r>
                        <a:rPr lang="en-US" sz="1200" dirty="0">
                          <a:effectLst/>
                          <a:latin typeface="+mj-lt"/>
                        </a:rPr>
                        <a:t>17.816</a:t>
                      </a:r>
                      <a:endParaRPr lang="en-US" sz="1400" dirty="0">
                        <a:effectLst/>
                        <a:latin typeface="+mj-lt"/>
                        <a:ea typeface="Times New Roman"/>
                        <a:cs typeface="Arial"/>
                      </a:endParaRPr>
                    </a:p>
                  </a:txBody>
                  <a:tcPr marL="68580" marR="68580" marT="0" marB="0"/>
                </a:tc>
                <a:tc>
                  <a:txBody>
                    <a:bodyPr/>
                    <a:lstStyle/>
                    <a:p>
                      <a:pPr marL="0" marR="0" algn="ctr">
                        <a:spcBef>
                          <a:spcPts val="0"/>
                        </a:spcBef>
                        <a:spcAft>
                          <a:spcPts val="0"/>
                        </a:spcAft>
                      </a:pPr>
                      <a:r>
                        <a:rPr lang="en-US" sz="1200" dirty="0">
                          <a:effectLst/>
                          <a:latin typeface="+mj-lt"/>
                        </a:rPr>
                        <a:t>9.721</a:t>
                      </a:r>
                      <a:endParaRPr lang="en-US" sz="1400" dirty="0">
                        <a:effectLst/>
                        <a:latin typeface="+mj-lt"/>
                        <a:ea typeface="Times New Roman"/>
                        <a:cs typeface="Arial"/>
                      </a:endParaRPr>
                    </a:p>
                  </a:txBody>
                  <a:tcPr marL="68580" marR="68580" marT="0" marB="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effectLst/>
                          <a:latin typeface="+mj-lt"/>
                          <a:ea typeface="Times New Roman"/>
                          <a:cs typeface="Arial"/>
                        </a:rPr>
                        <a:t>9.616×10</a:t>
                      </a:r>
                      <a:r>
                        <a:rPr lang="en-US" sz="1200" kern="1200" baseline="30000" dirty="0" smtClean="0">
                          <a:solidFill>
                            <a:schemeClr val="tx1"/>
                          </a:solidFill>
                          <a:effectLst/>
                          <a:latin typeface="+mj-lt"/>
                          <a:ea typeface="+mn-ea"/>
                          <a:cs typeface="+mn-cs"/>
                        </a:rPr>
                        <a:t>-5</a:t>
                      </a:r>
                      <a:endParaRPr lang="en-US" sz="1800" kern="1200" dirty="0" smtClean="0">
                        <a:solidFill>
                          <a:schemeClr val="tx1"/>
                        </a:solidFill>
                        <a:effectLst/>
                        <a:latin typeface="+mj-lt"/>
                        <a:ea typeface="+mn-ea"/>
                        <a:cs typeface="+mn-cs"/>
                      </a:endParaRPr>
                    </a:p>
                  </a:txBody>
                  <a:tcPr marL="68580" marR="68580" marT="0" marB="0"/>
                </a:tc>
              </a:tr>
              <a:tr h="205730">
                <a:tc>
                  <a:txBody>
                    <a:bodyPr/>
                    <a:lstStyle/>
                    <a:p>
                      <a:pPr marL="0" marR="0" algn="ctr">
                        <a:spcBef>
                          <a:spcPts val="0"/>
                        </a:spcBef>
                        <a:spcAft>
                          <a:spcPts val="0"/>
                        </a:spcAft>
                      </a:pPr>
                      <a:r>
                        <a:rPr lang="en-US" sz="1200" dirty="0">
                          <a:effectLst/>
                          <a:latin typeface="+mj-lt"/>
                        </a:rPr>
                        <a:t>10</a:t>
                      </a:r>
                      <a:endParaRPr lang="en-US" sz="1400" dirty="0">
                        <a:effectLst/>
                        <a:latin typeface="+mj-lt"/>
                        <a:ea typeface="Times New Roman"/>
                        <a:cs typeface="Arial"/>
                      </a:endParaRPr>
                    </a:p>
                  </a:txBody>
                  <a:tcPr marL="68580" marR="68580" marT="0" marB="0"/>
                </a:tc>
                <a:tc>
                  <a:txBody>
                    <a:bodyPr/>
                    <a:lstStyle/>
                    <a:p>
                      <a:pPr marL="0" marR="0" algn="ctr">
                        <a:spcBef>
                          <a:spcPts val="0"/>
                        </a:spcBef>
                        <a:spcAft>
                          <a:spcPts val="0"/>
                        </a:spcAft>
                      </a:pPr>
                      <a:r>
                        <a:rPr lang="en-US" sz="1200" dirty="0">
                          <a:effectLst/>
                          <a:latin typeface="+mj-lt"/>
                        </a:rPr>
                        <a:t>17.818</a:t>
                      </a:r>
                      <a:endParaRPr lang="en-US" sz="1400" dirty="0">
                        <a:effectLst/>
                        <a:latin typeface="+mj-lt"/>
                        <a:ea typeface="Times New Roman"/>
                        <a:cs typeface="Arial"/>
                      </a:endParaRPr>
                    </a:p>
                  </a:txBody>
                  <a:tcPr marL="68580" marR="68580" marT="0" marB="0"/>
                </a:tc>
                <a:tc>
                  <a:txBody>
                    <a:bodyPr/>
                    <a:lstStyle/>
                    <a:p>
                      <a:pPr marL="0" marR="0" algn="ctr">
                        <a:spcBef>
                          <a:spcPts val="0"/>
                        </a:spcBef>
                        <a:spcAft>
                          <a:spcPts val="0"/>
                        </a:spcAft>
                      </a:pPr>
                      <a:r>
                        <a:rPr lang="en-US" sz="1200" dirty="0">
                          <a:effectLst/>
                          <a:latin typeface="+mj-lt"/>
                        </a:rPr>
                        <a:t>9.733</a:t>
                      </a:r>
                      <a:endParaRPr lang="en-US" sz="1400" dirty="0">
                        <a:effectLst/>
                        <a:latin typeface="+mj-lt"/>
                        <a:ea typeface="Times New Roman"/>
                        <a:cs typeface="Arial"/>
                      </a:endParaRPr>
                    </a:p>
                  </a:txBody>
                  <a:tcPr marL="68580" marR="68580" marT="0" marB="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effectLst/>
                          <a:latin typeface="+mj-lt"/>
                          <a:ea typeface="Times New Roman"/>
                          <a:cs typeface="Arial"/>
                        </a:rPr>
                        <a:t>9.616×10</a:t>
                      </a:r>
                      <a:r>
                        <a:rPr lang="en-US" sz="1200" kern="1200" baseline="30000" dirty="0" smtClean="0">
                          <a:solidFill>
                            <a:schemeClr val="tx1"/>
                          </a:solidFill>
                          <a:effectLst/>
                          <a:latin typeface="+mj-lt"/>
                          <a:ea typeface="+mn-ea"/>
                          <a:cs typeface="+mn-cs"/>
                        </a:rPr>
                        <a:t>-5</a:t>
                      </a:r>
                      <a:endParaRPr lang="en-US" sz="1800" kern="1200" dirty="0" smtClean="0">
                        <a:solidFill>
                          <a:schemeClr val="tx1"/>
                        </a:solidFill>
                        <a:effectLst/>
                        <a:latin typeface="+mj-lt"/>
                        <a:ea typeface="+mn-ea"/>
                        <a:cs typeface="+mn-cs"/>
                      </a:endParaRPr>
                    </a:p>
                  </a:txBody>
                  <a:tcPr marL="68580" marR="68580" marT="0" marB="0"/>
                </a:tc>
              </a:tr>
              <a:tr h="205730">
                <a:tc>
                  <a:txBody>
                    <a:bodyPr/>
                    <a:lstStyle/>
                    <a:p>
                      <a:pPr marL="0" marR="0" algn="ctr">
                        <a:spcBef>
                          <a:spcPts val="0"/>
                        </a:spcBef>
                        <a:spcAft>
                          <a:spcPts val="0"/>
                        </a:spcAft>
                      </a:pPr>
                      <a:r>
                        <a:rPr lang="en-US" sz="1200">
                          <a:effectLst/>
                          <a:latin typeface="+mj-lt"/>
                        </a:rPr>
                        <a:t>11</a:t>
                      </a:r>
                      <a:endParaRPr lang="en-US" sz="1400">
                        <a:effectLst/>
                        <a:latin typeface="+mj-lt"/>
                        <a:ea typeface="Times New Roman"/>
                        <a:cs typeface="Arial"/>
                      </a:endParaRPr>
                    </a:p>
                  </a:txBody>
                  <a:tcPr marL="68580" marR="68580" marT="0" marB="0"/>
                </a:tc>
                <a:tc>
                  <a:txBody>
                    <a:bodyPr/>
                    <a:lstStyle/>
                    <a:p>
                      <a:pPr marL="0" marR="0" algn="ctr">
                        <a:spcBef>
                          <a:spcPts val="0"/>
                        </a:spcBef>
                        <a:spcAft>
                          <a:spcPts val="0"/>
                        </a:spcAft>
                      </a:pPr>
                      <a:r>
                        <a:rPr lang="en-US" sz="1200" dirty="0">
                          <a:effectLst/>
                          <a:latin typeface="+mj-lt"/>
                        </a:rPr>
                        <a:t>17.821</a:t>
                      </a:r>
                      <a:endParaRPr lang="en-US" sz="1400" dirty="0">
                        <a:effectLst/>
                        <a:latin typeface="+mj-lt"/>
                        <a:ea typeface="Times New Roman"/>
                        <a:cs typeface="Arial"/>
                      </a:endParaRPr>
                    </a:p>
                  </a:txBody>
                  <a:tcPr marL="68580" marR="68580" marT="0" marB="0"/>
                </a:tc>
                <a:tc>
                  <a:txBody>
                    <a:bodyPr/>
                    <a:lstStyle/>
                    <a:p>
                      <a:pPr marL="0" marR="0" algn="ctr">
                        <a:spcBef>
                          <a:spcPts val="0"/>
                        </a:spcBef>
                        <a:spcAft>
                          <a:spcPts val="0"/>
                        </a:spcAft>
                      </a:pPr>
                      <a:r>
                        <a:rPr lang="en-US" sz="1200" dirty="0">
                          <a:effectLst/>
                          <a:latin typeface="+mj-lt"/>
                        </a:rPr>
                        <a:t>9.744</a:t>
                      </a:r>
                      <a:endParaRPr lang="en-US" sz="1400" dirty="0">
                        <a:effectLst/>
                        <a:latin typeface="+mj-lt"/>
                        <a:ea typeface="Times New Roman"/>
                        <a:cs typeface="Arial"/>
                      </a:endParaRPr>
                    </a:p>
                  </a:txBody>
                  <a:tcPr marL="68580" marR="68580" marT="0" marB="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effectLst/>
                          <a:latin typeface="+mj-lt"/>
                          <a:ea typeface="Times New Roman"/>
                          <a:cs typeface="Arial"/>
                        </a:rPr>
                        <a:t>9.616×10</a:t>
                      </a:r>
                      <a:r>
                        <a:rPr lang="en-US" sz="1200" kern="1200" baseline="30000" dirty="0" smtClean="0">
                          <a:solidFill>
                            <a:schemeClr val="tx1"/>
                          </a:solidFill>
                          <a:effectLst/>
                          <a:latin typeface="+mj-lt"/>
                          <a:ea typeface="+mn-ea"/>
                          <a:cs typeface="+mn-cs"/>
                        </a:rPr>
                        <a:t>-5</a:t>
                      </a:r>
                      <a:endParaRPr lang="en-US" sz="1800" kern="1200" dirty="0" smtClean="0">
                        <a:solidFill>
                          <a:schemeClr val="tx1"/>
                        </a:solidFill>
                        <a:effectLst/>
                        <a:latin typeface="+mj-lt"/>
                        <a:ea typeface="+mn-ea"/>
                        <a:cs typeface="+mn-cs"/>
                      </a:endParaRPr>
                    </a:p>
                  </a:txBody>
                  <a:tcPr marL="68580" marR="68580" marT="0" marB="0"/>
                </a:tc>
              </a:tr>
              <a:tr h="205730">
                <a:tc>
                  <a:txBody>
                    <a:bodyPr/>
                    <a:lstStyle/>
                    <a:p>
                      <a:pPr marL="0" marR="0" algn="ctr">
                        <a:spcBef>
                          <a:spcPts val="0"/>
                        </a:spcBef>
                        <a:spcAft>
                          <a:spcPts val="0"/>
                        </a:spcAft>
                      </a:pPr>
                      <a:r>
                        <a:rPr lang="en-US" sz="1200">
                          <a:effectLst/>
                          <a:latin typeface="+mj-lt"/>
                        </a:rPr>
                        <a:t>12</a:t>
                      </a:r>
                      <a:endParaRPr lang="en-US" sz="1400">
                        <a:effectLst/>
                        <a:latin typeface="+mj-lt"/>
                        <a:ea typeface="Times New Roman"/>
                        <a:cs typeface="Arial"/>
                      </a:endParaRPr>
                    </a:p>
                  </a:txBody>
                  <a:tcPr marL="68580" marR="68580" marT="0" marB="0"/>
                </a:tc>
                <a:tc>
                  <a:txBody>
                    <a:bodyPr/>
                    <a:lstStyle/>
                    <a:p>
                      <a:pPr marL="0" marR="0" algn="ctr">
                        <a:spcBef>
                          <a:spcPts val="0"/>
                        </a:spcBef>
                        <a:spcAft>
                          <a:spcPts val="0"/>
                        </a:spcAft>
                      </a:pPr>
                      <a:r>
                        <a:rPr lang="en-US" sz="1200" dirty="0">
                          <a:effectLst/>
                          <a:latin typeface="+mj-lt"/>
                        </a:rPr>
                        <a:t>17.821</a:t>
                      </a:r>
                      <a:endParaRPr lang="en-US" sz="1400" dirty="0">
                        <a:effectLst/>
                        <a:latin typeface="+mj-lt"/>
                        <a:ea typeface="Times New Roman"/>
                        <a:cs typeface="Arial"/>
                      </a:endParaRPr>
                    </a:p>
                  </a:txBody>
                  <a:tcPr marL="68580" marR="68580" marT="0" marB="0"/>
                </a:tc>
                <a:tc>
                  <a:txBody>
                    <a:bodyPr/>
                    <a:lstStyle/>
                    <a:p>
                      <a:pPr marL="0" marR="0" algn="ctr">
                        <a:spcBef>
                          <a:spcPts val="0"/>
                        </a:spcBef>
                        <a:spcAft>
                          <a:spcPts val="0"/>
                        </a:spcAft>
                      </a:pPr>
                      <a:r>
                        <a:rPr lang="en-US" sz="1200" dirty="0">
                          <a:effectLst/>
                          <a:latin typeface="+mj-lt"/>
                        </a:rPr>
                        <a:t>9.744</a:t>
                      </a:r>
                      <a:endParaRPr lang="en-US" sz="1400" dirty="0">
                        <a:effectLst/>
                        <a:latin typeface="+mj-lt"/>
                        <a:ea typeface="Times New Roman"/>
                        <a:cs typeface="Arial"/>
                      </a:endParaRPr>
                    </a:p>
                  </a:txBody>
                  <a:tcPr marL="68580" marR="68580" marT="0" marB="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effectLst/>
                          <a:latin typeface="+mj-lt"/>
                          <a:ea typeface="Times New Roman"/>
                          <a:cs typeface="Arial"/>
                        </a:rPr>
                        <a:t>9.616×10</a:t>
                      </a:r>
                      <a:r>
                        <a:rPr lang="en-US" sz="1200" kern="1200" baseline="30000" dirty="0" smtClean="0">
                          <a:solidFill>
                            <a:schemeClr val="tx1"/>
                          </a:solidFill>
                          <a:effectLst/>
                          <a:latin typeface="+mj-lt"/>
                          <a:ea typeface="+mn-ea"/>
                          <a:cs typeface="+mn-cs"/>
                        </a:rPr>
                        <a:t>-5</a:t>
                      </a:r>
                      <a:endParaRPr lang="en-US" sz="1800" kern="1200" dirty="0" smtClean="0">
                        <a:solidFill>
                          <a:schemeClr val="tx1"/>
                        </a:solidFill>
                        <a:effectLst/>
                        <a:latin typeface="+mj-lt"/>
                        <a:ea typeface="+mn-ea"/>
                        <a:cs typeface="+mn-cs"/>
                      </a:endParaRPr>
                    </a:p>
                  </a:txBody>
                  <a:tcPr marL="68580" marR="68580" marT="0" marB="0"/>
                </a:tc>
              </a:tr>
              <a:tr h="205730">
                <a:tc>
                  <a:txBody>
                    <a:bodyPr/>
                    <a:lstStyle/>
                    <a:p>
                      <a:pPr marL="0" marR="0" algn="ctr">
                        <a:spcBef>
                          <a:spcPts val="0"/>
                        </a:spcBef>
                        <a:spcAft>
                          <a:spcPts val="0"/>
                        </a:spcAft>
                      </a:pPr>
                      <a:r>
                        <a:rPr lang="en-US" sz="1200">
                          <a:effectLst/>
                          <a:latin typeface="+mj-lt"/>
                        </a:rPr>
                        <a:t>13</a:t>
                      </a:r>
                      <a:endParaRPr lang="en-US" sz="1400">
                        <a:effectLst/>
                        <a:latin typeface="+mj-lt"/>
                        <a:ea typeface="Times New Roman"/>
                        <a:cs typeface="Arial"/>
                      </a:endParaRPr>
                    </a:p>
                  </a:txBody>
                  <a:tcPr marL="68580" marR="68580" marT="0" marB="0"/>
                </a:tc>
                <a:tc>
                  <a:txBody>
                    <a:bodyPr/>
                    <a:lstStyle/>
                    <a:p>
                      <a:pPr marL="0" marR="0" algn="ctr">
                        <a:spcBef>
                          <a:spcPts val="0"/>
                        </a:spcBef>
                        <a:spcAft>
                          <a:spcPts val="0"/>
                        </a:spcAft>
                      </a:pPr>
                      <a:r>
                        <a:rPr lang="en-US" sz="1200" dirty="0">
                          <a:effectLst/>
                          <a:latin typeface="+mj-lt"/>
                        </a:rPr>
                        <a:t>17.821</a:t>
                      </a:r>
                      <a:endParaRPr lang="en-US" sz="1400" dirty="0">
                        <a:effectLst/>
                        <a:latin typeface="+mj-lt"/>
                        <a:ea typeface="Times New Roman"/>
                        <a:cs typeface="Arial"/>
                      </a:endParaRPr>
                    </a:p>
                  </a:txBody>
                  <a:tcPr marL="68580" marR="68580" marT="0" marB="0"/>
                </a:tc>
                <a:tc>
                  <a:txBody>
                    <a:bodyPr/>
                    <a:lstStyle/>
                    <a:p>
                      <a:pPr marL="0" marR="0" algn="ctr">
                        <a:spcBef>
                          <a:spcPts val="0"/>
                        </a:spcBef>
                        <a:spcAft>
                          <a:spcPts val="0"/>
                        </a:spcAft>
                      </a:pPr>
                      <a:r>
                        <a:rPr lang="en-US" sz="1200" dirty="0">
                          <a:effectLst/>
                          <a:latin typeface="+mj-lt"/>
                        </a:rPr>
                        <a:t>9.745</a:t>
                      </a:r>
                      <a:endParaRPr lang="en-US" sz="1400" dirty="0">
                        <a:effectLst/>
                        <a:latin typeface="+mj-lt"/>
                        <a:ea typeface="Times New Roman"/>
                        <a:cs typeface="Arial"/>
                      </a:endParaRPr>
                    </a:p>
                  </a:txBody>
                  <a:tcPr marL="68580" marR="68580" marT="0" marB="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effectLst/>
                          <a:latin typeface="+mj-lt"/>
                          <a:ea typeface="Times New Roman"/>
                          <a:cs typeface="Arial"/>
                        </a:rPr>
                        <a:t>9.616×10</a:t>
                      </a:r>
                      <a:r>
                        <a:rPr lang="en-US" sz="1200" kern="1200" baseline="30000" dirty="0" smtClean="0">
                          <a:solidFill>
                            <a:schemeClr val="tx1"/>
                          </a:solidFill>
                          <a:effectLst/>
                          <a:latin typeface="+mj-lt"/>
                          <a:ea typeface="+mn-ea"/>
                          <a:cs typeface="+mn-cs"/>
                        </a:rPr>
                        <a:t>-5</a:t>
                      </a:r>
                      <a:endParaRPr lang="en-US" sz="1800" kern="1200" dirty="0" smtClean="0">
                        <a:solidFill>
                          <a:schemeClr val="tx1"/>
                        </a:solidFill>
                        <a:effectLst/>
                        <a:latin typeface="+mj-lt"/>
                        <a:ea typeface="+mn-ea"/>
                        <a:cs typeface="+mn-cs"/>
                      </a:endParaRPr>
                    </a:p>
                  </a:txBody>
                  <a:tcPr marL="68580" marR="68580" marT="0" marB="0"/>
                </a:tc>
              </a:tr>
              <a:tr h="205730">
                <a:tc>
                  <a:txBody>
                    <a:bodyPr/>
                    <a:lstStyle/>
                    <a:p>
                      <a:pPr marL="0" marR="0" algn="ctr">
                        <a:spcBef>
                          <a:spcPts val="0"/>
                        </a:spcBef>
                        <a:spcAft>
                          <a:spcPts val="0"/>
                        </a:spcAft>
                      </a:pPr>
                      <a:r>
                        <a:rPr lang="en-US" sz="1200" dirty="0">
                          <a:effectLst/>
                          <a:latin typeface="+mj-lt"/>
                        </a:rPr>
                        <a:t>14</a:t>
                      </a:r>
                      <a:endParaRPr lang="en-US" sz="1400" dirty="0">
                        <a:effectLst/>
                        <a:latin typeface="+mj-lt"/>
                        <a:ea typeface="Times New Roman"/>
                        <a:cs typeface="Arial"/>
                      </a:endParaRPr>
                    </a:p>
                  </a:txBody>
                  <a:tcPr marL="68580" marR="68580" marT="0" marB="0"/>
                </a:tc>
                <a:tc>
                  <a:txBody>
                    <a:bodyPr/>
                    <a:lstStyle/>
                    <a:p>
                      <a:pPr marL="0" marR="0" algn="ctr">
                        <a:spcBef>
                          <a:spcPts val="0"/>
                        </a:spcBef>
                        <a:spcAft>
                          <a:spcPts val="0"/>
                        </a:spcAft>
                      </a:pPr>
                      <a:r>
                        <a:rPr lang="en-US" sz="1200" dirty="0">
                          <a:effectLst/>
                          <a:latin typeface="+mj-lt"/>
                        </a:rPr>
                        <a:t>17.821</a:t>
                      </a:r>
                      <a:endParaRPr lang="en-US" sz="1400" dirty="0">
                        <a:effectLst/>
                        <a:latin typeface="+mj-lt"/>
                        <a:ea typeface="Times New Roman"/>
                        <a:cs typeface="Arial"/>
                      </a:endParaRPr>
                    </a:p>
                  </a:txBody>
                  <a:tcPr marL="68580" marR="68580" marT="0" marB="0"/>
                </a:tc>
                <a:tc>
                  <a:txBody>
                    <a:bodyPr/>
                    <a:lstStyle/>
                    <a:p>
                      <a:pPr marL="0" marR="0" algn="ctr">
                        <a:spcBef>
                          <a:spcPts val="0"/>
                        </a:spcBef>
                        <a:spcAft>
                          <a:spcPts val="0"/>
                        </a:spcAft>
                      </a:pPr>
                      <a:r>
                        <a:rPr lang="en-US" sz="1200" dirty="0">
                          <a:effectLst/>
                          <a:latin typeface="+mj-lt"/>
                        </a:rPr>
                        <a:t>9.745</a:t>
                      </a:r>
                      <a:endParaRPr lang="en-US" sz="1400" dirty="0">
                        <a:effectLst/>
                        <a:latin typeface="+mj-lt"/>
                        <a:ea typeface="Times New Roman"/>
                        <a:cs typeface="Arial"/>
                      </a:endParaRPr>
                    </a:p>
                  </a:txBody>
                  <a:tcPr marL="68580" marR="68580" marT="0" marB="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effectLst/>
                          <a:latin typeface="+mj-lt"/>
                          <a:ea typeface="Times New Roman"/>
                          <a:cs typeface="Arial"/>
                        </a:rPr>
                        <a:t>9.616×10</a:t>
                      </a:r>
                      <a:r>
                        <a:rPr lang="en-US" sz="1200" kern="1200" baseline="30000" dirty="0" smtClean="0">
                          <a:solidFill>
                            <a:schemeClr val="tx1"/>
                          </a:solidFill>
                          <a:effectLst/>
                          <a:latin typeface="+mj-lt"/>
                          <a:ea typeface="+mn-ea"/>
                          <a:cs typeface="+mn-cs"/>
                        </a:rPr>
                        <a:t>-5</a:t>
                      </a:r>
                      <a:endParaRPr lang="en-US" sz="1800" kern="1200" dirty="0" smtClean="0">
                        <a:solidFill>
                          <a:schemeClr val="tx1"/>
                        </a:solidFill>
                        <a:effectLst/>
                        <a:latin typeface="+mj-lt"/>
                        <a:ea typeface="+mn-ea"/>
                        <a:cs typeface="+mn-cs"/>
                      </a:endParaRPr>
                    </a:p>
                  </a:txBody>
                  <a:tcPr marL="68580" marR="68580" marT="0" marB="0"/>
                </a:tc>
              </a:tr>
            </a:tbl>
          </a:graphicData>
        </a:graphic>
      </p:graphicFrame>
      <p:graphicFrame>
        <p:nvGraphicFramePr>
          <p:cNvPr id="16" name="Object 15"/>
          <p:cNvGraphicFramePr>
            <a:graphicFrameLocks noChangeAspect="1"/>
          </p:cNvGraphicFramePr>
          <p:nvPr>
            <p:extLst>
              <p:ext uri="{D42A27DB-BD31-4B8C-83A1-F6EECF244321}">
                <p14:modId xmlns:p14="http://schemas.microsoft.com/office/powerpoint/2010/main" val="1241729963"/>
              </p:ext>
            </p:extLst>
          </p:nvPr>
        </p:nvGraphicFramePr>
        <p:xfrm>
          <a:off x="1371600" y="1548080"/>
          <a:ext cx="133350" cy="161925"/>
        </p:xfrm>
        <a:graphic>
          <a:graphicData uri="http://schemas.openxmlformats.org/presentationml/2006/ole">
            <mc:AlternateContent xmlns:mc="http://schemas.openxmlformats.org/markup-compatibility/2006">
              <mc:Choice xmlns:v="urn:schemas-microsoft-com:vml" Requires="v">
                <p:oleObj spid="_x0000_s18155" name="Equation" r:id="rId4" imgW="139579" imgH="164957" progId="Equation.DSMT4">
                  <p:embed/>
                </p:oleObj>
              </mc:Choice>
              <mc:Fallback>
                <p:oleObj name="Equation" r:id="rId4" imgW="139579" imgH="164957"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71600" y="1548080"/>
                        <a:ext cx="133350" cy="1619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7" name="Object 16"/>
          <p:cNvGraphicFramePr>
            <a:graphicFrameLocks noChangeAspect="1"/>
          </p:cNvGraphicFramePr>
          <p:nvPr>
            <p:extLst>
              <p:ext uri="{D42A27DB-BD31-4B8C-83A1-F6EECF244321}">
                <p14:modId xmlns:p14="http://schemas.microsoft.com/office/powerpoint/2010/main" val="743888036"/>
              </p:ext>
            </p:extLst>
          </p:nvPr>
        </p:nvGraphicFramePr>
        <p:xfrm>
          <a:off x="1885950" y="1471880"/>
          <a:ext cx="180975" cy="228600"/>
        </p:xfrm>
        <a:graphic>
          <a:graphicData uri="http://schemas.openxmlformats.org/presentationml/2006/ole">
            <mc:AlternateContent xmlns:mc="http://schemas.openxmlformats.org/markup-compatibility/2006">
              <mc:Choice xmlns:v="urn:schemas-microsoft-com:vml" Requires="v">
                <p:oleObj spid="_x0000_s18156" name="Equation" r:id="rId6" imgW="190500" imgH="228600" progId="Equation.DSMT4">
                  <p:embed/>
                </p:oleObj>
              </mc:Choice>
              <mc:Fallback>
                <p:oleObj name="Equation" r:id="rId6" imgW="190500" imgH="22860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885950" y="1471880"/>
                        <a:ext cx="180975" cy="228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8" name="Object 17"/>
          <p:cNvGraphicFramePr>
            <a:graphicFrameLocks noChangeAspect="1"/>
          </p:cNvGraphicFramePr>
          <p:nvPr>
            <p:extLst>
              <p:ext uri="{D42A27DB-BD31-4B8C-83A1-F6EECF244321}">
                <p14:modId xmlns:p14="http://schemas.microsoft.com/office/powerpoint/2010/main" val="2690539832"/>
              </p:ext>
            </p:extLst>
          </p:nvPr>
        </p:nvGraphicFramePr>
        <p:xfrm>
          <a:off x="2619375" y="1471880"/>
          <a:ext cx="333375" cy="228600"/>
        </p:xfrm>
        <a:graphic>
          <a:graphicData uri="http://schemas.openxmlformats.org/presentationml/2006/ole">
            <mc:AlternateContent xmlns:mc="http://schemas.openxmlformats.org/markup-compatibility/2006">
              <mc:Choice xmlns:v="urn:schemas-microsoft-com:vml" Requires="v">
                <p:oleObj spid="_x0000_s18157" name="Equation" r:id="rId8" imgW="342751" imgH="228501" progId="Equation.DSMT4">
                  <p:embed/>
                </p:oleObj>
              </mc:Choice>
              <mc:Fallback>
                <p:oleObj name="Equation" r:id="rId8" imgW="342751" imgH="228501"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619375" y="1471880"/>
                        <a:ext cx="333375" cy="228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 name="Object 19"/>
          <p:cNvGraphicFramePr>
            <a:graphicFrameLocks noChangeAspect="1"/>
          </p:cNvGraphicFramePr>
          <p:nvPr>
            <p:extLst>
              <p:ext uri="{D42A27DB-BD31-4B8C-83A1-F6EECF244321}">
                <p14:modId xmlns:p14="http://schemas.microsoft.com/office/powerpoint/2010/main" val="4283795171"/>
              </p:ext>
            </p:extLst>
          </p:nvPr>
        </p:nvGraphicFramePr>
        <p:xfrm>
          <a:off x="3886200" y="1548080"/>
          <a:ext cx="211138" cy="228600"/>
        </p:xfrm>
        <a:graphic>
          <a:graphicData uri="http://schemas.openxmlformats.org/presentationml/2006/ole">
            <mc:AlternateContent xmlns:mc="http://schemas.openxmlformats.org/markup-compatibility/2006">
              <mc:Choice xmlns:v="urn:schemas-microsoft-com:vml" Requires="v">
                <p:oleObj spid="_x0000_s18158" name="Equation" r:id="rId10" imgW="215640" imgH="228600" progId="Equation.DSMT4">
                  <p:embed/>
                </p:oleObj>
              </mc:Choice>
              <mc:Fallback>
                <p:oleObj name="Equation" r:id="rId10" imgW="215640" imgH="228600" progId="Equation.DSMT4">
                  <p:embed/>
                  <p:pic>
                    <p:nvPicPr>
                      <p:cNvPr id="0" name=""/>
                      <p:cNvPicPr>
                        <a:picLocks noChangeAspect="1" noChangeArrowheads="1"/>
                      </p:cNvPicPr>
                      <p:nvPr/>
                    </p:nvPicPr>
                    <p:blipFill>
                      <a:blip r:embed="rId11"/>
                      <a:srcRect/>
                      <a:stretch>
                        <a:fillRect/>
                      </a:stretch>
                    </p:blipFill>
                    <p:spPr bwMode="auto">
                      <a:xfrm>
                        <a:off x="3886200" y="1548080"/>
                        <a:ext cx="211138"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1" name="Rectangle 2"/>
          <p:cNvSpPr txBox="1">
            <a:spLocks noChangeArrowheads="1"/>
          </p:cNvSpPr>
          <p:nvPr/>
        </p:nvSpPr>
        <p:spPr>
          <a:xfrm>
            <a:off x="762000" y="685800"/>
            <a:ext cx="7772400" cy="533400"/>
          </a:xfrm>
          <a:prstGeom prst="rect">
            <a:avLst/>
          </a:prstGeom>
        </p:spPr>
        <p:txBody>
          <a:bodyPr/>
          <a:lst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a:lstStyle>
          <a:p>
            <a:pPr eaLnBrk="1" hangingPunct="1">
              <a:defRPr/>
            </a:pPr>
            <a:r>
              <a:rPr lang="en-US" sz="3200" b="1" dirty="0" smtClean="0">
                <a:solidFill>
                  <a:srgbClr val="0070C0"/>
                </a:solidFill>
              </a:rPr>
              <a:t>Channel Characteristics (Mostly Specular)</a:t>
            </a:r>
            <a:endParaRPr lang="en-CA" sz="3200" dirty="0" smtClean="0"/>
          </a:p>
          <a:p>
            <a:pPr>
              <a:buClr>
                <a:srgbClr val="0070C0"/>
              </a:buClr>
              <a:buSzPct val="150000"/>
              <a:defRPr/>
            </a:pPr>
            <a:endParaRPr lang="en-CA" sz="1000" dirty="0">
              <a:cs typeface="Arial" charset="0"/>
            </a:endParaRPr>
          </a:p>
        </p:txBody>
      </p:sp>
      <p:sp>
        <p:nvSpPr>
          <p:cNvPr id="14" name="Rectangle 13"/>
          <p:cNvSpPr/>
          <p:nvPr/>
        </p:nvSpPr>
        <p:spPr>
          <a:xfrm>
            <a:off x="367145" y="5129480"/>
            <a:ext cx="8458200" cy="661720"/>
          </a:xfrm>
          <a:prstGeom prst="rect">
            <a:avLst/>
          </a:prstGeom>
        </p:spPr>
        <p:txBody>
          <a:bodyPr wrap="square">
            <a:spAutoFit/>
          </a:bodyPr>
          <a:lstStyle/>
          <a:p>
            <a:pPr marL="800100" lvl="1" indent="-342900" algn="just">
              <a:spcAft>
                <a:spcPts val="600"/>
              </a:spcAft>
              <a:buClr>
                <a:srgbClr val="3366CC"/>
              </a:buClr>
              <a:buSzPct val="150000"/>
              <a:buFont typeface="Courier New" pitchFamily="49" charset="0"/>
              <a:buChar char="o"/>
              <a:defRPr/>
            </a:pPr>
            <a:r>
              <a:rPr lang="en-US" sz="1600" dirty="0"/>
              <a:t>The RMS delay, mean excess delay and channel DC gain saturate after 7</a:t>
            </a:r>
            <a:r>
              <a:rPr lang="en-US" sz="1600" dirty="0" smtClean="0"/>
              <a:t> </a:t>
            </a:r>
            <a:r>
              <a:rPr lang="en-US" sz="1600" dirty="0"/>
              <a:t>reflections</a:t>
            </a:r>
            <a:r>
              <a:rPr lang="en-US" sz="1600" dirty="0" smtClean="0"/>
              <a:t>.</a:t>
            </a:r>
          </a:p>
          <a:p>
            <a:pPr marL="800100" lvl="1" indent="-342900" algn="just">
              <a:spcAft>
                <a:spcPts val="600"/>
              </a:spcAft>
              <a:buClr>
                <a:srgbClr val="3366CC"/>
              </a:buClr>
              <a:buSzPct val="150000"/>
              <a:buFont typeface="Courier New" pitchFamily="49" charset="0"/>
              <a:buChar char="o"/>
              <a:defRPr/>
            </a:pPr>
            <a:r>
              <a:rPr lang="en-US" sz="1600" dirty="0"/>
              <a:t>The saturation level of “mostly specular” scenario is </a:t>
            </a:r>
            <a:r>
              <a:rPr lang="tr-TR" sz="1600" dirty="0" err="1" smtClean="0"/>
              <a:t>higher</a:t>
            </a:r>
            <a:r>
              <a:rPr lang="en-US" sz="1600" dirty="0" smtClean="0"/>
              <a:t> </a:t>
            </a:r>
            <a:r>
              <a:rPr lang="en-US" sz="1600" dirty="0"/>
              <a:t>than the “purely diffuse</a:t>
            </a:r>
            <a:r>
              <a:rPr lang="en-US" sz="1600" dirty="0" smtClean="0"/>
              <a:t>”</a:t>
            </a:r>
            <a:endParaRPr lang="en-US" sz="1600" dirty="0"/>
          </a:p>
        </p:txBody>
      </p:sp>
      <p:pic>
        <p:nvPicPr>
          <p:cNvPr id="17862" name="Picture 454"/>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4648200" y="1556354"/>
            <a:ext cx="2230542" cy="1363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7863" name="Picture 455"/>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6823722" y="1548080"/>
            <a:ext cx="2244078"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7" name="Straight Connector 6"/>
          <p:cNvCxnSpPr/>
          <p:nvPr/>
        </p:nvCxnSpPr>
        <p:spPr bwMode="auto">
          <a:xfrm>
            <a:off x="5791200" y="1548080"/>
            <a:ext cx="0" cy="1143000"/>
          </a:xfrm>
          <a:prstGeom prst="line">
            <a:avLst/>
          </a:prstGeom>
          <a:ln>
            <a:solidFill>
              <a:srgbClr val="FF0000"/>
            </a:solidFill>
            <a:prstDash val="sysDash"/>
            <a:headEnd type="none" w="sm" len="sm"/>
            <a:tailEnd type="none" w="sm" len="sm"/>
          </a:ln>
          <a:extLst/>
        </p:spPr>
        <p:style>
          <a:lnRef idx="2">
            <a:schemeClr val="dk1"/>
          </a:lnRef>
          <a:fillRef idx="0">
            <a:schemeClr val="dk1"/>
          </a:fillRef>
          <a:effectRef idx="1">
            <a:schemeClr val="dk1"/>
          </a:effectRef>
          <a:fontRef idx="minor">
            <a:schemeClr val="tx1"/>
          </a:fontRef>
        </p:style>
      </p:cxnSp>
      <p:cxnSp>
        <p:nvCxnSpPr>
          <p:cNvPr id="24" name="Straight Connector 23"/>
          <p:cNvCxnSpPr/>
          <p:nvPr/>
        </p:nvCxnSpPr>
        <p:spPr bwMode="auto">
          <a:xfrm>
            <a:off x="8001000" y="1548080"/>
            <a:ext cx="0" cy="1143000"/>
          </a:xfrm>
          <a:prstGeom prst="line">
            <a:avLst/>
          </a:prstGeom>
          <a:ln>
            <a:solidFill>
              <a:srgbClr val="FF0000"/>
            </a:solidFill>
            <a:prstDash val="sysDash"/>
            <a:headEnd type="none" w="sm" len="sm"/>
            <a:tailEnd type="none" w="sm" len="sm"/>
          </a:ln>
          <a:extLst/>
        </p:spPr>
        <p:style>
          <a:lnRef idx="2">
            <a:schemeClr val="dk1"/>
          </a:lnRef>
          <a:fillRef idx="0">
            <a:schemeClr val="dk1"/>
          </a:fillRef>
          <a:effectRef idx="1">
            <a:schemeClr val="dk1"/>
          </a:effectRef>
          <a:fontRef idx="minor">
            <a:schemeClr val="tx1"/>
          </a:fontRef>
        </p:style>
      </p:cxnSp>
      <p:sp>
        <p:nvSpPr>
          <p:cNvPr id="26" name="TextBox 25"/>
          <p:cNvSpPr txBox="1"/>
          <p:nvPr/>
        </p:nvSpPr>
        <p:spPr>
          <a:xfrm>
            <a:off x="4648200" y="2993648"/>
            <a:ext cx="2438400" cy="230832"/>
          </a:xfrm>
          <a:prstGeom prst="rect">
            <a:avLst/>
          </a:prstGeom>
          <a:noFill/>
        </p:spPr>
        <p:txBody>
          <a:bodyPr wrap="square" rtlCol="0">
            <a:spAutoFit/>
          </a:bodyPr>
          <a:lstStyle/>
          <a:p>
            <a:r>
              <a:rPr lang="en-US" sz="900" b="1" dirty="0" smtClean="0"/>
              <a:t>Mean Excess Delay vs. Number of Reflections</a:t>
            </a:r>
            <a:endParaRPr lang="en-US" sz="900" b="1" dirty="0"/>
          </a:p>
        </p:txBody>
      </p:sp>
      <p:sp>
        <p:nvSpPr>
          <p:cNvPr id="27" name="TextBox 26"/>
          <p:cNvSpPr txBox="1"/>
          <p:nvPr/>
        </p:nvSpPr>
        <p:spPr>
          <a:xfrm>
            <a:off x="7086601" y="2917449"/>
            <a:ext cx="2362199" cy="230832"/>
          </a:xfrm>
          <a:prstGeom prst="rect">
            <a:avLst/>
          </a:prstGeom>
          <a:noFill/>
        </p:spPr>
        <p:txBody>
          <a:bodyPr wrap="square" rtlCol="0">
            <a:spAutoFit/>
          </a:bodyPr>
          <a:lstStyle/>
          <a:p>
            <a:r>
              <a:rPr lang="en-US" sz="900" b="1" dirty="0" smtClean="0"/>
              <a:t>RMS Delay vs. Number of Reflections</a:t>
            </a:r>
            <a:endParaRPr lang="en-US" sz="900" b="1" dirty="0"/>
          </a:p>
        </p:txBody>
      </p:sp>
      <p:sp>
        <p:nvSpPr>
          <p:cNvPr id="28" name="TextBox 27"/>
          <p:cNvSpPr txBox="1"/>
          <p:nvPr/>
        </p:nvSpPr>
        <p:spPr>
          <a:xfrm>
            <a:off x="5680495" y="4632546"/>
            <a:ext cx="2362199" cy="230832"/>
          </a:xfrm>
          <a:prstGeom prst="rect">
            <a:avLst/>
          </a:prstGeom>
          <a:noFill/>
        </p:spPr>
        <p:txBody>
          <a:bodyPr wrap="square" rtlCol="0">
            <a:spAutoFit/>
          </a:bodyPr>
          <a:lstStyle/>
          <a:p>
            <a:r>
              <a:rPr lang="en-US" sz="900" b="1" dirty="0" smtClean="0"/>
              <a:t>Channel DC Gain vs. Number of Reflections</a:t>
            </a:r>
            <a:endParaRPr lang="en-US" sz="900" b="1" dirty="0"/>
          </a:p>
        </p:txBody>
      </p:sp>
      <p:pic>
        <p:nvPicPr>
          <p:cNvPr id="17898" name="Picture 490"/>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5715000" y="3221745"/>
            <a:ext cx="2376853" cy="14505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33" name="Straight Connector 32"/>
          <p:cNvCxnSpPr/>
          <p:nvPr/>
        </p:nvCxnSpPr>
        <p:spPr bwMode="auto">
          <a:xfrm>
            <a:off x="6553200" y="3224480"/>
            <a:ext cx="0" cy="1143000"/>
          </a:xfrm>
          <a:prstGeom prst="line">
            <a:avLst/>
          </a:prstGeom>
          <a:ln>
            <a:solidFill>
              <a:srgbClr val="FF0000"/>
            </a:solidFill>
            <a:prstDash val="sysDash"/>
            <a:headEnd type="none" w="sm" len="sm"/>
            <a:tailEnd type="none" w="sm" len="sm"/>
          </a:ln>
          <a:extLst/>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33927247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r>
              <a:rPr lang="en-GB" altLang="en-US" smtClean="0"/>
              <a:t>Slide </a:t>
            </a:r>
            <a:fld id="{2F03CF15-9775-4923-BCFF-1A75B19C3DAF}" type="slidenum">
              <a:rPr lang="en-GB" altLang="en-US" smtClean="0"/>
              <a:pPr/>
              <a:t>27</a:t>
            </a:fld>
            <a:endParaRPr lang="en-GB" altLang="en-US"/>
          </a:p>
        </p:txBody>
      </p:sp>
      <p:sp>
        <p:nvSpPr>
          <p:cNvPr id="7" name="Rectangle 2"/>
          <p:cNvSpPr txBox="1">
            <a:spLocks noChangeArrowheads="1"/>
          </p:cNvSpPr>
          <p:nvPr/>
        </p:nvSpPr>
        <p:spPr>
          <a:xfrm>
            <a:off x="747423" y="693738"/>
            <a:ext cx="7786977" cy="601662"/>
          </a:xfrm>
          <a:prstGeom prst="rect">
            <a:avLst/>
          </a:prstGeom>
        </p:spPr>
        <p:txBody>
          <a:bodyPr/>
          <a:lst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a:lstStyle>
          <a:p>
            <a:pPr algn="ctr" eaLnBrk="1" hangingPunct="1">
              <a:defRPr/>
            </a:pPr>
            <a:r>
              <a:rPr lang="en-US" sz="3200" b="1" dirty="0" smtClean="0">
                <a:solidFill>
                  <a:srgbClr val="0070C0"/>
                </a:solidFill>
              </a:rPr>
              <a:t>CIR Results </a:t>
            </a:r>
            <a:r>
              <a:rPr lang="en-US" sz="3200" b="1" dirty="0" smtClean="0">
                <a:solidFill>
                  <a:srgbClr val="0070C0"/>
                </a:solidFill>
              </a:rPr>
              <a:t>(</a:t>
            </a:r>
            <a:r>
              <a:rPr lang="tr-TR" sz="3200" b="1" dirty="0" err="1" smtClean="0">
                <a:solidFill>
                  <a:srgbClr val="0070C0"/>
                </a:solidFill>
              </a:rPr>
              <a:t>Scenario</a:t>
            </a:r>
            <a:r>
              <a:rPr lang="tr-TR" sz="3200" b="1" dirty="0" smtClean="0">
                <a:solidFill>
                  <a:srgbClr val="0070C0"/>
                </a:solidFill>
              </a:rPr>
              <a:t> C: </a:t>
            </a:r>
            <a:r>
              <a:rPr lang="en-US" sz="3200" b="1" dirty="0" smtClean="0">
                <a:solidFill>
                  <a:srgbClr val="0070C0"/>
                </a:solidFill>
              </a:rPr>
              <a:t>Mixed</a:t>
            </a:r>
            <a:r>
              <a:rPr lang="en-US" sz="3200" b="1" dirty="0" smtClean="0">
                <a:solidFill>
                  <a:srgbClr val="0070C0"/>
                </a:solidFill>
              </a:rPr>
              <a:t>)  </a:t>
            </a:r>
            <a:r>
              <a:rPr lang="en-CA" sz="3200" dirty="0" smtClean="0"/>
              <a:t/>
            </a:r>
            <a:br>
              <a:rPr lang="en-CA" sz="3200" dirty="0" smtClean="0"/>
            </a:br>
            <a:endParaRPr lang="en-CA" sz="3200" dirty="0" smtClean="0"/>
          </a:p>
          <a:p>
            <a:pPr algn="ctr" eaLnBrk="1" hangingPunct="1">
              <a:defRPr/>
            </a:pPr>
            <a:endParaRPr lang="en-CA" sz="3200" dirty="0" smtClean="0"/>
          </a:p>
          <a:p>
            <a:pPr>
              <a:buClr>
                <a:srgbClr val="0070C0"/>
              </a:buClr>
              <a:buSzPct val="150000"/>
              <a:defRPr/>
            </a:pPr>
            <a:endParaRPr lang="en-CA" sz="3200" dirty="0">
              <a:cs typeface="Arial" charset="0"/>
            </a:endParaRPr>
          </a:p>
        </p:txBody>
      </p:sp>
      <p:sp>
        <p:nvSpPr>
          <p:cNvPr id="8" name="Date Placeholder 3"/>
          <p:cNvSpPr>
            <a:spLocks noGrp="1"/>
          </p:cNvSpPr>
          <p:nvPr>
            <p:ph type="dt" sz="half" idx="10"/>
          </p:nvPr>
        </p:nvSpPr>
        <p:spPr>
          <a:xfrm>
            <a:off x="685800" y="378281"/>
            <a:ext cx="1600200" cy="215444"/>
          </a:xfrm>
        </p:spPr>
        <p:txBody>
          <a:bodyPr/>
          <a:lstStyle/>
          <a:p>
            <a:r>
              <a:rPr lang="en-GB" altLang="en-US" dirty="0" smtClean="0"/>
              <a:t>May 2015</a:t>
            </a:r>
            <a:endParaRPr lang="en-GB" altLang="en-US" dirty="0"/>
          </a:p>
        </p:txBody>
      </p:sp>
      <p:sp>
        <p:nvSpPr>
          <p:cNvPr id="10" name="Footer Placeholder 4"/>
          <p:cNvSpPr>
            <a:spLocks noGrp="1"/>
          </p:cNvSpPr>
          <p:nvPr>
            <p:ph type="ftr" sz="quarter" idx="11"/>
          </p:nvPr>
        </p:nvSpPr>
        <p:spPr>
          <a:xfrm>
            <a:off x="5486400" y="6475413"/>
            <a:ext cx="3124200" cy="184666"/>
          </a:xfrm>
        </p:spPr>
        <p:txBody>
          <a:bodyPr/>
          <a:lstStyle/>
          <a:p>
            <a:r>
              <a:rPr lang="en-GB" altLang="en-US" dirty="0" smtClean="0"/>
              <a:t>Murat Uysal, </a:t>
            </a:r>
            <a:r>
              <a:rPr lang="en-GB" altLang="en-US" dirty="0" err="1"/>
              <a:t>Farshad</a:t>
            </a:r>
            <a:r>
              <a:rPr lang="en-GB" altLang="en-US" dirty="0"/>
              <a:t> </a:t>
            </a:r>
            <a:r>
              <a:rPr lang="en-GB" altLang="en-US" dirty="0" err="1"/>
              <a:t>Miramirkhani</a:t>
            </a:r>
            <a:endParaRPr lang="en-GB" altLang="en-US" dirty="0"/>
          </a:p>
        </p:txBody>
      </p:sp>
      <p:sp>
        <p:nvSpPr>
          <p:cNvPr id="11" name="Rectangle 10"/>
          <p:cNvSpPr/>
          <p:nvPr/>
        </p:nvSpPr>
        <p:spPr>
          <a:xfrm>
            <a:off x="412750" y="1398778"/>
            <a:ext cx="7893050" cy="369332"/>
          </a:xfrm>
          <a:prstGeom prst="rect">
            <a:avLst/>
          </a:prstGeom>
        </p:spPr>
        <p:txBody>
          <a:bodyPr wrap="square">
            <a:spAutoFit/>
          </a:bodyPr>
          <a:lstStyle/>
          <a:p>
            <a:pPr marL="800100" lvl="1" indent="-342900" algn="just">
              <a:spcAft>
                <a:spcPts val="600"/>
              </a:spcAft>
              <a:buClr>
                <a:srgbClr val="3366CC"/>
              </a:buClr>
              <a:buSzPct val="150000"/>
              <a:buFont typeface="Courier New" pitchFamily="49" charset="0"/>
              <a:buChar char="o"/>
              <a:defRPr/>
            </a:pPr>
            <a:r>
              <a:rPr lang="en-US" sz="1800" b="1" dirty="0"/>
              <a:t>Assumption: </a:t>
            </a:r>
            <a:r>
              <a:rPr lang="en-US" sz="1800" dirty="0"/>
              <a:t>Mixed Reflections </a:t>
            </a:r>
            <a:r>
              <a:rPr lang="en-US" sz="1800" dirty="0">
                <a:sym typeface="Wingdings" panose="05000000000000000000" pitchFamily="2" charset="2"/>
              </a:rPr>
              <a:t> </a:t>
            </a:r>
            <a:r>
              <a:rPr lang="en-US" sz="1800" dirty="0"/>
              <a:t> </a:t>
            </a:r>
            <a:r>
              <a:rPr lang="en-US" sz="1800" dirty="0" smtClean="0"/>
              <a:t>SF</a:t>
            </a:r>
            <a:r>
              <a:rPr lang="en-US" sz="1600" dirty="0" smtClean="0"/>
              <a:t>=0.5</a:t>
            </a:r>
            <a:endParaRPr lang="en-US" sz="1800" dirty="0"/>
          </a:p>
        </p:txBody>
      </p:sp>
      <p:pic>
        <p:nvPicPr>
          <p:cNvPr id="286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28800" y="1768110"/>
            <a:ext cx="5243512" cy="36420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Rectangle 11"/>
          <p:cNvSpPr/>
          <p:nvPr/>
        </p:nvSpPr>
        <p:spPr>
          <a:xfrm>
            <a:off x="457200" y="5477470"/>
            <a:ext cx="7778151" cy="923330"/>
          </a:xfrm>
          <a:prstGeom prst="rect">
            <a:avLst/>
          </a:prstGeom>
        </p:spPr>
        <p:txBody>
          <a:bodyPr wrap="square">
            <a:spAutoFit/>
          </a:bodyPr>
          <a:lstStyle/>
          <a:p>
            <a:pPr marL="800100" lvl="1" indent="-342900" algn="just">
              <a:spcAft>
                <a:spcPts val="600"/>
              </a:spcAft>
              <a:buClr>
                <a:srgbClr val="3366CC"/>
              </a:buClr>
              <a:buSzPct val="150000"/>
              <a:buFont typeface="Courier New" pitchFamily="49" charset="0"/>
              <a:buChar char="o"/>
              <a:defRPr/>
            </a:pPr>
            <a:r>
              <a:rPr lang="tr-TR" sz="1800" dirty="0" err="1" smtClean="0">
                <a:solidFill>
                  <a:srgbClr val="002060"/>
                </a:solidFill>
              </a:rPr>
              <a:t>The</a:t>
            </a:r>
            <a:r>
              <a:rPr lang="tr-TR" sz="1800" dirty="0" smtClean="0">
                <a:solidFill>
                  <a:srgbClr val="002060"/>
                </a:solidFill>
              </a:rPr>
              <a:t> CIR </a:t>
            </a:r>
            <a:r>
              <a:rPr lang="tr-TR" sz="1800" dirty="0" err="1" smtClean="0">
                <a:solidFill>
                  <a:srgbClr val="002060"/>
                </a:solidFill>
              </a:rPr>
              <a:t>fo</a:t>
            </a:r>
            <a:r>
              <a:rPr lang="tr-TR" sz="1800" dirty="0" err="1" smtClean="0">
                <a:solidFill>
                  <a:srgbClr val="002060"/>
                </a:solidFill>
              </a:rPr>
              <a:t>r</a:t>
            </a:r>
            <a:r>
              <a:rPr lang="tr-TR" sz="1800" dirty="0" smtClean="0">
                <a:solidFill>
                  <a:srgbClr val="002060"/>
                </a:solidFill>
              </a:rPr>
              <a:t> </a:t>
            </a:r>
            <a:r>
              <a:rPr lang="tr-TR" sz="1800" dirty="0" err="1" smtClean="0">
                <a:solidFill>
                  <a:srgbClr val="002060"/>
                </a:solidFill>
              </a:rPr>
              <a:t>mixed</a:t>
            </a:r>
            <a:r>
              <a:rPr lang="tr-TR" sz="1800" dirty="0" smtClean="0">
                <a:solidFill>
                  <a:srgbClr val="002060"/>
                </a:solidFill>
              </a:rPr>
              <a:t> </a:t>
            </a:r>
            <a:r>
              <a:rPr lang="tr-TR" sz="1800" dirty="0" err="1" smtClean="0">
                <a:solidFill>
                  <a:srgbClr val="002060"/>
                </a:solidFill>
              </a:rPr>
              <a:t>case</a:t>
            </a:r>
            <a:r>
              <a:rPr lang="tr-TR" sz="1800" dirty="0" smtClean="0">
                <a:solidFill>
                  <a:srgbClr val="002060"/>
                </a:solidFill>
              </a:rPr>
              <a:t> </a:t>
            </a:r>
            <a:r>
              <a:rPr lang="tr-TR" sz="1800" dirty="0" err="1" smtClean="0">
                <a:solidFill>
                  <a:srgbClr val="002060"/>
                </a:solidFill>
              </a:rPr>
              <a:t>differs</a:t>
            </a:r>
            <a:r>
              <a:rPr lang="tr-TR" sz="1800" dirty="0" smtClean="0">
                <a:solidFill>
                  <a:srgbClr val="002060"/>
                </a:solidFill>
              </a:rPr>
              <a:t> </a:t>
            </a:r>
            <a:r>
              <a:rPr lang="tr-TR" sz="1800" dirty="0" err="1" smtClean="0">
                <a:solidFill>
                  <a:srgbClr val="002060"/>
                </a:solidFill>
              </a:rPr>
              <a:t>from</a:t>
            </a:r>
            <a:r>
              <a:rPr lang="tr-TR" sz="1800" dirty="0" smtClean="0">
                <a:solidFill>
                  <a:srgbClr val="002060"/>
                </a:solidFill>
              </a:rPr>
              <a:t> </a:t>
            </a:r>
            <a:r>
              <a:rPr lang="tr-TR" sz="1800" dirty="0" err="1" smtClean="0">
                <a:solidFill>
                  <a:srgbClr val="002060"/>
                </a:solidFill>
              </a:rPr>
              <a:t>the</a:t>
            </a:r>
            <a:r>
              <a:rPr lang="tr-TR" sz="1800" dirty="0" smtClean="0">
                <a:solidFill>
                  <a:srgbClr val="002060"/>
                </a:solidFill>
              </a:rPr>
              <a:t> CIR </a:t>
            </a:r>
            <a:r>
              <a:rPr lang="tr-TR" sz="1800" dirty="0" err="1" smtClean="0">
                <a:solidFill>
                  <a:srgbClr val="002060"/>
                </a:solidFill>
              </a:rPr>
              <a:t>obtained</a:t>
            </a:r>
            <a:r>
              <a:rPr lang="tr-TR" sz="1800" dirty="0" smtClean="0">
                <a:solidFill>
                  <a:srgbClr val="002060"/>
                </a:solidFill>
              </a:rPr>
              <a:t> </a:t>
            </a:r>
            <a:r>
              <a:rPr lang="tr-TR" sz="1800" dirty="0" err="1" smtClean="0">
                <a:solidFill>
                  <a:srgbClr val="002060"/>
                </a:solidFill>
              </a:rPr>
              <a:t>for</a:t>
            </a:r>
            <a:r>
              <a:rPr lang="tr-TR" sz="1800" dirty="0" smtClean="0">
                <a:solidFill>
                  <a:srgbClr val="002060"/>
                </a:solidFill>
              </a:rPr>
              <a:t> </a:t>
            </a:r>
            <a:r>
              <a:rPr lang="tr-TR" sz="1800" dirty="0" err="1" smtClean="0">
                <a:solidFill>
                  <a:srgbClr val="002060"/>
                </a:solidFill>
              </a:rPr>
              <a:t>diffuse</a:t>
            </a:r>
            <a:r>
              <a:rPr lang="tr-TR" sz="1800" dirty="0" smtClean="0">
                <a:solidFill>
                  <a:srgbClr val="002060"/>
                </a:solidFill>
              </a:rPr>
              <a:t> </a:t>
            </a:r>
            <a:r>
              <a:rPr lang="tr-TR" sz="1800" dirty="0" err="1" smtClean="0">
                <a:solidFill>
                  <a:srgbClr val="002060"/>
                </a:solidFill>
              </a:rPr>
              <a:t>case</a:t>
            </a:r>
            <a:r>
              <a:rPr lang="tr-TR" sz="1800" dirty="0" smtClean="0">
                <a:solidFill>
                  <a:srgbClr val="002060"/>
                </a:solidFill>
              </a:rPr>
              <a:t>. </a:t>
            </a:r>
            <a:r>
              <a:rPr lang="tr-TR" sz="1800" dirty="0" err="1" smtClean="0">
                <a:solidFill>
                  <a:srgbClr val="002060"/>
                </a:solidFill>
              </a:rPr>
              <a:t>In</a:t>
            </a:r>
            <a:r>
              <a:rPr lang="tr-TR" sz="1800" dirty="0" smtClean="0">
                <a:solidFill>
                  <a:srgbClr val="002060"/>
                </a:solidFill>
              </a:rPr>
              <a:t> </a:t>
            </a:r>
            <a:r>
              <a:rPr lang="tr-TR" sz="1800" dirty="0" err="1" smtClean="0">
                <a:solidFill>
                  <a:srgbClr val="002060"/>
                </a:solidFill>
              </a:rPr>
              <a:t>comparison</a:t>
            </a:r>
            <a:r>
              <a:rPr lang="tr-TR" sz="1800" dirty="0" smtClean="0">
                <a:solidFill>
                  <a:srgbClr val="002060"/>
                </a:solidFill>
              </a:rPr>
              <a:t> </a:t>
            </a:r>
            <a:r>
              <a:rPr lang="tr-TR" sz="1800" dirty="0" err="1" smtClean="0">
                <a:solidFill>
                  <a:srgbClr val="002060"/>
                </a:solidFill>
              </a:rPr>
              <a:t>to</a:t>
            </a:r>
            <a:r>
              <a:rPr lang="tr-TR" sz="1800" dirty="0" smtClean="0">
                <a:solidFill>
                  <a:srgbClr val="002060"/>
                </a:solidFill>
              </a:rPr>
              <a:t> </a:t>
            </a:r>
            <a:r>
              <a:rPr lang="tr-TR" sz="1800" dirty="0" err="1" smtClean="0">
                <a:solidFill>
                  <a:srgbClr val="002060"/>
                </a:solidFill>
              </a:rPr>
              <a:t>the</a:t>
            </a:r>
            <a:r>
              <a:rPr lang="tr-TR" sz="1800" dirty="0" smtClean="0">
                <a:solidFill>
                  <a:srgbClr val="002060"/>
                </a:solidFill>
              </a:rPr>
              <a:t> </a:t>
            </a:r>
            <a:r>
              <a:rPr lang="tr-TR" sz="1800" dirty="0" err="1" smtClean="0">
                <a:solidFill>
                  <a:srgbClr val="002060"/>
                </a:solidFill>
              </a:rPr>
              <a:t>mostly</a:t>
            </a:r>
            <a:r>
              <a:rPr lang="tr-TR" sz="1800" dirty="0" smtClean="0">
                <a:solidFill>
                  <a:srgbClr val="002060"/>
                </a:solidFill>
              </a:rPr>
              <a:t> </a:t>
            </a:r>
            <a:r>
              <a:rPr lang="tr-TR" sz="1800" dirty="0" err="1" smtClean="0">
                <a:solidFill>
                  <a:srgbClr val="002060"/>
                </a:solidFill>
              </a:rPr>
              <a:t>specular</a:t>
            </a:r>
            <a:r>
              <a:rPr lang="tr-TR" sz="1800" dirty="0" smtClean="0">
                <a:solidFill>
                  <a:srgbClr val="002060"/>
                </a:solidFill>
              </a:rPr>
              <a:t> </a:t>
            </a:r>
            <a:r>
              <a:rPr lang="tr-TR" sz="1800" dirty="0" err="1" smtClean="0">
                <a:solidFill>
                  <a:srgbClr val="002060"/>
                </a:solidFill>
              </a:rPr>
              <a:t>case</a:t>
            </a:r>
            <a:r>
              <a:rPr lang="tr-TR" sz="1800" dirty="0" smtClean="0">
                <a:solidFill>
                  <a:srgbClr val="002060"/>
                </a:solidFill>
              </a:rPr>
              <a:t>, it </a:t>
            </a:r>
            <a:r>
              <a:rPr lang="tr-TR" sz="1800" dirty="0" err="1" smtClean="0">
                <a:solidFill>
                  <a:srgbClr val="002060"/>
                </a:solidFill>
              </a:rPr>
              <a:t>exhibits</a:t>
            </a:r>
            <a:r>
              <a:rPr lang="tr-TR" sz="1800" dirty="0" smtClean="0">
                <a:solidFill>
                  <a:srgbClr val="002060"/>
                </a:solidFill>
              </a:rPr>
              <a:t> </a:t>
            </a:r>
            <a:r>
              <a:rPr lang="tr-TR" sz="1800" dirty="0" err="1" smtClean="0">
                <a:solidFill>
                  <a:srgbClr val="002060"/>
                </a:solidFill>
              </a:rPr>
              <a:t>more</a:t>
            </a:r>
            <a:r>
              <a:rPr lang="tr-TR" sz="1800" dirty="0" smtClean="0">
                <a:solidFill>
                  <a:srgbClr val="002060"/>
                </a:solidFill>
              </a:rPr>
              <a:t> </a:t>
            </a:r>
            <a:r>
              <a:rPr lang="tr-TR" sz="1800" dirty="0" err="1" smtClean="0">
                <a:solidFill>
                  <a:srgbClr val="002060"/>
                </a:solidFill>
              </a:rPr>
              <a:t>smooth</a:t>
            </a:r>
            <a:r>
              <a:rPr lang="tr-TR" sz="1800" dirty="0" smtClean="0">
                <a:solidFill>
                  <a:srgbClr val="002060"/>
                </a:solidFill>
              </a:rPr>
              <a:t> </a:t>
            </a:r>
            <a:r>
              <a:rPr lang="tr-TR" sz="1800" dirty="0" err="1" smtClean="0">
                <a:solidFill>
                  <a:srgbClr val="002060"/>
                </a:solidFill>
              </a:rPr>
              <a:t>characteristics</a:t>
            </a:r>
            <a:r>
              <a:rPr lang="tr-TR" sz="1800" dirty="0" smtClean="0">
                <a:solidFill>
                  <a:srgbClr val="002060"/>
                </a:solidFill>
              </a:rPr>
              <a:t>.</a:t>
            </a:r>
            <a:endParaRPr lang="en-US" sz="1800" dirty="0"/>
          </a:p>
        </p:txBody>
      </p:sp>
    </p:spTree>
    <p:extLst>
      <p:ext uri="{BB962C8B-B14F-4D97-AF65-F5344CB8AC3E}">
        <p14:creationId xmlns:p14="http://schemas.microsoft.com/office/powerpoint/2010/main" val="205636947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GB" altLang="en-US" dirty="0" smtClean="0"/>
              <a:t>May 2015</a:t>
            </a:r>
            <a:endParaRPr lang="en-GB" altLang="en-US" dirty="0"/>
          </a:p>
        </p:txBody>
      </p:sp>
      <p:sp>
        <p:nvSpPr>
          <p:cNvPr id="5" name="Footer Placeholder 4"/>
          <p:cNvSpPr>
            <a:spLocks noGrp="1"/>
          </p:cNvSpPr>
          <p:nvPr>
            <p:ph type="ftr" sz="quarter" idx="11"/>
          </p:nvPr>
        </p:nvSpPr>
        <p:spPr>
          <a:xfrm>
            <a:off x="5486400" y="6475413"/>
            <a:ext cx="3124200" cy="184666"/>
          </a:xfrm>
        </p:spPr>
        <p:txBody>
          <a:bodyPr/>
          <a:lstStyle/>
          <a:p>
            <a:r>
              <a:rPr lang="en-GB" altLang="en-US" dirty="0" smtClean="0"/>
              <a:t>Murat Uysal, </a:t>
            </a:r>
            <a:r>
              <a:rPr lang="en-GB" altLang="en-US" dirty="0" err="1"/>
              <a:t>Farshad</a:t>
            </a:r>
            <a:r>
              <a:rPr lang="en-GB" altLang="en-US" dirty="0"/>
              <a:t> </a:t>
            </a:r>
            <a:r>
              <a:rPr lang="en-GB" altLang="en-US" dirty="0" err="1"/>
              <a:t>Miramirkhani</a:t>
            </a:r>
            <a:endParaRPr lang="en-GB" altLang="en-US" dirty="0"/>
          </a:p>
        </p:txBody>
      </p:sp>
      <p:sp>
        <p:nvSpPr>
          <p:cNvPr id="6" name="Slide Number Placeholder 5"/>
          <p:cNvSpPr>
            <a:spLocks noGrp="1"/>
          </p:cNvSpPr>
          <p:nvPr>
            <p:ph type="sldNum" sz="quarter" idx="12"/>
          </p:nvPr>
        </p:nvSpPr>
        <p:spPr/>
        <p:txBody>
          <a:bodyPr/>
          <a:lstStyle/>
          <a:p>
            <a:r>
              <a:rPr lang="en-GB" altLang="en-US"/>
              <a:t>Slide </a:t>
            </a:r>
            <a:fld id="{68F34BEF-6D4B-4920-B9FF-96BD9BB2CBE9}" type="slidenum">
              <a:rPr lang="en-GB" altLang="en-US"/>
              <a:pPr/>
              <a:t>28</a:t>
            </a:fld>
            <a:endParaRPr lang="en-GB" altLang="en-US"/>
          </a:p>
        </p:txBody>
      </p:sp>
      <p:sp>
        <p:nvSpPr>
          <p:cNvPr id="19" name="TextBox 5"/>
          <p:cNvSpPr txBox="1">
            <a:spLocks noChangeArrowheads="1"/>
          </p:cNvSpPr>
          <p:nvPr/>
        </p:nvSpPr>
        <p:spPr bwMode="auto">
          <a:xfrm>
            <a:off x="1280318" y="4521595"/>
            <a:ext cx="187642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en-US" dirty="0">
                <a:solidFill>
                  <a:schemeClr val="bg1"/>
                </a:solidFill>
              </a:rPr>
              <a:t>OWC </a:t>
            </a:r>
            <a:r>
              <a:rPr lang="en-US" altLang="en-US" sz="1400" dirty="0">
                <a:solidFill>
                  <a:schemeClr val="bg1"/>
                </a:solidFill>
              </a:rPr>
              <a:t>terminal</a:t>
            </a:r>
            <a:endParaRPr lang="en-US" altLang="en-US" dirty="0">
              <a:solidFill>
                <a:schemeClr val="bg1"/>
              </a:solidFill>
            </a:endParaRPr>
          </a:p>
        </p:txBody>
      </p:sp>
      <p:graphicFrame>
        <p:nvGraphicFramePr>
          <p:cNvPr id="15" name="Table 14"/>
          <p:cNvGraphicFramePr>
            <a:graphicFrameLocks noGrp="1"/>
          </p:cNvGraphicFramePr>
          <p:nvPr>
            <p:extLst>
              <p:ext uri="{D42A27DB-BD31-4B8C-83A1-F6EECF244321}">
                <p14:modId xmlns:p14="http://schemas.microsoft.com/office/powerpoint/2010/main" val="305665975"/>
              </p:ext>
            </p:extLst>
          </p:nvPr>
        </p:nvGraphicFramePr>
        <p:xfrm>
          <a:off x="838200" y="1516227"/>
          <a:ext cx="3370579" cy="1760373"/>
        </p:xfrm>
        <a:graphic>
          <a:graphicData uri="http://schemas.openxmlformats.org/drawingml/2006/table">
            <a:tbl>
              <a:tblPr firstRow="1" firstCol="1" bandRow="1">
                <a:tableStyleId>{E8B1032C-EA38-4F05-BA0D-38AFFFC7BED3}</a:tableStyleId>
              </a:tblPr>
              <a:tblGrid>
                <a:gridCol w="682688"/>
                <a:gridCol w="787049"/>
                <a:gridCol w="950421"/>
                <a:gridCol w="950421"/>
              </a:tblGrid>
              <a:tr h="266853">
                <a:tc>
                  <a:txBody>
                    <a:bodyPr/>
                    <a:lstStyle/>
                    <a:p>
                      <a:pPr marL="0" marR="0" algn="ctr">
                        <a:spcBef>
                          <a:spcPts val="0"/>
                        </a:spcBef>
                        <a:spcAft>
                          <a:spcPts val="0"/>
                        </a:spcAft>
                      </a:pPr>
                      <a:r>
                        <a:rPr lang="en-US" sz="900" dirty="0">
                          <a:effectLst/>
                        </a:rPr>
                        <a:t> </a:t>
                      </a:r>
                      <a:endParaRPr lang="en-US" sz="1000" dirty="0">
                        <a:effectLst/>
                        <a:latin typeface="Times New Roman"/>
                        <a:ea typeface="Times New Roman"/>
                        <a:cs typeface="Arial"/>
                      </a:endParaRPr>
                    </a:p>
                  </a:txBody>
                  <a:tcPr marL="68580" marR="68580" marT="0" marB="0"/>
                </a:tc>
                <a:tc>
                  <a:txBody>
                    <a:bodyPr/>
                    <a:lstStyle/>
                    <a:p>
                      <a:pPr marL="0" marR="0" algn="ctr">
                        <a:spcBef>
                          <a:spcPts val="0"/>
                        </a:spcBef>
                        <a:spcAft>
                          <a:spcPts val="0"/>
                        </a:spcAft>
                      </a:pPr>
                      <a:r>
                        <a:rPr lang="en-US" sz="900" dirty="0">
                          <a:effectLst/>
                        </a:rPr>
                        <a:t> (ns)</a:t>
                      </a:r>
                      <a:endParaRPr lang="en-US" sz="1000" dirty="0">
                        <a:effectLst/>
                        <a:latin typeface="Times New Roman"/>
                        <a:ea typeface="Times New Roman"/>
                        <a:cs typeface="Arial"/>
                      </a:endParaRPr>
                    </a:p>
                  </a:txBody>
                  <a:tcPr marL="68580" marR="68580" marT="0" marB="0"/>
                </a:tc>
                <a:tc>
                  <a:txBody>
                    <a:bodyPr/>
                    <a:lstStyle/>
                    <a:p>
                      <a:pPr marL="0" marR="0" algn="ctr">
                        <a:spcBef>
                          <a:spcPts val="0"/>
                        </a:spcBef>
                        <a:spcAft>
                          <a:spcPts val="0"/>
                        </a:spcAft>
                      </a:pPr>
                      <a:r>
                        <a:rPr lang="en-US" sz="900" dirty="0">
                          <a:effectLst/>
                        </a:rPr>
                        <a:t>(ns)</a:t>
                      </a:r>
                      <a:endParaRPr lang="en-US" sz="1000" dirty="0">
                        <a:effectLst/>
                        <a:latin typeface="Times New Roman"/>
                        <a:ea typeface="Times New Roman"/>
                        <a:cs typeface="Arial"/>
                      </a:endParaRPr>
                    </a:p>
                  </a:txBody>
                  <a:tcPr marL="68580" marR="68580" marT="0" marB="0"/>
                </a:tc>
                <a:tc>
                  <a:txBody>
                    <a:bodyPr/>
                    <a:lstStyle/>
                    <a:p>
                      <a:pPr marL="0" marR="0" algn="ctr">
                        <a:spcBef>
                          <a:spcPts val="0"/>
                        </a:spcBef>
                        <a:spcAft>
                          <a:spcPts val="0"/>
                        </a:spcAft>
                      </a:pPr>
                      <a:endParaRPr lang="en-US" sz="1000" dirty="0">
                        <a:effectLst/>
                        <a:latin typeface="Times New Roman"/>
                        <a:ea typeface="Times New Roman"/>
                        <a:cs typeface="Arial"/>
                      </a:endParaRPr>
                    </a:p>
                  </a:txBody>
                  <a:tcPr marL="68580" marR="68580" marT="0" marB="0"/>
                </a:tc>
              </a:tr>
              <a:tr h="205730">
                <a:tc>
                  <a:txBody>
                    <a:bodyPr/>
                    <a:lstStyle/>
                    <a:p>
                      <a:pPr marL="0" marR="0" algn="ctr">
                        <a:spcBef>
                          <a:spcPts val="0"/>
                        </a:spcBef>
                        <a:spcAft>
                          <a:spcPts val="0"/>
                        </a:spcAft>
                      </a:pPr>
                      <a:r>
                        <a:rPr lang="en-US" sz="1200" dirty="0">
                          <a:effectLst/>
                          <a:latin typeface="+mj-lt"/>
                        </a:rPr>
                        <a:t>0</a:t>
                      </a:r>
                      <a:endParaRPr lang="en-US" sz="1400" dirty="0">
                        <a:effectLst/>
                        <a:latin typeface="+mj-lt"/>
                        <a:ea typeface="Times New Roman"/>
                        <a:cs typeface="Arial"/>
                      </a:endParaRPr>
                    </a:p>
                  </a:txBody>
                  <a:tcPr marL="68580" marR="68580" marT="0" marB="0"/>
                </a:tc>
                <a:tc>
                  <a:txBody>
                    <a:bodyPr/>
                    <a:lstStyle/>
                    <a:p>
                      <a:pPr marL="0" marR="0" algn="ctr">
                        <a:spcBef>
                          <a:spcPts val="0"/>
                        </a:spcBef>
                        <a:spcAft>
                          <a:spcPts val="0"/>
                        </a:spcAft>
                      </a:pPr>
                      <a:r>
                        <a:rPr lang="en-US" sz="1400" dirty="0" smtClean="0">
                          <a:effectLst/>
                          <a:latin typeface="+mj-lt"/>
                          <a:ea typeface="Times New Roman"/>
                          <a:cs typeface="Arial"/>
                        </a:rPr>
                        <a:t>12.44</a:t>
                      </a:r>
                      <a:endParaRPr lang="en-US" sz="1400" dirty="0">
                        <a:effectLst/>
                        <a:latin typeface="+mj-lt"/>
                        <a:ea typeface="Times New Roman"/>
                        <a:cs typeface="Arial"/>
                      </a:endParaRPr>
                    </a:p>
                  </a:txBody>
                  <a:tcPr marL="68580" marR="68580" marT="0" marB="0"/>
                </a:tc>
                <a:tc>
                  <a:txBody>
                    <a:bodyPr/>
                    <a:lstStyle/>
                    <a:p>
                      <a:pPr marL="0" marR="0" algn="ctr">
                        <a:spcBef>
                          <a:spcPts val="0"/>
                        </a:spcBef>
                        <a:spcAft>
                          <a:spcPts val="0"/>
                        </a:spcAft>
                      </a:pPr>
                      <a:r>
                        <a:rPr lang="en-US" sz="1400" dirty="0" smtClean="0">
                          <a:effectLst/>
                          <a:latin typeface="+mj-lt"/>
                          <a:ea typeface="Times New Roman"/>
                          <a:cs typeface="Arial"/>
                        </a:rPr>
                        <a:t>1.98</a:t>
                      </a:r>
                      <a:endParaRPr lang="en-US" sz="1400" dirty="0">
                        <a:effectLst/>
                        <a:latin typeface="+mj-lt"/>
                        <a:ea typeface="Times New Roman"/>
                        <a:cs typeface="Arial"/>
                      </a:endParaRPr>
                    </a:p>
                  </a:txBody>
                  <a:tcPr marL="68580" marR="68580" marT="0" marB="0"/>
                </a:tc>
                <a:tc>
                  <a:txBody>
                    <a:bodyPr/>
                    <a:lstStyle/>
                    <a:p>
                      <a:pPr marL="0" marR="0" algn="ctr">
                        <a:spcBef>
                          <a:spcPts val="0"/>
                        </a:spcBef>
                        <a:spcAft>
                          <a:spcPts val="0"/>
                        </a:spcAft>
                      </a:pPr>
                      <a:r>
                        <a:rPr lang="en-US" sz="1400" dirty="0" smtClean="0">
                          <a:effectLst/>
                          <a:latin typeface="+mj-lt"/>
                          <a:ea typeface="Times New Roman"/>
                          <a:cs typeface="Arial"/>
                        </a:rPr>
                        <a:t>4.534×</a:t>
                      </a:r>
                      <a:r>
                        <a:rPr lang="en-US" sz="1400" kern="1200" dirty="0" smtClean="0">
                          <a:solidFill>
                            <a:schemeClr val="tx1"/>
                          </a:solidFill>
                          <a:effectLst/>
                          <a:latin typeface="+mj-lt"/>
                          <a:ea typeface="Times New Roman"/>
                          <a:cs typeface="Arial"/>
                        </a:rPr>
                        <a:t>10</a:t>
                      </a:r>
                      <a:r>
                        <a:rPr lang="en-US" sz="1400" kern="1200" baseline="30000" dirty="0" smtClean="0">
                          <a:solidFill>
                            <a:schemeClr val="tx1"/>
                          </a:solidFill>
                          <a:effectLst/>
                          <a:latin typeface="+mj-lt"/>
                          <a:ea typeface="+mn-ea"/>
                          <a:cs typeface="+mn-cs"/>
                        </a:rPr>
                        <a:t>-5</a:t>
                      </a:r>
                      <a:endParaRPr lang="en-US" sz="1400" dirty="0">
                        <a:effectLst/>
                        <a:latin typeface="+mj-lt"/>
                        <a:ea typeface="Times New Roman"/>
                        <a:cs typeface="Arial"/>
                      </a:endParaRPr>
                    </a:p>
                  </a:txBody>
                  <a:tcPr marL="68580" marR="68580" marT="0" marB="0"/>
                </a:tc>
              </a:tr>
              <a:tr h="205730">
                <a:tc>
                  <a:txBody>
                    <a:bodyPr/>
                    <a:lstStyle/>
                    <a:p>
                      <a:pPr marL="0" marR="0" algn="ctr">
                        <a:spcBef>
                          <a:spcPts val="0"/>
                        </a:spcBef>
                        <a:spcAft>
                          <a:spcPts val="0"/>
                        </a:spcAft>
                      </a:pPr>
                      <a:r>
                        <a:rPr lang="en-US" sz="1200" dirty="0">
                          <a:effectLst/>
                          <a:latin typeface="+mj-lt"/>
                        </a:rPr>
                        <a:t>1</a:t>
                      </a:r>
                      <a:endParaRPr lang="en-US" sz="1400" dirty="0">
                        <a:effectLst/>
                        <a:latin typeface="+mj-lt"/>
                        <a:ea typeface="Times New Roman"/>
                        <a:cs typeface="Arial"/>
                      </a:endParaRPr>
                    </a:p>
                  </a:txBody>
                  <a:tcPr marL="68580" marR="68580" marT="0" marB="0"/>
                </a:tc>
                <a:tc>
                  <a:txBody>
                    <a:bodyPr/>
                    <a:lstStyle/>
                    <a:p>
                      <a:pPr marL="0" marR="0" algn="ctr">
                        <a:spcBef>
                          <a:spcPts val="0"/>
                        </a:spcBef>
                        <a:spcAft>
                          <a:spcPts val="0"/>
                        </a:spcAft>
                      </a:pPr>
                      <a:r>
                        <a:rPr lang="en-US" sz="1400" dirty="0" smtClean="0">
                          <a:effectLst/>
                          <a:latin typeface="+mj-lt"/>
                          <a:ea typeface="Times New Roman"/>
                          <a:cs typeface="Arial"/>
                        </a:rPr>
                        <a:t>13.88</a:t>
                      </a:r>
                      <a:endParaRPr lang="en-US" sz="1400" dirty="0">
                        <a:effectLst/>
                        <a:latin typeface="+mj-lt"/>
                        <a:ea typeface="Times New Roman"/>
                        <a:cs typeface="Arial"/>
                      </a:endParaRPr>
                    </a:p>
                  </a:txBody>
                  <a:tcPr marL="68580" marR="68580" marT="0" marB="0"/>
                </a:tc>
                <a:tc>
                  <a:txBody>
                    <a:bodyPr/>
                    <a:lstStyle/>
                    <a:p>
                      <a:pPr marL="0" marR="0" algn="ctr">
                        <a:spcBef>
                          <a:spcPts val="0"/>
                        </a:spcBef>
                        <a:spcAft>
                          <a:spcPts val="0"/>
                        </a:spcAft>
                      </a:pPr>
                      <a:r>
                        <a:rPr lang="en-US" sz="1400" dirty="0" smtClean="0">
                          <a:effectLst/>
                          <a:latin typeface="+mj-lt"/>
                          <a:ea typeface="Times New Roman"/>
                          <a:cs typeface="Arial"/>
                        </a:rPr>
                        <a:t>3.52</a:t>
                      </a:r>
                      <a:endParaRPr lang="en-US" sz="1400" dirty="0">
                        <a:effectLst/>
                        <a:latin typeface="+mj-lt"/>
                        <a:ea typeface="Times New Roman"/>
                        <a:cs typeface="Arial"/>
                      </a:endParaRPr>
                    </a:p>
                  </a:txBody>
                  <a:tcPr marL="68580" marR="68580" marT="0" marB="0"/>
                </a:tc>
                <a:tc>
                  <a:txBody>
                    <a:bodyPr/>
                    <a:lstStyle/>
                    <a:p>
                      <a:pPr marL="0" marR="0" algn="ctr">
                        <a:spcBef>
                          <a:spcPts val="0"/>
                        </a:spcBef>
                        <a:spcAft>
                          <a:spcPts val="0"/>
                        </a:spcAft>
                      </a:pPr>
                      <a:r>
                        <a:rPr lang="en-US" sz="1400" dirty="0" smtClean="0">
                          <a:effectLst/>
                          <a:latin typeface="+mj-lt"/>
                          <a:ea typeface="Times New Roman"/>
                          <a:cs typeface="Arial"/>
                        </a:rPr>
                        <a:t>7.387</a:t>
                      </a:r>
                      <a:r>
                        <a:rPr lang="en-US" sz="1400" kern="1200" dirty="0" smtClean="0">
                          <a:solidFill>
                            <a:schemeClr val="tx1"/>
                          </a:solidFill>
                          <a:effectLst/>
                          <a:latin typeface="+mj-lt"/>
                          <a:ea typeface="Times New Roman"/>
                          <a:cs typeface="Arial"/>
                        </a:rPr>
                        <a:t>×10</a:t>
                      </a:r>
                      <a:r>
                        <a:rPr lang="en-US" sz="1400" kern="1200" baseline="30000" dirty="0" smtClean="0">
                          <a:solidFill>
                            <a:schemeClr val="tx1"/>
                          </a:solidFill>
                          <a:effectLst/>
                          <a:latin typeface="+mj-lt"/>
                          <a:ea typeface="+mn-ea"/>
                          <a:cs typeface="+mn-cs"/>
                        </a:rPr>
                        <a:t>-5</a:t>
                      </a:r>
                      <a:endParaRPr lang="en-US" sz="1400" dirty="0">
                        <a:effectLst/>
                        <a:latin typeface="+mj-lt"/>
                        <a:ea typeface="Times New Roman"/>
                        <a:cs typeface="Arial"/>
                      </a:endParaRPr>
                    </a:p>
                  </a:txBody>
                  <a:tcPr marL="68580" marR="68580" marT="0" marB="0"/>
                </a:tc>
              </a:tr>
              <a:tr h="205730">
                <a:tc>
                  <a:txBody>
                    <a:bodyPr/>
                    <a:lstStyle/>
                    <a:p>
                      <a:pPr marL="0" marR="0" algn="ctr">
                        <a:spcBef>
                          <a:spcPts val="0"/>
                        </a:spcBef>
                        <a:spcAft>
                          <a:spcPts val="0"/>
                        </a:spcAft>
                      </a:pPr>
                      <a:r>
                        <a:rPr lang="en-US" sz="1200" dirty="0">
                          <a:effectLst/>
                          <a:latin typeface="+mj-lt"/>
                        </a:rPr>
                        <a:t>2</a:t>
                      </a:r>
                      <a:endParaRPr lang="en-US" sz="1400" dirty="0">
                        <a:effectLst/>
                        <a:latin typeface="+mj-lt"/>
                        <a:ea typeface="Times New Roman"/>
                        <a:cs typeface="Arial"/>
                      </a:endParaRPr>
                    </a:p>
                  </a:txBody>
                  <a:tcPr marL="68580" marR="68580" marT="0" marB="0"/>
                </a:tc>
                <a:tc>
                  <a:txBody>
                    <a:bodyPr/>
                    <a:lstStyle/>
                    <a:p>
                      <a:pPr marL="0" marR="0" algn="ctr">
                        <a:spcBef>
                          <a:spcPts val="0"/>
                        </a:spcBef>
                        <a:spcAft>
                          <a:spcPts val="0"/>
                        </a:spcAft>
                      </a:pPr>
                      <a:r>
                        <a:rPr lang="en-US" sz="1400" dirty="0" smtClean="0">
                          <a:effectLst/>
                          <a:latin typeface="+mj-lt"/>
                          <a:ea typeface="Times New Roman"/>
                          <a:cs typeface="Arial"/>
                        </a:rPr>
                        <a:t>14.76</a:t>
                      </a:r>
                      <a:endParaRPr lang="en-US" sz="1400" dirty="0">
                        <a:effectLst/>
                        <a:latin typeface="+mj-lt"/>
                        <a:ea typeface="Times New Roman"/>
                        <a:cs typeface="Arial"/>
                      </a:endParaRPr>
                    </a:p>
                  </a:txBody>
                  <a:tcPr marL="68580" marR="68580" marT="0" marB="0"/>
                </a:tc>
                <a:tc>
                  <a:txBody>
                    <a:bodyPr/>
                    <a:lstStyle/>
                    <a:p>
                      <a:pPr marL="0" marR="0" algn="ctr">
                        <a:spcBef>
                          <a:spcPts val="0"/>
                        </a:spcBef>
                        <a:spcAft>
                          <a:spcPts val="0"/>
                        </a:spcAft>
                      </a:pPr>
                      <a:r>
                        <a:rPr lang="en-US" sz="1400" dirty="0" smtClean="0">
                          <a:effectLst/>
                          <a:latin typeface="+mj-lt"/>
                          <a:ea typeface="Times New Roman"/>
                          <a:cs typeface="Arial"/>
                        </a:rPr>
                        <a:t>4.93</a:t>
                      </a:r>
                      <a:endParaRPr lang="en-US" sz="1400" dirty="0">
                        <a:effectLst/>
                        <a:latin typeface="+mj-lt"/>
                        <a:ea typeface="Times New Roman"/>
                        <a:cs typeface="Arial"/>
                      </a:endParaRPr>
                    </a:p>
                  </a:txBody>
                  <a:tcPr marL="68580" marR="68580" marT="0" marB="0"/>
                </a:tc>
                <a:tc>
                  <a:txBody>
                    <a:bodyPr/>
                    <a:lstStyle/>
                    <a:p>
                      <a:pPr marL="0" marR="0" algn="ctr">
                        <a:spcBef>
                          <a:spcPts val="0"/>
                        </a:spcBef>
                        <a:spcAft>
                          <a:spcPts val="0"/>
                        </a:spcAft>
                      </a:pPr>
                      <a:r>
                        <a:rPr lang="en-US" sz="1400" dirty="0" smtClean="0">
                          <a:effectLst/>
                          <a:latin typeface="+mj-lt"/>
                          <a:ea typeface="Times New Roman"/>
                          <a:cs typeface="Arial"/>
                        </a:rPr>
                        <a:t>8.063</a:t>
                      </a:r>
                      <a:r>
                        <a:rPr lang="en-US" sz="1400" kern="1200" dirty="0" smtClean="0">
                          <a:solidFill>
                            <a:schemeClr val="tx1"/>
                          </a:solidFill>
                          <a:effectLst/>
                          <a:latin typeface="+mj-lt"/>
                          <a:ea typeface="Times New Roman"/>
                          <a:cs typeface="Arial"/>
                        </a:rPr>
                        <a:t>×10</a:t>
                      </a:r>
                      <a:r>
                        <a:rPr lang="en-US" sz="1400" kern="1200" baseline="30000" dirty="0" smtClean="0">
                          <a:solidFill>
                            <a:schemeClr val="tx1"/>
                          </a:solidFill>
                          <a:effectLst/>
                          <a:latin typeface="+mj-lt"/>
                          <a:ea typeface="+mn-ea"/>
                          <a:cs typeface="+mn-cs"/>
                        </a:rPr>
                        <a:t>-5</a:t>
                      </a:r>
                      <a:endParaRPr lang="en-US" sz="1400" dirty="0">
                        <a:effectLst/>
                        <a:latin typeface="+mj-lt"/>
                        <a:ea typeface="Times New Roman"/>
                        <a:cs typeface="Arial"/>
                      </a:endParaRPr>
                    </a:p>
                  </a:txBody>
                  <a:tcPr marL="68580" marR="68580" marT="0" marB="0"/>
                </a:tc>
              </a:tr>
              <a:tr h="205730">
                <a:tc>
                  <a:txBody>
                    <a:bodyPr/>
                    <a:lstStyle/>
                    <a:p>
                      <a:pPr marL="0" marR="0" algn="ctr">
                        <a:spcBef>
                          <a:spcPts val="0"/>
                        </a:spcBef>
                        <a:spcAft>
                          <a:spcPts val="0"/>
                        </a:spcAft>
                      </a:pPr>
                      <a:r>
                        <a:rPr lang="en-US" sz="1200" dirty="0">
                          <a:effectLst/>
                          <a:latin typeface="+mj-lt"/>
                        </a:rPr>
                        <a:t>3</a:t>
                      </a:r>
                      <a:endParaRPr lang="en-US" sz="1400" dirty="0">
                        <a:effectLst/>
                        <a:latin typeface="+mj-lt"/>
                        <a:ea typeface="Times New Roman"/>
                        <a:cs typeface="Arial"/>
                      </a:endParaRPr>
                    </a:p>
                  </a:txBody>
                  <a:tcPr marL="68580" marR="68580" marT="0" marB="0"/>
                </a:tc>
                <a:tc>
                  <a:txBody>
                    <a:bodyPr/>
                    <a:lstStyle/>
                    <a:p>
                      <a:pPr marL="0" marR="0" algn="ctr">
                        <a:spcBef>
                          <a:spcPts val="0"/>
                        </a:spcBef>
                        <a:spcAft>
                          <a:spcPts val="0"/>
                        </a:spcAft>
                      </a:pPr>
                      <a:r>
                        <a:rPr lang="en-US" sz="1400" dirty="0" smtClean="0">
                          <a:effectLst/>
                          <a:latin typeface="+mj-lt"/>
                          <a:ea typeface="Times New Roman"/>
                          <a:cs typeface="Arial"/>
                        </a:rPr>
                        <a:t>15.05</a:t>
                      </a:r>
                      <a:endParaRPr lang="en-US" sz="1400" dirty="0">
                        <a:effectLst/>
                        <a:latin typeface="+mj-lt"/>
                        <a:ea typeface="Times New Roman"/>
                        <a:cs typeface="Arial"/>
                      </a:endParaRPr>
                    </a:p>
                  </a:txBody>
                  <a:tcPr marL="68580" marR="68580" marT="0" marB="0"/>
                </a:tc>
                <a:tc>
                  <a:txBody>
                    <a:bodyPr/>
                    <a:lstStyle/>
                    <a:p>
                      <a:pPr marL="0" marR="0" algn="ctr">
                        <a:spcBef>
                          <a:spcPts val="0"/>
                        </a:spcBef>
                        <a:spcAft>
                          <a:spcPts val="0"/>
                        </a:spcAft>
                      </a:pPr>
                      <a:r>
                        <a:rPr lang="en-US" sz="1400" dirty="0" smtClean="0">
                          <a:effectLst/>
                          <a:latin typeface="+mj-lt"/>
                          <a:ea typeface="Times New Roman"/>
                          <a:cs typeface="Arial"/>
                        </a:rPr>
                        <a:t>5.49</a:t>
                      </a:r>
                      <a:endParaRPr lang="en-US" sz="1400" dirty="0">
                        <a:effectLst/>
                        <a:latin typeface="+mj-lt"/>
                        <a:ea typeface="Times New Roman"/>
                        <a:cs typeface="Arial"/>
                      </a:endParaRPr>
                    </a:p>
                  </a:txBody>
                  <a:tcPr marL="68580" marR="68580" marT="0" marB="0"/>
                </a:tc>
                <a:tc>
                  <a:txBody>
                    <a:bodyPr/>
                    <a:lstStyle/>
                    <a:p>
                      <a:pPr marL="0" marR="0" algn="ctr">
                        <a:spcBef>
                          <a:spcPts val="0"/>
                        </a:spcBef>
                        <a:spcAft>
                          <a:spcPts val="0"/>
                        </a:spcAft>
                      </a:pPr>
                      <a:r>
                        <a:rPr lang="en-US" sz="1400" dirty="0" smtClean="0">
                          <a:effectLst/>
                          <a:latin typeface="+mj-lt"/>
                          <a:ea typeface="Times New Roman"/>
                          <a:cs typeface="Arial"/>
                        </a:rPr>
                        <a:t>8.193</a:t>
                      </a:r>
                      <a:r>
                        <a:rPr lang="en-US" sz="1400" kern="1200" dirty="0" smtClean="0">
                          <a:solidFill>
                            <a:schemeClr val="tx1"/>
                          </a:solidFill>
                          <a:effectLst/>
                          <a:latin typeface="+mj-lt"/>
                          <a:ea typeface="Times New Roman"/>
                          <a:cs typeface="Arial"/>
                        </a:rPr>
                        <a:t>×10</a:t>
                      </a:r>
                      <a:r>
                        <a:rPr lang="en-US" sz="1400" kern="1200" baseline="30000" dirty="0" smtClean="0">
                          <a:solidFill>
                            <a:schemeClr val="tx1"/>
                          </a:solidFill>
                          <a:effectLst/>
                          <a:latin typeface="+mj-lt"/>
                          <a:ea typeface="+mn-ea"/>
                          <a:cs typeface="+mn-cs"/>
                        </a:rPr>
                        <a:t>-5</a:t>
                      </a:r>
                      <a:endParaRPr lang="en-US" sz="1400" dirty="0">
                        <a:effectLst/>
                        <a:latin typeface="+mj-lt"/>
                        <a:ea typeface="Times New Roman"/>
                        <a:cs typeface="Arial"/>
                      </a:endParaRPr>
                    </a:p>
                  </a:txBody>
                  <a:tcPr marL="68580" marR="68580" marT="0" marB="0"/>
                </a:tc>
              </a:tr>
              <a:tr h="205730">
                <a:tc>
                  <a:txBody>
                    <a:bodyPr/>
                    <a:lstStyle/>
                    <a:p>
                      <a:pPr marL="0" marR="0" algn="ctr">
                        <a:spcBef>
                          <a:spcPts val="0"/>
                        </a:spcBef>
                        <a:spcAft>
                          <a:spcPts val="0"/>
                        </a:spcAft>
                      </a:pPr>
                      <a:r>
                        <a:rPr lang="en-US" sz="1200" dirty="0">
                          <a:effectLst/>
                          <a:latin typeface="+mj-lt"/>
                        </a:rPr>
                        <a:t>4</a:t>
                      </a:r>
                      <a:endParaRPr lang="en-US" sz="1400" dirty="0">
                        <a:effectLst/>
                        <a:latin typeface="+mj-lt"/>
                        <a:ea typeface="Times New Roman"/>
                        <a:cs typeface="Arial"/>
                      </a:endParaRPr>
                    </a:p>
                  </a:txBody>
                  <a:tcPr marL="68580" marR="68580" marT="0" marB="0"/>
                </a:tc>
                <a:tc>
                  <a:txBody>
                    <a:bodyPr/>
                    <a:lstStyle/>
                    <a:p>
                      <a:pPr marL="0" marR="0" algn="ctr">
                        <a:spcBef>
                          <a:spcPts val="0"/>
                        </a:spcBef>
                        <a:spcAft>
                          <a:spcPts val="0"/>
                        </a:spcAft>
                      </a:pPr>
                      <a:r>
                        <a:rPr lang="en-US" sz="1400" dirty="0" smtClean="0">
                          <a:effectLst/>
                          <a:latin typeface="+mj-lt"/>
                          <a:ea typeface="Times New Roman"/>
                          <a:cs typeface="Arial"/>
                        </a:rPr>
                        <a:t>15.11</a:t>
                      </a:r>
                      <a:endParaRPr lang="en-US" sz="1400" dirty="0">
                        <a:effectLst/>
                        <a:latin typeface="+mj-lt"/>
                        <a:ea typeface="Times New Roman"/>
                        <a:cs typeface="Arial"/>
                      </a:endParaRPr>
                    </a:p>
                  </a:txBody>
                  <a:tcPr marL="68580" marR="68580" marT="0" marB="0"/>
                </a:tc>
                <a:tc>
                  <a:txBody>
                    <a:bodyPr/>
                    <a:lstStyle/>
                    <a:p>
                      <a:pPr marL="0" marR="0" algn="ctr">
                        <a:spcBef>
                          <a:spcPts val="0"/>
                        </a:spcBef>
                        <a:spcAft>
                          <a:spcPts val="0"/>
                        </a:spcAft>
                      </a:pPr>
                      <a:r>
                        <a:rPr lang="en-US" sz="1400" dirty="0" smtClean="0">
                          <a:effectLst/>
                          <a:latin typeface="+mj-lt"/>
                          <a:ea typeface="Times New Roman"/>
                          <a:cs typeface="Arial"/>
                        </a:rPr>
                        <a:t>5.61</a:t>
                      </a:r>
                      <a:endParaRPr lang="en-US" sz="1400" dirty="0">
                        <a:effectLst/>
                        <a:latin typeface="+mj-lt"/>
                        <a:ea typeface="Times New Roman"/>
                        <a:cs typeface="Arial"/>
                      </a:endParaRPr>
                    </a:p>
                  </a:txBody>
                  <a:tcPr marL="68580" marR="68580" marT="0" marB="0"/>
                </a:tc>
                <a:tc>
                  <a:txBody>
                    <a:bodyPr/>
                    <a:lstStyle/>
                    <a:p>
                      <a:pPr marL="0" marR="0" algn="ctr">
                        <a:spcBef>
                          <a:spcPts val="0"/>
                        </a:spcBef>
                        <a:spcAft>
                          <a:spcPts val="0"/>
                        </a:spcAft>
                      </a:pPr>
                      <a:r>
                        <a:rPr lang="en-US" sz="1400" dirty="0" smtClean="0">
                          <a:effectLst/>
                          <a:latin typeface="+mj-lt"/>
                          <a:ea typeface="Times New Roman"/>
                          <a:cs typeface="Arial"/>
                        </a:rPr>
                        <a:t>8.209</a:t>
                      </a:r>
                      <a:r>
                        <a:rPr lang="en-US" sz="1400" kern="1200" dirty="0" smtClean="0">
                          <a:solidFill>
                            <a:schemeClr val="tx1"/>
                          </a:solidFill>
                          <a:effectLst/>
                          <a:latin typeface="+mj-lt"/>
                          <a:ea typeface="Times New Roman"/>
                          <a:cs typeface="Arial"/>
                        </a:rPr>
                        <a:t>×10</a:t>
                      </a:r>
                      <a:r>
                        <a:rPr lang="en-US" sz="1400" kern="1200" baseline="30000" dirty="0" smtClean="0">
                          <a:solidFill>
                            <a:schemeClr val="tx1"/>
                          </a:solidFill>
                          <a:effectLst/>
                          <a:latin typeface="+mj-lt"/>
                          <a:ea typeface="+mn-ea"/>
                          <a:cs typeface="+mn-cs"/>
                        </a:rPr>
                        <a:t>-5</a:t>
                      </a:r>
                      <a:endParaRPr lang="en-US" sz="1400" dirty="0">
                        <a:effectLst/>
                        <a:latin typeface="+mj-lt"/>
                        <a:ea typeface="Times New Roman"/>
                        <a:cs typeface="Arial"/>
                      </a:endParaRPr>
                    </a:p>
                  </a:txBody>
                  <a:tcPr marL="68580" marR="68580" marT="0" marB="0"/>
                </a:tc>
              </a:tr>
              <a:tr h="205730">
                <a:tc>
                  <a:txBody>
                    <a:bodyPr/>
                    <a:lstStyle/>
                    <a:p>
                      <a:pPr marL="0" marR="0" algn="ctr">
                        <a:spcBef>
                          <a:spcPts val="0"/>
                        </a:spcBef>
                        <a:spcAft>
                          <a:spcPts val="0"/>
                        </a:spcAft>
                      </a:pPr>
                      <a:r>
                        <a:rPr lang="en-US" sz="1200" dirty="0">
                          <a:effectLst/>
                          <a:latin typeface="+mj-lt"/>
                        </a:rPr>
                        <a:t>5</a:t>
                      </a:r>
                      <a:endParaRPr lang="en-US" sz="1400" dirty="0">
                        <a:effectLst/>
                        <a:latin typeface="+mj-lt"/>
                        <a:ea typeface="Times New Roman"/>
                        <a:cs typeface="Arial"/>
                      </a:endParaRPr>
                    </a:p>
                  </a:txBody>
                  <a:tcPr marL="68580" marR="68580" marT="0" marB="0"/>
                </a:tc>
                <a:tc>
                  <a:txBody>
                    <a:bodyPr/>
                    <a:lstStyle/>
                    <a:p>
                      <a:pPr marL="0" marR="0" algn="ctr">
                        <a:spcBef>
                          <a:spcPts val="0"/>
                        </a:spcBef>
                        <a:spcAft>
                          <a:spcPts val="0"/>
                        </a:spcAft>
                      </a:pPr>
                      <a:r>
                        <a:rPr lang="en-US" sz="1400" dirty="0" smtClean="0">
                          <a:effectLst/>
                          <a:latin typeface="+mj-lt"/>
                          <a:ea typeface="Times New Roman"/>
                          <a:cs typeface="Arial"/>
                        </a:rPr>
                        <a:t>15.11</a:t>
                      </a:r>
                      <a:endParaRPr lang="en-US" sz="1400" dirty="0">
                        <a:effectLst/>
                        <a:latin typeface="+mj-lt"/>
                        <a:ea typeface="Times New Roman"/>
                        <a:cs typeface="Arial"/>
                      </a:endParaRPr>
                    </a:p>
                  </a:txBody>
                  <a:tcPr marL="68580" marR="68580" marT="0" marB="0"/>
                </a:tc>
                <a:tc>
                  <a:txBody>
                    <a:bodyPr/>
                    <a:lstStyle/>
                    <a:p>
                      <a:pPr marL="0" marR="0" algn="ctr">
                        <a:spcBef>
                          <a:spcPts val="0"/>
                        </a:spcBef>
                        <a:spcAft>
                          <a:spcPts val="0"/>
                        </a:spcAft>
                      </a:pPr>
                      <a:r>
                        <a:rPr lang="en-US" sz="1400" dirty="0" smtClean="0">
                          <a:effectLst/>
                          <a:latin typeface="+mj-lt"/>
                          <a:ea typeface="Times New Roman"/>
                          <a:cs typeface="Arial"/>
                        </a:rPr>
                        <a:t>5.61</a:t>
                      </a:r>
                      <a:endParaRPr lang="en-US" sz="1400" dirty="0">
                        <a:effectLst/>
                        <a:latin typeface="+mj-lt"/>
                        <a:ea typeface="Times New Roman"/>
                        <a:cs typeface="Arial"/>
                      </a:endParaRPr>
                    </a:p>
                  </a:txBody>
                  <a:tcPr marL="68580" marR="68580" marT="0" marB="0"/>
                </a:tc>
                <a:tc>
                  <a:txBody>
                    <a:bodyPr/>
                    <a:lstStyle/>
                    <a:p>
                      <a:pPr marL="0" marR="0" algn="ctr">
                        <a:spcBef>
                          <a:spcPts val="0"/>
                        </a:spcBef>
                        <a:spcAft>
                          <a:spcPts val="0"/>
                        </a:spcAft>
                      </a:pPr>
                      <a:r>
                        <a:rPr lang="en-US" sz="1400" dirty="0" smtClean="0">
                          <a:effectLst/>
                          <a:latin typeface="+mj-lt"/>
                          <a:ea typeface="Times New Roman"/>
                          <a:cs typeface="Arial"/>
                        </a:rPr>
                        <a:t>8.210</a:t>
                      </a:r>
                      <a:r>
                        <a:rPr lang="en-US" sz="1400" kern="1200" dirty="0" smtClean="0">
                          <a:solidFill>
                            <a:schemeClr val="tx1"/>
                          </a:solidFill>
                          <a:effectLst/>
                          <a:latin typeface="+mj-lt"/>
                          <a:ea typeface="Times New Roman"/>
                          <a:cs typeface="Arial"/>
                        </a:rPr>
                        <a:t>×10</a:t>
                      </a:r>
                      <a:r>
                        <a:rPr lang="en-US" sz="1400" kern="1200" baseline="30000" dirty="0" smtClean="0">
                          <a:solidFill>
                            <a:schemeClr val="tx1"/>
                          </a:solidFill>
                          <a:effectLst/>
                          <a:latin typeface="+mj-lt"/>
                          <a:ea typeface="+mn-ea"/>
                          <a:cs typeface="+mn-cs"/>
                        </a:rPr>
                        <a:t>-5</a:t>
                      </a:r>
                      <a:endParaRPr lang="en-US" sz="1400" dirty="0">
                        <a:effectLst/>
                        <a:latin typeface="+mj-lt"/>
                        <a:ea typeface="Times New Roman"/>
                        <a:cs typeface="Arial"/>
                      </a:endParaRPr>
                    </a:p>
                  </a:txBody>
                  <a:tcPr marL="68580" marR="68580" marT="0" marB="0"/>
                </a:tc>
              </a:tr>
              <a:tr h="205730">
                <a:tc>
                  <a:txBody>
                    <a:bodyPr/>
                    <a:lstStyle/>
                    <a:p>
                      <a:pPr marL="0" marR="0" algn="ctr">
                        <a:spcBef>
                          <a:spcPts val="0"/>
                        </a:spcBef>
                        <a:spcAft>
                          <a:spcPts val="0"/>
                        </a:spcAft>
                      </a:pPr>
                      <a:r>
                        <a:rPr lang="en-US" sz="1200" dirty="0">
                          <a:effectLst/>
                          <a:latin typeface="+mj-lt"/>
                        </a:rPr>
                        <a:t>6</a:t>
                      </a:r>
                      <a:endParaRPr lang="en-US" sz="1400" dirty="0">
                        <a:effectLst/>
                        <a:latin typeface="+mj-lt"/>
                        <a:ea typeface="Times New Roman"/>
                        <a:cs typeface="Arial"/>
                      </a:endParaRPr>
                    </a:p>
                  </a:txBody>
                  <a:tcPr marL="68580" marR="68580" marT="0" marB="0"/>
                </a:tc>
                <a:tc>
                  <a:txBody>
                    <a:bodyPr/>
                    <a:lstStyle/>
                    <a:p>
                      <a:pPr marL="0" marR="0" algn="ctr">
                        <a:spcBef>
                          <a:spcPts val="0"/>
                        </a:spcBef>
                        <a:spcAft>
                          <a:spcPts val="0"/>
                        </a:spcAft>
                      </a:pPr>
                      <a:r>
                        <a:rPr lang="en-US" sz="1400" dirty="0" smtClean="0">
                          <a:effectLst/>
                          <a:latin typeface="+mj-lt"/>
                          <a:ea typeface="Times New Roman"/>
                          <a:cs typeface="Arial"/>
                        </a:rPr>
                        <a:t>15.11</a:t>
                      </a:r>
                      <a:endParaRPr lang="en-US" sz="1400" dirty="0">
                        <a:effectLst/>
                        <a:latin typeface="+mj-lt"/>
                        <a:ea typeface="Times New Roman"/>
                        <a:cs typeface="Arial"/>
                      </a:endParaRPr>
                    </a:p>
                  </a:txBody>
                  <a:tcPr marL="68580" marR="68580" marT="0" marB="0"/>
                </a:tc>
                <a:tc>
                  <a:txBody>
                    <a:bodyPr/>
                    <a:lstStyle/>
                    <a:p>
                      <a:pPr marL="0" marR="0" algn="ctr">
                        <a:spcBef>
                          <a:spcPts val="0"/>
                        </a:spcBef>
                        <a:spcAft>
                          <a:spcPts val="0"/>
                        </a:spcAft>
                      </a:pPr>
                      <a:r>
                        <a:rPr lang="en-US" sz="1400" dirty="0" smtClean="0">
                          <a:effectLst/>
                          <a:latin typeface="+mj-lt"/>
                          <a:ea typeface="Times New Roman"/>
                          <a:cs typeface="Arial"/>
                        </a:rPr>
                        <a:t>5.61</a:t>
                      </a:r>
                      <a:endParaRPr lang="en-US" sz="1400" dirty="0">
                        <a:effectLst/>
                        <a:latin typeface="+mj-lt"/>
                        <a:ea typeface="Times New Roman"/>
                        <a:cs typeface="Arial"/>
                      </a:endParaRPr>
                    </a:p>
                  </a:txBody>
                  <a:tcPr marL="68580" marR="68580" marT="0" marB="0"/>
                </a:tc>
                <a:tc>
                  <a:txBody>
                    <a:bodyPr/>
                    <a:lstStyle/>
                    <a:p>
                      <a:pPr marL="0" marR="0" algn="ctr">
                        <a:spcBef>
                          <a:spcPts val="0"/>
                        </a:spcBef>
                        <a:spcAft>
                          <a:spcPts val="0"/>
                        </a:spcAft>
                      </a:pPr>
                      <a:r>
                        <a:rPr lang="en-US" sz="1400" dirty="0" smtClean="0">
                          <a:effectLst/>
                          <a:latin typeface="+mj-lt"/>
                          <a:ea typeface="Times New Roman"/>
                          <a:cs typeface="Arial"/>
                        </a:rPr>
                        <a:t>8.210</a:t>
                      </a:r>
                      <a:r>
                        <a:rPr lang="en-US" sz="1400" kern="1200" dirty="0" smtClean="0">
                          <a:solidFill>
                            <a:schemeClr val="tx1"/>
                          </a:solidFill>
                          <a:effectLst/>
                          <a:latin typeface="+mj-lt"/>
                          <a:ea typeface="Times New Roman"/>
                          <a:cs typeface="Arial"/>
                        </a:rPr>
                        <a:t>×10</a:t>
                      </a:r>
                      <a:r>
                        <a:rPr lang="en-US" sz="1400" kern="1200" baseline="30000" dirty="0" smtClean="0">
                          <a:solidFill>
                            <a:schemeClr val="tx1"/>
                          </a:solidFill>
                          <a:effectLst/>
                          <a:latin typeface="+mj-lt"/>
                          <a:ea typeface="+mn-ea"/>
                          <a:cs typeface="+mn-cs"/>
                        </a:rPr>
                        <a:t>-5</a:t>
                      </a:r>
                      <a:endParaRPr lang="en-US" sz="1400" dirty="0">
                        <a:effectLst/>
                        <a:latin typeface="+mj-lt"/>
                        <a:ea typeface="Times New Roman"/>
                        <a:cs typeface="Arial"/>
                      </a:endParaRPr>
                    </a:p>
                  </a:txBody>
                  <a:tcPr marL="68580" marR="68580" marT="0" marB="0"/>
                </a:tc>
              </a:tr>
            </a:tbl>
          </a:graphicData>
        </a:graphic>
      </p:graphicFrame>
      <p:graphicFrame>
        <p:nvGraphicFramePr>
          <p:cNvPr id="16" name="Object 15"/>
          <p:cNvGraphicFramePr>
            <a:graphicFrameLocks noChangeAspect="1"/>
          </p:cNvGraphicFramePr>
          <p:nvPr>
            <p:extLst>
              <p:ext uri="{D42A27DB-BD31-4B8C-83A1-F6EECF244321}">
                <p14:modId xmlns:p14="http://schemas.microsoft.com/office/powerpoint/2010/main" val="3755237984"/>
              </p:ext>
            </p:extLst>
          </p:nvPr>
        </p:nvGraphicFramePr>
        <p:xfrm>
          <a:off x="1085850" y="1544955"/>
          <a:ext cx="133350" cy="161925"/>
        </p:xfrm>
        <a:graphic>
          <a:graphicData uri="http://schemas.openxmlformats.org/presentationml/2006/ole">
            <mc:AlternateContent xmlns:mc="http://schemas.openxmlformats.org/markup-compatibility/2006">
              <mc:Choice xmlns:v="urn:schemas-microsoft-com:vml" Requires="v">
                <p:oleObj spid="_x0000_s22150" name="Equation" r:id="rId4" imgW="139579" imgH="164957" progId="Equation.DSMT4">
                  <p:embed/>
                </p:oleObj>
              </mc:Choice>
              <mc:Fallback>
                <p:oleObj name="Equation" r:id="rId4" imgW="139579" imgH="164957"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85850" y="1544955"/>
                        <a:ext cx="133350" cy="1619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7" name="Object 16"/>
          <p:cNvGraphicFramePr>
            <a:graphicFrameLocks noChangeAspect="1"/>
          </p:cNvGraphicFramePr>
          <p:nvPr>
            <p:extLst>
              <p:ext uri="{D42A27DB-BD31-4B8C-83A1-F6EECF244321}">
                <p14:modId xmlns:p14="http://schemas.microsoft.com/office/powerpoint/2010/main" val="540489464"/>
              </p:ext>
            </p:extLst>
          </p:nvPr>
        </p:nvGraphicFramePr>
        <p:xfrm>
          <a:off x="1600200" y="1478280"/>
          <a:ext cx="180975" cy="228600"/>
        </p:xfrm>
        <a:graphic>
          <a:graphicData uri="http://schemas.openxmlformats.org/presentationml/2006/ole">
            <mc:AlternateContent xmlns:mc="http://schemas.openxmlformats.org/markup-compatibility/2006">
              <mc:Choice xmlns:v="urn:schemas-microsoft-com:vml" Requires="v">
                <p:oleObj spid="_x0000_s22151" name="Equation" r:id="rId6" imgW="190500" imgH="228600" progId="Equation.DSMT4">
                  <p:embed/>
                </p:oleObj>
              </mc:Choice>
              <mc:Fallback>
                <p:oleObj name="Equation" r:id="rId6" imgW="190500" imgH="22860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600200" y="1478280"/>
                        <a:ext cx="180975" cy="228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8" name="Object 17"/>
          <p:cNvGraphicFramePr>
            <a:graphicFrameLocks noChangeAspect="1"/>
          </p:cNvGraphicFramePr>
          <p:nvPr>
            <p:extLst>
              <p:ext uri="{D42A27DB-BD31-4B8C-83A1-F6EECF244321}">
                <p14:modId xmlns:p14="http://schemas.microsoft.com/office/powerpoint/2010/main" val="1391234120"/>
              </p:ext>
            </p:extLst>
          </p:nvPr>
        </p:nvGraphicFramePr>
        <p:xfrm>
          <a:off x="2333625" y="1478280"/>
          <a:ext cx="333375" cy="228600"/>
        </p:xfrm>
        <a:graphic>
          <a:graphicData uri="http://schemas.openxmlformats.org/presentationml/2006/ole">
            <mc:AlternateContent xmlns:mc="http://schemas.openxmlformats.org/markup-compatibility/2006">
              <mc:Choice xmlns:v="urn:schemas-microsoft-com:vml" Requires="v">
                <p:oleObj spid="_x0000_s22152" name="Equation" r:id="rId8" imgW="342751" imgH="228501" progId="Equation.DSMT4">
                  <p:embed/>
                </p:oleObj>
              </mc:Choice>
              <mc:Fallback>
                <p:oleObj name="Equation" r:id="rId8" imgW="342751" imgH="228501"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333625" y="1478280"/>
                        <a:ext cx="333375" cy="228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 name="Object 19"/>
          <p:cNvGraphicFramePr>
            <a:graphicFrameLocks noChangeAspect="1"/>
          </p:cNvGraphicFramePr>
          <p:nvPr>
            <p:extLst>
              <p:ext uri="{D42A27DB-BD31-4B8C-83A1-F6EECF244321}">
                <p14:modId xmlns:p14="http://schemas.microsoft.com/office/powerpoint/2010/main" val="1081770754"/>
              </p:ext>
            </p:extLst>
          </p:nvPr>
        </p:nvGraphicFramePr>
        <p:xfrm>
          <a:off x="3598862" y="1554480"/>
          <a:ext cx="211138" cy="228600"/>
        </p:xfrm>
        <a:graphic>
          <a:graphicData uri="http://schemas.openxmlformats.org/presentationml/2006/ole">
            <mc:AlternateContent xmlns:mc="http://schemas.openxmlformats.org/markup-compatibility/2006">
              <mc:Choice xmlns:v="urn:schemas-microsoft-com:vml" Requires="v">
                <p:oleObj spid="_x0000_s22153" name="Equation" r:id="rId10" imgW="215640" imgH="228600" progId="Equation.DSMT4">
                  <p:embed/>
                </p:oleObj>
              </mc:Choice>
              <mc:Fallback>
                <p:oleObj name="Equation" r:id="rId10" imgW="215640" imgH="228600" progId="Equation.DSMT4">
                  <p:embed/>
                  <p:pic>
                    <p:nvPicPr>
                      <p:cNvPr id="0" name=""/>
                      <p:cNvPicPr>
                        <a:picLocks noChangeAspect="1" noChangeArrowheads="1"/>
                      </p:cNvPicPr>
                      <p:nvPr/>
                    </p:nvPicPr>
                    <p:blipFill>
                      <a:blip r:embed="rId11"/>
                      <a:srcRect/>
                      <a:stretch>
                        <a:fillRect/>
                      </a:stretch>
                    </p:blipFill>
                    <p:spPr bwMode="auto">
                      <a:xfrm>
                        <a:off x="3598862" y="1554480"/>
                        <a:ext cx="211138"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1" name="Rectangle 2"/>
          <p:cNvSpPr txBox="1">
            <a:spLocks noChangeArrowheads="1"/>
          </p:cNvSpPr>
          <p:nvPr/>
        </p:nvSpPr>
        <p:spPr>
          <a:xfrm>
            <a:off x="685800" y="672172"/>
            <a:ext cx="7772400" cy="547028"/>
          </a:xfrm>
          <a:prstGeom prst="rect">
            <a:avLst/>
          </a:prstGeom>
        </p:spPr>
        <p:txBody>
          <a:bodyPr/>
          <a:lst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a:lstStyle>
          <a:p>
            <a:pPr algn="ctr" eaLnBrk="1" hangingPunct="1">
              <a:defRPr/>
            </a:pPr>
            <a:r>
              <a:rPr lang="en-US" sz="3200" b="1" dirty="0" smtClean="0">
                <a:solidFill>
                  <a:srgbClr val="0070C0"/>
                </a:solidFill>
              </a:rPr>
              <a:t>Channel Characteristics (Mixed)  </a:t>
            </a:r>
            <a:endParaRPr lang="en-CA" sz="3200" dirty="0" smtClean="0"/>
          </a:p>
          <a:p>
            <a:pPr algn="ctr" eaLnBrk="1" hangingPunct="1">
              <a:defRPr/>
            </a:pPr>
            <a:endParaRPr lang="en-CA" sz="3200" dirty="0" smtClean="0"/>
          </a:p>
          <a:p>
            <a:pPr>
              <a:buClr>
                <a:srgbClr val="0070C0"/>
              </a:buClr>
              <a:buSzPct val="150000"/>
              <a:defRPr/>
            </a:pPr>
            <a:endParaRPr lang="en-CA" sz="3200" dirty="0">
              <a:cs typeface="Arial" charset="0"/>
            </a:endParaRPr>
          </a:p>
        </p:txBody>
      </p:sp>
      <p:sp>
        <p:nvSpPr>
          <p:cNvPr id="14" name="Rectangle 13"/>
          <p:cNvSpPr/>
          <p:nvPr/>
        </p:nvSpPr>
        <p:spPr>
          <a:xfrm>
            <a:off x="488950" y="5410200"/>
            <a:ext cx="7893050" cy="646331"/>
          </a:xfrm>
          <a:prstGeom prst="rect">
            <a:avLst/>
          </a:prstGeom>
        </p:spPr>
        <p:txBody>
          <a:bodyPr wrap="square">
            <a:spAutoFit/>
          </a:bodyPr>
          <a:lstStyle/>
          <a:p>
            <a:pPr marL="800100" lvl="1" indent="-342900" algn="just">
              <a:spcAft>
                <a:spcPts val="600"/>
              </a:spcAft>
              <a:buClr>
                <a:srgbClr val="3366CC"/>
              </a:buClr>
              <a:buSzPct val="150000"/>
              <a:buFont typeface="Courier New" pitchFamily="49" charset="0"/>
              <a:buChar char="o"/>
              <a:defRPr/>
            </a:pPr>
            <a:r>
              <a:rPr lang="en-US" sz="1800" dirty="0"/>
              <a:t>The RMS delay, mean excess delay and channel DC gain saturate </a:t>
            </a:r>
            <a:r>
              <a:rPr lang="tr-TR" sz="1800" dirty="0"/>
              <a:t>                               </a:t>
            </a:r>
            <a:r>
              <a:rPr lang="en-US" sz="1800" dirty="0"/>
              <a:t>after 4 reflections</a:t>
            </a:r>
            <a:r>
              <a:rPr lang="en-US" sz="1800" dirty="0" smtClean="0"/>
              <a:t>.</a:t>
            </a:r>
            <a:endParaRPr lang="en-US" sz="1800" dirty="0"/>
          </a:p>
        </p:txBody>
      </p:sp>
      <p:pic>
        <p:nvPicPr>
          <p:cNvPr id="22050" name="Picture 54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379988" y="1438573"/>
            <a:ext cx="2325612" cy="15379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2052" name="Picture 548"/>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705600" y="1412014"/>
            <a:ext cx="2363935" cy="15875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2053" name="Picture 549"/>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413227" y="3304401"/>
            <a:ext cx="2511573" cy="16867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22" name="Straight Connector 21"/>
          <p:cNvCxnSpPr/>
          <p:nvPr/>
        </p:nvCxnSpPr>
        <p:spPr bwMode="auto">
          <a:xfrm>
            <a:off x="5867400" y="1475601"/>
            <a:ext cx="0" cy="1143000"/>
          </a:xfrm>
          <a:prstGeom prst="line">
            <a:avLst/>
          </a:prstGeom>
          <a:ln>
            <a:solidFill>
              <a:srgbClr val="FF0000"/>
            </a:solidFill>
            <a:prstDash val="sysDash"/>
            <a:headEnd type="none" w="sm" len="sm"/>
            <a:tailEnd type="none" w="sm" len="sm"/>
          </a:ln>
          <a:extLst/>
        </p:spPr>
        <p:style>
          <a:lnRef idx="2">
            <a:schemeClr val="dk1"/>
          </a:lnRef>
          <a:fillRef idx="0">
            <a:schemeClr val="dk1"/>
          </a:fillRef>
          <a:effectRef idx="1">
            <a:schemeClr val="dk1"/>
          </a:effectRef>
          <a:fontRef idx="minor">
            <a:schemeClr val="tx1"/>
          </a:fontRef>
        </p:style>
      </p:cxnSp>
      <p:cxnSp>
        <p:nvCxnSpPr>
          <p:cNvPr id="23" name="Straight Connector 22"/>
          <p:cNvCxnSpPr/>
          <p:nvPr/>
        </p:nvCxnSpPr>
        <p:spPr bwMode="auto">
          <a:xfrm>
            <a:off x="8229600" y="1475601"/>
            <a:ext cx="0" cy="1143000"/>
          </a:xfrm>
          <a:prstGeom prst="line">
            <a:avLst/>
          </a:prstGeom>
          <a:ln>
            <a:solidFill>
              <a:srgbClr val="FF0000"/>
            </a:solidFill>
            <a:prstDash val="sysDash"/>
            <a:headEnd type="none" w="sm" len="sm"/>
            <a:tailEnd type="none" w="sm" len="sm"/>
          </a:ln>
          <a:extLst/>
        </p:spPr>
        <p:style>
          <a:lnRef idx="2">
            <a:schemeClr val="dk1"/>
          </a:lnRef>
          <a:fillRef idx="0">
            <a:schemeClr val="dk1"/>
          </a:fillRef>
          <a:effectRef idx="1">
            <a:schemeClr val="dk1"/>
          </a:effectRef>
          <a:fontRef idx="minor">
            <a:schemeClr val="tx1"/>
          </a:fontRef>
        </p:style>
      </p:cxnSp>
      <p:sp>
        <p:nvSpPr>
          <p:cNvPr id="24" name="TextBox 23"/>
          <p:cNvSpPr txBox="1"/>
          <p:nvPr/>
        </p:nvSpPr>
        <p:spPr>
          <a:xfrm>
            <a:off x="4419600" y="2997369"/>
            <a:ext cx="2438400" cy="230832"/>
          </a:xfrm>
          <a:prstGeom prst="rect">
            <a:avLst/>
          </a:prstGeom>
          <a:noFill/>
        </p:spPr>
        <p:txBody>
          <a:bodyPr wrap="square" rtlCol="0">
            <a:spAutoFit/>
          </a:bodyPr>
          <a:lstStyle/>
          <a:p>
            <a:r>
              <a:rPr lang="en-US" sz="900" b="1" dirty="0" smtClean="0"/>
              <a:t>Mean Excess Delay vs. Number of Reflections</a:t>
            </a:r>
            <a:endParaRPr lang="en-US" sz="900" b="1" dirty="0"/>
          </a:p>
        </p:txBody>
      </p:sp>
      <p:sp>
        <p:nvSpPr>
          <p:cNvPr id="25" name="TextBox 24"/>
          <p:cNvSpPr txBox="1"/>
          <p:nvPr/>
        </p:nvSpPr>
        <p:spPr>
          <a:xfrm>
            <a:off x="6934200" y="2999601"/>
            <a:ext cx="2362199" cy="230832"/>
          </a:xfrm>
          <a:prstGeom prst="rect">
            <a:avLst/>
          </a:prstGeom>
          <a:noFill/>
        </p:spPr>
        <p:txBody>
          <a:bodyPr wrap="square" rtlCol="0">
            <a:spAutoFit/>
          </a:bodyPr>
          <a:lstStyle/>
          <a:p>
            <a:r>
              <a:rPr lang="en-US" sz="900" b="1" dirty="0" smtClean="0"/>
              <a:t>RMS Delay vs. Number of Reflections</a:t>
            </a:r>
            <a:endParaRPr lang="en-US" sz="900" b="1" dirty="0"/>
          </a:p>
        </p:txBody>
      </p:sp>
      <p:sp>
        <p:nvSpPr>
          <p:cNvPr id="26" name="TextBox 25"/>
          <p:cNvSpPr txBox="1"/>
          <p:nvPr/>
        </p:nvSpPr>
        <p:spPr>
          <a:xfrm>
            <a:off x="5562600" y="4978569"/>
            <a:ext cx="2362199" cy="230832"/>
          </a:xfrm>
          <a:prstGeom prst="rect">
            <a:avLst/>
          </a:prstGeom>
          <a:noFill/>
        </p:spPr>
        <p:txBody>
          <a:bodyPr wrap="square" rtlCol="0">
            <a:spAutoFit/>
          </a:bodyPr>
          <a:lstStyle/>
          <a:p>
            <a:r>
              <a:rPr lang="en-US" sz="900" b="1" dirty="0" smtClean="0"/>
              <a:t>Channel DC Gain vs. Number of Reflections</a:t>
            </a:r>
            <a:endParaRPr lang="en-US" sz="900" b="1" dirty="0"/>
          </a:p>
        </p:txBody>
      </p:sp>
      <p:cxnSp>
        <p:nvCxnSpPr>
          <p:cNvPr id="27" name="Straight Connector 26"/>
          <p:cNvCxnSpPr/>
          <p:nvPr/>
        </p:nvCxnSpPr>
        <p:spPr bwMode="auto">
          <a:xfrm>
            <a:off x="6705600" y="3380601"/>
            <a:ext cx="0" cy="1143000"/>
          </a:xfrm>
          <a:prstGeom prst="line">
            <a:avLst/>
          </a:prstGeom>
          <a:ln>
            <a:solidFill>
              <a:srgbClr val="FF0000"/>
            </a:solidFill>
            <a:prstDash val="sysDash"/>
            <a:headEnd type="none" w="sm" len="sm"/>
            <a:tailEnd type="none" w="sm" len="sm"/>
          </a:ln>
          <a:extLst/>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376822538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GB" altLang="en-US" dirty="0" smtClean="0"/>
              <a:t>May 2015</a:t>
            </a:r>
            <a:endParaRPr lang="en-GB" altLang="en-US" dirty="0"/>
          </a:p>
        </p:txBody>
      </p:sp>
      <p:sp>
        <p:nvSpPr>
          <p:cNvPr id="5" name="Footer Placeholder 4"/>
          <p:cNvSpPr>
            <a:spLocks noGrp="1"/>
          </p:cNvSpPr>
          <p:nvPr>
            <p:ph type="ftr" sz="quarter" idx="11"/>
          </p:nvPr>
        </p:nvSpPr>
        <p:spPr>
          <a:xfrm>
            <a:off x="5486400" y="6475413"/>
            <a:ext cx="3124200" cy="184666"/>
          </a:xfrm>
        </p:spPr>
        <p:txBody>
          <a:bodyPr/>
          <a:lstStyle/>
          <a:p>
            <a:r>
              <a:rPr lang="en-GB" altLang="en-US" dirty="0" smtClean="0"/>
              <a:t>Murat Uysal, </a:t>
            </a:r>
            <a:r>
              <a:rPr lang="en-GB" altLang="en-US" dirty="0" err="1"/>
              <a:t>Farshad</a:t>
            </a:r>
            <a:r>
              <a:rPr lang="en-GB" altLang="en-US" dirty="0"/>
              <a:t> </a:t>
            </a:r>
            <a:r>
              <a:rPr lang="en-GB" altLang="en-US" dirty="0" err="1"/>
              <a:t>Miramirkhani</a:t>
            </a:r>
            <a:endParaRPr lang="en-GB" altLang="en-US" dirty="0"/>
          </a:p>
        </p:txBody>
      </p:sp>
      <p:sp>
        <p:nvSpPr>
          <p:cNvPr id="6" name="Slide Number Placeholder 5"/>
          <p:cNvSpPr>
            <a:spLocks noGrp="1"/>
          </p:cNvSpPr>
          <p:nvPr>
            <p:ph type="sldNum" sz="quarter" idx="12"/>
          </p:nvPr>
        </p:nvSpPr>
        <p:spPr/>
        <p:txBody>
          <a:bodyPr/>
          <a:lstStyle/>
          <a:p>
            <a:r>
              <a:rPr lang="en-GB" altLang="en-US"/>
              <a:t>Slide </a:t>
            </a:r>
            <a:fld id="{68F34BEF-6D4B-4920-B9FF-96BD9BB2CBE9}" type="slidenum">
              <a:rPr lang="en-GB" altLang="en-US"/>
              <a:pPr/>
              <a:t>29</a:t>
            </a:fld>
            <a:endParaRPr lang="en-GB" altLang="en-US"/>
          </a:p>
        </p:txBody>
      </p:sp>
      <p:sp>
        <p:nvSpPr>
          <p:cNvPr id="7" name="Rectangle 2"/>
          <p:cNvSpPr txBox="1">
            <a:spLocks noChangeArrowheads="1"/>
          </p:cNvSpPr>
          <p:nvPr/>
        </p:nvSpPr>
        <p:spPr>
          <a:xfrm>
            <a:off x="685800" y="684213"/>
            <a:ext cx="7772400" cy="611187"/>
          </a:xfrm>
          <a:prstGeom prst="rect">
            <a:avLst/>
          </a:prstGeom>
        </p:spPr>
        <p:txBody>
          <a:bodyPr/>
          <a:lst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a:lstStyle>
          <a:p>
            <a:pPr algn="ctr" eaLnBrk="1" hangingPunct="1">
              <a:defRPr/>
            </a:pPr>
            <a:r>
              <a:rPr lang="en-US" sz="3200" b="1" dirty="0" smtClean="0">
                <a:solidFill>
                  <a:srgbClr val="0070C0"/>
                </a:solidFill>
              </a:rPr>
              <a:t>Conclusion</a:t>
            </a:r>
            <a:r>
              <a:rPr lang="tr-TR" sz="3200" b="1" dirty="0" smtClean="0">
                <a:solidFill>
                  <a:srgbClr val="0070C0"/>
                </a:solidFill>
              </a:rPr>
              <a:t>s</a:t>
            </a:r>
            <a:endParaRPr lang="en-CA" sz="3200" dirty="0" smtClean="0"/>
          </a:p>
          <a:p>
            <a:pPr eaLnBrk="1" hangingPunct="1">
              <a:defRPr/>
            </a:pPr>
            <a:endParaRPr lang="en-CA" b="1" dirty="0" smtClean="0">
              <a:solidFill>
                <a:srgbClr val="80B4CE"/>
              </a:solidFill>
              <a:effectLst>
                <a:outerShdw blurRad="38100" dist="38100" dir="2700000" algn="tl">
                  <a:srgbClr val="000000">
                    <a:alpha val="43137"/>
                  </a:srgbClr>
                </a:outerShdw>
              </a:effectLst>
            </a:endParaRPr>
          </a:p>
        </p:txBody>
      </p:sp>
      <p:sp>
        <p:nvSpPr>
          <p:cNvPr id="8" name="Rectangle 7"/>
          <p:cNvSpPr/>
          <p:nvPr/>
        </p:nvSpPr>
        <p:spPr>
          <a:xfrm>
            <a:off x="304800" y="1332262"/>
            <a:ext cx="8153400" cy="4536627"/>
          </a:xfrm>
          <a:prstGeom prst="rect">
            <a:avLst/>
          </a:prstGeom>
        </p:spPr>
        <p:txBody>
          <a:bodyPr wrap="square">
            <a:spAutoFit/>
          </a:bodyPr>
          <a:lstStyle/>
          <a:p>
            <a:pPr marL="800100" lvl="1" indent="-342900" algn="just">
              <a:lnSpc>
                <a:spcPct val="150000"/>
              </a:lnSpc>
              <a:buClr>
                <a:srgbClr val="3366CC"/>
              </a:buClr>
              <a:buSzPct val="150000"/>
              <a:buFont typeface="Courier New" pitchFamily="49" charset="0"/>
              <a:buChar char="o"/>
              <a:defRPr/>
            </a:pPr>
            <a:r>
              <a:rPr lang="tr-TR" sz="1800" dirty="0" smtClean="0"/>
              <a:t>Provided an overview of optical channel modeling approaches</a:t>
            </a:r>
            <a:endParaRPr lang="en-US" sz="1800" dirty="0" smtClean="0"/>
          </a:p>
          <a:p>
            <a:pPr marL="800100" lvl="1" indent="-342900" algn="just">
              <a:lnSpc>
                <a:spcPct val="150000"/>
              </a:lnSpc>
              <a:spcAft>
                <a:spcPts val="0"/>
              </a:spcAft>
              <a:buClr>
                <a:srgbClr val="3366CC"/>
              </a:buClr>
              <a:buSzPct val="150000"/>
              <a:buFont typeface="Courier New" pitchFamily="49" charset="0"/>
              <a:buChar char="o"/>
              <a:defRPr/>
            </a:pPr>
            <a:r>
              <a:rPr lang="tr-TR" sz="1800" dirty="0" err="1" smtClean="0"/>
              <a:t>Proposed</a:t>
            </a:r>
            <a:r>
              <a:rPr lang="tr-TR" sz="1800" dirty="0" smtClean="0"/>
              <a:t> a flexible and efficient method for realistic VLC channel modeling </a:t>
            </a:r>
          </a:p>
          <a:p>
            <a:pPr marL="1200150" lvl="2" indent="-285750">
              <a:spcAft>
                <a:spcPts val="600"/>
              </a:spcAft>
              <a:buClr>
                <a:srgbClr val="3366CC"/>
              </a:buClr>
              <a:buSzPct val="100000"/>
              <a:buFont typeface="Arial" pitchFamily="34" charset="0"/>
              <a:buChar char="•"/>
              <a:defRPr/>
            </a:pPr>
            <a:r>
              <a:rPr lang="en-US" sz="1600" dirty="0" smtClean="0">
                <a:solidFill>
                  <a:schemeClr val="tx2"/>
                </a:solidFill>
              </a:rPr>
              <a:t>Wavelength dependency</a:t>
            </a:r>
            <a:endParaRPr lang="en-US" sz="1600" dirty="0">
              <a:solidFill>
                <a:schemeClr val="tx2"/>
              </a:solidFill>
            </a:endParaRPr>
          </a:p>
          <a:p>
            <a:pPr marL="1257300" lvl="2" indent="-342900">
              <a:spcAft>
                <a:spcPts val="600"/>
              </a:spcAft>
              <a:buClr>
                <a:srgbClr val="3366CC"/>
              </a:buClr>
              <a:buSzPct val="100000"/>
              <a:buFont typeface="Arial" pitchFamily="34" charset="0"/>
              <a:buChar char="•"/>
              <a:defRPr/>
            </a:pPr>
            <a:r>
              <a:rPr lang="en-US" sz="1600" dirty="0" smtClean="0">
                <a:solidFill>
                  <a:schemeClr val="tx2"/>
                </a:solidFill>
              </a:rPr>
              <a:t>Realistic sources</a:t>
            </a:r>
            <a:endParaRPr lang="en-US" sz="1600" dirty="0">
              <a:solidFill>
                <a:schemeClr val="tx2"/>
              </a:solidFill>
            </a:endParaRPr>
          </a:p>
          <a:p>
            <a:pPr marL="1257300" lvl="2" indent="-342900">
              <a:spcAft>
                <a:spcPts val="600"/>
              </a:spcAft>
              <a:buClr>
                <a:srgbClr val="3366CC"/>
              </a:buClr>
              <a:buSzPct val="100000"/>
              <a:buFont typeface="Arial" pitchFamily="34" charset="0"/>
              <a:buChar char="•"/>
              <a:defRPr/>
            </a:pPr>
            <a:r>
              <a:rPr lang="en-US" sz="1600" dirty="0" smtClean="0">
                <a:solidFill>
                  <a:schemeClr val="tx2"/>
                </a:solidFill>
              </a:rPr>
              <a:t>Effect of objects and materials</a:t>
            </a:r>
            <a:endParaRPr lang="en-US" sz="2000" dirty="0" smtClean="0"/>
          </a:p>
          <a:p>
            <a:pPr marL="800100" lvl="1" indent="-342900" algn="just">
              <a:spcAft>
                <a:spcPts val="600"/>
              </a:spcAft>
              <a:buClr>
                <a:srgbClr val="3366CC"/>
              </a:buClr>
              <a:buSzPct val="150000"/>
              <a:buFont typeface="Courier New" pitchFamily="49" charset="0"/>
              <a:buChar char="o"/>
              <a:defRPr/>
            </a:pPr>
            <a:r>
              <a:rPr lang="tr-TR" sz="1800" dirty="0" smtClean="0"/>
              <a:t>Presented some initial results for a room size of 5m x 5m x </a:t>
            </a:r>
            <a:r>
              <a:rPr lang="tr-TR" sz="1800" dirty="0" smtClean="0"/>
              <a:t>3m </a:t>
            </a:r>
            <a:r>
              <a:rPr lang="tr-TR" sz="1800" dirty="0" err="1" smtClean="0"/>
              <a:t>assuming</a:t>
            </a:r>
            <a:r>
              <a:rPr lang="tr-TR" sz="1800" dirty="0" smtClean="0"/>
              <a:t> </a:t>
            </a:r>
            <a:r>
              <a:rPr lang="tr-TR" sz="1800" dirty="0" err="1" smtClean="0"/>
              <a:t>diffuse</a:t>
            </a:r>
            <a:r>
              <a:rPr lang="tr-TR" sz="1800" dirty="0" smtClean="0"/>
              <a:t>, </a:t>
            </a:r>
            <a:r>
              <a:rPr lang="tr-TR" sz="1800" dirty="0" err="1" smtClean="0"/>
              <a:t>mostly</a:t>
            </a:r>
            <a:r>
              <a:rPr lang="tr-TR" sz="1800" dirty="0" smtClean="0"/>
              <a:t> </a:t>
            </a:r>
            <a:r>
              <a:rPr lang="tr-TR" sz="1800" dirty="0" err="1" smtClean="0"/>
              <a:t>specular</a:t>
            </a:r>
            <a:r>
              <a:rPr lang="tr-TR" sz="1800" dirty="0" smtClean="0"/>
              <a:t> </a:t>
            </a:r>
            <a:r>
              <a:rPr lang="tr-TR" sz="1800" dirty="0" err="1" smtClean="0"/>
              <a:t>and</a:t>
            </a:r>
            <a:r>
              <a:rPr lang="tr-TR" sz="1800" dirty="0" smtClean="0"/>
              <a:t> </a:t>
            </a:r>
            <a:r>
              <a:rPr lang="tr-TR" sz="1800" dirty="0" err="1" smtClean="0"/>
              <a:t>mixed</a:t>
            </a:r>
            <a:r>
              <a:rPr lang="tr-TR" sz="1800" dirty="0" smtClean="0"/>
              <a:t> </a:t>
            </a:r>
            <a:r>
              <a:rPr lang="tr-TR" sz="1800" dirty="0" err="1" smtClean="0"/>
              <a:t>conditions</a:t>
            </a:r>
            <a:endParaRPr lang="en-US" sz="1800" dirty="0" smtClean="0"/>
          </a:p>
          <a:p>
            <a:pPr marL="1200150" lvl="2" indent="-285750" algn="just">
              <a:spcAft>
                <a:spcPts val="600"/>
              </a:spcAft>
              <a:buClr>
                <a:srgbClr val="3366CC"/>
              </a:buClr>
              <a:buSzPct val="100000"/>
              <a:buFont typeface="Arial" pitchFamily="34" charset="0"/>
              <a:buChar char="•"/>
              <a:defRPr/>
            </a:pPr>
            <a:r>
              <a:rPr lang="tr-TR" sz="1600" dirty="0" err="1" smtClean="0"/>
              <a:t>For</a:t>
            </a:r>
            <a:r>
              <a:rPr lang="tr-TR" sz="1600" dirty="0" smtClean="0"/>
              <a:t> </a:t>
            </a:r>
            <a:r>
              <a:rPr lang="tr-TR" sz="1600" dirty="0" err="1" smtClean="0"/>
              <a:t>diffuse</a:t>
            </a:r>
            <a:r>
              <a:rPr lang="tr-TR" sz="1600" dirty="0" smtClean="0"/>
              <a:t> </a:t>
            </a:r>
            <a:r>
              <a:rPr lang="tr-TR" sz="1600" dirty="0" err="1" smtClean="0"/>
              <a:t>case</a:t>
            </a:r>
            <a:r>
              <a:rPr lang="tr-TR" sz="1600" dirty="0" smtClean="0"/>
              <a:t>, </a:t>
            </a:r>
            <a:r>
              <a:rPr lang="tr-TR" sz="1600" dirty="0" err="1" smtClean="0"/>
              <a:t>we</a:t>
            </a:r>
            <a:r>
              <a:rPr lang="tr-TR" sz="1600" dirty="0" smtClean="0"/>
              <a:t> </a:t>
            </a:r>
            <a:r>
              <a:rPr lang="tr-TR" sz="1600" dirty="0" err="1" smtClean="0"/>
              <a:t>are</a:t>
            </a:r>
            <a:r>
              <a:rPr lang="tr-TR" sz="1600" dirty="0" smtClean="0"/>
              <a:t> </a:t>
            </a:r>
            <a:r>
              <a:rPr lang="tr-TR" sz="1600" dirty="0" err="1" smtClean="0"/>
              <a:t>able</a:t>
            </a:r>
            <a:r>
              <a:rPr lang="tr-TR" sz="1600" dirty="0" smtClean="0"/>
              <a:t> </a:t>
            </a:r>
            <a:r>
              <a:rPr lang="tr-TR" sz="1600" dirty="0" err="1" smtClean="0"/>
              <a:t>to</a:t>
            </a:r>
            <a:r>
              <a:rPr lang="tr-TR" sz="1600" dirty="0" smtClean="0"/>
              <a:t> </a:t>
            </a:r>
            <a:r>
              <a:rPr lang="tr-TR" sz="1600" dirty="0" err="1" smtClean="0"/>
              <a:t>reproduce</a:t>
            </a:r>
            <a:r>
              <a:rPr lang="tr-TR" sz="1600" dirty="0" smtClean="0"/>
              <a:t> </a:t>
            </a:r>
            <a:r>
              <a:rPr lang="tr-TR" sz="1600" dirty="0" err="1" smtClean="0"/>
              <a:t>the</a:t>
            </a:r>
            <a:r>
              <a:rPr lang="tr-TR" sz="1600" dirty="0" smtClean="0"/>
              <a:t> </a:t>
            </a:r>
            <a:r>
              <a:rPr lang="tr-TR" sz="1600" dirty="0" err="1" smtClean="0"/>
              <a:t>existing</a:t>
            </a:r>
            <a:r>
              <a:rPr lang="tr-TR" sz="1600" dirty="0" smtClean="0"/>
              <a:t> </a:t>
            </a:r>
            <a:r>
              <a:rPr lang="tr-TR" sz="1600" dirty="0" err="1" smtClean="0"/>
              <a:t>results</a:t>
            </a:r>
            <a:r>
              <a:rPr lang="tr-TR" sz="1600" dirty="0" smtClean="0"/>
              <a:t> in [14] </a:t>
            </a:r>
            <a:r>
              <a:rPr lang="tr-TR" sz="1600" dirty="0" err="1" smtClean="0"/>
              <a:t>using</a:t>
            </a:r>
            <a:r>
              <a:rPr lang="tr-TR" sz="1600" dirty="0" smtClean="0"/>
              <a:t> </a:t>
            </a:r>
            <a:r>
              <a:rPr lang="tr-TR" sz="1600" dirty="0" err="1" smtClean="0"/>
              <a:t>the</a:t>
            </a:r>
            <a:r>
              <a:rPr lang="tr-TR" sz="1600" dirty="0" smtClean="0"/>
              <a:t> </a:t>
            </a:r>
            <a:r>
              <a:rPr lang="tr-TR" sz="1600" dirty="0" err="1" smtClean="0"/>
              <a:t>same</a:t>
            </a:r>
            <a:r>
              <a:rPr lang="tr-TR" sz="1600" dirty="0" smtClean="0"/>
              <a:t> </a:t>
            </a:r>
            <a:r>
              <a:rPr lang="tr-TR" sz="1600" dirty="0" err="1" smtClean="0"/>
              <a:t>assumption</a:t>
            </a:r>
            <a:r>
              <a:rPr lang="tr-TR" sz="1600" dirty="0" smtClean="0"/>
              <a:t> of </a:t>
            </a:r>
            <a:r>
              <a:rPr lang="tr-TR" sz="1600" dirty="0" err="1" smtClean="0"/>
              <a:t>Lambertian</a:t>
            </a:r>
            <a:r>
              <a:rPr lang="tr-TR" sz="1600" dirty="0" smtClean="0"/>
              <a:t> </a:t>
            </a:r>
            <a:r>
              <a:rPr lang="tr-TR" sz="1600" dirty="0" err="1" smtClean="0"/>
              <a:t>source</a:t>
            </a:r>
            <a:r>
              <a:rPr lang="tr-TR" sz="1600" dirty="0" smtClean="0"/>
              <a:t> </a:t>
            </a:r>
          </a:p>
          <a:p>
            <a:pPr marL="1200150" lvl="2" indent="-285750" algn="just">
              <a:spcAft>
                <a:spcPts val="600"/>
              </a:spcAft>
              <a:buClr>
                <a:srgbClr val="3366CC"/>
              </a:buClr>
              <a:buSzPct val="100000"/>
              <a:buFont typeface="Arial" pitchFamily="34" charset="0"/>
              <a:buChar char="•"/>
              <a:defRPr/>
            </a:pPr>
            <a:r>
              <a:rPr lang="tr-TR" sz="1600" dirty="0" err="1" smtClean="0"/>
              <a:t>Unlike</a:t>
            </a:r>
            <a:r>
              <a:rPr lang="tr-TR" sz="1600" dirty="0" smtClean="0"/>
              <a:t> [14], </a:t>
            </a:r>
            <a:r>
              <a:rPr lang="tr-TR" sz="1600" dirty="0" err="1" smtClean="0"/>
              <a:t>our</a:t>
            </a:r>
            <a:r>
              <a:rPr lang="tr-TR" sz="1600" dirty="0" smtClean="0"/>
              <a:t> </a:t>
            </a:r>
            <a:r>
              <a:rPr lang="tr-TR" sz="1600" dirty="0" err="1" smtClean="0"/>
              <a:t>method</a:t>
            </a:r>
            <a:r>
              <a:rPr lang="tr-TR" sz="1600" dirty="0" smtClean="0"/>
              <a:t> </a:t>
            </a:r>
            <a:r>
              <a:rPr lang="tr-TR" sz="1600" dirty="0" err="1" smtClean="0"/>
              <a:t>works</a:t>
            </a:r>
            <a:r>
              <a:rPr lang="tr-TR" sz="1600" dirty="0" smtClean="0"/>
              <a:t> </a:t>
            </a:r>
            <a:r>
              <a:rPr lang="tr-TR" sz="1600" dirty="0" err="1" smtClean="0"/>
              <a:t>for</a:t>
            </a:r>
            <a:r>
              <a:rPr lang="tr-TR" sz="1600" dirty="0" smtClean="0"/>
              <a:t> </a:t>
            </a:r>
            <a:r>
              <a:rPr lang="tr-TR" sz="1600" dirty="0" err="1" smtClean="0"/>
              <a:t>any</a:t>
            </a:r>
            <a:r>
              <a:rPr lang="tr-TR" sz="1600" dirty="0" smtClean="0"/>
              <a:t> </a:t>
            </a:r>
            <a:r>
              <a:rPr lang="tr-TR" sz="1600" dirty="0" err="1" smtClean="0"/>
              <a:t>type</a:t>
            </a:r>
            <a:r>
              <a:rPr lang="tr-TR" sz="1600" dirty="0" smtClean="0"/>
              <a:t> of </a:t>
            </a:r>
            <a:r>
              <a:rPr lang="tr-TR" sz="1600" dirty="0" err="1" smtClean="0"/>
              <a:t>source</a:t>
            </a:r>
            <a:endParaRPr lang="tr-TR" sz="1600" dirty="0"/>
          </a:p>
          <a:p>
            <a:pPr marL="1200150" lvl="2" indent="-285750" algn="just">
              <a:buClr>
                <a:srgbClr val="3366CC"/>
              </a:buClr>
              <a:buSzPct val="100000"/>
              <a:buFont typeface="Arial" pitchFamily="34" charset="0"/>
              <a:buChar char="•"/>
              <a:defRPr/>
            </a:pPr>
            <a:r>
              <a:rPr lang="tr-TR" sz="1600" dirty="0" err="1" smtClean="0"/>
              <a:t>For</a:t>
            </a:r>
            <a:r>
              <a:rPr lang="tr-TR" sz="1600" dirty="0" smtClean="0"/>
              <a:t> </a:t>
            </a:r>
            <a:r>
              <a:rPr lang="tr-TR" sz="1600" dirty="0" err="1" smtClean="0"/>
              <a:t>other</a:t>
            </a:r>
            <a:r>
              <a:rPr lang="tr-TR" sz="1600" dirty="0" smtClean="0"/>
              <a:t> </a:t>
            </a:r>
            <a:r>
              <a:rPr lang="tr-TR" sz="1600" dirty="0" err="1" smtClean="0"/>
              <a:t>environments</a:t>
            </a:r>
            <a:r>
              <a:rPr lang="tr-TR" sz="1600" dirty="0" smtClean="0"/>
              <a:t> (</a:t>
            </a:r>
            <a:r>
              <a:rPr lang="tr-TR" sz="1600" dirty="0" err="1" smtClean="0"/>
              <a:t>specular</a:t>
            </a:r>
            <a:r>
              <a:rPr lang="tr-TR" sz="1600" dirty="0" smtClean="0"/>
              <a:t>, </a:t>
            </a:r>
            <a:r>
              <a:rPr lang="tr-TR" sz="1600" dirty="0" err="1" smtClean="0"/>
              <a:t>mixed</a:t>
            </a:r>
            <a:r>
              <a:rPr lang="tr-TR" sz="1600" dirty="0" smtClean="0"/>
              <a:t>) </a:t>
            </a:r>
            <a:r>
              <a:rPr lang="tr-TR" sz="1600" dirty="0" err="1" smtClean="0"/>
              <a:t>where</a:t>
            </a:r>
            <a:r>
              <a:rPr lang="tr-TR" sz="1600" dirty="0" smtClean="0"/>
              <a:t> [14] </a:t>
            </a:r>
            <a:r>
              <a:rPr lang="tr-TR" sz="1600" dirty="0" err="1" smtClean="0"/>
              <a:t>does</a:t>
            </a:r>
            <a:r>
              <a:rPr lang="tr-TR" sz="1600" dirty="0" smtClean="0"/>
              <a:t> not </a:t>
            </a:r>
            <a:r>
              <a:rPr lang="tr-TR" sz="1600" dirty="0" err="1" smtClean="0"/>
              <a:t>work</a:t>
            </a:r>
            <a:r>
              <a:rPr lang="tr-TR" sz="1600" dirty="0" smtClean="0"/>
              <a:t>, </a:t>
            </a:r>
            <a:r>
              <a:rPr lang="tr-TR" sz="1600" dirty="0" err="1" smtClean="0"/>
              <a:t>we</a:t>
            </a:r>
            <a:r>
              <a:rPr lang="tr-TR" sz="1600" dirty="0" smtClean="0"/>
              <a:t> can </a:t>
            </a:r>
            <a:r>
              <a:rPr lang="tr-TR" sz="1600" dirty="0" err="1" smtClean="0"/>
              <a:t>efficiently</a:t>
            </a:r>
            <a:r>
              <a:rPr lang="tr-TR" sz="1600" dirty="0" smtClean="0"/>
              <a:t> </a:t>
            </a:r>
            <a:r>
              <a:rPr lang="tr-TR" sz="1600" dirty="0" err="1" smtClean="0"/>
              <a:t>obtain</a:t>
            </a:r>
            <a:r>
              <a:rPr lang="tr-TR" sz="1600" dirty="0" smtClean="0"/>
              <a:t> </a:t>
            </a:r>
            <a:r>
              <a:rPr lang="tr-TR" sz="1600" dirty="0" err="1" smtClean="0"/>
              <a:t>CIRs</a:t>
            </a:r>
            <a:endParaRPr lang="tr-TR" sz="1600" dirty="0" smtClean="0"/>
          </a:p>
          <a:p>
            <a:pPr lvl="1" algn="just">
              <a:lnSpc>
                <a:spcPct val="107000"/>
              </a:lnSpc>
              <a:buClr>
                <a:srgbClr val="3366CC"/>
              </a:buClr>
              <a:buSzPct val="150000"/>
              <a:defRPr/>
            </a:pPr>
            <a:endParaRPr lang="en-US" sz="2000" b="1" dirty="0">
              <a:solidFill>
                <a:srgbClr val="FF0000"/>
              </a:solidFill>
            </a:endParaRPr>
          </a:p>
          <a:p>
            <a:pPr marL="800100" lvl="1" indent="-342900" algn="just">
              <a:lnSpc>
                <a:spcPct val="107000"/>
              </a:lnSpc>
              <a:buClr>
                <a:srgbClr val="3366CC"/>
              </a:buClr>
              <a:buSzPct val="150000"/>
              <a:buFont typeface="Courier New" pitchFamily="49" charset="0"/>
              <a:buChar char="o"/>
              <a:defRPr/>
            </a:pPr>
            <a:endParaRPr lang="en-US" sz="2000" b="1" dirty="0">
              <a:solidFill>
                <a:srgbClr val="000000"/>
              </a:solidFill>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412132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GB" altLang="en-US" dirty="0" smtClean="0"/>
              <a:t>May 2015</a:t>
            </a:r>
            <a:endParaRPr lang="en-GB" altLang="en-US" dirty="0"/>
          </a:p>
        </p:txBody>
      </p:sp>
      <p:sp>
        <p:nvSpPr>
          <p:cNvPr id="5" name="Footer Placeholder 4"/>
          <p:cNvSpPr>
            <a:spLocks noGrp="1"/>
          </p:cNvSpPr>
          <p:nvPr>
            <p:ph type="ftr" sz="quarter" idx="11"/>
          </p:nvPr>
        </p:nvSpPr>
        <p:spPr>
          <a:xfrm>
            <a:off x="5486400" y="6475413"/>
            <a:ext cx="3124200" cy="184666"/>
          </a:xfrm>
        </p:spPr>
        <p:txBody>
          <a:bodyPr/>
          <a:lstStyle/>
          <a:p>
            <a:r>
              <a:rPr lang="en-GB" altLang="en-US" dirty="0" smtClean="0"/>
              <a:t>Murat Uysal, </a:t>
            </a:r>
            <a:r>
              <a:rPr lang="en-GB" altLang="en-US" dirty="0" err="1" smtClean="0"/>
              <a:t>Farshad</a:t>
            </a:r>
            <a:r>
              <a:rPr lang="en-GB" altLang="en-US" dirty="0" smtClean="0"/>
              <a:t> </a:t>
            </a:r>
            <a:r>
              <a:rPr lang="en-GB" altLang="en-US" dirty="0" err="1" smtClean="0"/>
              <a:t>Miramirkhani</a:t>
            </a:r>
            <a:endParaRPr lang="en-GB" altLang="en-US" dirty="0"/>
          </a:p>
        </p:txBody>
      </p:sp>
      <p:sp>
        <p:nvSpPr>
          <p:cNvPr id="6" name="Slide Number Placeholder 5"/>
          <p:cNvSpPr>
            <a:spLocks noGrp="1"/>
          </p:cNvSpPr>
          <p:nvPr>
            <p:ph type="sldNum" sz="quarter" idx="12"/>
          </p:nvPr>
        </p:nvSpPr>
        <p:spPr/>
        <p:txBody>
          <a:bodyPr/>
          <a:lstStyle/>
          <a:p>
            <a:r>
              <a:rPr lang="en-GB" altLang="en-US"/>
              <a:t>Slide </a:t>
            </a:r>
            <a:fld id="{68F34BEF-6D4B-4920-B9FF-96BD9BB2CBE9}" type="slidenum">
              <a:rPr lang="en-GB" altLang="en-US"/>
              <a:pPr/>
              <a:t>3</a:t>
            </a:fld>
            <a:endParaRPr lang="en-GB" altLang="en-US"/>
          </a:p>
        </p:txBody>
      </p:sp>
      <p:sp>
        <p:nvSpPr>
          <p:cNvPr id="15" name="Rectangle 1"/>
          <p:cNvSpPr/>
          <p:nvPr/>
        </p:nvSpPr>
        <p:spPr>
          <a:xfrm>
            <a:off x="925048" y="1385768"/>
            <a:ext cx="7990352" cy="3508653"/>
          </a:xfrm>
          <a:prstGeom prst="rect">
            <a:avLst/>
          </a:prstGeom>
        </p:spPr>
        <p:txBody>
          <a:bodyPr wrap="square">
            <a:spAutoFit/>
          </a:bodyPr>
          <a:lstStyle/>
          <a:p>
            <a:pPr marL="342900" lvl="1" indent="-342900">
              <a:buClr>
                <a:srgbClr val="0070C0"/>
              </a:buClr>
              <a:buSzPct val="150000"/>
              <a:buFont typeface="Courier New" pitchFamily="49" charset="0"/>
              <a:buChar char="o"/>
              <a:defRPr/>
            </a:pPr>
            <a:r>
              <a:rPr lang="en-US" sz="1600" dirty="0" smtClean="0">
                <a:solidFill>
                  <a:schemeClr val="tx2"/>
                </a:solidFill>
                <a:latin typeface="+mj-lt"/>
              </a:rPr>
              <a:t> </a:t>
            </a:r>
            <a:r>
              <a:rPr lang="en-US" sz="1800" dirty="0" smtClean="0">
                <a:solidFill>
                  <a:schemeClr val="tx2"/>
                </a:solidFill>
                <a:latin typeface="+mj-lt"/>
              </a:rPr>
              <a:t>Motivation</a:t>
            </a:r>
            <a:endParaRPr lang="en-US" sz="1800" dirty="0">
              <a:solidFill>
                <a:srgbClr val="0070C0"/>
              </a:solidFill>
            </a:endParaRPr>
          </a:p>
          <a:p>
            <a:pPr marL="800100" lvl="1" indent="-342900">
              <a:buClr>
                <a:srgbClr val="3366CC"/>
              </a:buClr>
              <a:buSzPct val="100000"/>
              <a:buFont typeface="Arial" pitchFamily="34" charset="0"/>
              <a:buChar char="•"/>
              <a:defRPr/>
            </a:pPr>
            <a:r>
              <a:rPr lang="en-US" sz="1600" dirty="0" smtClean="0">
                <a:solidFill>
                  <a:schemeClr val="tx2"/>
                </a:solidFill>
              </a:rPr>
              <a:t>Overview of </a:t>
            </a:r>
            <a:r>
              <a:rPr lang="tr-TR" sz="1600" dirty="0" smtClean="0">
                <a:solidFill>
                  <a:schemeClr val="tx2"/>
                </a:solidFill>
              </a:rPr>
              <a:t>Optical </a:t>
            </a:r>
            <a:r>
              <a:rPr lang="en-US" sz="1600" dirty="0" smtClean="0">
                <a:solidFill>
                  <a:schemeClr val="tx2"/>
                </a:solidFill>
              </a:rPr>
              <a:t>Channel </a:t>
            </a:r>
            <a:r>
              <a:rPr lang="en-US" sz="1600" dirty="0" smtClean="0">
                <a:solidFill>
                  <a:schemeClr val="tx2"/>
                </a:solidFill>
              </a:rPr>
              <a:t>Modeling </a:t>
            </a:r>
            <a:r>
              <a:rPr lang="tr-TR" sz="1600" dirty="0" err="1" smtClean="0">
                <a:solidFill>
                  <a:schemeClr val="tx2"/>
                </a:solidFill>
              </a:rPr>
              <a:t>Methods</a:t>
            </a:r>
            <a:endParaRPr lang="en-US" sz="1600" dirty="0" smtClean="0">
              <a:solidFill>
                <a:schemeClr val="tx2"/>
              </a:solidFill>
            </a:endParaRPr>
          </a:p>
          <a:p>
            <a:pPr marL="800100" lvl="1" indent="-342900">
              <a:buClr>
                <a:srgbClr val="3366CC"/>
              </a:buClr>
              <a:buSzPct val="100000"/>
              <a:buFont typeface="Arial" pitchFamily="34" charset="0"/>
              <a:buChar char="•"/>
              <a:defRPr/>
            </a:pPr>
            <a:r>
              <a:rPr lang="en-US" sz="1600" dirty="0" smtClean="0">
                <a:solidFill>
                  <a:schemeClr val="tx2"/>
                </a:solidFill>
              </a:rPr>
              <a:t>Existing Works on VLC Channel Modeling</a:t>
            </a:r>
          </a:p>
          <a:p>
            <a:pPr lvl="1">
              <a:buClr>
                <a:srgbClr val="3366CC"/>
              </a:buClr>
              <a:buSzPct val="100000"/>
              <a:defRPr/>
            </a:pPr>
            <a:endParaRPr lang="en-US" sz="1800" dirty="0">
              <a:solidFill>
                <a:schemeClr val="tx2"/>
              </a:solidFill>
              <a:latin typeface="+mj-lt"/>
            </a:endParaRPr>
          </a:p>
          <a:p>
            <a:pPr marL="342900" lvl="1" indent="-342900">
              <a:buClr>
                <a:srgbClr val="0070C0"/>
              </a:buClr>
              <a:buSzPct val="150000"/>
              <a:buFont typeface="Courier New" pitchFamily="49" charset="0"/>
              <a:buChar char="o"/>
              <a:defRPr/>
            </a:pPr>
            <a:r>
              <a:rPr lang="en-US" sz="1800" dirty="0" smtClean="0">
                <a:solidFill>
                  <a:schemeClr val="tx2"/>
                </a:solidFill>
                <a:latin typeface="+mj-lt"/>
              </a:rPr>
              <a:t> </a:t>
            </a:r>
            <a:r>
              <a:rPr lang="tr-TR" sz="1800" dirty="0" err="1" smtClean="0">
                <a:solidFill>
                  <a:schemeClr val="tx2"/>
                </a:solidFill>
                <a:latin typeface="+mj-lt"/>
              </a:rPr>
              <a:t>Proposed</a:t>
            </a:r>
            <a:r>
              <a:rPr lang="tr-TR" sz="1800" dirty="0" smtClean="0">
                <a:solidFill>
                  <a:schemeClr val="tx2"/>
                </a:solidFill>
                <a:latin typeface="+mj-lt"/>
              </a:rPr>
              <a:t> </a:t>
            </a:r>
            <a:r>
              <a:rPr lang="en-US" sz="1800" dirty="0" smtClean="0">
                <a:solidFill>
                  <a:schemeClr val="tx2"/>
                </a:solidFill>
                <a:latin typeface="+mj-lt"/>
              </a:rPr>
              <a:t>Methodology for </a:t>
            </a:r>
            <a:r>
              <a:rPr lang="tr-TR" sz="1800" dirty="0" smtClean="0">
                <a:solidFill>
                  <a:schemeClr val="tx2"/>
                </a:solidFill>
                <a:latin typeface="+mj-lt"/>
              </a:rPr>
              <a:t>VLC </a:t>
            </a:r>
            <a:r>
              <a:rPr lang="en-US" sz="1800" dirty="0" smtClean="0">
                <a:solidFill>
                  <a:schemeClr val="tx2"/>
                </a:solidFill>
                <a:latin typeface="+mj-lt"/>
              </a:rPr>
              <a:t>Channel </a:t>
            </a:r>
            <a:r>
              <a:rPr lang="en-US" sz="1800" dirty="0" smtClean="0">
                <a:solidFill>
                  <a:schemeClr val="tx2"/>
                </a:solidFill>
                <a:latin typeface="+mj-lt"/>
              </a:rPr>
              <a:t>Modeling</a:t>
            </a:r>
            <a:endParaRPr lang="tr-TR" sz="1800" dirty="0">
              <a:solidFill>
                <a:srgbClr val="0070C0"/>
              </a:solidFill>
            </a:endParaRPr>
          </a:p>
          <a:p>
            <a:pPr marL="342900" lvl="1" indent="-342900">
              <a:buClr>
                <a:srgbClr val="0070C0"/>
              </a:buClr>
              <a:buSzPct val="150000"/>
              <a:buFont typeface="Courier New" pitchFamily="49" charset="0"/>
              <a:buChar char="o"/>
              <a:defRPr/>
            </a:pPr>
            <a:endParaRPr lang="tr-TR" sz="1800" dirty="0">
              <a:solidFill>
                <a:srgbClr val="0070C0"/>
              </a:solidFill>
            </a:endParaRPr>
          </a:p>
          <a:p>
            <a:pPr marL="342900" lvl="1" indent="-342900">
              <a:buClr>
                <a:srgbClr val="0070C0"/>
              </a:buClr>
              <a:buSzPct val="150000"/>
              <a:buFont typeface="Courier New" pitchFamily="49" charset="0"/>
              <a:buChar char="o"/>
              <a:defRPr/>
            </a:pPr>
            <a:r>
              <a:rPr lang="en-US" sz="1800" dirty="0" smtClean="0">
                <a:solidFill>
                  <a:schemeClr val="tx2"/>
                </a:solidFill>
              </a:rPr>
              <a:t>Channel Impulse Response </a:t>
            </a:r>
            <a:r>
              <a:rPr lang="tr-TR" sz="1800" dirty="0" err="1" smtClean="0">
                <a:solidFill>
                  <a:schemeClr val="tx2"/>
                </a:solidFill>
              </a:rPr>
              <a:t>Results</a:t>
            </a:r>
            <a:r>
              <a:rPr lang="tr-TR" sz="1800" dirty="0" smtClean="0">
                <a:solidFill>
                  <a:schemeClr val="tx2"/>
                </a:solidFill>
              </a:rPr>
              <a:t> </a:t>
            </a:r>
            <a:endParaRPr lang="en-US" sz="1800" dirty="0">
              <a:solidFill>
                <a:schemeClr val="tx2"/>
              </a:solidFill>
              <a:latin typeface="+mj-lt"/>
              <a:cs typeface="Arial" charset="0"/>
            </a:endParaRPr>
          </a:p>
          <a:p>
            <a:pPr marL="800100" lvl="1" indent="-342900">
              <a:buClr>
                <a:srgbClr val="3366CC"/>
              </a:buClr>
              <a:buSzPct val="100000"/>
              <a:buFont typeface="Arial" pitchFamily="34" charset="0"/>
              <a:buChar char="•"/>
              <a:defRPr/>
            </a:pPr>
            <a:r>
              <a:rPr lang="en-US" sz="1600" dirty="0" smtClean="0">
                <a:solidFill>
                  <a:schemeClr val="tx2"/>
                </a:solidFill>
              </a:rPr>
              <a:t>CIR </a:t>
            </a:r>
            <a:r>
              <a:rPr lang="en-US" sz="1600" dirty="0">
                <a:solidFill>
                  <a:schemeClr val="tx2"/>
                </a:solidFill>
              </a:rPr>
              <a:t>Results (Purely Diffuse</a:t>
            </a:r>
            <a:r>
              <a:rPr lang="en-US" sz="1600" dirty="0" smtClean="0">
                <a:solidFill>
                  <a:schemeClr val="tx2"/>
                </a:solidFill>
              </a:rPr>
              <a:t>)</a:t>
            </a:r>
            <a:endParaRPr lang="tr-TR" sz="1600" dirty="0" smtClean="0">
              <a:solidFill>
                <a:schemeClr val="tx2"/>
              </a:solidFill>
            </a:endParaRPr>
          </a:p>
          <a:p>
            <a:pPr marL="800100" lvl="1" indent="-342900">
              <a:buClr>
                <a:srgbClr val="3366CC"/>
              </a:buClr>
              <a:buSzPct val="100000"/>
              <a:buFont typeface="Arial" pitchFamily="34" charset="0"/>
              <a:buChar char="•"/>
              <a:defRPr/>
            </a:pPr>
            <a:r>
              <a:rPr lang="en-US" sz="1600" dirty="0" smtClean="0">
                <a:solidFill>
                  <a:schemeClr val="tx2"/>
                </a:solidFill>
              </a:rPr>
              <a:t>CIR Results </a:t>
            </a:r>
            <a:r>
              <a:rPr lang="en-US" sz="1600" dirty="0" smtClean="0">
                <a:solidFill>
                  <a:schemeClr val="tx2"/>
                </a:solidFill>
              </a:rPr>
              <a:t>(</a:t>
            </a:r>
            <a:r>
              <a:rPr lang="tr-TR" sz="1600" dirty="0" err="1" smtClean="0">
                <a:solidFill>
                  <a:schemeClr val="tx2"/>
                </a:solidFill>
              </a:rPr>
              <a:t>Mostly</a:t>
            </a:r>
            <a:r>
              <a:rPr lang="tr-TR" sz="1600" dirty="0" smtClean="0">
                <a:solidFill>
                  <a:schemeClr val="tx2"/>
                </a:solidFill>
              </a:rPr>
              <a:t> </a:t>
            </a:r>
            <a:r>
              <a:rPr lang="en-US" sz="1600" dirty="0" smtClean="0">
                <a:solidFill>
                  <a:schemeClr val="tx2"/>
                </a:solidFill>
              </a:rPr>
              <a:t>Specular )</a:t>
            </a:r>
            <a:endParaRPr lang="tr-TR" sz="1600" dirty="0" smtClean="0">
              <a:solidFill>
                <a:schemeClr val="tx2"/>
              </a:solidFill>
            </a:endParaRPr>
          </a:p>
          <a:p>
            <a:pPr marL="800100" lvl="1" indent="-342900">
              <a:buClr>
                <a:srgbClr val="3366CC"/>
              </a:buClr>
              <a:buSzPct val="100000"/>
              <a:buFont typeface="Arial" pitchFamily="34" charset="0"/>
              <a:buChar char="•"/>
              <a:defRPr/>
            </a:pPr>
            <a:r>
              <a:rPr lang="en-US" sz="1600" dirty="0">
                <a:solidFill>
                  <a:schemeClr val="tx2"/>
                </a:solidFill>
              </a:rPr>
              <a:t>CIR Results </a:t>
            </a:r>
            <a:r>
              <a:rPr lang="en-US" sz="1600" dirty="0" smtClean="0">
                <a:solidFill>
                  <a:schemeClr val="tx2"/>
                </a:solidFill>
              </a:rPr>
              <a:t>(</a:t>
            </a:r>
            <a:r>
              <a:rPr lang="tr-TR" sz="1600" dirty="0" smtClean="0">
                <a:solidFill>
                  <a:schemeClr val="tx2"/>
                </a:solidFill>
              </a:rPr>
              <a:t>Mixed</a:t>
            </a:r>
            <a:r>
              <a:rPr lang="en-US" sz="1600" dirty="0" smtClean="0">
                <a:solidFill>
                  <a:schemeClr val="tx2"/>
                </a:solidFill>
              </a:rPr>
              <a:t>)</a:t>
            </a:r>
            <a:endParaRPr lang="tr-TR" sz="1600" dirty="0" smtClean="0">
              <a:solidFill>
                <a:schemeClr val="tx2"/>
              </a:solidFill>
            </a:endParaRPr>
          </a:p>
          <a:p>
            <a:pPr marL="800100" lvl="1" indent="-342900">
              <a:buClr>
                <a:srgbClr val="3366CC"/>
              </a:buClr>
              <a:buSzPct val="100000"/>
              <a:buFont typeface="Arial" pitchFamily="34" charset="0"/>
              <a:buChar char="•"/>
              <a:defRPr/>
            </a:pPr>
            <a:r>
              <a:rPr lang="tr-TR" sz="1600" dirty="0" err="1" smtClean="0">
                <a:solidFill>
                  <a:schemeClr val="tx2"/>
                </a:solidFill>
              </a:rPr>
              <a:t>Comparison</a:t>
            </a:r>
            <a:r>
              <a:rPr lang="tr-TR" sz="1600" dirty="0" smtClean="0">
                <a:solidFill>
                  <a:schemeClr val="tx2"/>
                </a:solidFill>
              </a:rPr>
              <a:t> </a:t>
            </a:r>
            <a:r>
              <a:rPr lang="tr-TR" sz="1600" dirty="0" err="1" smtClean="0">
                <a:solidFill>
                  <a:schemeClr val="tx2"/>
                </a:solidFill>
              </a:rPr>
              <a:t>with</a:t>
            </a:r>
            <a:r>
              <a:rPr lang="tr-TR" sz="1600" dirty="0" smtClean="0">
                <a:solidFill>
                  <a:schemeClr val="tx2"/>
                </a:solidFill>
              </a:rPr>
              <a:t> </a:t>
            </a:r>
            <a:r>
              <a:rPr lang="tr-TR" sz="1600" dirty="0" err="1" smtClean="0">
                <a:solidFill>
                  <a:schemeClr val="tx2"/>
                </a:solidFill>
              </a:rPr>
              <a:t>existing</a:t>
            </a:r>
            <a:r>
              <a:rPr lang="tr-TR" sz="1600" dirty="0" smtClean="0">
                <a:solidFill>
                  <a:schemeClr val="tx2"/>
                </a:solidFill>
              </a:rPr>
              <a:t> </a:t>
            </a:r>
            <a:r>
              <a:rPr lang="tr-TR" sz="1600" dirty="0" err="1" smtClean="0">
                <a:solidFill>
                  <a:schemeClr val="tx2"/>
                </a:solidFill>
              </a:rPr>
              <a:t>results</a:t>
            </a:r>
            <a:endParaRPr lang="en-US" sz="1600" dirty="0" smtClean="0">
              <a:solidFill>
                <a:schemeClr val="tx2"/>
              </a:solidFill>
            </a:endParaRPr>
          </a:p>
          <a:p>
            <a:pPr marL="800100" lvl="1" indent="-342900">
              <a:buClr>
                <a:srgbClr val="3366CC"/>
              </a:buClr>
              <a:buSzPct val="100000"/>
              <a:buFont typeface="Arial" pitchFamily="34" charset="0"/>
              <a:buChar char="•"/>
              <a:defRPr/>
            </a:pPr>
            <a:endParaRPr lang="en-US" sz="1800" dirty="0" smtClean="0">
              <a:solidFill>
                <a:schemeClr val="tx2"/>
              </a:solidFill>
              <a:latin typeface="+mj-lt"/>
              <a:cs typeface="Arial" charset="0"/>
            </a:endParaRPr>
          </a:p>
          <a:p>
            <a:pPr marL="342900" indent="-342900">
              <a:buClr>
                <a:srgbClr val="0070C0"/>
              </a:buClr>
              <a:buSzPct val="150000"/>
              <a:buFont typeface="Courier New" pitchFamily="49" charset="0"/>
              <a:buChar char="o"/>
              <a:defRPr/>
            </a:pPr>
            <a:r>
              <a:rPr lang="en-US" sz="1800" dirty="0">
                <a:solidFill>
                  <a:schemeClr val="tx2"/>
                </a:solidFill>
                <a:latin typeface="+mj-lt"/>
                <a:cs typeface="Arial" charset="0"/>
              </a:rPr>
              <a:t> </a:t>
            </a:r>
            <a:r>
              <a:rPr lang="en-US" sz="1800" dirty="0" smtClean="0">
                <a:solidFill>
                  <a:schemeClr val="tx2"/>
                </a:solidFill>
                <a:latin typeface="+mj-lt"/>
                <a:cs typeface="Arial" charset="0"/>
              </a:rPr>
              <a:t>Conclusion</a:t>
            </a:r>
            <a:r>
              <a:rPr lang="tr-TR" sz="1800" dirty="0" smtClean="0">
                <a:solidFill>
                  <a:schemeClr val="tx2"/>
                </a:solidFill>
                <a:latin typeface="+mj-lt"/>
                <a:cs typeface="Arial" charset="0"/>
              </a:rPr>
              <a:t>s</a:t>
            </a:r>
            <a:endParaRPr lang="en-US" sz="1800" dirty="0">
              <a:solidFill>
                <a:schemeClr val="tx2"/>
              </a:solidFill>
              <a:latin typeface="+mj-lt"/>
              <a:cs typeface="Arial" charset="0"/>
            </a:endParaRPr>
          </a:p>
        </p:txBody>
      </p:sp>
      <p:sp>
        <p:nvSpPr>
          <p:cNvPr id="16" name="Rectangle 2"/>
          <p:cNvSpPr txBox="1">
            <a:spLocks noChangeArrowheads="1"/>
          </p:cNvSpPr>
          <p:nvPr/>
        </p:nvSpPr>
        <p:spPr>
          <a:xfrm>
            <a:off x="755650" y="685800"/>
            <a:ext cx="7016750" cy="554037"/>
          </a:xfrm>
          <a:prstGeom prst="rect">
            <a:avLst/>
          </a:prstGeom>
        </p:spPr>
        <p:txBody>
          <a:bodyPr/>
          <a:lst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a:lstStyle>
          <a:p>
            <a:pPr eaLnBrk="1" hangingPunct="1">
              <a:defRPr/>
            </a:pPr>
            <a:r>
              <a:rPr lang="en-US" sz="3200" b="1" dirty="0" smtClean="0">
                <a:solidFill>
                  <a:srgbClr val="0070C0"/>
                </a:solidFill>
              </a:rPr>
              <a:t>Outline</a:t>
            </a:r>
            <a:endParaRPr lang="en-CA" sz="3200" b="1" dirty="0" smtClean="0">
              <a:solidFill>
                <a:srgbClr val="0070C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tr-TR" altLang="en-US" dirty="0" smtClean="0"/>
              <a:t>May 2015</a:t>
            </a:r>
            <a:endParaRPr lang="en-GB" altLang="en-US" dirty="0"/>
          </a:p>
        </p:txBody>
      </p:sp>
      <p:sp>
        <p:nvSpPr>
          <p:cNvPr id="3" name="Footer Placeholder 2"/>
          <p:cNvSpPr>
            <a:spLocks noGrp="1"/>
          </p:cNvSpPr>
          <p:nvPr>
            <p:ph type="ftr" sz="quarter" idx="11"/>
          </p:nvPr>
        </p:nvSpPr>
        <p:spPr>
          <a:xfrm>
            <a:off x="5486400" y="6475413"/>
            <a:ext cx="3124200" cy="369332"/>
          </a:xfrm>
        </p:spPr>
        <p:txBody>
          <a:bodyPr/>
          <a:lstStyle/>
          <a:p>
            <a:r>
              <a:rPr lang="en-GB" altLang="en-US" dirty="0"/>
              <a:t>Murat </a:t>
            </a:r>
            <a:r>
              <a:rPr lang="en-GB" altLang="en-US" dirty="0" err="1"/>
              <a:t>Uysal</a:t>
            </a:r>
            <a:r>
              <a:rPr lang="en-GB" altLang="en-US" dirty="0"/>
              <a:t>, </a:t>
            </a:r>
            <a:r>
              <a:rPr lang="en-GB" altLang="en-US" dirty="0" err="1"/>
              <a:t>Farshad</a:t>
            </a:r>
            <a:r>
              <a:rPr lang="en-GB" altLang="en-US" dirty="0"/>
              <a:t> </a:t>
            </a:r>
            <a:r>
              <a:rPr lang="en-GB" altLang="en-US" dirty="0" err="1"/>
              <a:t>Miramirkhani</a:t>
            </a:r>
            <a:endParaRPr lang="en-GB" altLang="en-US" dirty="0"/>
          </a:p>
          <a:p>
            <a:endParaRPr lang="en-GB" altLang="en-US" dirty="0"/>
          </a:p>
        </p:txBody>
      </p:sp>
      <p:sp>
        <p:nvSpPr>
          <p:cNvPr id="4" name="Slide Number Placeholder 3"/>
          <p:cNvSpPr>
            <a:spLocks noGrp="1"/>
          </p:cNvSpPr>
          <p:nvPr>
            <p:ph type="sldNum" sz="quarter" idx="12"/>
          </p:nvPr>
        </p:nvSpPr>
        <p:spPr/>
        <p:txBody>
          <a:bodyPr/>
          <a:lstStyle/>
          <a:p>
            <a:r>
              <a:rPr lang="en-GB" altLang="en-US" smtClean="0"/>
              <a:t>Slide </a:t>
            </a:r>
            <a:fld id="{2F03CF15-9775-4923-BCFF-1A75B19C3DAF}" type="slidenum">
              <a:rPr lang="en-GB" altLang="en-US" smtClean="0"/>
              <a:pPr/>
              <a:t>30</a:t>
            </a:fld>
            <a:endParaRPr lang="en-GB" altLang="en-US"/>
          </a:p>
        </p:txBody>
      </p:sp>
      <p:sp>
        <p:nvSpPr>
          <p:cNvPr id="5" name="Rectangle 2"/>
          <p:cNvSpPr txBox="1">
            <a:spLocks noChangeArrowheads="1"/>
          </p:cNvSpPr>
          <p:nvPr/>
        </p:nvSpPr>
        <p:spPr>
          <a:xfrm>
            <a:off x="685800" y="685800"/>
            <a:ext cx="8305800" cy="547028"/>
          </a:xfrm>
          <a:prstGeom prst="rect">
            <a:avLst/>
          </a:prstGeom>
        </p:spPr>
        <p:txBody>
          <a:bodyPr/>
          <a:lst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a:lstStyle>
          <a:p>
            <a:pPr eaLnBrk="1" hangingPunct="1">
              <a:defRPr/>
            </a:pPr>
            <a:r>
              <a:rPr lang="tr-TR" sz="3200" b="1" dirty="0" err="1" smtClean="0">
                <a:solidFill>
                  <a:srgbClr val="0070C0"/>
                </a:solidFill>
              </a:rPr>
              <a:t>Future</a:t>
            </a:r>
            <a:r>
              <a:rPr lang="tr-TR" sz="3200" b="1" dirty="0" smtClean="0">
                <a:solidFill>
                  <a:srgbClr val="0070C0"/>
                </a:solidFill>
              </a:rPr>
              <a:t> </a:t>
            </a:r>
            <a:r>
              <a:rPr lang="tr-TR" sz="3200" b="1" dirty="0" smtClean="0">
                <a:solidFill>
                  <a:srgbClr val="0070C0"/>
                </a:solidFill>
              </a:rPr>
              <a:t>Plan</a:t>
            </a:r>
            <a:endParaRPr lang="en-CA" sz="3200" dirty="0" smtClean="0"/>
          </a:p>
          <a:p>
            <a:pPr algn="ctr" eaLnBrk="1" hangingPunct="1">
              <a:defRPr/>
            </a:pPr>
            <a:endParaRPr lang="en-CA" sz="3200" dirty="0" smtClean="0"/>
          </a:p>
          <a:p>
            <a:pPr>
              <a:buClr>
                <a:srgbClr val="0070C0"/>
              </a:buClr>
              <a:buSzPct val="150000"/>
              <a:defRPr/>
            </a:pPr>
            <a:endParaRPr lang="en-CA" sz="3200" dirty="0">
              <a:cs typeface="Arial" charset="0"/>
            </a:endParaRPr>
          </a:p>
        </p:txBody>
      </p:sp>
      <p:sp>
        <p:nvSpPr>
          <p:cNvPr id="6" name="Rectangle 5"/>
          <p:cNvSpPr/>
          <p:nvPr/>
        </p:nvSpPr>
        <p:spPr>
          <a:xfrm>
            <a:off x="304800" y="1411069"/>
            <a:ext cx="7620000" cy="646331"/>
          </a:xfrm>
          <a:prstGeom prst="rect">
            <a:avLst/>
          </a:prstGeom>
        </p:spPr>
        <p:txBody>
          <a:bodyPr wrap="square">
            <a:spAutoFit/>
          </a:bodyPr>
          <a:lstStyle/>
          <a:p>
            <a:pPr marL="800100" lvl="1" indent="-342900" algn="just">
              <a:spcAft>
                <a:spcPts val="600"/>
              </a:spcAft>
              <a:buClr>
                <a:srgbClr val="3366CC"/>
              </a:buClr>
              <a:buSzPct val="150000"/>
              <a:buFont typeface="Courier New" pitchFamily="49" charset="0"/>
              <a:buChar char="o"/>
              <a:defRPr/>
            </a:pPr>
            <a:r>
              <a:rPr lang="tr-TR" sz="1800" dirty="0" err="1" smtClean="0"/>
              <a:t>Based</a:t>
            </a:r>
            <a:r>
              <a:rPr lang="tr-TR" sz="1800" dirty="0" smtClean="0"/>
              <a:t> on </a:t>
            </a:r>
            <a:r>
              <a:rPr lang="tr-TR" sz="1800" dirty="0" err="1" smtClean="0"/>
              <a:t>the</a:t>
            </a:r>
            <a:r>
              <a:rPr lang="tr-TR" sz="1800" dirty="0" smtClean="0"/>
              <a:t> TG </a:t>
            </a:r>
            <a:r>
              <a:rPr lang="tr-TR" sz="1800" dirty="0" err="1" smtClean="0"/>
              <a:t>recommendations</a:t>
            </a:r>
            <a:r>
              <a:rPr lang="tr-TR" sz="1800" dirty="0" smtClean="0"/>
              <a:t>, </a:t>
            </a:r>
            <a:r>
              <a:rPr lang="tr-TR" sz="1800" dirty="0" err="1" smtClean="0"/>
              <a:t>we</a:t>
            </a:r>
            <a:r>
              <a:rPr lang="tr-TR" sz="1800" dirty="0" smtClean="0"/>
              <a:t> plan </a:t>
            </a:r>
            <a:r>
              <a:rPr lang="tr-TR" sz="1800" dirty="0" err="1" smtClean="0"/>
              <a:t>to</a:t>
            </a:r>
            <a:r>
              <a:rPr lang="tr-TR" sz="1800" dirty="0" smtClean="0"/>
              <a:t> </a:t>
            </a:r>
            <a:r>
              <a:rPr lang="tr-TR" sz="1800" dirty="0" err="1" smtClean="0"/>
              <a:t>obtain</a:t>
            </a:r>
            <a:r>
              <a:rPr lang="tr-TR" sz="1800" dirty="0" smtClean="0"/>
              <a:t> </a:t>
            </a:r>
            <a:r>
              <a:rPr lang="en-US" sz="1800" dirty="0" smtClean="0"/>
              <a:t>CIRs </a:t>
            </a:r>
            <a:r>
              <a:rPr lang="tr-TR" sz="1800" dirty="0" err="1" smtClean="0"/>
              <a:t>for</a:t>
            </a:r>
            <a:r>
              <a:rPr lang="tr-TR" sz="1800" dirty="0" smtClean="0"/>
              <a:t> </a:t>
            </a:r>
            <a:r>
              <a:rPr lang="tr-TR" sz="1800" dirty="0" err="1" smtClean="0"/>
              <a:t>the</a:t>
            </a:r>
            <a:r>
              <a:rPr lang="tr-TR" sz="1800" dirty="0" smtClean="0"/>
              <a:t> </a:t>
            </a:r>
            <a:r>
              <a:rPr lang="tr-TR" sz="1800" dirty="0" err="1" smtClean="0"/>
              <a:t>specified</a:t>
            </a:r>
            <a:r>
              <a:rPr lang="tr-TR" sz="1800" dirty="0" smtClean="0"/>
              <a:t> </a:t>
            </a:r>
            <a:r>
              <a:rPr lang="tr-TR" sz="1800" dirty="0" err="1" smtClean="0"/>
              <a:t>environments</a:t>
            </a:r>
            <a:r>
              <a:rPr lang="tr-TR" sz="1800" dirty="0" smtClean="0"/>
              <a:t> </a:t>
            </a:r>
            <a:r>
              <a:rPr lang="tr-TR" sz="1800" dirty="0" err="1" smtClean="0"/>
              <a:t>and</a:t>
            </a:r>
            <a:r>
              <a:rPr lang="tr-TR" sz="1800" dirty="0" smtClean="0"/>
              <a:t> </a:t>
            </a:r>
            <a:r>
              <a:rPr lang="tr-TR" sz="1800" dirty="0" err="1" smtClean="0"/>
              <a:t>make</a:t>
            </a:r>
            <a:r>
              <a:rPr lang="tr-TR" sz="1800" dirty="0" smtClean="0"/>
              <a:t> </a:t>
            </a:r>
            <a:r>
              <a:rPr lang="en-US" sz="1800" dirty="0" smtClean="0"/>
              <a:t>available </a:t>
            </a:r>
            <a:r>
              <a:rPr lang="en-US" sz="1800" dirty="0"/>
              <a:t>as .m files for public </a:t>
            </a:r>
            <a:r>
              <a:rPr lang="en-US" sz="1800" dirty="0" smtClean="0"/>
              <a:t>use</a:t>
            </a:r>
            <a:endParaRPr lang="en-US" sz="1800" dirty="0"/>
          </a:p>
        </p:txBody>
      </p:sp>
    </p:spTree>
    <p:extLst>
      <p:ext uri="{BB962C8B-B14F-4D97-AF65-F5344CB8AC3E}">
        <p14:creationId xmlns:p14="http://schemas.microsoft.com/office/powerpoint/2010/main" val="128390168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tr-TR" altLang="en-US" dirty="0" smtClean="0"/>
              <a:t>May 2015</a:t>
            </a:r>
            <a:endParaRPr lang="en-GB" altLang="en-US" dirty="0"/>
          </a:p>
        </p:txBody>
      </p:sp>
      <p:sp>
        <p:nvSpPr>
          <p:cNvPr id="3" name="Footer Placeholder 2"/>
          <p:cNvSpPr>
            <a:spLocks noGrp="1"/>
          </p:cNvSpPr>
          <p:nvPr>
            <p:ph type="ftr" sz="quarter" idx="11"/>
          </p:nvPr>
        </p:nvSpPr>
        <p:spPr>
          <a:xfrm>
            <a:off x="5486400" y="6475413"/>
            <a:ext cx="3124200" cy="184666"/>
          </a:xfrm>
        </p:spPr>
        <p:txBody>
          <a:bodyPr/>
          <a:lstStyle/>
          <a:p>
            <a:r>
              <a:rPr lang="en-GB" altLang="en-US" dirty="0"/>
              <a:t>Murat </a:t>
            </a:r>
            <a:r>
              <a:rPr lang="en-GB" altLang="en-US" dirty="0" err="1"/>
              <a:t>Uysal</a:t>
            </a:r>
            <a:r>
              <a:rPr lang="en-GB" altLang="en-US" dirty="0"/>
              <a:t>, </a:t>
            </a:r>
            <a:r>
              <a:rPr lang="tr-TR" altLang="en-US" dirty="0"/>
              <a:t>F</a:t>
            </a:r>
            <a:r>
              <a:rPr lang="en-GB" altLang="en-US" dirty="0" err="1"/>
              <a:t>arshad</a:t>
            </a:r>
            <a:r>
              <a:rPr lang="en-GB" altLang="en-US" dirty="0"/>
              <a:t> </a:t>
            </a:r>
            <a:r>
              <a:rPr lang="en-GB" altLang="en-US" dirty="0" err="1"/>
              <a:t>Miramirkhani</a:t>
            </a:r>
            <a:endParaRPr lang="en-GB" altLang="en-US" dirty="0"/>
          </a:p>
        </p:txBody>
      </p:sp>
      <p:sp>
        <p:nvSpPr>
          <p:cNvPr id="4" name="Slide Number Placeholder 3"/>
          <p:cNvSpPr>
            <a:spLocks noGrp="1"/>
          </p:cNvSpPr>
          <p:nvPr>
            <p:ph type="sldNum" sz="quarter" idx="12"/>
          </p:nvPr>
        </p:nvSpPr>
        <p:spPr/>
        <p:txBody>
          <a:bodyPr/>
          <a:lstStyle/>
          <a:p>
            <a:r>
              <a:rPr lang="en-GB" altLang="en-US" smtClean="0"/>
              <a:t>Slide </a:t>
            </a:r>
            <a:fld id="{2F03CF15-9775-4923-BCFF-1A75B19C3DAF}" type="slidenum">
              <a:rPr lang="en-GB" altLang="en-US" smtClean="0"/>
              <a:pPr/>
              <a:t>31</a:t>
            </a:fld>
            <a:endParaRPr lang="en-GB" altLang="en-US"/>
          </a:p>
        </p:txBody>
      </p:sp>
      <p:sp>
        <p:nvSpPr>
          <p:cNvPr id="5" name="Rectangle 2"/>
          <p:cNvSpPr txBox="1">
            <a:spLocks noChangeArrowheads="1"/>
          </p:cNvSpPr>
          <p:nvPr/>
        </p:nvSpPr>
        <p:spPr>
          <a:xfrm>
            <a:off x="685800" y="685800"/>
            <a:ext cx="7016750" cy="782637"/>
          </a:xfrm>
          <a:prstGeom prst="rect">
            <a:avLst/>
          </a:prstGeom>
        </p:spPr>
        <p:txBody>
          <a:bodyPr/>
          <a:lst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a:lstStyle>
          <a:p>
            <a:pPr eaLnBrk="1" hangingPunct="1">
              <a:defRPr/>
            </a:pPr>
            <a:r>
              <a:rPr lang="tr-TR" sz="3200" b="1" dirty="0" err="1" smtClean="0">
                <a:solidFill>
                  <a:srgbClr val="0070C0"/>
                </a:solidFill>
              </a:rPr>
              <a:t>Acknowledgments</a:t>
            </a:r>
            <a:endParaRPr lang="en-CA" sz="3200" dirty="0" smtClean="0"/>
          </a:p>
          <a:p>
            <a:pPr eaLnBrk="1" hangingPunct="1">
              <a:defRPr/>
            </a:pPr>
            <a:endParaRPr lang="en-CA" b="1" dirty="0" smtClean="0">
              <a:solidFill>
                <a:srgbClr val="80B4CE"/>
              </a:solidFill>
              <a:effectLst>
                <a:outerShdw blurRad="38100" dist="38100" dir="2700000" algn="tl">
                  <a:srgbClr val="000000">
                    <a:alpha val="43137"/>
                  </a:srgbClr>
                </a:outerShdw>
              </a:effectLst>
            </a:endParaRPr>
          </a:p>
        </p:txBody>
      </p:sp>
      <p:sp>
        <p:nvSpPr>
          <p:cNvPr id="6" name="Rectangle 5"/>
          <p:cNvSpPr/>
          <p:nvPr/>
        </p:nvSpPr>
        <p:spPr>
          <a:xfrm>
            <a:off x="228600" y="1371600"/>
            <a:ext cx="8153400" cy="1047338"/>
          </a:xfrm>
          <a:prstGeom prst="rect">
            <a:avLst/>
          </a:prstGeom>
        </p:spPr>
        <p:txBody>
          <a:bodyPr wrap="square">
            <a:spAutoFit/>
          </a:bodyPr>
          <a:lstStyle/>
          <a:p>
            <a:pPr lvl="1" algn="just">
              <a:lnSpc>
                <a:spcPct val="107000"/>
              </a:lnSpc>
              <a:buClr>
                <a:srgbClr val="3366CC"/>
              </a:buClr>
              <a:buSzPct val="150000"/>
              <a:defRPr/>
            </a:pPr>
            <a:r>
              <a:rPr lang="tr-TR" sz="1800" dirty="0" err="1" smtClean="0"/>
              <a:t>This</a:t>
            </a:r>
            <a:r>
              <a:rPr lang="tr-TR" sz="1800" dirty="0" smtClean="0"/>
              <a:t> </a:t>
            </a:r>
            <a:r>
              <a:rPr lang="tr-TR" sz="1800" dirty="0" err="1" smtClean="0"/>
              <a:t>work</a:t>
            </a:r>
            <a:r>
              <a:rPr lang="tr-TR" sz="1800" dirty="0" smtClean="0"/>
              <a:t> is </a:t>
            </a:r>
            <a:r>
              <a:rPr lang="tr-TR" sz="1800" dirty="0" err="1" smtClean="0"/>
              <a:t>supported</a:t>
            </a:r>
            <a:r>
              <a:rPr lang="tr-TR" sz="1800" dirty="0" smtClean="0"/>
              <a:t> in </a:t>
            </a:r>
            <a:r>
              <a:rPr lang="tr-TR" sz="1800" dirty="0" err="1" smtClean="0"/>
              <a:t>part</a:t>
            </a:r>
            <a:r>
              <a:rPr lang="tr-TR" sz="1800" dirty="0" smtClean="0"/>
              <a:t> </a:t>
            </a:r>
            <a:r>
              <a:rPr lang="tr-TR" sz="1800" dirty="0" err="1" smtClean="0"/>
              <a:t>by</a:t>
            </a:r>
            <a:r>
              <a:rPr lang="tr-TR" sz="1800" dirty="0" smtClean="0"/>
              <a:t> </a:t>
            </a:r>
            <a:r>
              <a:rPr lang="tr-TR" sz="1800" dirty="0" err="1" smtClean="0"/>
              <a:t>the</a:t>
            </a:r>
            <a:r>
              <a:rPr lang="tr-TR" sz="1800" dirty="0" smtClean="0"/>
              <a:t> EU COST Action IC1101 OPTICWISE.</a:t>
            </a:r>
          </a:p>
          <a:p>
            <a:pPr lvl="1" algn="just">
              <a:lnSpc>
                <a:spcPct val="107000"/>
              </a:lnSpc>
              <a:buClr>
                <a:srgbClr val="3366CC"/>
              </a:buClr>
              <a:buSzPct val="150000"/>
              <a:defRPr/>
            </a:pPr>
            <a:endParaRPr lang="en-US" sz="2000" b="1" dirty="0">
              <a:solidFill>
                <a:srgbClr val="FF0000"/>
              </a:solidFill>
            </a:endParaRPr>
          </a:p>
          <a:p>
            <a:pPr marL="800100" lvl="1" indent="-342900" algn="just">
              <a:lnSpc>
                <a:spcPct val="107000"/>
              </a:lnSpc>
              <a:buClr>
                <a:srgbClr val="3366CC"/>
              </a:buClr>
              <a:buSzPct val="150000"/>
              <a:buFont typeface="Courier New" pitchFamily="49" charset="0"/>
              <a:buChar char="o"/>
              <a:defRPr/>
            </a:pPr>
            <a:endParaRPr lang="en-US" sz="2000" b="1" dirty="0">
              <a:solidFill>
                <a:srgbClr val="000000"/>
              </a:solidFill>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893609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GB" altLang="en-US" dirty="0" smtClean="0"/>
              <a:t>May 2015</a:t>
            </a:r>
            <a:endParaRPr lang="en-GB" altLang="en-US" dirty="0"/>
          </a:p>
        </p:txBody>
      </p:sp>
      <p:sp>
        <p:nvSpPr>
          <p:cNvPr id="5" name="Footer Placeholder 4"/>
          <p:cNvSpPr>
            <a:spLocks noGrp="1"/>
          </p:cNvSpPr>
          <p:nvPr>
            <p:ph type="ftr" sz="quarter" idx="11"/>
          </p:nvPr>
        </p:nvSpPr>
        <p:spPr>
          <a:xfrm>
            <a:off x="5486400" y="6475413"/>
            <a:ext cx="3124200" cy="184666"/>
          </a:xfrm>
        </p:spPr>
        <p:txBody>
          <a:bodyPr/>
          <a:lstStyle/>
          <a:p>
            <a:r>
              <a:rPr lang="en-GB" altLang="en-US" dirty="0" smtClean="0"/>
              <a:t>Murat Uysal, </a:t>
            </a:r>
            <a:r>
              <a:rPr lang="en-GB" altLang="en-US" dirty="0" err="1" smtClean="0"/>
              <a:t>Farshad</a:t>
            </a:r>
            <a:r>
              <a:rPr lang="en-GB" altLang="en-US" dirty="0" smtClean="0"/>
              <a:t> </a:t>
            </a:r>
            <a:r>
              <a:rPr lang="en-GB" altLang="en-US" dirty="0" err="1" smtClean="0"/>
              <a:t>Miramirkhani</a:t>
            </a:r>
            <a:endParaRPr lang="en-GB" altLang="en-US" dirty="0"/>
          </a:p>
        </p:txBody>
      </p:sp>
      <p:sp>
        <p:nvSpPr>
          <p:cNvPr id="6" name="Slide Number Placeholder 5"/>
          <p:cNvSpPr>
            <a:spLocks noGrp="1"/>
          </p:cNvSpPr>
          <p:nvPr>
            <p:ph type="sldNum" sz="quarter" idx="12"/>
          </p:nvPr>
        </p:nvSpPr>
        <p:spPr/>
        <p:txBody>
          <a:bodyPr/>
          <a:lstStyle/>
          <a:p>
            <a:r>
              <a:rPr lang="en-GB" altLang="en-US"/>
              <a:t>Slide </a:t>
            </a:r>
            <a:fld id="{68F34BEF-6D4B-4920-B9FF-96BD9BB2CBE9}" type="slidenum">
              <a:rPr lang="en-GB" altLang="en-US"/>
              <a:pPr/>
              <a:t>4</a:t>
            </a:fld>
            <a:endParaRPr lang="en-GB" altLang="en-US"/>
          </a:p>
        </p:txBody>
      </p:sp>
      <p:sp>
        <p:nvSpPr>
          <p:cNvPr id="12" name="Rectangle 2"/>
          <p:cNvSpPr txBox="1">
            <a:spLocks noChangeArrowheads="1"/>
          </p:cNvSpPr>
          <p:nvPr/>
        </p:nvSpPr>
        <p:spPr>
          <a:xfrm>
            <a:off x="685800" y="685800"/>
            <a:ext cx="7848600" cy="609600"/>
          </a:xfrm>
          <a:prstGeom prst="rect">
            <a:avLst/>
          </a:prstGeom>
        </p:spPr>
        <p:txBody>
          <a:bodyPr/>
          <a:lst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a:lstStyle>
          <a:p>
            <a:pPr algn="ctr" eaLnBrk="1" hangingPunct="1">
              <a:defRPr/>
            </a:pPr>
            <a:r>
              <a:rPr lang="en-US" sz="3200" b="1" dirty="0" smtClean="0">
                <a:solidFill>
                  <a:srgbClr val="0070C0"/>
                </a:solidFill>
              </a:rPr>
              <a:t>Motivation</a:t>
            </a:r>
            <a:endParaRPr lang="en-CA" sz="3200" b="1" dirty="0" smtClean="0">
              <a:solidFill>
                <a:srgbClr val="0070C0"/>
              </a:solidFill>
              <a:effectLst>
                <a:outerShdw blurRad="38100" dist="38100" dir="2700000" algn="tl">
                  <a:srgbClr val="000000">
                    <a:alpha val="43137"/>
                  </a:srgbClr>
                </a:outerShdw>
              </a:effectLst>
            </a:endParaRPr>
          </a:p>
          <a:p>
            <a:pPr eaLnBrk="1" hangingPunct="1">
              <a:defRPr/>
            </a:pPr>
            <a:r>
              <a:rPr lang="en-CA" sz="3200" dirty="0" smtClean="0"/>
              <a:t/>
            </a:r>
            <a:br>
              <a:rPr lang="en-CA" sz="3200" dirty="0" smtClean="0"/>
            </a:br>
            <a:r>
              <a:rPr lang="en-CA" sz="3200" dirty="0" smtClean="0"/>
              <a:t/>
            </a:r>
            <a:br>
              <a:rPr lang="en-CA" sz="3200" dirty="0" smtClean="0"/>
            </a:br>
            <a:endParaRPr lang="en-CA" b="1" dirty="0" smtClean="0">
              <a:solidFill>
                <a:srgbClr val="80B4CE"/>
              </a:solidFill>
              <a:effectLst>
                <a:outerShdw blurRad="38100" dist="38100" dir="2700000" algn="tl">
                  <a:srgbClr val="000000">
                    <a:alpha val="43137"/>
                  </a:srgbClr>
                </a:outerShdw>
              </a:effectLst>
            </a:endParaRPr>
          </a:p>
        </p:txBody>
      </p:sp>
      <p:sp>
        <p:nvSpPr>
          <p:cNvPr id="13" name="TextBox 7"/>
          <p:cNvSpPr txBox="1"/>
          <p:nvPr/>
        </p:nvSpPr>
        <p:spPr>
          <a:xfrm>
            <a:off x="914401" y="1392237"/>
            <a:ext cx="7315199" cy="4662815"/>
          </a:xfrm>
          <a:prstGeom prst="rect">
            <a:avLst/>
          </a:prstGeom>
          <a:noFill/>
        </p:spPr>
        <p:txBody>
          <a:bodyPr wrap="square">
            <a:spAutoFit/>
          </a:bodyPr>
          <a:lstStyle/>
          <a:p>
            <a:pPr marL="342900" indent="-342900">
              <a:buClr>
                <a:srgbClr val="3366CC"/>
              </a:buClr>
              <a:buSzPct val="150000"/>
              <a:buFont typeface="Courier New" pitchFamily="49" charset="0"/>
              <a:buChar char="o"/>
              <a:defRPr/>
            </a:pPr>
            <a:r>
              <a:rPr lang="en-US" sz="1800" dirty="0" smtClean="0">
                <a:solidFill>
                  <a:schemeClr val="tx2"/>
                </a:solidFill>
              </a:rPr>
              <a:t>Growing literature on VLC</a:t>
            </a:r>
          </a:p>
          <a:p>
            <a:pPr>
              <a:buClr>
                <a:srgbClr val="3366CC"/>
              </a:buClr>
              <a:buSzPct val="150000"/>
              <a:defRPr/>
            </a:pPr>
            <a:endParaRPr lang="en-US" sz="900" dirty="0" smtClean="0">
              <a:solidFill>
                <a:schemeClr val="tx2"/>
              </a:solidFill>
            </a:endParaRPr>
          </a:p>
          <a:p>
            <a:pPr marL="342900" indent="-342900">
              <a:buClr>
                <a:srgbClr val="3366CC"/>
              </a:buClr>
              <a:buSzPct val="150000"/>
              <a:buFont typeface="Courier New" pitchFamily="49" charset="0"/>
              <a:buChar char="o"/>
              <a:defRPr/>
            </a:pPr>
            <a:r>
              <a:rPr lang="en-US" sz="1800" dirty="0">
                <a:solidFill>
                  <a:schemeClr val="tx2"/>
                </a:solidFill>
              </a:rPr>
              <a:t>Due to lack of proper channel models, infrared (IR) channel models are commonly used for the performance evaluation of VLC </a:t>
            </a:r>
            <a:r>
              <a:rPr lang="en-US" sz="1800" dirty="0" smtClean="0">
                <a:solidFill>
                  <a:schemeClr val="tx2"/>
                </a:solidFill>
              </a:rPr>
              <a:t>systems</a:t>
            </a:r>
          </a:p>
          <a:p>
            <a:pPr marL="342900" indent="-342900">
              <a:lnSpc>
                <a:spcPct val="150000"/>
              </a:lnSpc>
              <a:buClr>
                <a:srgbClr val="3366CC"/>
              </a:buClr>
              <a:buSzPct val="150000"/>
              <a:buFont typeface="Courier New" pitchFamily="49" charset="0"/>
              <a:buChar char="o"/>
              <a:defRPr/>
            </a:pPr>
            <a:r>
              <a:rPr lang="en-GB" sz="1800" dirty="0" smtClean="0">
                <a:solidFill>
                  <a:schemeClr val="tx2"/>
                </a:solidFill>
              </a:rPr>
              <a:t>VL and IR bands exhibit different characteristics</a:t>
            </a:r>
            <a:endParaRPr lang="en-US" sz="1600" dirty="0">
              <a:solidFill>
                <a:schemeClr val="tx2"/>
              </a:solidFill>
            </a:endParaRPr>
          </a:p>
          <a:p>
            <a:pPr>
              <a:buClr>
                <a:srgbClr val="3366CC"/>
              </a:buClr>
              <a:buSzPct val="150000"/>
              <a:defRPr/>
            </a:pPr>
            <a:endParaRPr lang="en-US" sz="300" dirty="0">
              <a:solidFill>
                <a:srgbClr val="0070C0"/>
              </a:solidFill>
            </a:endParaRPr>
          </a:p>
          <a:p>
            <a:pPr marL="800100" lvl="1" indent="-342900">
              <a:spcAft>
                <a:spcPts val="600"/>
              </a:spcAft>
              <a:buClr>
                <a:srgbClr val="3366CC"/>
              </a:buClr>
              <a:buSzPct val="100000"/>
              <a:buFont typeface="Arial" pitchFamily="34" charset="0"/>
              <a:buChar char="•"/>
              <a:defRPr/>
            </a:pPr>
            <a:r>
              <a:rPr lang="en-US" sz="1600" dirty="0" smtClean="0">
                <a:solidFill>
                  <a:schemeClr val="tx2"/>
                </a:solidFill>
              </a:rPr>
              <a:t>An </a:t>
            </a:r>
            <a:r>
              <a:rPr lang="en-US" sz="1600" dirty="0">
                <a:solidFill>
                  <a:schemeClr val="tx2"/>
                </a:solidFill>
              </a:rPr>
              <a:t>IR source can be approximated as a monochromatic emitter</a:t>
            </a:r>
          </a:p>
          <a:p>
            <a:pPr marL="800100" lvl="1" indent="-342900">
              <a:spcAft>
                <a:spcPts val="600"/>
              </a:spcAft>
              <a:buClr>
                <a:srgbClr val="3366CC"/>
              </a:buClr>
              <a:buSzPct val="100000"/>
              <a:buFont typeface="Arial" pitchFamily="34" charset="0"/>
              <a:buChar char="•"/>
              <a:defRPr/>
            </a:pPr>
            <a:r>
              <a:rPr lang="en-US" sz="1600" dirty="0">
                <a:solidFill>
                  <a:schemeClr val="tx2"/>
                </a:solidFill>
              </a:rPr>
              <a:t>A white light LED source is inherently wideband (380-780nm). This calls for the inclusion of wavelength-dependent channel in VLC channel modeling.</a:t>
            </a:r>
          </a:p>
          <a:p>
            <a:pPr marL="800100" lvl="1" indent="-342900">
              <a:spcAft>
                <a:spcPts val="600"/>
              </a:spcAft>
              <a:buClr>
                <a:srgbClr val="3366CC"/>
              </a:buClr>
              <a:buSzPct val="100000"/>
              <a:buFont typeface="Arial" pitchFamily="34" charset="0"/>
              <a:buChar char="•"/>
              <a:defRPr/>
            </a:pPr>
            <a:r>
              <a:rPr lang="en-US" sz="1600" dirty="0">
                <a:solidFill>
                  <a:schemeClr val="tx2"/>
                </a:solidFill>
              </a:rPr>
              <a:t>In IR </a:t>
            </a:r>
            <a:r>
              <a:rPr lang="tr-TR" sz="1600" dirty="0" err="1" smtClean="0">
                <a:solidFill>
                  <a:schemeClr val="tx2"/>
                </a:solidFill>
              </a:rPr>
              <a:t>band</a:t>
            </a:r>
            <a:r>
              <a:rPr lang="en-US" sz="1600" dirty="0" smtClean="0">
                <a:solidFill>
                  <a:schemeClr val="tx2"/>
                </a:solidFill>
              </a:rPr>
              <a:t>, </a:t>
            </a:r>
            <a:r>
              <a:rPr lang="en-US" sz="1600" dirty="0">
                <a:solidFill>
                  <a:schemeClr val="tx2"/>
                </a:solidFill>
              </a:rPr>
              <a:t>the reflectance of materials is modeled as a constant.</a:t>
            </a:r>
          </a:p>
          <a:p>
            <a:pPr marL="800100" lvl="1" indent="-342900">
              <a:spcAft>
                <a:spcPts val="600"/>
              </a:spcAft>
              <a:buClr>
                <a:srgbClr val="3366CC"/>
              </a:buClr>
              <a:buSzPct val="100000"/>
              <a:buFont typeface="Arial" pitchFamily="34" charset="0"/>
              <a:buChar char="•"/>
              <a:defRPr/>
            </a:pPr>
            <a:r>
              <a:rPr lang="en-US" sz="1600" dirty="0">
                <a:solidFill>
                  <a:schemeClr val="tx2"/>
                </a:solidFill>
              </a:rPr>
              <a:t>The reflectance of materials in the visible spectrum should be taken into consideration due to the wideband nature of VLC link.</a:t>
            </a:r>
          </a:p>
          <a:p>
            <a:pPr lvl="1">
              <a:buClr>
                <a:srgbClr val="3366CC"/>
              </a:buClr>
              <a:buSzPct val="100000"/>
              <a:defRPr/>
            </a:pPr>
            <a:endParaRPr lang="en-US" sz="1800" dirty="0">
              <a:solidFill>
                <a:schemeClr val="tx2"/>
              </a:solidFill>
            </a:endParaRPr>
          </a:p>
          <a:p>
            <a:pPr marL="342900" indent="-342900">
              <a:lnSpc>
                <a:spcPct val="150000"/>
              </a:lnSpc>
              <a:buClr>
                <a:srgbClr val="3366CC"/>
              </a:buClr>
              <a:buSzPct val="150000"/>
              <a:buFont typeface="Courier New" pitchFamily="49" charset="0"/>
              <a:buChar char="o"/>
              <a:defRPr/>
            </a:pPr>
            <a:endParaRPr lang="en-US" sz="2000" dirty="0" smtClean="0">
              <a:solidFill>
                <a:srgbClr val="0070C0"/>
              </a:solidFill>
            </a:endParaRPr>
          </a:p>
          <a:p>
            <a:pPr marL="342900" indent="-342900">
              <a:lnSpc>
                <a:spcPct val="150000"/>
              </a:lnSpc>
              <a:buClr>
                <a:srgbClr val="3366CC"/>
              </a:buClr>
              <a:buSzPct val="150000"/>
              <a:buFont typeface="Courier New" pitchFamily="49" charset="0"/>
              <a:buChar char="o"/>
              <a:defRPr/>
            </a:pPr>
            <a:endParaRPr lang="en-US" sz="2000" dirty="0">
              <a:solidFill>
                <a:srgbClr val="0070C0"/>
              </a:solidFill>
            </a:endParaRPr>
          </a:p>
          <a:p>
            <a:pPr>
              <a:buClr>
                <a:srgbClr val="3366CC"/>
              </a:buClr>
              <a:buSzPct val="150000"/>
              <a:defRPr/>
            </a:pPr>
            <a:endParaRPr lang="en-US" sz="500" dirty="0" smtClean="0">
              <a:solidFill>
                <a:srgbClr val="0070C0"/>
              </a:solidFill>
            </a:endParaRPr>
          </a:p>
          <a:p>
            <a:pPr>
              <a:buClr>
                <a:srgbClr val="3366CC"/>
              </a:buClr>
              <a:buSzPct val="150000"/>
              <a:defRPr/>
            </a:pPr>
            <a:endParaRPr lang="en-US" sz="500" dirty="0" smtClean="0">
              <a:solidFill>
                <a:srgbClr val="0070C0"/>
              </a:solidFill>
            </a:endParaRPr>
          </a:p>
        </p:txBody>
      </p:sp>
      <p:sp>
        <p:nvSpPr>
          <p:cNvPr id="17" name="TextBox 5"/>
          <p:cNvSpPr txBox="1">
            <a:spLocks noChangeArrowheads="1"/>
          </p:cNvSpPr>
          <p:nvPr/>
        </p:nvSpPr>
        <p:spPr bwMode="auto">
          <a:xfrm>
            <a:off x="2362200" y="4773613"/>
            <a:ext cx="5080000"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400" b="1" dirty="0">
                <a:solidFill>
                  <a:srgbClr val="FF0000"/>
                </a:solidFill>
                <a:latin typeface="Times New Roman" pitchFamily="18" charset="0"/>
                <a:cs typeface="Times New Roman" pitchFamily="18" charset="0"/>
              </a:rPr>
              <a:t>This necessitates the development of </a:t>
            </a:r>
            <a:r>
              <a:rPr lang="tr-TR" sz="2400" b="1" dirty="0" err="1" smtClean="0">
                <a:solidFill>
                  <a:srgbClr val="FF0000"/>
                </a:solidFill>
                <a:latin typeface="Times New Roman" pitchFamily="18" charset="0"/>
                <a:cs typeface="Times New Roman" pitchFamily="18" charset="0"/>
              </a:rPr>
              <a:t>dedicated</a:t>
            </a:r>
            <a:r>
              <a:rPr lang="tr-TR" sz="2400" b="1" dirty="0" smtClean="0">
                <a:solidFill>
                  <a:srgbClr val="FF0000"/>
                </a:solidFill>
                <a:latin typeface="Times New Roman" pitchFamily="18" charset="0"/>
                <a:cs typeface="Times New Roman" pitchFamily="18" charset="0"/>
              </a:rPr>
              <a:t> </a:t>
            </a:r>
            <a:r>
              <a:rPr lang="en-US" sz="2400" b="1" dirty="0">
                <a:solidFill>
                  <a:srgbClr val="FF0000"/>
                </a:solidFill>
                <a:latin typeface="Times New Roman" pitchFamily="18" charset="0"/>
                <a:cs typeface="Times New Roman" pitchFamily="18" charset="0"/>
              </a:rPr>
              <a:t>VLC channel models.</a:t>
            </a:r>
          </a:p>
        </p:txBody>
      </p:sp>
      <p:sp>
        <p:nvSpPr>
          <p:cNvPr id="18" name="Right Arrow 17"/>
          <p:cNvSpPr/>
          <p:nvPr/>
        </p:nvSpPr>
        <p:spPr>
          <a:xfrm>
            <a:off x="1219200" y="4876800"/>
            <a:ext cx="990600" cy="422275"/>
          </a:xfrm>
          <a:prstGeom prst="rightArrow">
            <a:avLst/>
          </a:prstGeom>
          <a:solidFill>
            <a:srgbClr val="0069B8"/>
          </a:solidFill>
          <a:ln>
            <a:noFill/>
          </a:ln>
        </p:spPr>
        <p:style>
          <a:lnRef idx="1">
            <a:schemeClr val="accent1"/>
          </a:lnRef>
          <a:fillRef idx="3">
            <a:schemeClr val="accent1"/>
          </a:fillRef>
          <a:effectRef idx="2">
            <a:schemeClr val="accent1"/>
          </a:effectRef>
          <a:fontRef idx="minor">
            <a:schemeClr val="lt1"/>
          </a:fontRef>
        </p:style>
        <p:txBody>
          <a:bodyPr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defRPr/>
            </a:pPr>
            <a:endParaRPr lang="en-US"/>
          </a:p>
        </p:txBody>
      </p:sp>
    </p:spTree>
    <p:extLst>
      <p:ext uri="{BB962C8B-B14F-4D97-AF65-F5344CB8AC3E}">
        <p14:creationId xmlns:p14="http://schemas.microsoft.com/office/powerpoint/2010/main" val="29024496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GB" altLang="en-US" dirty="0" smtClean="0"/>
              <a:t>May 2015</a:t>
            </a:r>
            <a:endParaRPr lang="en-GB" altLang="en-US" dirty="0"/>
          </a:p>
        </p:txBody>
      </p:sp>
      <p:sp>
        <p:nvSpPr>
          <p:cNvPr id="5" name="Footer Placeholder 4"/>
          <p:cNvSpPr>
            <a:spLocks noGrp="1"/>
          </p:cNvSpPr>
          <p:nvPr>
            <p:ph type="ftr" sz="quarter" idx="11"/>
          </p:nvPr>
        </p:nvSpPr>
        <p:spPr>
          <a:xfrm>
            <a:off x="5486400" y="6475413"/>
            <a:ext cx="3124200" cy="184666"/>
          </a:xfrm>
        </p:spPr>
        <p:txBody>
          <a:bodyPr/>
          <a:lstStyle/>
          <a:p>
            <a:r>
              <a:rPr lang="en-GB" altLang="en-US" dirty="0" smtClean="0"/>
              <a:t>Murat Uysal, </a:t>
            </a:r>
            <a:r>
              <a:rPr lang="en-GB" altLang="en-US" dirty="0" err="1" smtClean="0"/>
              <a:t>Farshad</a:t>
            </a:r>
            <a:r>
              <a:rPr lang="en-GB" altLang="en-US" dirty="0" smtClean="0"/>
              <a:t> </a:t>
            </a:r>
            <a:r>
              <a:rPr lang="en-GB" altLang="en-US" dirty="0" err="1" smtClean="0"/>
              <a:t>Miramirkhani</a:t>
            </a:r>
            <a:endParaRPr lang="en-GB" altLang="en-US" dirty="0"/>
          </a:p>
        </p:txBody>
      </p:sp>
      <p:sp>
        <p:nvSpPr>
          <p:cNvPr id="6" name="Slide Number Placeholder 5"/>
          <p:cNvSpPr>
            <a:spLocks noGrp="1"/>
          </p:cNvSpPr>
          <p:nvPr>
            <p:ph type="sldNum" sz="quarter" idx="12"/>
          </p:nvPr>
        </p:nvSpPr>
        <p:spPr/>
        <p:txBody>
          <a:bodyPr/>
          <a:lstStyle/>
          <a:p>
            <a:r>
              <a:rPr lang="en-GB" altLang="en-US"/>
              <a:t>Slide </a:t>
            </a:r>
            <a:fld id="{68F34BEF-6D4B-4920-B9FF-96BD9BB2CBE9}" type="slidenum">
              <a:rPr lang="en-GB" altLang="en-US"/>
              <a:pPr/>
              <a:t>5</a:t>
            </a:fld>
            <a:endParaRPr lang="en-GB" altLang="en-US"/>
          </a:p>
        </p:txBody>
      </p:sp>
      <p:sp>
        <p:nvSpPr>
          <p:cNvPr id="18" name="Rectangle 2"/>
          <p:cNvSpPr txBox="1">
            <a:spLocks noChangeArrowheads="1"/>
          </p:cNvSpPr>
          <p:nvPr/>
        </p:nvSpPr>
        <p:spPr>
          <a:xfrm>
            <a:off x="685800" y="685800"/>
            <a:ext cx="8153400" cy="609600"/>
          </a:xfrm>
          <a:prstGeom prst="rect">
            <a:avLst/>
          </a:prstGeom>
        </p:spPr>
        <p:txBody>
          <a:bodyPr/>
          <a:lst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a:lstStyle>
          <a:p>
            <a:pPr algn="ctr" eaLnBrk="1" hangingPunct="1">
              <a:defRPr/>
            </a:pPr>
            <a:r>
              <a:rPr lang="en-US" sz="3200" b="1" dirty="0" smtClean="0">
                <a:solidFill>
                  <a:srgbClr val="0070C0"/>
                </a:solidFill>
              </a:rPr>
              <a:t>Overview of Channel Modeling </a:t>
            </a:r>
            <a:r>
              <a:rPr lang="tr-TR" sz="3200" b="1" dirty="0" err="1" smtClean="0">
                <a:solidFill>
                  <a:srgbClr val="0070C0"/>
                </a:solidFill>
              </a:rPr>
              <a:t>Methods</a:t>
            </a:r>
            <a:r>
              <a:rPr lang="en-CA" sz="3200" dirty="0" smtClean="0"/>
              <a:t/>
            </a:r>
            <a:br>
              <a:rPr lang="en-CA" sz="3200" dirty="0" smtClean="0"/>
            </a:br>
            <a:r>
              <a:rPr lang="en-CA" sz="3200" dirty="0" smtClean="0"/>
              <a:t/>
            </a:r>
            <a:br>
              <a:rPr lang="en-CA" sz="3200" dirty="0" smtClean="0"/>
            </a:br>
            <a:endParaRPr lang="en-CA" b="1" dirty="0" smtClean="0">
              <a:solidFill>
                <a:srgbClr val="80B4CE"/>
              </a:solidFill>
              <a:effectLst>
                <a:outerShdw blurRad="38100" dist="38100" dir="2700000" algn="tl">
                  <a:srgbClr val="000000">
                    <a:alpha val="43137"/>
                  </a:srgbClr>
                </a:outerShdw>
              </a:effectLst>
            </a:endParaRPr>
          </a:p>
        </p:txBody>
      </p:sp>
      <p:sp>
        <p:nvSpPr>
          <p:cNvPr id="19" name="TextBox 6"/>
          <p:cNvSpPr txBox="1"/>
          <p:nvPr/>
        </p:nvSpPr>
        <p:spPr>
          <a:xfrm>
            <a:off x="1042358" y="1447800"/>
            <a:ext cx="6559323" cy="1538883"/>
          </a:xfrm>
          <a:prstGeom prst="rect">
            <a:avLst/>
          </a:prstGeom>
          <a:noFill/>
        </p:spPr>
        <p:txBody>
          <a:bodyPr wrap="square">
            <a:spAutoFit/>
          </a:bodyPr>
          <a:lstStyle/>
          <a:p>
            <a:pPr marL="342900" indent="-342900">
              <a:buClr>
                <a:srgbClr val="3366CC"/>
              </a:buClr>
              <a:buSzPct val="150000"/>
              <a:buFont typeface="Courier New" pitchFamily="49" charset="0"/>
              <a:buChar char="o"/>
              <a:defRPr/>
            </a:pPr>
            <a:r>
              <a:rPr lang="en-US" sz="1800" dirty="0" smtClean="0">
                <a:solidFill>
                  <a:schemeClr val="tx2"/>
                </a:solidFill>
              </a:rPr>
              <a:t>Recursive </a:t>
            </a:r>
            <a:r>
              <a:rPr lang="tr-TR" sz="1800" dirty="0" err="1" smtClean="0">
                <a:solidFill>
                  <a:schemeClr val="tx2"/>
                </a:solidFill>
              </a:rPr>
              <a:t>Methods</a:t>
            </a:r>
            <a:endParaRPr lang="en-US" sz="1800" dirty="0" smtClean="0">
              <a:solidFill>
                <a:schemeClr val="tx2"/>
              </a:solidFill>
            </a:endParaRPr>
          </a:p>
          <a:p>
            <a:pPr marL="342900" indent="-342900">
              <a:buClr>
                <a:srgbClr val="3366CC"/>
              </a:buClr>
              <a:buSzPct val="150000"/>
              <a:buFont typeface="Courier New" pitchFamily="49" charset="0"/>
              <a:buChar char="o"/>
              <a:defRPr/>
            </a:pPr>
            <a:r>
              <a:rPr lang="en-US" sz="1800" dirty="0" smtClean="0">
                <a:solidFill>
                  <a:schemeClr val="tx2"/>
                </a:solidFill>
              </a:rPr>
              <a:t>Monte Carlo Ray Tracing</a:t>
            </a:r>
          </a:p>
          <a:p>
            <a:pPr marL="342900" indent="-342900">
              <a:buClr>
                <a:srgbClr val="3366CC"/>
              </a:buClr>
              <a:buSzPct val="150000"/>
              <a:buFont typeface="Courier New" pitchFamily="49" charset="0"/>
              <a:buChar char="o"/>
              <a:defRPr/>
            </a:pPr>
            <a:r>
              <a:rPr lang="en-US" sz="1800" dirty="0" smtClean="0">
                <a:solidFill>
                  <a:schemeClr val="tx2"/>
                </a:solidFill>
              </a:rPr>
              <a:t>Other Approaches</a:t>
            </a:r>
          </a:p>
          <a:p>
            <a:pPr marL="342900" indent="-342900">
              <a:buClr>
                <a:srgbClr val="3366CC"/>
              </a:buClr>
              <a:buSzPct val="150000"/>
              <a:buFont typeface="Courier New" pitchFamily="49" charset="0"/>
              <a:buChar char="o"/>
              <a:defRPr/>
            </a:pPr>
            <a:endParaRPr lang="en-US" sz="2000" dirty="0" smtClean="0">
              <a:solidFill>
                <a:schemeClr val="tx2"/>
              </a:solidFill>
            </a:endParaRPr>
          </a:p>
          <a:p>
            <a:pPr lvl="1">
              <a:buClr>
                <a:srgbClr val="3366CC"/>
              </a:buClr>
              <a:buSzPct val="150000"/>
              <a:defRPr/>
            </a:pPr>
            <a:endParaRPr lang="en-GB" sz="2000" dirty="0">
              <a:solidFill>
                <a:schemeClr val="tx2"/>
              </a:solidFill>
            </a:endParaRPr>
          </a:p>
        </p:txBody>
      </p:sp>
      <p:pic>
        <p:nvPicPr>
          <p:cNvPr id="7"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4188" y="1752600"/>
            <a:ext cx="4259757" cy="297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253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8784" y="3810000"/>
            <a:ext cx="3793716" cy="2133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743906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GB" altLang="en-US" dirty="0" smtClean="0"/>
              <a:t>May 2015</a:t>
            </a:r>
            <a:endParaRPr lang="en-GB" altLang="en-US" dirty="0"/>
          </a:p>
        </p:txBody>
      </p:sp>
      <p:sp>
        <p:nvSpPr>
          <p:cNvPr id="5" name="Footer Placeholder 4"/>
          <p:cNvSpPr>
            <a:spLocks noGrp="1"/>
          </p:cNvSpPr>
          <p:nvPr>
            <p:ph type="ftr" sz="quarter" idx="11"/>
          </p:nvPr>
        </p:nvSpPr>
        <p:spPr>
          <a:xfrm>
            <a:off x="5486400" y="6475413"/>
            <a:ext cx="3124200" cy="184666"/>
          </a:xfrm>
        </p:spPr>
        <p:txBody>
          <a:bodyPr/>
          <a:lstStyle/>
          <a:p>
            <a:r>
              <a:rPr lang="en-GB" altLang="en-US" dirty="0" smtClean="0"/>
              <a:t>Murat Uysal, </a:t>
            </a:r>
            <a:r>
              <a:rPr lang="en-GB" altLang="en-US" dirty="0" err="1" smtClean="0"/>
              <a:t>Farshad</a:t>
            </a:r>
            <a:r>
              <a:rPr lang="en-GB" altLang="en-US" dirty="0" smtClean="0"/>
              <a:t> </a:t>
            </a:r>
            <a:r>
              <a:rPr lang="en-GB" altLang="en-US" dirty="0" err="1" smtClean="0"/>
              <a:t>Miramirkhani</a:t>
            </a:r>
            <a:endParaRPr lang="en-GB" altLang="en-US" dirty="0"/>
          </a:p>
        </p:txBody>
      </p:sp>
      <p:sp>
        <p:nvSpPr>
          <p:cNvPr id="6" name="Slide Number Placeholder 5"/>
          <p:cNvSpPr>
            <a:spLocks noGrp="1"/>
          </p:cNvSpPr>
          <p:nvPr>
            <p:ph type="sldNum" sz="quarter" idx="12"/>
          </p:nvPr>
        </p:nvSpPr>
        <p:spPr/>
        <p:txBody>
          <a:bodyPr/>
          <a:lstStyle/>
          <a:p>
            <a:r>
              <a:rPr lang="en-GB" altLang="en-US"/>
              <a:t>Slide </a:t>
            </a:r>
            <a:fld id="{68F34BEF-6D4B-4920-B9FF-96BD9BB2CBE9}" type="slidenum">
              <a:rPr lang="en-GB" altLang="en-US"/>
              <a:pPr/>
              <a:t>6</a:t>
            </a:fld>
            <a:endParaRPr lang="en-GB" altLang="en-US"/>
          </a:p>
        </p:txBody>
      </p:sp>
      <p:sp>
        <p:nvSpPr>
          <p:cNvPr id="8" name="Rectangle 2"/>
          <p:cNvSpPr txBox="1">
            <a:spLocks noChangeArrowheads="1"/>
          </p:cNvSpPr>
          <p:nvPr/>
        </p:nvSpPr>
        <p:spPr>
          <a:xfrm>
            <a:off x="685800" y="665163"/>
            <a:ext cx="7848600" cy="782637"/>
          </a:xfrm>
          <a:prstGeom prst="rect">
            <a:avLst/>
          </a:prstGeom>
        </p:spPr>
        <p:txBody>
          <a:bodyPr/>
          <a:lst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a:lstStyle>
          <a:p>
            <a:pPr algn="ctr" eaLnBrk="1" hangingPunct="1">
              <a:defRPr/>
            </a:pPr>
            <a:r>
              <a:rPr lang="en-US" sz="3200" b="1" dirty="0" smtClean="0">
                <a:solidFill>
                  <a:srgbClr val="0070C0"/>
                </a:solidFill>
              </a:rPr>
              <a:t>Recursive </a:t>
            </a:r>
            <a:r>
              <a:rPr lang="tr-TR" sz="3200" b="1" dirty="0" err="1" smtClean="0">
                <a:solidFill>
                  <a:srgbClr val="0070C0"/>
                </a:solidFill>
              </a:rPr>
              <a:t>Methods</a:t>
            </a:r>
            <a:endParaRPr lang="en-CA" sz="3200" b="1" dirty="0" smtClean="0">
              <a:solidFill>
                <a:srgbClr val="0070C0"/>
              </a:solidFill>
              <a:effectLst>
                <a:outerShdw blurRad="38100" dist="38100" dir="2700000" algn="tl">
                  <a:srgbClr val="000000">
                    <a:alpha val="43137"/>
                  </a:srgbClr>
                </a:outerShdw>
              </a:effectLst>
            </a:endParaRPr>
          </a:p>
          <a:p>
            <a:pPr eaLnBrk="1" hangingPunct="1">
              <a:defRPr/>
            </a:pPr>
            <a:endParaRPr lang="en-CA" sz="2800" dirty="0" smtClean="0"/>
          </a:p>
          <a:p>
            <a:pPr eaLnBrk="1" hangingPunct="1">
              <a:defRPr/>
            </a:pPr>
            <a:endParaRPr lang="en-CA" sz="3200" dirty="0" smtClean="0"/>
          </a:p>
          <a:p>
            <a:pPr eaLnBrk="1" hangingPunct="1">
              <a:defRPr/>
            </a:pPr>
            <a:endParaRPr lang="en-CA" b="1" dirty="0" smtClean="0">
              <a:solidFill>
                <a:srgbClr val="80B4CE"/>
              </a:solidFill>
              <a:effectLst>
                <a:outerShdw blurRad="38100" dist="38100" dir="2700000" algn="tl">
                  <a:srgbClr val="000000">
                    <a:alpha val="43137"/>
                  </a:srgbClr>
                </a:outerShdw>
              </a:effectLst>
            </a:endParaRPr>
          </a:p>
        </p:txBody>
      </p:sp>
      <p:sp>
        <p:nvSpPr>
          <p:cNvPr id="13" name="TextBox 6"/>
          <p:cNvSpPr txBox="1"/>
          <p:nvPr/>
        </p:nvSpPr>
        <p:spPr>
          <a:xfrm>
            <a:off x="838200" y="1239828"/>
            <a:ext cx="8153400" cy="3893374"/>
          </a:xfrm>
          <a:prstGeom prst="rect">
            <a:avLst/>
          </a:prstGeom>
          <a:noFill/>
        </p:spPr>
        <p:txBody>
          <a:bodyPr wrap="square">
            <a:spAutoFit/>
          </a:bodyPr>
          <a:lstStyle/>
          <a:p>
            <a:pPr marL="342900" indent="-342900">
              <a:buClr>
                <a:srgbClr val="3366CC"/>
              </a:buClr>
              <a:buSzPct val="150000"/>
              <a:buFont typeface="Courier New" pitchFamily="49" charset="0"/>
              <a:buChar char="o"/>
              <a:defRPr/>
            </a:pPr>
            <a:r>
              <a:rPr lang="en-US" sz="1800" dirty="0" smtClean="0">
                <a:solidFill>
                  <a:schemeClr val="tx2"/>
                </a:solidFill>
              </a:rPr>
              <a:t>Barry’s Method [1]</a:t>
            </a:r>
            <a:endParaRPr lang="en-US" sz="1800" dirty="0"/>
          </a:p>
          <a:p>
            <a:pPr marL="800100" lvl="1" indent="-342900">
              <a:spcAft>
                <a:spcPts val="600"/>
              </a:spcAft>
              <a:buClr>
                <a:srgbClr val="3366CC"/>
              </a:buClr>
              <a:buSzPct val="100000"/>
              <a:buFont typeface="Arial" pitchFamily="34" charset="0"/>
              <a:buChar char="•"/>
              <a:defRPr/>
            </a:pPr>
            <a:r>
              <a:rPr lang="en-US" sz="1600" dirty="0"/>
              <a:t>D</a:t>
            </a:r>
            <a:r>
              <a:rPr lang="en-US" sz="1600" dirty="0" smtClean="0"/>
              <a:t>iscretize room surfaces (i.e., walls, floor, ceiling) into small cells</a:t>
            </a:r>
          </a:p>
          <a:p>
            <a:pPr marL="800100" lvl="1" indent="-342900">
              <a:spcAft>
                <a:spcPts val="600"/>
              </a:spcAft>
              <a:buClr>
                <a:srgbClr val="3366CC"/>
              </a:buClr>
              <a:buSzPct val="100000"/>
              <a:buFont typeface="Arial" pitchFamily="34" charset="0"/>
              <a:buChar char="•"/>
              <a:defRPr/>
            </a:pPr>
            <a:r>
              <a:rPr lang="en-US" sz="1600" dirty="0" smtClean="0"/>
              <a:t>Emit single ray from the source and track the ray’s bounces until it reaches detector</a:t>
            </a:r>
          </a:p>
          <a:p>
            <a:pPr marL="800100" lvl="1" indent="-342900">
              <a:spcAft>
                <a:spcPts val="600"/>
              </a:spcAft>
              <a:buClr>
                <a:srgbClr val="3366CC"/>
              </a:buClr>
              <a:buSzPct val="100000"/>
              <a:buFont typeface="Arial" pitchFamily="34" charset="0"/>
              <a:buChar char="•"/>
              <a:defRPr/>
            </a:pPr>
            <a:r>
              <a:rPr lang="en-US" sz="1600" dirty="0" smtClean="0"/>
              <a:t>For each reflection, calculate the power and delay (i.e., CIR for that specific reflection)</a:t>
            </a:r>
          </a:p>
          <a:p>
            <a:pPr marL="800100" lvl="1" indent="-342900">
              <a:spcAft>
                <a:spcPts val="600"/>
              </a:spcAft>
              <a:buClr>
                <a:srgbClr val="3366CC"/>
              </a:buClr>
              <a:buSzPct val="100000"/>
              <a:buFont typeface="Arial" pitchFamily="34" charset="0"/>
              <a:buChar char="•"/>
              <a:defRPr/>
            </a:pPr>
            <a:r>
              <a:rPr lang="en-US" sz="1600" dirty="0" smtClean="0">
                <a:solidFill>
                  <a:schemeClr val="tx2"/>
                </a:solidFill>
              </a:rPr>
              <a:t>Overall CIR obtained as an infinite summation of CIRs for all reflections (in practice, truncated to a finite value)</a:t>
            </a:r>
          </a:p>
          <a:p>
            <a:pPr marL="800100" lvl="1" indent="-342900">
              <a:spcAft>
                <a:spcPts val="0"/>
              </a:spcAft>
              <a:buClr>
                <a:srgbClr val="3366CC"/>
              </a:buClr>
              <a:buSzPct val="100000"/>
              <a:buFont typeface="Arial" pitchFamily="34" charset="0"/>
              <a:buChar char="•"/>
              <a:defRPr/>
            </a:pPr>
            <a:r>
              <a:rPr lang="en-US" sz="1600" dirty="0" smtClean="0">
                <a:solidFill>
                  <a:schemeClr val="tx2"/>
                </a:solidFill>
              </a:rPr>
              <a:t>Underlying assumption: Empty </a:t>
            </a:r>
            <a:r>
              <a:rPr lang="en-US" sz="1600" dirty="0">
                <a:solidFill>
                  <a:schemeClr val="tx2"/>
                </a:solidFill>
              </a:rPr>
              <a:t>Room</a:t>
            </a:r>
            <a:endParaRPr lang="en-US" sz="1600" dirty="0" smtClean="0"/>
          </a:p>
          <a:p>
            <a:pPr>
              <a:buClr>
                <a:srgbClr val="3366CC"/>
              </a:buClr>
              <a:buSzPct val="150000"/>
              <a:defRPr/>
            </a:pPr>
            <a:endParaRPr lang="en-GB" sz="1800" dirty="0" smtClean="0">
              <a:solidFill>
                <a:schemeClr val="tx2"/>
              </a:solidFill>
            </a:endParaRPr>
          </a:p>
          <a:p>
            <a:pPr marL="342900" indent="-342900">
              <a:buClr>
                <a:srgbClr val="3366CC"/>
              </a:buClr>
              <a:buSzPct val="150000"/>
              <a:buFont typeface="Courier New" pitchFamily="49" charset="0"/>
              <a:buChar char="o"/>
              <a:defRPr/>
            </a:pPr>
            <a:r>
              <a:rPr lang="en-US" sz="1800" dirty="0" smtClean="0">
                <a:solidFill>
                  <a:schemeClr val="tx2"/>
                </a:solidFill>
              </a:rPr>
              <a:t>DUSTIN Algorithm [2]</a:t>
            </a:r>
            <a:endParaRPr lang="en-US" sz="1800" dirty="0"/>
          </a:p>
          <a:p>
            <a:pPr marL="800100" lvl="1" indent="-342900">
              <a:spcAft>
                <a:spcPts val="0"/>
              </a:spcAft>
              <a:buClr>
                <a:srgbClr val="3366CC"/>
              </a:buClr>
              <a:buSzPct val="100000"/>
              <a:buFont typeface="Arial" pitchFamily="34" charset="0"/>
              <a:buChar char="•"/>
              <a:defRPr/>
            </a:pPr>
            <a:r>
              <a:rPr lang="en-US" sz="1600" dirty="0" smtClean="0"/>
              <a:t>Modified recursive </a:t>
            </a:r>
            <a:r>
              <a:rPr lang="en-US" sz="1600" dirty="0"/>
              <a:t>method </a:t>
            </a:r>
            <a:r>
              <a:rPr lang="en-US" sz="1600" dirty="0" smtClean="0"/>
              <a:t>for faster computation </a:t>
            </a:r>
            <a:r>
              <a:rPr lang="en-US" sz="1600" dirty="0"/>
              <a:t>of </a:t>
            </a:r>
            <a:r>
              <a:rPr lang="en-US" sz="1600" dirty="0" smtClean="0"/>
              <a:t>CIR</a:t>
            </a:r>
            <a:endParaRPr lang="en-US" sz="1800" dirty="0" smtClean="0">
              <a:solidFill>
                <a:schemeClr val="tx2"/>
              </a:solidFill>
            </a:endParaRPr>
          </a:p>
          <a:p>
            <a:pPr>
              <a:buClr>
                <a:srgbClr val="3366CC"/>
              </a:buClr>
              <a:buSzPct val="150000"/>
              <a:defRPr/>
            </a:pPr>
            <a:endParaRPr lang="en-US" sz="1800" dirty="0" smtClean="0"/>
          </a:p>
          <a:p>
            <a:pPr marL="342900" indent="-342900">
              <a:buClr>
                <a:srgbClr val="3366CC"/>
              </a:buClr>
              <a:buSzPct val="150000"/>
              <a:buFont typeface="Courier New" pitchFamily="49" charset="0"/>
              <a:buChar char="o"/>
              <a:defRPr/>
            </a:pPr>
            <a:r>
              <a:rPr lang="en-US" sz="1800" dirty="0" smtClean="0"/>
              <a:t>Iterative Site-Based Method [3]</a:t>
            </a:r>
            <a:endParaRPr lang="en-US" sz="1800" dirty="0"/>
          </a:p>
          <a:p>
            <a:pPr marL="800100" lvl="1" indent="-342900">
              <a:spcAft>
                <a:spcPts val="0"/>
              </a:spcAft>
              <a:buClr>
                <a:srgbClr val="3366CC"/>
              </a:buClr>
              <a:buSzPct val="100000"/>
              <a:buFont typeface="Arial" pitchFamily="34" charset="0"/>
              <a:buChar char="•"/>
              <a:defRPr/>
            </a:pPr>
            <a:r>
              <a:rPr lang="en-US" sz="1600" dirty="0" smtClean="0"/>
              <a:t>Modified recursive </a:t>
            </a:r>
            <a:r>
              <a:rPr lang="en-US" sz="1600" dirty="0"/>
              <a:t>method </a:t>
            </a:r>
            <a:r>
              <a:rPr lang="en-US" sz="1600" dirty="0" smtClean="0"/>
              <a:t>for a </a:t>
            </a:r>
            <a:r>
              <a:rPr lang="en-US" sz="1600" dirty="0"/>
              <a:t>complex </a:t>
            </a:r>
            <a:r>
              <a:rPr lang="en-US" sz="1600" dirty="0" smtClean="0"/>
              <a:t>environment (i.e., with objects)</a:t>
            </a:r>
            <a:endParaRPr lang="en-US" sz="2000" dirty="0"/>
          </a:p>
        </p:txBody>
      </p:sp>
      <p:sp>
        <p:nvSpPr>
          <p:cNvPr id="7" name="Rectangle 6"/>
          <p:cNvSpPr/>
          <p:nvPr/>
        </p:nvSpPr>
        <p:spPr>
          <a:xfrm>
            <a:off x="457199" y="5029200"/>
            <a:ext cx="8001001" cy="1384995"/>
          </a:xfrm>
          <a:prstGeom prst="rect">
            <a:avLst/>
          </a:prstGeom>
        </p:spPr>
        <p:txBody>
          <a:bodyPr wrap="square">
            <a:spAutoFit/>
          </a:bodyPr>
          <a:lstStyle/>
          <a:p>
            <a:pPr lvl="1" algn="just">
              <a:buClr>
                <a:srgbClr val="3366CC"/>
              </a:buClr>
              <a:buSzPct val="150000"/>
              <a:defRPr/>
            </a:pPr>
            <a:endParaRPr lang="en-GB" dirty="0"/>
          </a:p>
          <a:p>
            <a:pPr lvl="1" algn="just">
              <a:buClr>
                <a:srgbClr val="3366CC"/>
              </a:buClr>
              <a:buSzPct val="150000"/>
              <a:defRPr/>
            </a:pPr>
            <a:r>
              <a:rPr lang="en-GB" sz="1000" dirty="0" smtClean="0"/>
              <a:t>[1] J</a:t>
            </a:r>
            <a:r>
              <a:rPr lang="en-GB" sz="1000" dirty="0"/>
              <a:t>. R. Barry, J. M. Kahn, W. J. Krause, E. A. Lee, and D. G. Messerschmitt, “</a:t>
            </a:r>
            <a:r>
              <a:rPr lang="en-GB" sz="1000" b="1" dirty="0"/>
              <a:t>Simulation of multipath impulse response for wireless optical channels</a:t>
            </a:r>
            <a:r>
              <a:rPr lang="en-GB" sz="1000" dirty="0"/>
              <a:t>,” IEEE J. Sel. Areas </a:t>
            </a:r>
            <a:r>
              <a:rPr lang="en-GB" sz="1000" dirty="0" err="1"/>
              <a:t>Commun</a:t>
            </a:r>
            <a:r>
              <a:rPr lang="en-GB" sz="1000" dirty="0"/>
              <a:t>., 11, 367–379, 1993</a:t>
            </a:r>
            <a:r>
              <a:rPr lang="en-GB" sz="1000" dirty="0" smtClean="0"/>
              <a:t>.</a:t>
            </a:r>
            <a:endParaRPr lang="en-GB" sz="1000" dirty="0"/>
          </a:p>
          <a:p>
            <a:pPr lvl="1" algn="just">
              <a:buClr>
                <a:srgbClr val="3366CC"/>
              </a:buClr>
              <a:buSzPct val="150000"/>
              <a:defRPr/>
            </a:pPr>
            <a:r>
              <a:rPr lang="en-GB" sz="1000" dirty="0" smtClean="0"/>
              <a:t>[2] </a:t>
            </a:r>
            <a:r>
              <a:rPr lang="en-GB" sz="1000" dirty="0"/>
              <a:t>F. J. Lopez-</a:t>
            </a:r>
            <a:r>
              <a:rPr lang="en-GB" sz="1000" dirty="0" err="1"/>
              <a:t>Hermandez</a:t>
            </a:r>
            <a:r>
              <a:rPr lang="en-GB" sz="1000" dirty="0"/>
              <a:t>, and M. J. </a:t>
            </a:r>
            <a:r>
              <a:rPr lang="en-GB" sz="1000" dirty="0" err="1"/>
              <a:t>Betancor</a:t>
            </a:r>
            <a:r>
              <a:rPr lang="en-GB" sz="1000" dirty="0"/>
              <a:t>, “</a:t>
            </a:r>
            <a:r>
              <a:rPr lang="en-GB" sz="1000" b="1" dirty="0"/>
              <a:t>DUSTIN: Algorithm for calculation of impulse response on IR wireless indoor channels</a:t>
            </a:r>
            <a:r>
              <a:rPr lang="en-GB" sz="1000" dirty="0"/>
              <a:t>,” IEEE Electronics </a:t>
            </a:r>
            <a:r>
              <a:rPr lang="en-GB" sz="1000" dirty="0" err="1"/>
              <a:t>Lett</a:t>
            </a:r>
            <a:r>
              <a:rPr lang="en-GB" sz="1000" dirty="0"/>
              <a:t>., vol. 33, no. 21, pp. 1804,1806, Oct 1997.</a:t>
            </a:r>
            <a:r>
              <a:rPr lang="en-GB" sz="1000" dirty="0">
                <a:hlinkClick r:id="rId2"/>
              </a:rPr>
              <a:t> </a:t>
            </a:r>
            <a:endParaRPr lang="en-GB" sz="1000" dirty="0"/>
          </a:p>
          <a:p>
            <a:pPr lvl="1" algn="just">
              <a:buClr>
                <a:srgbClr val="3366CC"/>
              </a:buClr>
              <a:buSzPct val="150000"/>
              <a:defRPr/>
            </a:pPr>
            <a:r>
              <a:rPr lang="en-GB" sz="1000" dirty="0" smtClean="0"/>
              <a:t>[3] </a:t>
            </a:r>
            <a:r>
              <a:rPr lang="en-GB" sz="1000" dirty="0"/>
              <a:t>J.B. </a:t>
            </a:r>
            <a:r>
              <a:rPr lang="en-GB" sz="1000" dirty="0" err="1"/>
              <a:t>Carruthers</a:t>
            </a:r>
            <a:r>
              <a:rPr lang="en-GB" sz="1000" dirty="0"/>
              <a:t>, and P. </a:t>
            </a:r>
            <a:r>
              <a:rPr lang="en-GB" sz="1000" dirty="0" err="1"/>
              <a:t>Kannan</a:t>
            </a:r>
            <a:r>
              <a:rPr lang="en-GB" sz="1000" dirty="0"/>
              <a:t>, “</a:t>
            </a:r>
            <a:r>
              <a:rPr lang="en-GB" sz="1000" b="1" dirty="0"/>
              <a:t>Iterative site-based </a:t>
            </a:r>
            <a:r>
              <a:rPr lang="en-GB" sz="1000" b="1" dirty="0" err="1"/>
              <a:t>modeling</a:t>
            </a:r>
            <a:r>
              <a:rPr lang="en-GB" sz="1000" b="1" dirty="0"/>
              <a:t> for wireless infrared channels</a:t>
            </a:r>
            <a:r>
              <a:rPr lang="en-GB" sz="1000" dirty="0"/>
              <a:t>,” IEEE Trans. Antennas </a:t>
            </a:r>
            <a:r>
              <a:rPr lang="en-GB" sz="1000" dirty="0" err="1"/>
              <a:t>Propag</a:t>
            </a:r>
            <a:r>
              <a:rPr lang="en-GB" sz="1000" dirty="0"/>
              <a:t>., vol. 50, no. 5, pp. 759,765, May 2002.</a:t>
            </a:r>
          </a:p>
          <a:p>
            <a:pPr marL="742950" lvl="1" indent="-285750" algn="just">
              <a:buClr>
                <a:srgbClr val="3366CC"/>
              </a:buClr>
              <a:buSzPct val="150000"/>
              <a:buFont typeface="Arial" pitchFamily="34" charset="0"/>
              <a:buChar char="•"/>
              <a:defRPr/>
            </a:pPr>
            <a:endParaRPr lang="en-US" dirty="0"/>
          </a:p>
        </p:txBody>
      </p:sp>
    </p:spTree>
    <p:extLst>
      <p:ext uri="{BB962C8B-B14F-4D97-AF65-F5344CB8AC3E}">
        <p14:creationId xmlns:p14="http://schemas.microsoft.com/office/powerpoint/2010/main" val="36542520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5486400" y="6475413"/>
            <a:ext cx="3124200" cy="184666"/>
          </a:xfrm>
        </p:spPr>
        <p:txBody>
          <a:bodyPr/>
          <a:lstStyle/>
          <a:p>
            <a:r>
              <a:rPr lang="en-GB" altLang="en-US" dirty="0"/>
              <a:t>Murat </a:t>
            </a:r>
            <a:r>
              <a:rPr lang="en-GB" altLang="en-US" dirty="0" err="1"/>
              <a:t>Uysal</a:t>
            </a:r>
            <a:r>
              <a:rPr lang="en-GB" altLang="en-US" dirty="0"/>
              <a:t>, </a:t>
            </a:r>
            <a:r>
              <a:rPr lang="tr-TR" altLang="en-US" dirty="0"/>
              <a:t>F</a:t>
            </a:r>
            <a:r>
              <a:rPr lang="en-GB" altLang="en-US" dirty="0" err="1"/>
              <a:t>arshad</a:t>
            </a:r>
            <a:r>
              <a:rPr lang="en-GB" altLang="en-US" dirty="0"/>
              <a:t> </a:t>
            </a:r>
            <a:r>
              <a:rPr lang="en-GB" altLang="en-US" dirty="0" err="1"/>
              <a:t>Miramirkhani</a:t>
            </a:r>
            <a:endParaRPr lang="en-GB" altLang="en-US" dirty="0"/>
          </a:p>
        </p:txBody>
      </p:sp>
      <p:sp>
        <p:nvSpPr>
          <p:cNvPr id="4" name="Slide Number Placeholder 3"/>
          <p:cNvSpPr>
            <a:spLocks noGrp="1"/>
          </p:cNvSpPr>
          <p:nvPr>
            <p:ph type="sldNum" sz="quarter" idx="12"/>
          </p:nvPr>
        </p:nvSpPr>
        <p:spPr/>
        <p:txBody>
          <a:bodyPr/>
          <a:lstStyle/>
          <a:p>
            <a:r>
              <a:rPr lang="en-GB" altLang="en-US" smtClean="0"/>
              <a:t>Slide </a:t>
            </a:r>
            <a:fld id="{2F03CF15-9775-4923-BCFF-1A75B19C3DAF}" type="slidenum">
              <a:rPr lang="en-GB" altLang="en-US" smtClean="0"/>
              <a:pPr/>
              <a:t>7</a:t>
            </a:fld>
            <a:endParaRPr lang="en-GB" altLang="en-US"/>
          </a:p>
        </p:txBody>
      </p:sp>
      <p:sp>
        <p:nvSpPr>
          <p:cNvPr id="5" name="Rectangle 2"/>
          <p:cNvSpPr txBox="1">
            <a:spLocks noChangeArrowheads="1"/>
          </p:cNvSpPr>
          <p:nvPr/>
        </p:nvSpPr>
        <p:spPr>
          <a:xfrm>
            <a:off x="609600" y="693738"/>
            <a:ext cx="8001000" cy="525462"/>
          </a:xfrm>
          <a:prstGeom prst="rect">
            <a:avLst/>
          </a:prstGeom>
        </p:spPr>
        <p:txBody>
          <a:bodyPr/>
          <a:lst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a:lstStyle>
          <a:p>
            <a:pPr algn="ctr" eaLnBrk="1" hangingPunct="1">
              <a:defRPr/>
            </a:pPr>
            <a:r>
              <a:rPr lang="en-US" sz="3200" b="1" dirty="0" smtClean="0">
                <a:solidFill>
                  <a:srgbClr val="0070C0"/>
                </a:solidFill>
              </a:rPr>
              <a:t>Monte Carlo Ray Tracing</a:t>
            </a:r>
            <a:endParaRPr lang="en-CA" sz="3200" b="1" dirty="0" smtClean="0">
              <a:solidFill>
                <a:srgbClr val="0070C0"/>
              </a:solidFill>
              <a:effectLst>
                <a:outerShdw blurRad="38100" dist="38100" dir="2700000" algn="tl">
                  <a:srgbClr val="000000">
                    <a:alpha val="43137"/>
                  </a:srgbClr>
                </a:outerShdw>
              </a:effectLst>
            </a:endParaRPr>
          </a:p>
          <a:p>
            <a:pPr eaLnBrk="1" hangingPunct="1">
              <a:defRPr/>
            </a:pPr>
            <a:endParaRPr lang="en-CA" sz="2800" dirty="0" smtClean="0"/>
          </a:p>
          <a:p>
            <a:pPr eaLnBrk="1" hangingPunct="1">
              <a:defRPr/>
            </a:pPr>
            <a:endParaRPr lang="en-CA" sz="2800" dirty="0" smtClean="0"/>
          </a:p>
          <a:p>
            <a:pPr eaLnBrk="1" hangingPunct="1">
              <a:defRPr/>
            </a:pPr>
            <a:endParaRPr lang="en-CA" sz="3600" b="1" dirty="0" smtClean="0">
              <a:solidFill>
                <a:srgbClr val="80B4CE"/>
              </a:solidFill>
              <a:effectLst>
                <a:outerShdw blurRad="38100" dist="38100" dir="2700000" algn="tl">
                  <a:srgbClr val="000000">
                    <a:alpha val="43137"/>
                  </a:srgbClr>
                </a:outerShdw>
              </a:effectLst>
            </a:endParaRPr>
          </a:p>
        </p:txBody>
      </p:sp>
      <p:sp>
        <p:nvSpPr>
          <p:cNvPr id="6" name="TextBox 6"/>
          <p:cNvSpPr txBox="1"/>
          <p:nvPr/>
        </p:nvSpPr>
        <p:spPr>
          <a:xfrm>
            <a:off x="838200" y="1295400"/>
            <a:ext cx="8001000" cy="2585323"/>
          </a:xfrm>
          <a:prstGeom prst="rect">
            <a:avLst/>
          </a:prstGeom>
          <a:noFill/>
        </p:spPr>
        <p:txBody>
          <a:bodyPr wrap="square">
            <a:spAutoFit/>
          </a:bodyPr>
          <a:lstStyle/>
          <a:p>
            <a:pPr marL="342900" indent="-342900" algn="just">
              <a:lnSpc>
                <a:spcPct val="150000"/>
              </a:lnSpc>
              <a:spcAft>
                <a:spcPts val="0"/>
              </a:spcAft>
              <a:buClr>
                <a:srgbClr val="3366CC"/>
              </a:buClr>
              <a:buSzPct val="150000"/>
              <a:buFont typeface="Courier New" pitchFamily="49" charset="0"/>
              <a:buChar char="o"/>
              <a:defRPr/>
            </a:pPr>
            <a:r>
              <a:rPr lang="en-US" sz="1800" dirty="0" smtClean="0"/>
              <a:t>Monte Carlo Ray Tracing [4], [5], [6] methods involve</a:t>
            </a:r>
          </a:p>
          <a:p>
            <a:pPr marL="800100" lvl="1" indent="-342900">
              <a:spcAft>
                <a:spcPts val="600"/>
              </a:spcAft>
              <a:buClr>
                <a:srgbClr val="3366CC"/>
              </a:buClr>
              <a:buSzPct val="100000"/>
              <a:buFont typeface="Arial" pitchFamily="34" charset="0"/>
              <a:buChar char="•"/>
              <a:defRPr/>
            </a:pPr>
            <a:r>
              <a:rPr lang="en-US" sz="1600" dirty="0" smtClean="0"/>
              <a:t>Discretization of </a:t>
            </a:r>
            <a:r>
              <a:rPr lang="en-US" sz="1600" dirty="0"/>
              <a:t>room surfaces (i.e., walls, floors, </a:t>
            </a:r>
            <a:r>
              <a:rPr lang="en-US" sz="1600" dirty="0" smtClean="0"/>
              <a:t>ceiling) </a:t>
            </a:r>
            <a:r>
              <a:rPr lang="en-US" sz="1600" dirty="0"/>
              <a:t>into small </a:t>
            </a:r>
            <a:r>
              <a:rPr lang="en-US" sz="1600" dirty="0" smtClean="0"/>
              <a:t>cells</a:t>
            </a:r>
          </a:p>
          <a:p>
            <a:pPr marL="800100" lvl="1" indent="-342900">
              <a:spcAft>
                <a:spcPts val="600"/>
              </a:spcAft>
              <a:buClr>
                <a:srgbClr val="3366CC"/>
              </a:buClr>
              <a:buSzPct val="100000"/>
              <a:buFont typeface="Arial" pitchFamily="34" charset="0"/>
              <a:buChar char="•"/>
              <a:defRPr/>
            </a:pPr>
            <a:r>
              <a:rPr lang="en-US" sz="1600" dirty="0" smtClean="0"/>
              <a:t>Ray generation based on a given </a:t>
            </a:r>
            <a:r>
              <a:rPr lang="tr-TR" sz="1600" dirty="0" err="1" smtClean="0"/>
              <a:t>statistical</a:t>
            </a:r>
            <a:r>
              <a:rPr lang="tr-TR" sz="1600" dirty="0" smtClean="0"/>
              <a:t> </a:t>
            </a:r>
            <a:r>
              <a:rPr lang="en-US" sz="1600" dirty="0" smtClean="0"/>
              <a:t>distribution </a:t>
            </a:r>
            <a:r>
              <a:rPr lang="en-US" sz="1600" dirty="0" smtClean="0"/>
              <a:t>(</a:t>
            </a:r>
            <a:r>
              <a:rPr lang="tr-TR" sz="1600" dirty="0" err="1" smtClean="0"/>
              <a:t>distribution</a:t>
            </a:r>
            <a:r>
              <a:rPr lang="tr-TR" sz="1600" dirty="0" smtClean="0"/>
              <a:t> </a:t>
            </a:r>
            <a:r>
              <a:rPr lang="tr-TR" sz="1600" dirty="0" err="1" smtClean="0"/>
              <a:t>type</a:t>
            </a:r>
            <a:r>
              <a:rPr lang="tr-TR" sz="1600" dirty="0" smtClean="0"/>
              <a:t> </a:t>
            </a:r>
            <a:r>
              <a:rPr lang="en-US" sz="1600" dirty="0" smtClean="0"/>
              <a:t>depends on the source)</a:t>
            </a:r>
          </a:p>
          <a:p>
            <a:pPr marL="800100" lvl="1" indent="-342900">
              <a:spcAft>
                <a:spcPts val="600"/>
              </a:spcAft>
              <a:buClr>
                <a:srgbClr val="3366CC"/>
              </a:buClr>
              <a:buSzPct val="100000"/>
              <a:buFont typeface="Arial" pitchFamily="34" charset="0"/>
              <a:buChar char="•"/>
              <a:defRPr/>
            </a:pPr>
            <a:r>
              <a:rPr lang="en-US" sz="1600" dirty="0" smtClean="0"/>
              <a:t>Track each ray until </a:t>
            </a:r>
            <a:r>
              <a:rPr lang="en-US" sz="1600" dirty="0"/>
              <a:t>it reaches </a:t>
            </a:r>
            <a:r>
              <a:rPr lang="en-US" sz="1600" dirty="0" smtClean="0"/>
              <a:t>detector and calculate the detected power and associated delay</a:t>
            </a:r>
            <a:endParaRPr lang="en-US" sz="1600" dirty="0"/>
          </a:p>
          <a:p>
            <a:pPr algn="just">
              <a:buClr>
                <a:srgbClr val="3366CC"/>
              </a:buClr>
              <a:buSzPct val="150000"/>
              <a:defRPr/>
            </a:pPr>
            <a:endParaRPr lang="en-US" sz="2000" dirty="0" smtClean="0"/>
          </a:p>
          <a:p>
            <a:pPr algn="just">
              <a:buClr>
                <a:srgbClr val="3366CC"/>
              </a:buClr>
              <a:buSzPct val="150000"/>
              <a:defRPr/>
            </a:pPr>
            <a:endParaRPr lang="en-GB" sz="2000" dirty="0">
              <a:solidFill>
                <a:schemeClr val="tx2"/>
              </a:solidFill>
            </a:endParaRPr>
          </a:p>
        </p:txBody>
      </p:sp>
      <p:sp>
        <p:nvSpPr>
          <p:cNvPr id="7" name="Rectangle 6"/>
          <p:cNvSpPr/>
          <p:nvPr/>
        </p:nvSpPr>
        <p:spPr>
          <a:xfrm>
            <a:off x="457200" y="5105400"/>
            <a:ext cx="8077200" cy="1169551"/>
          </a:xfrm>
          <a:prstGeom prst="rect">
            <a:avLst/>
          </a:prstGeom>
        </p:spPr>
        <p:txBody>
          <a:bodyPr wrap="square">
            <a:spAutoFit/>
          </a:bodyPr>
          <a:lstStyle/>
          <a:p>
            <a:pPr lvl="1" algn="just">
              <a:buClr>
                <a:srgbClr val="3366CC"/>
              </a:buClr>
              <a:buSzPct val="150000"/>
              <a:defRPr/>
            </a:pPr>
            <a:endParaRPr lang="en-GB" sz="1000" dirty="0" smtClean="0"/>
          </a:p>
          <a:p>
            <a:pPr lvl="1" algn="just">
              <a:buClr>
                <a:srgbClr val="3366CC"/>
              </a:buClr>
              <a:buSzPct val="150000"/>
              <a:defRPr/>
            </a:pPr>
            <a:r>
              <a:rPr lang="en-GB" sz="1000" dirty="0" smtClean="0"/>
              <a:t>[4] F.J</a:t>
            </a:r>
            <a:r>
              <a:rPr lang="en-GB" sz="1000" dirty="0"/>
              <a:t>. Lopez-Hernandez, R. Perez-</a:t>
            </a:r>
            <a:r>
              <a:rPr lang="en-GB" sz="1000" dirty="0" err="1"/>
              <a:t>Jimeniz</a:t>
            </a:r>
            <a:r>
              <a:rPr lang="en-GB" sz="1000" dirty="0"/>
              <a:t>, and A. </a:t>
            </a:r>
            <a:r>
              <a:rPr lang="en-GB" sz="1000" dirty="0" err="1"/>
              <a:t>Santamaria</a:t>
            </a:r>
            <a:r>
              <a:rPr lang="en-GB" sz="1000" dirty="0"/>
              <a:t>, “</a:t>
            </a:r>
            <a:r>
              <a:rPr lang="en-GB" sz="1000" b="1" dirty="0"/>
              <a:t>Monte Carlo calculation of impulse response on diffuse IR wireless indoor channels</a:t>
            </a:r>
            <a:r>
              <a:rPr lang="en-GB" sz="1000" dirty="0"/>
              <a:t>,” IEEE Electronics </a:t>
            </a:r>
            <a:r>
              <a:rPr lang="en-GB" sz="1000" dirty="0" err="1"/>
              <a:t>Lett</a:t>
            </a:r>
            <a:r>
              <a:rPr lang="en-GB" sz="1000" dirty="0"/>
              <a:t>., vol. 34, no. 12, pp. 1260,1262, Jun 1998</a:t>
            </a:r>
            <a:r>
              <a:rPr lang="en-GB" sz="1000" dirty="0" smtClean="0"/>
              <a:t>.</a:t>
            </a:r>
          </a:p>
          <a:p>
            <a:pPr lvl="1" algn="just">
              <a:buClr>
                <a:srgbClr val="3366CC"/>
              </a:buClr>
              <a:buSzPct val="150000"/>
              <a:defRPr/>
            </a:pPr>
            <a:r>
              <a:rPr lang="en-GB" sz="1000" dirty="0" smtClean="0"/>
              <a:t>[5] F.J</a:t>
            </a:r>
            <a:r>
              <a:rPr lang="en-GB" sz="1000" dirty="0"/>
              <a:t>. Lopez-Hernandez, R. Perez-Jimenez, and A. </a:t>
            </a:r>
            <a:r>
              <a:rPr lang="en-GB" sz="1000" dirty="0" err="1"/>
              <a:t>Santamaria</a:t>
            </a:r>
            <a:r>
              <a:rPr lang="en-GB" sz="1000" dirty="0"/>
              <a:t>, “</a:t>
            </a:r>
            <a:r>
              <a:rPr lang="en-GB" sz="1000" b="1" dirty="0"/>
              <a:t>Modified Monte Carlo scheme for high-efficiency simulation of the impulse response on diffuse IR wireless indoor channels</a:t>
            </a:r>
            <a:r>
              <a:rPr lang="en-GB" sz="1000" dirty="0"/>
              <a:t>,” IEEE Electronics </a:t>
            </a:r>
            <a:r>
              <a:rPr lang="en-GB" sz="1000" dirty="0" err="1"/>
              <a:t>Lett</a:t>
            </a:r>
            <a:r>
              <a:rPr lang="en-GB" sz="1000" dirty="0"/>
              <a:t>., vol. 34, no. 19, pp. 1819,1820, Sep 1998</a:t>
            </a:r>
            <a:r>
              <a:rPr lang="en-GB" sz="1000" dirty="0" smtClean="0"/>
              <a:t>.</a:t>
            </a:r>
          </a:p>
          <a:p>
            <a:pPr lvl="1" algn="just">
              <a:buClr>
                <a:srgbClr val="3366CC"/>
              </a:buClr>
              <a:buSzPct val="150000"/>
              <a:defRPr/>
            </a:pPr>
            <a:r>
              <a:rPr lang="en-GB" sz="1000" dirty="0" smtClean="0"/>
              <a:t>[6] </a:t>
            </a:r>
            <a:r>
              <a:rPr lang="en-GB" sz="1000" dirty="0"/>
              <a:t>F.J. Lopez-Hernandez, R. Perez-Jimenez, A. Santamaria, “</a:t>
            </a:r>
            <a:r>
              <a:rPr lang="en-GB" sz="1000" b="1" dirty="0"/>
              <a:t>Ray tracing algorithms for fast calculation of the channel impulse response on diffuse IR wireless indoor channels</a:t>
            </a:r>
            <a:r>
              <a:rPr lang="en-GB" sz="1000" dirty="0"/>
              <a:t>,” Opt. Eng. 39(10), 2775-2780, Oct 2000.</a:t>
            </a:r>
            <a:endParaRPr lang="en-US" sz="1000" dirty="0"/>
          </a:p>
        </p:txBody>
      </p:sp>
      <p:pic>
        <p:nvPicPr>
          <p:cNvPr id="2355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90800" y="3276600"/>
            <a:ext cx="3733800" cy="18114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Date Placeholder 3"/>
          <p:cNvSpPr>
            <a:spLocks noGrp="1"/>
          </p:cNvSpPr>
          <p:nvPr>
            <p:ph type="dt" sz="half" idx="10"/>
          </p:nvPr>
        </p:nvSpPr>
        <p:spPr>
          <a:xfrm>
            <a:off x="685800" y="378281"/>
            <a:ext cx="1600200" cy="215444"/>
          </a:xfrm>
        </p:spPr>
        <p:txBody>
          <a:bodyPr/>
          <a:lstStyle/>
          <a:p>
            <a:r>
              <a:rPr lang="en-GB" altLang="en-US" dirty="0" smtClean="0"/>
              <a:t>May 2015</a:t>
            </a:r>
            <a:endParaRPr lang="en-GB" altLang="en-US" dirty="0"/>
          </a:p>
        </p:txBody>
      </p:sp>
    </p:spTree>
    <p:extLst>
      <p:ext uri="{BB962C8B-B14F-4D97-AF65-F5344CB8AC3E}">
        <p14:creationId xmlns:p14="http://schemas.microsoft.com/office/powerpoint/2010/main" val="335143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5486400" y="6475413"/>
            <a:ext cx="3124200" cy="184666"/>
          </a:xfrm>
        </p:spPr>
        <p:txBody>
          <a:bodyPr/>
          <a:lstStyle/>
          <a:p>
            <a:r>
              <a:rPr lang="en-GB" altLang="en-US" dirty="0"/>
              <a:t>Murat </a:t>
            </a:r>
            <a:r>
              <a:rPr lang="en-GB" altLang="en-US" dirty="0" err="1"/>
              <a:t>Uysal</a:t>
            </a:r>
            <a:r>
              <a:rPr lang="en-GB" altLang="en-US" dirty="0"/>
              <a:t>, </a:t>
            </a:r>
            <a:r>
              <a:rPr lang="tr-TR" altLang="en-US" dirty="0"/>
              <a:t>F</a:t>
            </a:r>
            <a:r>
              <a:rPr lang="en-GB" altLang="en-US" dirty="0" err="1"/>
              <a:t>arshad</a:t>
            </a:r>
            <a:r>
              <a:rPr lang="en-GB" altLang="en-US" dirty="0"/>
              <a:t> </a:t>
            </a:r>
            <a:r>
              <a:rPr lang="en-GB" altLang="en-US" dirty="0" err="1"/>
              <a:t>Miramirkhani</a:t>
            </a:r>
            <a:endParaRPr lang="en-GB" altLang="en-US" dirty="0"/>
          </a:p>
        </p:txBody>
      </p:sp>
      <p:sp>
        <p:nvSpPr>
          <p:cNvPr id="4" name="Slide Number Placeholder 3"/>
          <p:cNvSpPr>
            <a:spLocks noGrp="1"/>
          </p:cNvSpPr>
          <p:nvPr>
            <p:ph type="sldNum" sz="quarter" idx="12"/>
          </p:nvPr>
        </p:nvSpPr>
        <p:spPr/>
        <p:txBody>
          <a:bodyPr/>
          <a:lstStyle/>
          <a:p>
            <a:r>
              <a:rPr lang="en-GB" altLang="en-US" smtClean="0"/>
              <a:t>Slide </a:t>
            </a:r>
            <a:fld id="{2F03CF15-9775-4923-BCFF-1A75B19C3DAF}" type="slidenum">
              <a:rPr lang="en-GB" altLang="en-US" smtClean="0"/>
              <a:pPr/>
              <a:t>8</a:t>
            </a:fld>
            <a:endParaRPr lang="en-GB" altLang="en-US"/>
          </a:p>
        </p:txBody>
      </p:sp>
      <p:sp>
        <p:nvSpPr>
          <p:cNvPr id="5" name="Rectangle 2"/>
          <p:cNvSpPr txBox="1">
            <a:spLocks noChangeArrowheads="1"/>
          </p:cNvSpPr>
          <p:nvPr/>
        </p:nvSpPr>
        <p:spPr>
          <a:xfrm>
            <a:off x="694414" y="691677"/>
            <a:ext cx="7763786" cy="603724"/>
          </a:xfrm>
          <a:prstGeom prst="rect">
            <a:avLst/>
          </a:prstGeom>
        </p:spPr>
        <p:txBody>
          <a:bodyPr/>
          <a:lst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a:lstStyle>
          <a:p>
            <a:pPr algn="ctr" eaLnBrk="1" hangingPunct="1">
              <a:defRPr/>
            </a:pPr>
            <a:r>
              <a:rPr lang="en-US" sz="3200" b="1" dirty="0" smtClean="0">
                <a:solidFill>
                  <a:srgbClr val="0070C0"/>
                </a:solidFill>
              </a:rPr>
              <a:t>Other Approaches</a:t>
            </a:r>
            <a:endParaRPr lang="en-CA" sz="3200" b="1" dirty="0" smtClean="0">
              <a:solidFill>
                <a:srgbClr val="0070C0"/>
              </a:solidFill>
              <a:effectLst>
                <a:outerShdw blurRad="38100" dist="38100" dir="2700000" algn="tl">
                  <a:srgbClr val="000000">
                    <a:alpha val="43137"/>
                  </a:srgbClr>
                </a:outerShdw>
              </a:effectLst>
            </a:endParaRPr>
          </a:p>
          <a:p>
            <a:pPr eaLnBrk="1" hangingPunct="1">
              <a:defRPr/>
            </a:pPr>
            <a:endParaRPr lang="en-CA" sz="3200" dirty="0" smtClean="0"/>
          </a:p>
          <a:p>
            <a:pPr eaLnBrk="1" hangingPunct="1">
              <a:defRPr/>
            </a:pPr>
            <a:endParaRPr lang="en-CA" sz="3200" dirty="0" smtClean="0"/>
          </a:p>
          <a:p>
            <a:pPr eaLnBrk="1" hangingPunct="1">
              <a:defRPr/>
            </a:pPr>
            <a:endParaRPr lang="en-CA" b="1" dirty="0" smtClean="0">
              <a:solidFill>
                <a:srgbClr val="80B4CE"/>
              </a:solidFill>
              <a:effectLst>
                <a:outerShdw blurRad="38100" dist="38100" dir="2700000" algn="tl">
                  <a:srgbClr val="000000">
                    <a:alpha val="43137"/>
                  </a:srgbClr>
                </a:outerShdw>
              </a:effectLst>
            </a:endParaRPr>
          </a:p>
        </p:txBody>
      </p:sp>
      <p:sp>
        <p:nvSpPr>
          <p:cNvPr id="6" name="TextBox 6"/>
          <p:cNvSpPr txBox="1"/>
          <p:nvPr/>
        </p:nvSpPr>
        <p:spPr>
          <a:xfrm>
            <a:off x="838200" y="1459736"/>
            <a:ext cx="8077200" cy="1446550"/>
          </a:xfrm>
          <a:prstGeom prst="rect">
            <a:avLst/>
          </a:prstGeom>
          <a:noFill/>
        </p:spPr>
        <p:txBody>
          <a:bodyPr wrap="square">
            <a:spAutoFit/>
          </a:bodyPr>
          <a:lstStyle/>
          <a:p>
            <a:pPr marL="342900" indent="-342900" algn="just">
              <a:lnSpc>
                <a:spcPct val="150000"/>
              </a:lnSpc>
              <a:buClr>
                <a:srgbClr val="3366CC"/>
              </a:buClr>
              <a:buSzPct val="150000"/>
              <a:buFont typeface="Courier New" pitchFamily="49" charset="0"/>
              <a:buChar char="o"/>
              <a:defRPr/>
            </a:pPr>
            <a:r>
              <a:rPr lang="en-US" sz="2000" dirty="0" smtClean="0"/>
              <a:t> </a:t>
            </a:r>
            <a:r>
              <a:rPr lang="en-US" sz="1800" dirty="0" smtClean="0"/>
              <a:t>Ceiling Bounce Model [7]</a:t>
            </a:r>
          </a:p>
          <a:p>
            <a:pPr marL="800100" lvl="1" indent="-342900">
              <a:spcAft>
                <a:spcPts val="600"/>
              </a:spcAft>
              <a:buClr>
                <a:srgbClr val="3366CC"/>
              </a:buClr>
              <a:buSzPct val="100000"/>
              <a:buFont typeface="Arial" pitchFamily="34" charset="0"/>
              <a:buChar char="•"/>
              <a:defRPr/>
            </a:pPr>
            <a:r>
              <a:rPr lang="en-US" sz="1600" dirty="0" smtClean="0"/>
              <a:t>Underlying assumptions: Source towards the ceiling and co-located with the detector</a:t>
            </a:r>
          </a:p>
          <a:p>
            <a:pPr marL="800100" lvl="1" indent="-342900">
              <a:spcAft>
                <a:spcPts val="600"/>
              </a:spcAft>
              <a:buClr>
                <a:srgbClr val="3366CC"/>
              </a:buClr>
              <a:buSzPct val="100000"/>
              <a:buFont typeface="Arial" pitchFamily="34" charset="0"/>
              <a:buChar char="•"/>
              <a:defRPr/>
            </a:pPr>
            <a:r>
              <a:rPr lang="en-US" sz="1600" dirty="0" smtClean="0"/>
              <a:t>Closed form for path loss and RMS delay spread</a:t>
            </a:r>
            <a:endParaRPr lang="en-US" sz="1600" dirty="0"/>
          </a:p>
          <a:p>
            <a:pPr marL="800100" lvl="1" indent="-342900">
              <a:spcAft>
                <a:spcPts val="600"/>
              </a:spcAft>
              <a:buClr>
                <a:srgbClr val="3366CC"/>
              </a:buClr>
              <a:buSzPct val="100000"/>
              <a:buFont typeface="Arial" pitchFamily="34" charset="0"/>
              <a:buChar char="•"/>
              <a:defRPr/>
            </a:pPr>
            <a:r>
              <a:rPr lang="en-US" sz="1600" dirty="0"/>
              <a:t>Closed form expression for </a:t>
            </a:r>
            <a:r>
              <a:rPr lang="en-US" sz="1600" dirty="0" smtClean="0"/>
              <a:t>CIR</a:t>
            </a:r>
            <a:endParaRPr lang="en-US" sz="1600" dirty="0"/>
          </a:p>
        </p:txBody>
      </p:sp>
      <p:sp>
        <p:nvSpPr>
          <p:cNvPr id="7" name="Rectangle 6"/>
          <p:cNvSpPr/>
          <p:nvPr/>
        </p:nvSpPr>
        <p:spPr>
          <a:xfrm>
            <a:off x="381000" y="2950458"/>
            <a:ext cx="7620000" cy="630942"/>
          </a:xfrm>
          <a:prstGeom prst="rect">
            <a:avLst/>
          </a:prstGeom>
        </p:spPr>
        <p:txBody>
          <a:bodyPr wrap="square">
            <a:spAutoFit/>
          </a:bodyPr>
          <a:lstStyle/>
          <a:p>
            <a:pPr lvl="1" algn="just">
              <a:buClr>
                <a:srgbClr val="3366CC"/>
              </a:buClr>
              <a:buSzPct val="150000"/>
              <a:defRPr/>
            </a:pPr>
            <a:r>
              <a:rPr lang="en-GB" dirty="0" smtClean="0"/>
              <a:t>[</a:t>
            </a:r>
            <a:r>
              <a:rPr lang="en-GB" sz="1100" dirty="0"/>
              <a:t>7</a:t>
            </a:r>
            <a:r>
              <a:rPr lang="en-GB" sz="1100" dirty="0" smtClean="0"/>
              <a:t>] J</a:t>
            </a:r>
            <a:r>
              <a:rPr lang="en-GB" sz="1100" dirty="0"/>
              <a:t>. B. </a:t>
            </a:r>
            <a:r>
              <a:rPr lang="en-GB" sz="1100" dirty="0" err="1"/>
              <a:t>Carruthers</a:t>
            </a:r>
            <a:r>
              <a:rPr lang="en-GB" sz="1100" dirty="0"/>
              <a:t>, and J. M. Kahn, “</a:t>
            </a:r>
            <a:r>
              <a:rPr lang="en-GB" sz="1100" b="1" dirty="0"/>
              <a:t>Modelling of non-directed wireless infrared channels,” IEEE Trans. </a:t>
            </a:r>
            <a:r>
              <a:rPr lang="en-GB" sz="1100" b="1" dirty="0" err="1"/>
              <a:t>Commun</a:t>
            </a:r>
            <a:r>
              <a:rPr lang="en-GB" sz="1100" dirty="0"/>
              <a:t>., 45, 1260–1268, 1997.</a:t>
            </a:r>
            <a:endParaRPr lang="en-US" sz="1100" dirty="0"/>
          </a:p>
          <a:p>
            <a:pPr marL="742950" lvl="1" indent="-285750" algn="just">
              <a:buClr>
                <a:srgbClr val="3366CC"/>
              </a:buClr>
              <a:buSzPct val="150000"/>
              <a:buFont typeface="Arial" pitchFamily="34" charset="0"/>
              <a:buChar char="•"/>
              <a:defRPr/>
            </a:pPr>
            <a:endParaRPr lang="en-US" dirty="0"/>
          </a:p>
        </p:txBody>
      </p:sp>
      <p:sp>
        <p:nvSpPr>
          <p:cNvPr id="8" name="TextBox 6"/>
          <p:cNvSpPr txBox="1"/>
          <p:nvPr/>
        </p:nvSpPr>
        <p:spPr>
          <a:xfrm>
            <a:off x="838200" y="3505200"/>
            <a:ext cx="7848600" cy="1400383"/>
          </a:xfrm>
          <a:prstGeom prst="rect">
            <a:avLst/>
          </a:prstGeom>
          <a:noFill/>
        </p:spPr>
        <p:txBody>
          <a:bodyPr wrap="square">
            <a:spAutoFit/>
          </a:bodyPr>
          <a:lstStyle/>
          <a:p>
            <a:pPr>
              <a:buClr>
                <a:srgbClr val="3366CC"/>
              </a:buClr>
              <a:buSzPct val="150000"/>
              <a:defRPr/>
            </a:pPr>
            <a:endParaRPr lang="en-GB" sz="100" b="1" dirty="0">
              <a:solidFill>
                <a:schemeClr val="tx2"/>
              </a:solidFill>
            </a:endParaRPr>
          </a:p>
          <a:p>
            <a:pPr>
              <a:buClr>
                <a:srgbClr val="3366CC"/>
              </a:buClr>
              <a:buSzPct val="150000"/>
              <a:defRPr/>
            </a:pPr>
            <a:endParaRPr lang="en-GB" sz="2000" dirty="0">
              <a:solidFill>
                <a:schemeClr val="tx2"/>
              </a:solidFill>
            </a:endParaRPr>
          </a:p>
          <a:p>
            <a:pPr marL="342900" indent="-342900" algn="just">
              <a:lnSpc>
                <a:spcPct val="150000"/>
              </a:lnSpc>
              <a:buClr>
                <a:srgbClr val="3366CC"/>
              </a:buClr>
              <a:buSzPct val="150000"/>
              <a:buFont typeface="Courier New" pitchFamily="49" charset="0"/>
              <a:buChar char="o"/>
              <a:defRPr/>
            </a:pPr>
            <a:r>
              <a:rPr lang="en-US" sz="1800" dirty="0" smtClean="0"/>
              <a:t>Curve Fitting [8], [</a:t>
            </a:r>
            <a:r>
              <a:rPr lang="en-US" sz="1800" dirty="0"/>
              <a:t>9</a:t>
            </a:r>
            <a:r>
              <a:rPr lang="en-US" sz="1800" dirty="0" smtClean="0"/>
              <a:t>]</a:t>
            </a:r>
          </a:p>
          <a:p>
            <a:pPr marL="800100" lvl="1" indent="-342900">
              <a:spcAft>
                <a:spcPts val="600"/>
              </a:spcAft>
              <a:buClr>
                <a:srgbClr val="3366CC"/>
              </a:buClr>
              <a:buSzPct val="100000"/>
              <a:buFont typeface="Arial" pitchFamily="34" charset="0"/>
              <a:buChar char="•"/>
              <a:defRPr/>
            </a:pPr>
            <a:r>
              <a:rPr lang="en-US" sz="1600" dirty="0" smtClean="0"/>
              <a:t>Curve fitting on measurement data </a:t>
            </a:r>
          </a:p>
          <a:p>
            <a:pPr marL="800100" lvl="1" indent="-342900">
              <a:spcAft>
                <a:spcPts val="600"/>
              </a:spcAft>
              <a:buClr>
                <a:srgbClr val="3366CC"/>
              </a:buClr>
              <a:buSzPct val="100000"/>
              <a:buFont typeface="Arial" pitchFamily="34" charset="0"/>
              <a:buChar char="•"/>
              <a:defRPr/>
            </a:pPr>
            <a:r>
              <a:rPr lang="en-US" sz="1600" dirty="0"/>
              <a:t>C</a:t>
            </a:r>
            <a:r>
              <a:rPr lang="en-US" sz="1600" dirty="0" smtClean="0"/>
              <a:t>losed form expressions for RMS </a:t>
            </a:r>
            <a:r>
              <a:rPr lang="en-US" sz="1600" dirty="0"/>
              <a:t>delay spread and mean excess delay spread </a:t>
            </a:r>
            <a:r>
              <a:rPr lang="en-US" sz="1600" dirty="0" smtClean="0"/>
              <a:t>                      </a:t>
            </a:r>
            <a:endParaRPr lang="en-US" sz="1600" dirty="0"/>
          </a:p>
        </p:txBody>
      </p:sp>
      <p:sp>
        <p:nvSpPr>
          <p:cNvPr id="9" name="Rectangle 8"/>
          <p:cNvSpPr/>
          <p:nvPr/>
        </p:nvSpPr>
        <p:spPr>
          <a:xfrm>
            <a:off x="381000" y="4928681"/>
            <a:ext cx="8077200" cy="938719"/>
          </a:xfrm>
          <a:prstGeom prst="rect">
            <a:avLst/>
          </a:prstGeom>
        </p:spPr>
        <p:txBody>
          <a:bodyPr wrap="square">
            <a:spAutoFit/>
          </a:bodyPr>
          <a:lstStyle/>
          <a:p>
            <a:pPr lvl="1" algn="just">
              <a:buClr>
                <a:srgbClr val="3366CC"/>
              </a:buClr>
              <a:buSzPct val="150000"/>
              <a:defRPr/>
            </a:pPr>
            <a:r>
              <a:rPr lang="en-GB" sz="1100" dirty="0" smtClean="0"/>
              <a:t>[</a:t>
            </a:r>
            <a:r>
              <a:rPr lang="en-GB" sz="1100" dirty="0"/>
              <a:t>8</a:t>
            </a:r>
            <a:r>
              <a:rPr lang="en-GB" sz="1100" dirty="0" smtClean="0"/>
              <a:t>] R</a:t>
            </a:r>
            <a:r>
              <a:rPr lang="en-GB" sz="1100" dirty="0"/>
              <a:t>. Perez-Jimenez, J. </a:t>
            </a:r>
            <a:r>
              <a:rPr lang="en-GB" sz="1100" dirty="0" err="1"/>
              <a:t>Berges</a:t>
            </a:r>
            <a:r>
              <a:rPr lang="en-GB" sz="1100" dirty="0"/>
              <a:t>, and M.J. </a:t>
            </a:r>
            <a:r>
              <a:rPr lang="en-GB" sz="1100" dirty="0" err="1"/>
              <a:t>Betancor</a:t>
            </a:r>
            <a:r>
              <a:rPr lang="en-GB" sz="1100" dirty="0"/>
              <a:t>, “</a:t>
            </a:r>
            <a:r>
              <a:rPr lang="en-GB" sz="1100" b="1" dirty="0"/>
              <a:t>Statistical model for the impulse response on infrared indoor diffuse channels</a:t>
            </a:r>
            <a:r>
              <a:rPr lang="en-GB" sz="1100" dirty="0"/>
              <a:t>,” IEEE Electronics </a:t>
            </a:r>
            <a:r>
              <a:rPr lang="en-GB" sz="1100" dirty="0" err="1"/>
              <a:t>Lett</a:t>
            </a:r>
            <a:r>
              <a:rPr lang="en-GB" sz="1100" dirty="0"/>
              <a:t>., vol. 33, no. 15, pp. 1298,1300, Jul 1997</a:t>
            </a:r>
            <a:r>
              <a:rPr lang="en-GB" sz="1100" dirty="0" smtClean="0"/>
              <a:t>.</a:t>
            </a:r>
            <a:endParaRPr lang="en-US" sz="1100" dirty="0"/>
          </a:p>
          <a:p>
            <a:pPr lvl="1" algn="just">
              <a:buClr>
                <a:srgbClr val="3366CC"/>
              </a:buClr>
              <a:buSzPct val="150000"/>
              <a:defRPr/>
            </a:pPr>
            <a:r>
              <a:rPr lang="en-GB" sz="1100" dirty="0" smtClean="0"/>
              <a:t>[9] R</a:t>
            </a:r>
            <a:r>
              <a:rPr lang="en-GB" sz="1100" dirty="0"/>
              <a:t>. Perez-Jimenez, V.M. </a:t>
            </a:r>
            <a:r>
              <a:rPr lang="en-GB" sz="1100" dirty="0" err="1"/>
              <a:t>Melian</a:t>
            </a:r>
            <a:r>
              <a:rPr lang="en-GB" sz="1100" dirty="0"/>
              <a:t>, and M.J. </a:t>
            </a:r>
            <a:r>
              <a:rPr lang="en-GB" sz="1100" dirty="0" err="1"/>
              <a:t>Betancor</a:t>
            </a:r>
            <a:r>
              <a:rPr lang="en-GB" sz="1100" dirty="0"/>
              <a:t>, “</a:t>
            </a:r>
            <a:r>
              <a:rPr lang="en-GB" sz="1100" b="1" dirty="0"/>
              <a:t>Analysis of multipath impulse response of diffuse and quasi-diffuse optical links for IR-WLAN</a:t>
            </a:r>
            <a:r>
              <a:rPr lang="en-GB" sz="1100" dirty="0"/>
              <a:t>,” Proceedings of the Fourteenth Annual Joint Conference of the IEEE Computer and Communications Societies, vol. 2, pp. 924,930, Apr 1995</a:t>
            </a:r>
            <a:r>
              <a:rPr lang="en-GB" sz="1100" dirty="0" smtClean="0"/>
              <a:t>.</a:t>
            </a:r>
            <a:endParaRPr lang="en-US" dirty="0" smtClean="0"/>
          </a:p>
        </p:txBody>
      </p:sp>
      <p:sp>
        <p:nvSpPr>
          <p:cNvPr id="10" name="Date Placeholder 3"/>
          <p:cNvSpPr>
            <a:spLocks noGrp="1"/>
          </p:cNvSpPr>
          <p:nvPr>
            <p:ph type="dt" sz="half" idx="10"/>
          </p:nvPr>
        </p:nvSpPr>
        <p:spPr>
          <a:xfrm>
            <a:off x="685800" y="378281"/>
            <a:ext cx="1600200" cy="215444"/>
          </a:xfrm>
        </p:spPr>
        <p:txBody>
          <a:bodyPr/>
          <a:lstStyle/>
          <a:p>
            <a:r>
              <a:rPr lang="en-GB" altLang="en-US" dirty="0" smtClean="0"/>
              <a:t>May 2015</a:t>
            </a:r>
            <a:endParaRPr lang="en-GB" altLang="en-US" dirty="0"/>
          </a:p>
        </p:txBody>
      </p:sp>
    </p:spTree>
    <p:extLst>
      <p:ext uri="{BB962C8B-B14F-4D97-AF65-F5344CB8AC3E}">
        <p14:creationId xmlns:p14="http://schemas.microsoft.com/office/powerpoint/2010/main" val="234803247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GB" altLang="en-US" dirty="0" smtClean="0"/>
              <a:t>May 2015</a:t>
            </a:r>
            <a:endParaRPr lang="en-GB" altLang="en-US" dirty="0"/>
          </a:p>
        </p:txBody>
      </p:sp>
      <p:sp>
        <p:nvSpPr>
          <p:cNvPr id="5" name="Footer Placeholder 4"/>
          <p:cNvSpPr>
            <a:spLocks noGrp="1"/>
          </p:cNvSpPr>
          <p:nvPr>
            <p:ph type="ftr" sz="quarter" idx="11"/>
          </p:nvPr>
        </p:nvSpPr>
        <p:spPr>
          <a:xfrm>
            <a:off x="5486400" y="6475413"/>
            <a:ext cx="3124200" cy="184666"/>
          </a:xfrm>
        </p:spPr>
        <p:txBody>
          <a:bodyPr/>
          <a:lstStyle/>
          <a:p>
            <a:r>
              <a:rPr lang="en-GB" altLang="en-US" dirty="0" smtClean="0"/>
              <a:t>Murat Uysal, </a:t>
            </a:r>
            <a:r>
              <a:rPr lang="en-GB" altLang="en-US" dirty="0" err="1" smtClean="0"/>
              <a:t>Farshad</a:t>
            </a:r>
            <a:r>
              <a:rPr lang="en-GB" altLang="en-US" dirty="0" smtClean="0"/>
              <a:t> </a:t>
            </a:r>
            <a:r>
              <a:rPr lang="en-GB" altLang="en-US" dirty="0" err="1" smtClean="0"/>
              <a:t>Miramirkhani</a:t>
            </a:r>
            <a:endParaRPr lang="en-GB" altLang="en-US" dirty="0"/>
          </a:p>
        </p:txBody>
      </p:sp>
      <p:sp>
        <p:nvSpPr>
          <p:cNvPr id="6" name="Slide Number Placeholder 5"/>
          <p:cNvSpPr>
            <a:spLocks noGrp="1"/>
          </p:cNvSpPr>
          <p:nvPr>
            <p:ph type="sldNum" sz="quarter" idx="12"/>
          </p:nvPr>
        </p:nvSpPr>
        <p:spPr/>
        <p:txBody>
          <a:bodyPr/>
          <a:lstStyle/>
          <a:p>
            <a:r>
              <a:rPr lang="en-GB" altLang="en-US"/>
              <a:t>Slide </a:t>
            </a:r>
            <a:fld id="{68F34BEF-6D4B-4920-B9FF-96BD9BB2CBE9}" type="slidenum">
              <a:rPr lang="en-GB" altLang="en-US"/>
              <a:pPr/>
              <a:t>9</a:t>
            </a:fld>
            <a:endParaRPr lang="en-GB" altLang="en-US"/>
          </a:p>
        </p:txBody>
      </p:sp>
      <p:sp>
        <p:nvSpPr>
          <p:cNvPr id="8" name="Rectangle 2"/>
          <p:cNvSpPr txBox="1">
            <a:spLocks noChangeArrowheads="1"/>
          </p:cNvSpPr>
          <p:nvPr/>
        </p:nvSpPr>
        <p:spPr>
          <a:xfrm>
            <a:off x="685800" y="665163"/>
            <a:ext cx="7848600" cy="782637"/>
          </a:xfrm>
          <a:prstGeom prst="rect">
            <a:avLst/>
          </a:prstGeom>
        </p:spPr>
        <p:txBody>
          <a:bodyPr/>
          <a:lst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a:lstStyle>
          <a:p>
            <a:pPr algn="ctr" eaLnBrk="1" hangingPunct="1">
              <a:defRPr/>
            </a:pPr>
            <a:r>
              <a:rPr lang="en-US" sz="3200" b="1" dirty="0" smtClean="0">
                <a:solidFill>
                  <a:srgbClr val="0070C0"/>
                </a:solidFill>
              </a:rPr>
              <a:t>Existing Works on VLC Channel Modeling</a:t>
            </a:r>
            <a:endParaRPr lang="en-CA" sz="3200" b="1" dirty="0" smtClean="0">
              <a:solidFill>
                <a:srgbClr val="0070C0"/>
              </a:solidFill>
              <a:effectLst>
                <a:outerShdw blurRad="38100" dist="38100" dir="2700000" algn="tl">
                  <a:srgbClr val="000000">
                    <a:alpha val="43137"/>
                  </a:srgbClr>
                </a:outerShdw>
              </a:effectLst>
            </a:endParaRPr>
          </a:p>
          <a:p>
            <a:pPr eaLnBrk="1" hangingPunct="1">
              <a:defRPr/>
            </a:pPr>
            <a:endParaRPr lang="en-CA" sz="3200" dirty="0" smtClean="0"/>
          </a:p>
          <a:p>
            <a:pPr eaLnBrk="1" hangingPunct="1">
              <a:defRPr/>
            </a:pPr>
            <a:endParaRPr lang="en-CA" sz="3200" dirty="0" smtClean="0"/>
          </a:p>
          <a:p>
            <a:pPr eaLnBrk="1" hangingPunct="1">
              <a:defRPr/>
            </a:pPr>
            <a:endParaRPr lang="en-CA" b="1" dirty="0" smtClean="0">
              <a:solidFill>
                <a:srgbClr val="80B4CE"/>
              </a:solidFill>
              <a:effectLst>
                <a:outerShdw blurRad="38100" dist="38100" dir="2700000" algn="tl">
                  <a:srgbClr val="000000">
                    <a:alpha val="43137"/>
                  </a:srgbClr>
                </a:outerShdw>
              </a:effectLst>
            </a:endParaRPr>
          </a:p>
        </p:txBody>
      </p:sp>
      <p:sp>
        <p:nvSpPr>
          <p:cNvPr id="13" name="TextBox 6"/>
          <p:cNvSpPr txBox="1"/>
          <p:nvPr/>
        </p:nvSpPr>
        <p:spPr>
          <a:xfrm>
            <a:off x="685800" y="1143000"/>
            <a:ext cx="8083323" cy="415498"/>
          </a:xfrm>
          <a:prstGeom prst="rect">
            <a:avLst/>
          </a:prstGeom>
          <a:noFill/>
        </p:spPr>
        <p:txBody>
          <a:bodyPr wrap="square">
            <a:spAutoFit/>
          </a:bodyPr>
          <a:lstStyle/>
          <a:p>
            <a:pPr>
              <a:buClr>
                <a:srgbClr val="3366CC"/>
              </a:buClr>
              <a:buSzPct val="150000"/>
              <a:defRPr/>
            </a:pPr>
            <a:endParaRPr lang="en-GB" sz="100" b="1" dirty="0">
              <a:solidFill>
                <a:schemeClr val="tx2"/>
              </a:solidFill>
            </a:endParaRPr>
          </a:p>
          <a:p>
            <a:pPr>
              <a:buClr>
                <a:srgbClr val="3366CC"/>
              </a:buClr>
              <a:buSzPct val="150000"/>
              <a:defRPr/>
            </a:pPr>
            <a:endParaRPr lang="en-GB" sz="2000" dirty="0">
              <a:solidFill>
                <a:schemeClr val="tx2"/>
              </a:solidFill>
            </a:endParaRPr>
          </a:p>
        </p:txBody>
      </p:sp>
      <p:graphicFrame>
        <p:nvGraphicFramePr>
          <p:cNvPr id="2" name="Table 1"/>
          <p:cNvGraphicFramePr>
            <a:graphicFrameLocks noGrp="1"/>
          </p:cNvGraphicFramePr>
          <p:nvPr>
            <p:extLst>
              <p:ext uri="{D42A27DB-BD31-4B8C-83A1-F6EECF244321}">
                <p14:modId xmlns:p14="http://schemas.microsoft.com/office/powerpoint/2010/main" val="1275244752"/>
              </p:ext>
            </p:extLst>
          </p:nvPr>
        </p:nvGraphicFramePr>
        <p:xfrm>
          <a:off x="762000" y="1371600"/>
          <a:ext cx="8153400" cy="3048000"/>
        </p:xfrm>
        <a:graphic>
          <a:graphicData uri="http://schemas.openxmlformats.org/drawingml/2006/table">
            <a:tbl>
              <a:tblPr firstRow="1" bandRow="1">
                <a:tableStyleId>{5940675A-B579-460E-94D1-54222C63F5DA}</a:tableStyleId>
              </a:tblPr>
              <a:tblGrid>
                <a:gridCol w="533400"/>
                <a:gridCol w="2133600"/>
                <a:gridCol w="1905000"/>
                <a:gridCol w="1295400"/>
                <a:gridCol w="2286000"/>
              </a:tblGrid>
              <a:tr h="370840">
                <a:tc>
                  <a:txBody>
                    <a:bodyPr/>
                    <a:lstStyle/>
                    <a:p>
                      <a:pPr algn="ctr"/>
                      <a:endParaRPr lang="en-US" sz="1400" b="1" dirty="0">
                        <a:latin typeface="+mj-lt"/>
                      </a:endParaRPr>
                    </a:p>
                  </a:txBody>
                  <a:tcPr/>
                </a:tc>
                <a:tc>
                  <a:txBody>
                    <a:bodyPr/>
                    <a:lstStyle/>
                    <a:p>
                      <a:pPr algn="ctr"/>
                      <a:r>
                        <a:rPr lang="en-US" sz="1400" b="1" dirty="0" smtClean="0">
                          <a:latin typeface="+mj-lt"/>
                        </a:rPr>
                        <a:t>Method</a:t>
                      </a:r>
                      <a:endParaRPr lang="en-US" sz="1400" b="1" dirty="0">
                        <a:latin typeface="+mj-lt"/>
                      </a:endParaRPr>
                    </a:p>
                  </a:txBody>
                  <a:tcPr/>
                </a:tc>
                <a:tc>
                  <a:txBody>
                    <a:bodyPr/>
                    <a:lstStyle/>
                    <a:p>
                      <a:pPr algn="ctr"/>
                      <a:r>
                        <a:rPr lang="en-US" sz="1400" b="1" dirty="0" smtClean="0">
                          <a:latin typeface="+mj-lt"/>
                        </a:rPr>
                        <a:t>Modeling of Reflectance</a:t>
                      </a:r>
                      <a:endParaRPr lang="en-US" sz="1400" b="1" dirty="0">
                        <a:latin typeface="+mj-lt"/>
                      </a:endParaRPr>
                    </a:p>
                  </a:txBody>
                  <a:tcPr/>
                </a:tc>
                <a:tc>
                  <a:txBody>
                    <a:bodyPr/>
                    <a:lstStyle/>
                    <a:p>
                      <a:pPr algn="ctr"/>
                      <a:r>
                        <a:rPr lang="en-US" sz="1400" b="1" dirty="0" smtClean="0">
                          <a:latin typeface="+mj-lt"/>
                        </a:rPr>
                        <a:t>Number of Reflections</a:t>
                      </a:r>
                      <a:endParaRPr lang="en-US" sz="1400" b="1" dirty="0">
                        <a:latin typeface="+mj-lt"/>
                      </a:endParaRPr>
                    </a:p>
                  </a:txBody>
                  <a:tcPr/>
                </a:tc>
                <a:tc>
                  <a:txBody>
                    <a:bodyPr/>
                    <a:lstStyle/>
                    <a:p>
                      <a:pPr algn="ctr"/>
                      <a:r>
                        <a:rPr lang="tr-TR" sz="1400" b="1" dirty="0" err="1" smtClean="0">
                          <a:latin typeface="+mj-lt"/>
                        </a:rPr>
                        <a:t>Assumptions</a:t>
                      </a:r>
                      <a:endParaRPr lang="en-US" sz="1400" b="1" dirty="0">
                        <a:latin typeface="+mj-lt"/>
                      </a:endParaRPr>
                    </a:p>
                  </a:txBody>
                  <a:tcPr/>
                </a:tc>
              </a:tr>
              <a:tr h="370840">
                <a:tc>
                  <a:txBody>
                    <a:bodyPr/>
                    <a:lstStyle/>
                    <a:p>
                      <a:pPr algn="ctr"/>
                      <a:r>
                        <a:rPr lang="en-US" sz="1400" b="1" dirty="0" smtClean="0">
                          <a:latin typeface="+mj-lt"/>
                        </a:rPr>
                        <a:t>[10]</a:t>
                      </a:r>
                      <a:endParaRPr lang="en-US" sz="1400" b="1" dirty="0">
                        <a:latin typeface="+mj-lt"/>
                      </a:endParaRPr>
                    </a:p>
                  </a:txBody>
                  <a:tcPr/>
                </a:tc>
                <a:tc>
                  <a:txBody>
                    <a:bodyPr/>
                    <a:lstStyle/>
                    <a:p>
                      <a:pPr algn="ctr"/>
                      <a:r>
                        <a:rPr lang="en-US" sz="1400" dirty="0" smtClean="0">
                          <a:latin typeface="+mj-lt"/>
                        </a:rPr>
                        <a:t>Monte</a:t>
                      </a:r>
                      <a:r>
                        <a:rPr lang="en-US" sz="1400" baseline="0" dirty="0" smtClean="0">
                          <a:latin typeface="+mj-lt"/>
                        </a:rPr>
                        <a:t> </a:t>
                      </a:r>
                      <a:r>
                        <a:rPr lang="en-US" sz="1400" dirty="0" smtClean="0">
                          <a:latin typeface="+mj-lt"/>
                        </a:rPr>
                        <a:t>Carlo Ray</a:t>
                      </a:r>
                      <a:r>
                        <a:rPr lang="en-US" sz="1400" baseline="0" dirty="0" smtClean="0">
                          <a:latin typeface="+mj-lt"/>
                        </a:rPr>
                        <a:t> </a:t>
                      </a:r>
                      <a:r>
                        <a:rPr lang="en-US" sz="1400" dirty="0" smtClean="0">
                          <a:latin typeface="+mj-lt"/>
                        </a:rPr>
                        <a:t>Tracing</a:t>
                      </a:r>
                      <a:endParaRPr lang="en-US" sz="1400" dirty="0">
                        <a:latin typeface="+mj-lt"/>
                      </a:endParaRPr>
                    </a:p>
                  </a:txBody>
                  <a:tcPr/>
                </a:tc>
                <a:tc>
                  <a:txBody>
                    <a:bodyPr/>
                    <a:lstStyle/>
                    <a:p>
                      <a:pPr algn="ctr"/>
                      <a:r>
                        <a:rPr lang="en-US" sz="1400" dirty="0" smtClean="0">
                          <a:latin typeface="+mj-lt"/>
                        </a:rPr>
                        <a:t>Fixed Reflectance</a:t>
                      </a:r>
                      <a:endParaRPr lang="en-US" sz="1400" dirty="0">
                        <a:latin typeface="+mj-lt"/>
                      </a:endParaRPr>
                    </a:p>
                  </a:txBody>
                  <a:tcPr/>
                </a:tc>
                <a:tc>
                  <a:txBody>
                    <a:bodyPr/>
                    <a:lstStyle/>
                    <a:p>
                      <a:pPr algn="ctr"/>
                      <a:r>
                        <a:rPr lang="en-US" sz="1400" dirty="0" smtClean="0">
                          <a:latin typeface="+mj-lt"/>
                        </a:rPr>
                        <a:t>Third Order</a:t>
                      </a:r>
                      <a:endParaRPr lang="en-US" sz="1400" dirty="0">
                        <a:latin typeface="+mj-lt"/>
                      </a:endParaRPr>
                    </a:p>
                  </a:txBody>
                  <a:tcPr/>
                </a:tc>
                <a:tc>
                  <a:txBody>
                    <a:bodyPr/>
                    <a:lstStyle/>
                    <a:p>
                      <a:pPr algn="ctr"/>
                      <a:r>
                        <a:rPr lang="en-US" sz="1200" dirty="0" smtClean="0">
                          <a:latin typeface="+mj-lt"/>
                        </a:rPr>
                        <a:t>Purely </a:t>
                      </a:r>
                      <a:r>
                        <a:rPr lang="en-US" sz="1200" dirty="0" err="1" smtClean="0">
                          <a:latin typeface="+mj-lt"/>
                        </a:rPr>
                        <a:t>Lambertian</a:t>
                      </a:r>
                      <a:r>
                        <a:rPr lang="en-US" sz="1200" dirty="0" smtClean="0">
                          <a:latin typeface="+mj-lt"/>
                        </a:rPr>
                        <a:t> Reflections</a:t>
                      </a:r>
                    </a:p>
                    <a:p>
                      <a:pPr algn="ctr"/>
                      <a:r>
                        <a:rPr lang="en-US" sz="1200" dirty="0" smtClean="0">
                          <a:latin typeface="+mj-lt"/>
                        </a:rPr>
                        <a:t>Empty Room</a:t>
                      </a:r>
                      <a:endParaRPr lang="en-US" sz="1100" dirty="0">
                        <a:latin typeface="+mj-lt"/>
                      </a:endParaRPr>
                    </a:p>
                  </a:txBody>
                  <a:tcPr/>
                </a:tc>
              </a:tr>
              <a:tr h="370840">
                <a:tc>
                  <a:txBody>
                    <a:bodyPr/>
                    <a:lstStyle/>
                    <a:p>
                      <a:pPr algn="ctr"/>
                      <a:r>
                        <a:rPr lang="en-US" sz="1400" b="1" dirty="0" smtClean="0">
                          <a:latin typeface="+mj-lt"/>
                        </a:rPr>
                        <a:t>[11]</a:t>
                      </a:r>
                      <a:endParaRPr lang="en-US" sz="1400" b="1" dirty="0">
                        <a:latin typeface="+mj-lt"/>
                      </a:endParaRPr>
                    </a:p>
                  </a:txBody>
                  <a:tcPr/>
                </a:tc>
                <a:tc>
                  <a:txBody>
                    <a:bodyPr/>
                    <a:lstStyle/>
                    <a:p>
                      <a:pPr algn="ctr"/>
                      <a:r>
                        <a:rPr lang="en-US" sz="1400" dirty="0" smtClean="0">
                          <a:latin typeface="+mj-lt"/>
                        </a:rPr>
                        <a:t>Recursive</a:t>
                      </a:r>
                    </a:p>
                    <a:p>
                      <a:pPr algn="ctr"/>
                      <a:r>
                        <a:rPr lang="en-US" sz="1400" dirty="0" smtClean="0">
                          <a:latin typeface="+mj-lt"/>
                        </a:rPr>
                        <a:t>(Barry’s Method)</a:t>
                      </a:r>
                      <a:endParaRPr lang="en-US" sz="1400" dirty="0">
                        <a:latin typeface="+mj-lt"/>
                      </a:endParaRPr>
                    </a:p>
                  </a:txBody>
                  <a:tcPr/>
                </a:tc>
                <a:tc>
                  <a:txBody>
                    <a:bodyPr/>
                    <a:lstStyle/>
                    <a:p>
                      <a:pPr algn="ctr"/>
                      <a:r>
                        <a:rPr lang="en-US" sz="1400" dirty="0" smtClean="0">
                          <a:latin typeface="+mj-lt"/>
                        </a:rPr>
                        <a:t>Fixed Reflectance</a:t>
                      </a:r>
                      <a:endParaRPr lang="en-US" sz="1400" dirty="0">
                        <a:latin typeface="+mj-lt"/>
                      </a:endParaRPr>
                    </a:p>
                  </a:txBody>
                  <a:tcPr/>
                </a:tc>
                <a:tc>
                  <a:txBody>
                    <a:bodyPr/>
                    <a:lstStyle/>
                    <a:p>
                      <a:pPr algn="ctr"/>
                      <a:r>
                        <a:rPr lang="en-US" sz="1400" dirty="0" smtClean="0">
                          <a:latin typeface="+mj-lt"/>
                        </a:rPr>
                        <a:t>First Order</a:t>
                      </a:r>
                      <a:endParaRPr lang="en-US" sz="1400" dirty="0">
                        <a:latin typeface="+mj-lt"/>
                      </a:endParaRPr>
                    </a:p>
                  </a:txBody>
                  <a:tcPr/>
                </a:tc>
                <a:tc>
                  <a:txBody>
                    <a:bodyPr/>
                    <a:lstStyle/>
                    <a:p>
                      <a:pPr algn="ctr"/>
                      <a:r>
                        <a:rPr lang="en-US" sz="1200" kern="1200" dirty="0" smtClean="0">
                          <a:solidFill>
                            <a:schemeClr val="tx1"/>
                          </a:solidFill>
                          <a:latin typeface="+mj-lt"/>
                          <a:ea typeface="+mn-ea"/>
                          <a:cs typeface="+mn-cs"/>
                        </a:rPr>
                        <a:t>Purely </a:t>
                      </a:r>
                      <a:r>
                        <a:rPr lang="en-US" sz="1200" kern="1200" dirty="0" err="1" smtClean="0">
                          <a:solidFill>
                            <a:schemeClr val="tx1"/>
                          </a:solidFill>
                          <a:latin typeface="+mj-lt"/>
                          <a:ea typeface="+mn-ea"/>
                          <a:cs typeface="+mn-cs"/>
                        </a:rPr>
                        <a:t>Lambertian</a:t>
                      </a:r>
                      <a:r>
                        <a:rPr lang="en-US" sz="1200" kern="1200" dirty="0" smtClean="0">
                          <a:solidFill>
                            <a:schemeClr val="tx1"/>
                          </a:solidFill>
                          <a:latin typeface="+mj-lt"/>
                          <a:ea typeface="+mn-ea"/>
                          <a:cs typeface="+mn-cs"/>
                        </a:rPr>
                        <a:t> Reflections</a:t>
                      </a:r>
                    </a:p>
                    <a:p>
                      <a:pPr algn="ctr"/>
                      <a:r>
                        <a:rPr lang="en-US" sz="1200" kern="1200" dirty="0" smtClean="0">
                          <a:solidFill>
                            <a:schemeClr val="tx1"/>
                          </a:solidFill>
                          <a:latin typeface="+mj-lt"/>
                          <a:ea typeface="+mn-ea"/>
                          <a:cs typeface="+mn-cs"/>
                        </a:rPr>
                        <a:t>Empty Room</a:t>
                      </a:r>
                      <a:endParaRPr lang="en-US" sz="1200" kern="1200" dirty="0">
                        <a:solidFill>
                          <a:schemeClr val="tx1"/>
                        </a:solidFill>
                        <a:latin typeface="+mj-lt"/>
                        <a:ea typeface="+mn-ea"/>
                        <a:cs typeface="+mn-cs"/>
                      </a:endParaRPr>
                    </a:p>
                  </a:txBody>
                  <a:tcPr/>
                </a:tc>
              </a:tr>
              <a:tr h="370840">
                <a:tc>
                  <a:txBody>
                    <a:bodyPr/>
                    <a:lstStyle/>
                    <a:p>
                      <a:pPr algn="ctr"/>
                      <a:r>
                        <a:rPr lang="en-US" sz="1400" b="1" dirty="0" smtClean="0">
                          <a:latin typeface="+mj-lt"/>
                        </a:rPr>
                        <a:t>[12]</a:t>
                      </a:r>
                      <a:endParaRPr lang="en-US" sz="1400" b="1" dirty="0">
                        <a:latin typeface="+mj-lt"/>
                      </a:endParaRPr>
                    </a:p>
                  </a:txBody>
                  <a:tcPr/>
                </a:tc>
                <a:tc>
                  <a:txBody>
                    <a:bodyPr/>
                    <a:lstStyle/>
                    <a:p>
                      <a:pPr algn="ctr"/>
                      <a:r>
                        <a:rPr lang="en-US" sz="1400" dirty="0" smtClean="0">
                          <a:latin typeface="+mj-lt"/>
                        </a:rPr>
                        <a:t>Recursive</a:t>
                      </a:r>
                      <a:r>
                        <a:rPr lang="tr-TR" sz="1400" baseline="0" dirty="0" smtClean="0">
                          <a:latin typeface="+mj-lt"/>
                        </a:rPr>
                        <a:t>                       </a:t>
                      </a:r>
                      <a:r>
                        <a:rPr lang="en-US" sz="1400" dirty="0" smtClean="0">
                          <a:latin typeface="+mj-lt"/>
                        </a:rPr>
                        <a:t> (Barry’s Method)</a:t>
                      </a:r>
                      <a:endParaRPr lang="en-US" sz="1400" dirty="0">
                        <a:latin typeface="+mj-lt"/>
                      </a:endParaRPr>
                    </a:p>
                  </a:txBody>
                  <a:tcPr/>
                </a:tc>
                <a:tc>
                  <a:txBody>
                    <a:bodyPr/>
                    <a:lstStyle/>
                    <a:p>
                      <a:pPr algn="ctr"/>
                      <a:r>
                        <a:rPr lang="en-US" sz="1400" dirty="0" smtClean="0">
                          <a:latin typeface="+mj-lt"/>
                        </a:rPr>
                        <a:t>Fixed Reflectance</a:t>
                      </a:r>
                      <a:endParaRPr lang="en-US" sz="1400" dirty="0">
                        <a:latin typeface="+mj-lt"/>
                      </a:endParaRPr>
                    </a:p>
                  </a:txBody>
                  <a:tcPr/>
                </a:tc>
                <a:tc>
                  <a:txBody>
                    <a:bodyPr/>
                    <a:lstStyle/>
                    <a:p>
                      <a:pPr algn="ctr"/>
                      <a:r>
                        <a:rPr lang="en-US" sz="1400" dirty="0" smtClean="0">
                          <a:latin typeface="+mj-lt"/>
                        </a:rPr>
                        <a:t>First Order</a:t>
                      </a:r>
                      <a:endParaRPr lang="en-US" sz="1400" dirty="0">
                        <a:latin typeface="+mj-lt"/>
                      </a:endParaRPr>
                    </a:p>
                  </a:txBody>
                  <a:tcPr/>
                </a:tc>
                <a:tc>
                  <a:txBody>
                    <a:bodyPr/>
                    <a:lstStyle/>
                    <a:p>
                      <a:pPr marL="0" algn="ctr" defTabSz="914400" rtl="0" eaLnBrk="1" latinLnBrk="0" hangingPunct="1"/>
                      <a:r>
                        <a:rPr lang="en-US" sz="1200" kern="1200" dirty="0" smtClean="0">
                          <a:solidFill>
                            <a:schemeClr val="tx1"/>
                          </a:solidFill>
                          <a:latin typeface="+mj-lt"/>
                          <a:ea typeface="+mn-ea"/>
                          <a:cs typeface="+mn-cs"/>
                        </a:rPr>
                        <a:t>Purely </a:t>
                      </a:r>
                      <a:r>
                        <a:rPr lang="en-US" sz="1200" kern="1200" dirty="0" err="1" smtClean="0">
                          <a:solidFill>
                            <a:schemeClr val="tx1"/>
                          </a:solidFill>
                          <a:latin typeface="+mj-lt"/>
                          <a:ea typeface="+mn-ea"/>
                          <a:cs typeface="+mn-cs"/>
                        </a:rPr>
                        <a:t>Lambertian</a:t>
                      </a:r>
                      <a:r>
                        <a:rPr lang="en-US" sz="1200" kern="1200" dirty="0" smtClean="0">
                          <a:solidFill>
                            <a:schemeClr val="tx1"/>
                          </a:solidFill>
                          <a:latin typeface="+mj-lt"/>
                          <a:ea typeface="+mn-ea"/>
                          <a:cs typeface="+mn-cs"/>
                        </a:rPr>
                        <a:t> Reflections</a:t>
                      </a:r>
                    </a:p>
                    <a:p>
                      <a:pPr marL="0" algn="ctr" defTabSz="914400" rtl="0" eaLnBrk="1" latinLnBrk="0" hangingPunct="1"/>
                      <a:r>
                        <a:rPr lang="en-US" sz="1200" kern="1200" dirty="0" smtClean="0">
                          <a:solidFill>
                            <a:schemeClr val="tx1"/>
                          </a:solidFill>
                          <a:latin typeface="+mj-lt"/>
                          <a:ea typeface="+mn-ea"/>
                          <a:cs typeface="+mn-cs"/>
                        </a:rPr>
                        <a:t>Empty Room</a:t>
                      </a:r>
                    </a:p>
                  </a:txBody>
                  <a:tcPr/>
                </a:tc>
              </a:tr>
              <a:tr h="370840">
                <a:tc>
                  <a:txBody>
                    <a:bodyPr/>
                    <a:lstStyle/>
                    <a:p>
                      <a:pPr algn="ctr"/>
                      <a:r>
                        <a:rPr lang="en-US" sz="1400" b="1" dirty="0" smtClean="0">
                          <a:latin typeface="+mj-lt"/>
                        </a:rPr>
                        <a:t>[13]</a:t>
                      </a:r>
                      <a:endParaRPr lang="en-US" sz="1400" b="1" dirty="0">
                        <a:latin typeface="+mj-lt"/>
                      </a:endParaRPr>
                    </a:p>
                  </a:txBody>
                  <a:tcPr>
                    <a:lnB w="12700" cap="flat" cmpd="sng" algn="ctr">
                      <a:solidFill>
                        <a:schemeClr val="tx1"/>
                      </a:solidFill>
                      <a:prstDash val="solid"/>
                      <a:round/>
                      <a:headEnd type="none" w="med" len="med"/>
                      <a:tailEnd type="none" w="med" len="med"/>
                    </a:lnB>
                  </a:tcPr>
                </a:tc>
                <a:tc>
                  <a:txBody>
                    <a:bodyPr/>
                    <a:lstStyle/>
                    <a:p>
                      <a:pPr algn="ctr"/>
                      <a:r>
                        <a:rPr lang="en-US" sz="1400" dirty="0" smtClean="0">
                          <a:latin typeface="+mj-lt"/>
                        </a:rPr>
                        <a:t>Recursive </a:t>
                      </a:r>
                      <a:r>
                        <a:rPr lang="tr-TR" sz="1400" baseline="0" dirty="0" smtClean="0">
                          <a:latin typeface="+mj-lt"/>
                        </a:rPr>
                        <a:t>                      </a:t>
                      </a:r>
                      <a:r>
                        <a:rPr lang="en-US" sz="1400" dirty="0" smtClean="0">
                          <a:latin typeface="+mj-lt"/>
                        </a:rPr>
                        <a:t>(Iterative</a:t>
                      </a:r>
                      <a:r>
                        <a:rPr lang="en-US" sz="1400" baseline="0" dirty="0" smtClean="0">
                          <a:latin typeface="+mj-lt"/>
                        </a:rPr>
                        <a:t> Site-Based</a:t>
                      </a:r>
                      <a:r>
                        <a:rPr lang="en-US" sz="1400" dirty="0" smtClean="0">
                          <a:latin typeface="+mj-lt"/>
                        </a:rPr>
                        <a:t>)</a:t>
                      </a:r>
                      <a:endParaRPr lang="en-US" sz="1400" dirty="0">
                        <a:latin typeface="+mj-lt"/>
                      </a:endParaRPr>
                    </a:p>
                  </a:txBody>
                  <a:tcPr>
                    <a:lnB w="12700" cap="flat" cmpd="sng" algn="ctr">
                      <a:solidFill>
                        <a:schemeClr val="tx1"/>
                      </a:solidFill>
                      <a:prstDash val="solid"/>
                      <a:round/>
                      <a:headEnd type="none" w="med" len="med"/>
                      <a:tailEnd type="none" w="med" len="med"/>
                    </a:lnB>
                  </a:tcPr>
                </a:tc>
                <a:tc>
                  <a:txBody>
                    <a:bodyPr/>
                    <a:lstStyle/>
                    <a:p>
                      <a:pPr algn="ctr"/>
                      <a:r>
                        <a:rPr lang="en-US" sz="1400" dirty="0" smtClean="0">
                          <a:latin typeface="+mj-lt"/>
                        </a:rPr>
                        <a:t>Averaged Reflectance</a:t>
                      </a:r>
                      <a:endParaRPr lang="en-US" sz="1400" dirty="0">
                        <a:latin typeface="+mj-lt"/>
                      </a:endParaRPr>
                    </a:p>
                  </a:txBody>
                  <a:tcPr>
                    <a:lnB w="12700" cap="flat" cmpd="sng" algn="ctr">
                      <a:solidFill>
                        <a:schemeClr val="tx1"/>
                      </a:solidFill>
                      <a:prstDash val="solid"/>
                      <a:round/>
                      <a:headEnd type="none" w="med" len="med"/>
                      <a:tailEnd type="none" w="med" len="med"/>
                    </a:lnB>
                  </a:tcPr>
                </a:tc>
                <a:tc>
                  <a:txBody>
                    <a:bodyPr/>
                    <a:lstStyle/>
                    <a:p>
                      <a:pPr algn="ctr"/>
                      <a:r>
                        <a:rPr lang="en-US" sz="1400" dirty="0" smtClean="0">
                          <a:latin typeface="+mj-lt"/>
                        </a:rPr>
                        <a:t>Fourth Order</a:t>
                      </a:r>
                      <a:endParaRPr lang="en-US" sz="1400" dirty="0">
                        <a:latin typeface="+mj-lt"/>
                      </a:endParaRPr>
                    </a:p>
                  </a:txBody>
                  <a:tcPr>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sz="1200" kern="1200" dirty="0" smtClean="0">
                          <a:solidFill>
                            <a:schemeClr val="tx1"/>
                          </a:solidFill>
                          <a:latin typeface="+mj-lt"/>
                          <a:ea typeface="+mn-ea"/>
                          <a:cs typeface="+mn-cs"/>
                        </a:rPr>
                        <a:t>Purely </a:t>
                      </a:r>
                      <a:r>
                        <a:rPr lang="en-US" sz="1200" kern="1200" dirty="0" err="1" smtClean="0">
                          <a:solidFill>
                            <a:schemeClr val="tx1"/>
                          </a:solidFill>
                          <a:latin typeface="+mj-lt"/>
                          <a:ea typeface="+mn-ea"/>
                          <a:cs typeface="+mn-cs"/>
                        </a:rPr>
                        <a:t>Lambertian</a:t>
                      </a:r>
                      <a:r>
                        <a:rPr lang="en-US" sz="1200" kern="1200" dirty="0" smtClean="0">
                          <a:solidFill>
                            <a:schemeClr val="tx1"/>
                          </a:solidFill>
                          <a:latin typeface="+mj-lt"/>
                          <a:ea typeface="+mn-ea"/>
                          <a:cs typeface="+mn-cs"/>
                        </a:rPr>
                        <a:t> Reflections</a:t>
                      </a:r>
                    </a:p>
                    <a:p>
                      <a:pPr marL="0" algn="ctr" defTabSz="914400" rtl="0" eaLnBrk="1" latinLnBrk="0" hangingPunct="1"/>
                      <a:r>
                        <a:rPr lang="en-US" sz="1200" kern="1200" dirty="0" smtClean="0">
                          <a:solidFill>
                            <a:schemeClr val="tx1"/>
                          </a:solidFill>
                          <a:latin typeface="+mj-lt"/>
                          <a:ea typeface="+mn-ea"/>
                          <a:cs typeface="+mn-cs"/>
                        </a:rPr>
                        <a:t>With Objects</a:t>
                      </a:r>
                    </a:p>
                  </a:txBody>
                  <a:tcPr>
                    <a:lnB w="12700" cap="flat" cmpd="sng" algn="ctr">
                      <a:solidFill>
                        <a:schemeClr val="tx1"/>
                      </a:solidFill>
                      <a:prstDash val="solid"/>
                      <a:round/>
                      <a:headEnd type="none" w="med" len="med"/>
                      <a:tailEnd type="none" w="med" len="med"/>
                    </a:lnB>
                  </a:tcPr>
                </a:tc>
              </a:tr>
              <a:tr h="370840">
                <a:tc>
                  <a:txBody>
                    <a:bodyPr/>
                    <a:lstStyle/>
                    <a:p>
                      <a:pPr algn="ctr"/>
                      <a:r>
                        <a:rPr lang="en-US" sz="1400" b="1" dirty="0" smtClean="0">
                          <a:latin typeface="+mj-lt"/>
                        </a:rPr>
                        <a:t>[14]</a:t>
                      </a:r>
                      <a:endParaRPr lang="en-US" sz="1400" b="1"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DDDDD"/>
                    </a:solidFill>
                  </a:tcPr>
                </a:tc>
                <a:tc>
                  <a:txBody>
                    <a:bodyPr/>
                    <a:lstStyle/>
                    <a:p>
                      <a:pPr algn="ctr"/>
                      <a:r>
                        <a:rPr lang="en-US" sz="1400" dirty="0" smtClean="0">
                          <a:latin typeface="+mj-lt"/>
                        </a:rPr>
                        <a:t>Recursive </a:t>
                      </a:r>
                      <a:r>
                        <a:rPr lang="tr-TR" sz="1400" baseline="0" dirty="0" smtClean="0">
                          <a:latin typeface="+mj-lt"/>
                        </a:rPr>
                        <a:t>                          </a:t>
                      </a:r>
                      <a:r>
                        <a:rPr lang="en-US" sz="1400" dirty="0" smtClean="0">
                          <a:latin typeface="+mj-lt"/>
                        </a:rPr>
                        <a:t>(Barry’s Method)</a:t>
                      </a:r>
                      <a:endParaRPr lang="en-US" sz="14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DDDDD"/>
                    </a:solidFill>
                  </a:tcPr>
                </a:tc>
                <a:tc>
                  <a:txBody>
                    <a:bodyPr/>
                    <a:lstStyle/>
                    <a:p>
                      <a:pPr algn="ctr"/>
                      <a:r>
                        <a:rPr lang="en-US" sz="1400" dirty="0" smtClean="0">
                          <a:latin typeface="+mj-lt"/>
                        </a:rPr>
                        <a:t>Wavelength Dependent</a:t>
                      </a:r>
                      <a:endParaRPr lang="en-US" sz="14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DDDDD"/>
                    </a:solidFill>
                  </a:tcPr>
                </a:tc>
                <a:tc>
                  <a:txBody>
                    <a:bodyPr/>
                    <a:lstStyle/>
                    <a:p>
                      <a:pPr algn="ctr"/>
                      <a:r>
                        <a:rPr lang="en-US" sz="1400" dirty="0" smtClean="0">
                          <a:latin typeface="+mj-lt"/>
                        </a:rPr>
                        <a:t>Third Order</a:t>
                      </a:r>
                      <a:endParaRPr lang="en-US" sz="14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DDDDD"/>
                    </a:solidFill>
                  </a:tcPr>
                </a:tc>
                <a:tc>
                  <a:txBody>
                    <a:bodyPr/>
                    <a:lstStyle/>
                    <a:p>
                      <a:pPr algn="ctr"/>
                      <a:r>
                        <a:rPr lang="en-US" sz="1200" dirty="0" smtClean="0">
                          <a:latin typeface="+mj-lt"/>
                        </a:rPr>
                        <a:t>Purely </a:t>
                      </a:r>
                      <a:r>
                        <a:rPr lang="en-US" sz="1200" dirty="0" err="1" smtClean="0">
                          <a:latin typeface="+mj-lt"/>
                        </a:rPr>
                        <a:t>Lambertian</a:t>
                      </a:r>
                      <a:r>
                        <a:rPr lang="en-US" sz="1200" dirty="0" smtClean="0">
                          <a:latin typeface="+mj-lt"/>
                        </a:rPr>
                        <a:t> Reflections</a:t>
                      </a:r>
                    </a:p>
                    <a:p>
                      <a:pPr algn="ctr"/>
                      <a:r>
                        <a:rPr lang="en-US" sz="1200" dirty="0" smtClean="0">
                          <a:latin typeface="+mj-lt"/>
                        </a:rPr>
                        <a:t>Empty Room</a:t>
                      </a:r>
                      <a:endParaRPr lang="en-US" sz="12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DDDDD"/>
                    </a:solidFill>
                  </a:tcPr>
                </a:tc>
              </a:tr>
            </a:tbl>
          </a:graphicData>
        </a:graphic>
      </p:graphicFrame>
      <p:sp>
        <p:nvSpPr>
          <p:cNvPr id="3" name="Rectangle 2"/>
          <p:cNvSpPr/>
          <p:nvPr/>
        </p:nvSpPr>
        <p:spPr>
          <a:xfrm>
            <a:off x="381000" y="4615696"/>
            <a:ext cx="8153400" cy="1785104"/>
          </a:xfrm>
          <a:prstGeom prst="rect">
            <a:avLst/>
          </a:prstGeom>
        </p:spPr>
        <p:txBody>
          <a:bodyPr wrap="square">
            <a:spAutoFit/>
          </a:bodyPr>
          <a:lstStyle/>
          <a:p>
            <a:pPr lvl="1" algn="just">
              <a:buClr>
                <a:srgbClr val="3366CC"/>
              </a:buClr>
              <a:buSzPct val="150000"/>
              <a:defRPr/>
            </a:pPr>
            <a:r>
              <a:rPr lang="en-GB" sz="1100" dirty="0"/>
              <a:t>[10] H. Chun, C. Chiang, and D. O’Brien, “</a:t>
            </a:r>
            <a:r>
              <a:rPr lang="en-GB" sz="1100" b="1" dirty="0"/>
              <a:t>Visible light communication using OLEDs: illumination and channel </a:t>
            </a:r>
            <a:r>
              <a:rPr lang="en-GB" sz="1100" b="1" dirty="0" err="1"/>
              <a:t>modeling</a:t>
            </a:r>
            <a:r>
              <a:rPr lang="en-GB" sz="1100" dirty="0"/>
              <a:t>,” in Int. Workshop Opt. Wireless </a:t>
            </a:r>
            <a:r>
              <a:rPr lang="en-GB" sz="1100" dirty="0" err="1"/>
              <a:t>Commun</a:t>
            </a:r>
            <a:r>
              <a:rPr lang="en-GB" sz="1100" dirty="0"/>
              <a:t>., pp. 1–3, Oct. 2012</a:t>
            </a:r>
            <a:r>
              <a:rPr lang="en-GB" sz="1100" dirty="0" smtClean="0"/>
              <a:t>.</a:t>
            </a:r>
            <a:endParaRPr lang="en-GB" sz="1100" dirty="0"/>
          </a:p>
          <a:p>
            <a:pPr lvl="1" algn="just">
              <a:buClr>
                <a:srgbClr val="3366CC"/>
              </a:buClr>
              <a:buSzPct val="150000"/>
              <a:defRPr/>
            </a:pPr>
            <a:r>
              <a:rPr lang="en-GB" sz="1100" dirty="0"/>
              <a:t>[11] H. Q. Nguyen, et al., “</a:t>
            </a:r>
            <a:r>
              <a:rPr lang="en-GB" sz="1100" b="1" dirty="0"/>
              <a:t>A MATLAB-Based simulation program for indoor visible light communication system</a:t>
            </a:r>
            <a:r>
              <a:rPr lang="en-GB" sz="1100" dirty="0"/>
              <a:t>,” CSNDSP 2010, pp. 537-540, July 2010</a:t>
            </a:r>
            <a:r>
              <a:rPr lang="en-GB" sz="1100" dirty="0" smtClean="0"/>
              <a:t>.</a:t>
            </a:r>
            <a:endParaRPr lang="en-US" sz="1100" dirty="0"/>
          </a:p>
          <a:p>
            <a:pPr lvl="1" algn="just">
              <a:buClr>
                <a:srgbClr val="3366CC"/>
              </a:buClr>
              <a:buSzPct val="150000"/>
              <a:defRPr/>
            </a:pPr>
            <a:r>
              <a:rPr lang="en-GB" sz="1100" dirty="0"/>
              <a:t>[12] T. </a:t>
            </a:r>
            <a:r>
              <a:rPr lang="en-GB" sz="1100" dirty="0" err="1"/>
              <a:t>Komine</a:t>
            </a:r>
            <a:r>
              <a:rPr lang="en-GB" sz="1100" dirty="0"/>
              <a:t>, and M. Nakagawa, “</a:t>
            </a:r>
            <a:r>
              <a:rPr lang="en-GB" sz="1100" b="1" dirty="0"/>
              <a:t>Performance evaluation on visible-light wireless communication system using white LED lightings</a:t>
            </a:r>
            <a:r>
              <a:rPr lang="en-GB" sz="1100" dirty="0"/>
              <a:t>,” in Proc. Ninth IEEE Symposium on Computers and Communications, vol. 1, pp. 258-263, 2004</a:t>
            </a:r>
            <a:r>
              <a:rPr lang="en-GB" sz="1100" dirty="0" smtClean="0"/>
              <a:t>.</a:t>
            </a:r>
            <a:endParaRPr lang="en-US" sz="1100" dirty="0"/>
          </a:p>
          <a:p>
            <a:pPr lvl="1" algn="just">
              <a:buClr>
                <a:srgbClr val="3366CC"/>
              </a:buClr>
              <a:buSzPct val="150000"/>
              <a:defRPr/>
            </a:pPr>
            <a:r>
              <a:rPr lang="en-GB" sz="1100" dirty="0"/>
              <a:t>[13] S. Long, M. A. </a:t>
            </a:r>
            <a:r>
              <a:rPr lang="en-GB" sz="1100" dirty="0" err="1"/>
              <a:t>Khalighi</a:t>
            </a:r>
            <a:r>
              <a:rPr lang="en-GB" sz="1100" dirty="0"/>
              <a:t>, M. Wolf, S. </a:t>
            </a:r>
            <a:r>
              <a:rPr lang="en-GB" sz="1100" dirty="0" err="1"/>
              <a:t>Bourennane</a:t>
            </a:r>
            <a:r>
              <a:rPr lang="en-GB" sz="1100" dirty="0"/>
              <a:t>, Z. </a:t>
            </a:r>
            <a:r>
              <a:rPr lang="en-GB" sz="1100" dirty="0" err="1"/>
              <a:t>Ghassemlooy</a:t>
            </a:r>
            <a:r>
              <a:rPr lang="en-GB" sz="1100" dirty="0"/>
              <a:t>, “</a:t>
            </a:r>
            <a:r>
              <a:rPr lang="en-GB" sz="1100" b="1" dirty="0"/>
              <a:t>Channel characterization for indoor visible light communications</a:t>
            </a:r>
            <a:r>
              <a:rPr lang="en-GB" sz="1100" dirty="0"/>
              <a:t>,” Optical Wireless Communications (IWOW), pp.75-79, Sept. 2014</a:t>
            </a:r>
            <a:r>
              <a:rPr lang="en-GB" sz="1100" dirty="0" smtClean="0"/>
              <a:t>.</a:t>
            </a:r>
          </a:p>
          <a:p>
            <a:pPr lvl="1" algn="just">
              <a:buClr>
                <a:srgbClr val="3366CC"/>
              </a:buClr>
              <a:buSzPct val="150000"/>
              <a:defRPr/>
            </a:pPr>
            <a:r>
              <a:rPr lang="en-GB" sz="1100" dirty="0"/>
              <a:t>[14] K. Lee, H. Park, and J. R. Barry, “</a:t>
            </a:r>
            <a:r>
              <a:rPr lang="en-GB" sz="1100" b="1" dirty="0"/>
              <a:t>Indoor channel characteristics for visible light communications</a:t>
            </a:r>
            <a:r>
              <a:rPr lang="en-GB" sz="1100" dirty="0"/>
              <a:t>,” IEEE </a:t>
            </a:r>
            <a:r>
              <a:rPr lang="en-GB" sz="1100" dirty="0" err="1"/>
              <a:t>Commun</a:t>
            </a:r>
            <a:r>
              <a:rPr lang="en-GB" sz="1100" dirty="0"/>
              <a:t>. </a:t>
            </a:r>
            <a:r>
              <a:rPr lang="en-GB" sz="1100" dirty="0" err="1"/>
              <a:t>Lett</a:t>
            </a:r>
            <a:r>
              <a:rPr lang="en-GB" sz="1100" dirty="0"/>
              <a:t>., vol. 15,  no. 2, Feb </a:t>
            </a:r>
            <a:r>
              <a:rPr lang="en-GB" sz="1100" dirty="0" smtClean="0"/>
              <a:t>2011</a:t>
            </a:r>
            <a:r>
              <a:rPr lang="en-GB" sz="1100" dirty="0"/>
              <a:t>.</a:t>
            </a:r>
            <a:endParaRPr lang="en-US" sz="1100" dirty="0"/>
          </a:p>
        </p:txBody>
      </p:sp>
    </p:spTree>
    <p:extLst>
      <p:ext uri="{BB962C8B-B14F-4D97-AF65-F5344CB8AC3E}">
        <p14:creationId xmlns:p14="http://schemas.microsoft.com/office/powerpoint/2010/main" val="3609513502"/>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3082</TotalTime>
  <Words>2980</Words>
  <Application>Microsoft Office PowerPoint</Application>
  <PresentationFormat>On-screen Show (4:3)</PresentationFormat>
  <Paragraphs>622</Paragraphs>
  <Slides>31</Slides>
  <Notes>14</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33" baseType="lpstr">
      <vt:lpstr>IEEE-P802_15</vt:lpstr>
      <vt:lpstr>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Hewlett-Packard Company</dc:creator>
  <dc:description>&lt;doc#&gt;</dc:description>
  <cp:lastModifiedBy>muratuysal</cp:lastModifiedBy>
  <cp:revision>363</cp:revision>
  <cp:lastPrinted>1998-02-10T13:28:06Z</cp:lastPrinted>
  <dcterms:created xsi:type="dcterms:W3CDTF">2015-01-07T12:47:05Z</dcterms:created>
  <dcterms:modified xsi:type="dcterms:W3CDTF">2015-05-12T06:14:18Z</dcterms:modified>
</cp:coreProperties>
</file>