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62" r:id="rId3"/>
    <p:sldId id="264" r:id="rId4"/>
    <p:sldId id="265" r:id="rId5"/>
    <p:sldId id="266" r:id="rId6"/>
    <p:sldId id="267" r:id="rId7"/>
    <p:sldId id="268" r:id="rId8"/>
    <p:sldId id="269" r:id="rId9"/>
    <p:sldId id="270" r:id="rId10"/>
    <p:sldId id="279" r:id="rId11"/>
    <p:sldId id="280" r:id="rId12"/>
    <p:sldId id="271" r:id="rId13"/>
    <p:sldId id="278" r:id="rId14"/>
    <p:sldId id="272" r:id="rId15"/>
    <p:sldId id="276" r:id="rId16"/>
    <p:sldId id="281" r:id="rId17"/>
    <p:sldId id="282" r:id="rId18"/>
    <p:sldId id="283" r:id="rId19"/>
    <p:sldId id="284" r:id="rId20"/>
    <p:sldId id="275" r:id="rId2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DADE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725" y="-2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Kopfzeilenplatzhalter 3"/>
          <p:cNvSpPr>
            <a:spLocks noGrp="1"/>
          </p:cNvSpPr>
          <p:nvPr>
            <p:ph type="hdr" sz="quarter" idx="10"/>
          </p:nvPr>
        </p:nvSpPr>
        <p:spPr/>
        <p:txBody>
          <a:bodyPr/>
          <a:lstStyle/>
          <a:p>
            <a:r>
              <a:rPr lang="en-US" smtClean="0"/>
              <a:t>doc.: IEEE 802.15-&lt;doc#&gt;</a:t>
            </a:r>
            <a:endParaRPr lang="en-US"/>
          </a:p>
        </p:txBody>
      </p:sp>
      <p:sp>
        <p:nvSpPr>
          <p:cNvPr id="5" name="Datumsplatzhalter 4"/>
          <p:cNvSpPr>
            <a:spLocks noGrp="1"/>
          </p:cNvSpPr>
          <p:nvPr>
            <p:ph type="dt" idx="11"/>
          </p:nvPr>
        </p:nvSpPr>
        <p:spPr/>
        <p:txBody>
          <a:bodyPr/>
          <a:lstStyle/>
          <a:p>
            <a:r>
              <a:rPr lang="en-US" smtClean="0"/>
              <a:t>&lt;month year&gt;</a:t>
            </a:r>
            <a:endParaRPr lang="en-US"/>
          </a:p>
        </p:txBody>
      </p:sp>
      <p:sp>
        <p:nvSpPr>
          <p:cNvPr id="6" name="Fußzeilenplatzhalter 5"/>
          <p:cNvSpPr>
            <a:spLocks noGrp="1"/>
          </p:cNvSpPr>
          <p:nvPr>
            <p:ph type="ftr" sz="quarter" idx="12"/>
          </p:nvPr>
        </p:nvSpPr>
        <p:spPr/>
        <p:txBody>
          <a:bodyPr/>
          <a:lstStyle/>
          <a:p>
            <a:pPr lvl="4"/>
            <a:r>
              <a:rPr lang="en-US" smtClean="0"/>
              <a:t>&lt;author&gt;, &lt;company&gt;</a:t>
            </a:r>
            <a:endParaRPr lang="en-US"/>
          </a:p>
        </p:txBody>
      </p:sp>
      <p:sp>
        <p:nvSpPr>
          <p:cNvPr id="7" name="Foliennummernplatzhalter 6"/>
          <p:cNvSpPr>
            <a:spLocks noGrp="1"/>
          </p:cNvSpPr>
          <p:nvPr>
            <p:ph type="sldNum" sz="quarter" idx="13"/>
          </p:nvPr>
        </p:nvSpPr>
        <p:spPr/>
        <p:txBody>
          <a:bodyPr/>
          <a:lstStyle/>
          <a:p>
            <a:r>
              <a:rPr lang="en-US" smtClean="0"/>
              <a:t>Page </a:t>
            </a:r>
            <a:fld id="{1E6C07B4-BB24-438D-87A0-B79A0C0B63C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May 2015</a:t>
            </a:r>
          </a:p>
        </p:txBody>
      </p:sp>
      <p:sp>
        <p:nvSpPr>
          <p:cNvPr id="5" name="Fußzeilenplatzhalter 4"/>
          <p:cNvSpPr>
            <a:spLocks noGrp="1"/>
          </p:cNvSpPr>
          <p:nvPr>
            <p:ph type="ftr" sz="quarter" idx="11"/>
          </p:nvPr>
        </p:nvSpPr>
        <p:spPr/>
        <p:txBody>
          <a:bodyPr/>
          <a:lstStyle>
            <a:lvl1pPr>
              <a:defRPr/>
            </a:lvl1pPr>
          </a:lstStyle>
          <a:p>
            <a:r>
              <a:rPr lang="en-US" dirty="0" smtClean="0"/>
              <a:t>Thomas </a:t>
            </a:r>
            <a:r>
              <a:rPr lang="en-US" dirty="0" err="1" smtClean="0"/>
              <a:t>Kürner</a:t>
            </a:r>
            <a:r>
              <a:rPr lang="en-US" dirty="0" smtClean="0"/>
              <a:t> (TU </a:t>
            </a:r>
            <a:r>
              <a:rPr lang="en-US" dirty="0" err="1" smtClean="0"/>
              <a:t>Braunschweig</a:t>
            </a:r>
            <a:r>
              <a:rPr lang="en-US" dirty="0" smtClean="0"/>
              <a:t>)</a:t>
            </a:r>
            <a:endParaRPr lang="en-US" dirty="0"/>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178713"/>
            <a:ext cx="7161664" cy="430887"/>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802.15-15-0346-02-003d_TG3d_Channel_Model_Backhaul_Fronthaul</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July</a:t>
            </a:r>
            <a:r>
              <a:rPr lang="en-US" dirty="0" smtClean="0"/>
              <a:t> </a:t>
            </a:r>
            <a:r>
              <a:rPr lang="en-US" dirty="0" smtClean="0"/>
              <a:t>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Proposal of a TG3d Channel Model for Wireless Backhaul/</a:t>
            </a:r>
            <a:r>
              <a:rPr lang="en-US" sz="1600" dirty="0" err="1" smtClean="0"/>
              <a:t>Fronthaul</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July </a:t>
            </a:r>
            <a:r>
              <a:rPr lang="en-US" sz="1600" dirty="0" smtClean="0">
                <a:solidFill>
                  <a:schemeClr val="tx2"/>
                </a:solidFill>
              </a:rPr>
              <a:t>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14/0310r6</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proposes</a:t>
            </a:r>
            <a:r>
              <a:rPr lang="de-DE" sz="1600" dirty="0" smtClean="0"/>
              <a:t> a </a:t>
            </a:r>
            <a:r>
              <a:rPr lang="de-DE" sz="1600" dirty="0" err="1" smtClean="0"/>
              <a:t>channel</a:t>
            </a:r>
            <a:r>
              <a:rPr lang="de-DE" sz="1600" dirty="0" smtClean="0"/>
              <a:t> </a:t>
            </a:r>
            <a:r>
              <a:rPr lang="de-DE" sz="1600" dirty="0" err="1" smtClean="0"/>
              <a:t>for</a:t>
            </a:r>
            <a:r>
              <a:rPr lang="de-DE" sz="1600" dirty="0" smtClean="0"/>
              <a:t> </a:t>
            </a:r>
            <a:r>
              <a:rPr lang="de-DE" sz="1600" dirty="0" err="1" smtClean="0"/>
              <a:t>the</a:t>
            </a:r>
            <a:r>
              <a:rPr lang="de-DE" sz="1600" dirty="0" smtClean="0"/>
              <a:t> </a:t>
            </a:r>
            <a:r>
              <a:rPr lang="de-DE" sz="1600" dirty="0" err="1" smtClean="0"/>
              <a:t>wireless</a:t>
            </a:r>
            <a:r>
              <a:rPr lang="de-DE" sz="1600" dirty="0" smtClean="0"/>
              <a:t> </a:t>
            </a:r>
            <a:r>
              <a:rPr lang="de-DE" sz="1600" dirty="0" err="1" smtClean="0"/>
              <a:t>backhaul</a:t>
            </a:r>
            <a:r>
              <a:rPr lang="de-DE" sz="1600" dirty="0" smtClean="0"/>
              <a:t>/fronthaul </a:t>
            </a:r>
            <a:r>
              <a:rPr lang="de-DE" sz="1600" dirty="0" err="1" smtClean="0"/>
              <a:t>use</a:t>
            </a:r>
            <a:r>
              <a:rPr lang="de-DE" sz="1600" dirty="0" smtClean="0"/>
              <a:t> </a:t>
            </a:r>
            <a:r>
              <a:rPr lang="de-DE" sz="1600" dirty="0" err="1" smtClean="0"/>
              <a:t>cases</a:t>
            </a:r>
            <a:r>
              <a:rPr lang="de-DE" sz="1600" dirty="0" smtClean="0"/>
              <a:t> in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Input to the Channel modeling Document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a:t>
            </a:r>
            <a:r>
              <a:rPr lang="en-US" sz="1600">
                <a:solidFill>
                  <a:schemeClr val="tx2"/>
                </a:solidFill>
              </a:rPr>
              <a:t>	</a:t>
            </a:r>
            <a:endParaRPr lang="en-US" sz="1600"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69" name="Object 1"/>
          <p:cNvGraphicFramePr>
            <a:graphicFrameLocks noChangeAspect="1"/>
          </p:cNvGraphicFramePr>
          <p:nvPr/>
        </p:nvGraphicFramePr>
        <p:xfrm>
          <a:off x="2476500" y="2209800"/>
          <a:ext cx="3941466" cy="685800"/>
        </p:xfrm>
        <a:graphic>
          <a:graphicData uri="http://schemas.openxmlformats.org/presentationml/2006/ole">
            <p:oleObj spid="_x0000_s32769" name="Formel" r:id="rId3" imgW="1651000" imgH="279400" progId="Equation.3">
              <p:embed/>
            </p:oleObj>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1" name="Object 3"/>
          <p:cNvGraphicFramePr>
            <a:graphicFrameLocks noChangeAspect="1"/>
          </p:cNvGraphicFramePr>
          <p:nvPr/>
        </p:nvGraphicFramePr>
        <p:xfrm>
          <a:off x="2425699" y="3251200"/>
          <a:ext cx="4005943" cy="584200"/>
        </p:xfrm>
        <a:graphic>
          <a:graphicData uri="http://schemas.openxmlformats.org/presentationml/2006/ole">
            <p:oleObj spid="_x0000_s32771" name="Formel" r:id="rId4" imgW="1981200" imgH="279400" progId="Equation.3">
              <p:embed/>
            </p:oleObj>
          </a:graphicData>
        </a:graphic>
      </p:graphicFrame>
      <p:sp>
        <p:nvSpPr>
          <p:cNvPr id="32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2773" name="Object 5"/>
          <p:cNvGraphicFramePr>
            <a:graphicFrameLocks noChangeAspect="1"/>
          </p:cNvGraphicFramePr>
          <p:nvPr/>
        </p:nvGraphicFramePr>
        <p:xfrm>
          <a:off x="2425700" y="4165600"/>
          <a:ext cx="2979530" cy="965200"/>
        </p:xfrm>
        <a:graphic>
          <a:graphicData uri="http://schemas.openxmlformats.org/presentationml/2006/ole">
            <p:oleObj spid="_x0000_s32773" name="Formel" r:id="rId5" imgW="1574800" imgH="520700" progId="Equation.3">
              <p:embed/>
            </p:oleObj>
          </a:graphicData>
        </a:graphic>
      </p:graphicFrame>
      <p:sp>
        <p:nvSpPr>
          <p:cNvPr id="32775" name="Rectangle 7"/>
          <p:cNvSpPr>
            <a:spLocks noChangeArrowheads="1"/>
          </p:cNvSpPr>
          <p:nvPr/>
        </p:nvSpPr>
        <p:spPr bwMode="auto">
          <a:xfrm>
            <a:off x="2351987" y="5504934"/>
            <a:ext cx="4541628"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04825" algn="l"/>
                <a:tab pos="755650" algn="l"/>
                <a:tab pos="1008063" algn="l"/>
                <a:tab pos="1260475" algn="l"/>
              </a:tabLst>
            </a:pP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 </a:t>
            </a:r>
            <a:r>
              <a:rPr kumimoji="0" lang="fr-FR"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water-</a:t>
            </a:r>
            <a:r>
              <a:rPr kumimoji="0" lang="en-US" sz="1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vapour</a:t>
            </a:r>
            <a:r>
              <a:rPr kumimoji="0" lang="en-US" sz="1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density (g/m</a:t>
            </a:r>
            <a:r>
              <a:rPr kumimoji="0" lang="en-US" b="0" i="0" u="none" strike="noStrike" cap="none" normalizeH="0" baseline="3000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3</a:t>
            </a:r>
            <a:r>
              <a:rPr kumimoji="0" lang="en-US" sz="18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p>
        </p:txBody>
      </p:sp>
      <p:sp>
        <p:nvSpPr>
          <p:cNvPr id="15" name="Titel 14"/>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(2/2)</a:t>
            </a:r>
            <a:endParaRPr lang="de-DE" sz="2800" dirty="0"/>
          </a:p>
        </p:txBody>
      </p:sp>
      <p:sp>
        <p:nvSpPr>
          <p:cNvPr id="16" name="Textfeld 15"/>
          <p:cNvSpPr txBox="1"/>
          <p:nvPr/>
        </p:nvSpPr>
        <p:spPr>
          <a:xfrm>
            <a:off x="7556500" y="2349500"/>
            <a:ext cx="543739" cy="461665"/>
          </a:xfrm>
          <a:prstGeom prst="rect">
            <a:avLst/>
          </a:prstGeom>
          <a:noFill/>
        </p:spPr>
        <p:txBody>
          <a:bodyPr wrap="none" rtlCol="0">
            <a:spAutoFit/>
          </a:bodyPr>
          <a:lstStyle/>
          <a:p>
            <a:r>
              <a:rPr lang="de-DE" sz="2400" dirty="0" smtClean="0"/>
              <a:t>(6)</a:t>
            </a:r>
            <a:endParaRPr lang="de-DE" sz="2400" dirty="0"/>
          </a:p>
        </p:txBody>
      </p:sp>
      <p:sp>
        <p:nvSpPr>
          <p:cNvPr id="17" name="Textfeld 16"/>
          <p:cNvSpPr txBox="1"/>
          <p:nvPr/>
        </p:nvSpPr>
        <p:spPr>
          <a:xfrm>
            <a:off x="7531100" y="3416300"/>
            <a:ext cx="543739" cy="461665"/>
          </a:xfrm>
          <a:prstGeom prst="rect">
            <a:avLst/>
          </a:prstGeom>
          <a:noFill/>
        </p:spPr>
        <p:txBody>
          <a:bodyPr wrap="none" rtlCol="0">
            <a:spAutoFit/>
          </a:bodyPr>
          <a:lstStyle/>
          <a:p>
            <a:r>
              <a:rPr lang="de-DE" sz="2400" dirty="0" smtClean="0"/>
              <a:t>(7)</a:t>
            </a:r>
            <a:endParaRPr lang="de-DE" sz="2400" dirty="0"/>
          </a:p>
        </p:txBody>
      </p:sp>
      <p:sp>
        <p:nvSpPr>
          <p:cNvPr id="18" name="Textfeld 17"/>
          <p:cNvSpPr txBox="1"/>
          <p:nvPr/>
        </p:nvSpPr>
        <p:spPr>
          <a:xfrm>
            <a:off x="7531100" y="4495800"/>
            <a:ext cx="543739" cy="461665"/>
          </a:xfrm>
          <a:prstGeom prst="rect">
            <a:avLst/>
          </a:prstGeom>
          <a:noFill/>
        </p:spPr>
        <p:txBody>
          <a:bodyPr wrap="none" rtlCol="0">
            <a:spAutoFit/>
          </a:bodyPr>
          <a:lstStyle/>
          <a:p>
            <a:r>
              <a:rPr lang="de-DE" sz="2400" dirty="0" smtClean="0"/>
              <a:t>(8)</a:t>
            </a:r>
            <a:endParaRPr lang="de-DE"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pPr algn="l"/>
            <a:r>
              <a:rPr lang="de-DE" dirty="0" err="1" smtClean="0"/>
              <a:t>Example</a:t>
            </a:r>
            <a:endParaRPr lang="de-DE" dirty="0"/>
          </a:p>
        </p:txBody>
      </p:sp>
      <p:sp>
        <p:nvSpPr>
          <p:cNvPr id="9" name="Inhaltsplatzhalter 8"/>
          <p:cNvSpPr>
            <a:spLocks noGrp="1"/>
          </p:cNvSpPr>
          <p:nvPr>
            <p:ph idx="1"/>
          </p:nvPr>
        </p:nvSpPr>
        <p:spPr>
          <a:xfrm>
            <a:off x="685800" y="1981200"/>
            <a:ext cx="3853543" cy="4114800"/>
          </a:xfrm>
        </p:spPr>
        <p:txBody>
          <a:bodyPr/>
          <a:lstStyle/>
          <a:p>
            <a:r>
              <a:rPr lang="de-DE" sz="2000" dirty="0" err="1" smtClean="0"/>
              <a:t>Exemplary</a:t>
            </a:r>
            <a:r>
              <a:rPr lang="de-DE" sz="2000" dirty="0" smtClean="0"/>
              <a:t> </a:t>
            </a:r>
            <a:r>
              <a:rPr lang="de-DE" sz="2000" dirty="0" err="1" smtClean="0"/>
              <a:t>result</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from</a:t>
            </a:r>
            <a:r>
              <a:rPr lang="de-DE" sz="2000" dirty="0" smtClean="0"/>
              <a:t> 1 </a:t>
            </a:r>
            <a:r>
              <a:rPr lang="de-DE" sz="2000" dirty="0" err="1" smtClean="0"/>
              <a:t>to</a:t>
            </a:r>
            <a:r>
              <a:rPr lang="de-DE" sz="2000" dirty="0" smtClean="0"/>
              <a:t> 350 GHz </a:t>
            </a:r>
            <a:r>
              <a:rPr lang="de-DE" sz="2000" dirty="0" err="1" smtClean="0"/>
              <a:t>at</a:t>
            </a:r>
            <a:r>
              <a:rPr lang="de-DE" sz="2000" dirty="0" smtClean="0"/>
              <a:t> </a:t>
            </a:r>
            <a:r>
              <a:rPr lang="de-DE" sz="2000" dirty="0" err="1" smtClean="0"/>
              <a:t>sea-level</a:t>
            </a:r>
            <a:r>
              <a:rPr lang="de-DE" sz="2000" dirty="0" smtClean="0"/>
              <a:t> </a:t>
            </a:r>
            <a:r>
              <a:rPr lang="de-DE" sz="2000" dirty="0" err="1" smtClean="0"/>
              <a:t>for</a:t>
            </a:r>
            <a:r>
              <a:rPr lang="de-DE" sz="2000" dirty="0" smtClean="0"/>
              <a:t> dry </a:t>
            </a:r>
            <a:r>
              <a:rPr lang="de-DE" sz="2000" dirty="0" err="1" smtClean="0"/>
              <a:t>air</a:t>
            </a:r>
            <a:r>
              <a:rPr lang="de-DE" sz="2000" dirty="0" smtClean="0"/>
              <a:t> (p=1013 </a:t>
            </a:r>
            <a:r>
              <a:rPr lang="de-DE" sz="2000" dirty="0" err="1" smtClean="0"/>
              <a:t>hPa</a:t>
            </a:r>
            <a:r>
              <a:rPr lang="de-DE" sz="2000" dirty="0" smtClean="0"/>
              <a:t>, t=15°C) and </a:t>
            </a:r>
            <a:r>
              <a:rPr lang="de-DE" sz="2000" dirty="0" err="1" smtClean="0"/>
              <a:t>water</a:t>
            </a:r>
            <a:r>
              <a:rPr lang="de-DE" sz="2000" dirty="0" smtClean="0"/>
              <a:t> </a:t>
            </a:r>
            <a:r>
              <a:rPr lang="de-DE" sz="2000" dirty="0" err="1" smtClean="0"/>
              <a:t>vapour</a:t>
            </a:r>
            <a:r>
              <a:rPr lang="de-DE" sz="2000" dirty="0" smtClean="0"/>
              <a:t> </a:t>
            </a:r>
            <a:r>
              <a:rPr lang="de-DE" sz="2000" dirty="0" err="1" smtClean="0"/>
              <a:t>with</a:t>
            </a:r>
            <a:r>
              <a:rPr lang="de-DE" sz="2000" dirty="0" smtClean="0"/>
              <a:t> a </a:t>
            </a:r>
            <a:r>
              <a:rPr lang="de-DE" sz="2000" dirty="0" err="1" smtClean="0"/>
              <a:t>density</a:t>
            </a:r>
            <a:r>
              <a:rPr lang="de-DE" sz="2000" dirty="0" smtClean="0"/>
              <a:t> of </a:t>
            </a:r>
            <a:r>
              <a:rPr lang="de-DE" sz="2000" dirty="0" smtClean="0">
                <a:latin typeface="Symbol" pitchFamily="18" charset="2"/>
              </a:rPr>
              <a:t>r</a:t>
            </a:r>
            <a:r>
              <a:rPr lang="de-DE" sz="2000" dirty="0" smtClean="0"/>
              <a:t>=7.5 g/m</a:t>
            </a:r>
            <a:r>
              <a:rPr lang="de-DE" sz="2000" baseline="30000" dirty="0" smtClean="0"/>
              <a:t>3 </a:t>
            </a:r>
            <a:r>
              <a:rPr lang="de-DE" sz="2000" dirty="0" smtClean="0"/>
              <a:t>(</a:t>
            </a:r>
            <a:r>
              <a:rPr lang="de-DE" sz="2000" dirty="0" err="1" smtClean="0"/>
              <a:t>from</a:t>
            </a:r>
            <a:r>
              <a:rPr lang="de-DE" sz="2000" dirty="0" smtClean="0"/>
              <a:t> [2])</a:t>
            </a:r>
          </a:p>
          <a:p>
            <a:endParaRPr lang="de-DE" sz="2000" baseline="30000" dirty="0" smtClean="0"/>
          </a:p>
          <a:p>
            <a:endParaRPr lang="de-DE" sz="2000" baseline="30000" dirty="0" smtClean="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pic>
        <p:nvPicPr>
          <p:cNvPr id="33794" name="Picture 2"/>
          <p:cNvPicPr>
            <a:picLocks noChangeAspect="1" noChangeArrowheads="1"/>
          </p:cNvPicPr>
          <p:nvPr/>
        </p:nvPicPr>
        <p:blipFill>
          <a:blip r:embed="rId3" cstate="print"/>
          <a:srcRect/>
          <a:stretch>
            <a:fillRect/>
          </a:stretch>
        </p:blipFill>
        <p:spPr bwMode="auto">
          <a:xfrm>
            <a:off x="4502294" y="729343"/>
            <a:ext cx="3992527" cy="56714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 [3] (1/2)</a:t>
            </a:r>
            <a:endParaRPr lang="de-DE" dirty="0"/>
          </a:p>
        </p:txBody>
      </p:sp>
      <p:sp>
        <p:nvSpPr>
          <p:cNvPr id="3" name="Inhaltsplatzhalter 2"/>
          <p:cNvSpPr>
            <a:spLocks noGrp="1"/>
          </p:cNvSpPr>
          <p:nvPr>
            <p:ph idx="1"/>
          </p:nvPr>
        </p:nvSpPr>
        <p:spPr/>
        <p:txBody>
          <a:bodyPr/>
          <a:lstStyle/>
          <a:p>
            <a:r>
              <a:rPr lang="de-DE" sz="2000" dirty="0" smtClean="0"/>
              <a:t> </a:t>
            </a:r>
            <a:r>
              <a:rPr lang="de-DE" sz="2000" dirty="0" err="1" smtClean="0">
                <a:latin typeface="Symbol" pitchFamily="18" charset="2"/>
              </a:rPr>
              <a:t>g</a:t>
            </a:r>
            <a:r>
              <a:rPr lang="de-DE" sz="2000" baseline="-25000" dirty="0" err="1" smtClean="0"/>
              <a:t>R</a:t>
            </a:r>
            <a:r>
              <a:rPr lang="de-DE" sz="2000" dirty="0" smtClean="0"/>
              <a:t> </a:t>
            </a:r>
            <a:r>
              <a:rPr lang="de-DE" sz="2000" dirty="0" err="1" smtClean="0"/>
              <a:t>is</a:t>
            </a:r>
            <a:r>
              <a:rPr lang="de-DE" sz="2000" dirty="0" smtClean="0"/>
              <a:t> </a:t>
            </a:r>
            <a:r>
              <a:rPr lang="de-DE" sz="2000" dirty="0" err="1" smtClean="0"/>
              <a:t>calculated</a:t>
            </a:r>
            <a:r>
              <a:rPr lang="de-DE" sz="2000" dirty="0" smtClean="0"/>
              <a:t> </a:t>
            </a:r>
            <a:r>
              <a:rPr lang="de-DE" sz="2000" dirty="0" err="1" smtClean="0"/>
              <a:t>according</a:t>
            </a:r>
            <a:r>
              <a:rPr lang="de-DE" sz="2000" dirty="0" smtClean="0"/>
              <a:t> </a:t>
            </a:r>
            <a:r>
              <a:rPr lang="de-DE" sz="2000" dirty="0" err="1" smtClean="0"/>
              <a:t>to</a:t>
            </a:r>
            <a:r>
              <a:rPr lang="de-DE" sz="2000" dirty="0" smtClean="0"/>
              <a:t> </a:t>
            </a:r>
            <a:r>
              <a:rPr lang="de-DE" sz="2000" dirty="0" err="1" smtClean="0"/>
              <a:t>the</a:t>
            </a:r>
            <a:r>
              <a:rPr lang="de-DE" sz="2000" dirty="0" smtClean="0"/>
              <a:t> </a:t>
            </a:r>
            <a:r>
              <a:rPr lang="de-DE" sz="2000" dirty="0" err="1" smtClean="0"/>
              <a:t>folowing</a:t>
            </a:r>
            <a:r>
              <a:rPr lang="de-DE" sz="2000" dirty="0" smtClean="0"/>
              <a:t> </a:t>
            </a:r>
            <a:r>
              <a:rPr lang="de-DE" sz="2000" dirty="0" err="1" smtClean="0"/>
              <a:t>equation</a:t>
            </a:r>
            <a:r>
              <a:rPr lang="de-DE" sz="2000" dirty="0" smtClean="0"/>
              <a:t>:</a:t>
            </a:r>
            <a:r>
              <a:rPr lang="de-DE" sz="2000" baseline="-25000" dirty="0" smtClean="0"/>
              <a:t> </a:t>
            </a:r>
          </a:p>
          <a:p>
            <a:endParaRPr lang="de-DE" sz="2000" baseline="-25000" dirty="0" smtClean="0"/>
          </a:p>
          <a:p>
            <a:endParaRPr lang="de-DE" sz="2000" baseline="-25000" dirty="0" smtClean="0"/>
          </a:p>
          <a:p>
            <a:endParaRPr lang="de-DE" sz="2000" baseline="-25000" dirty="0" smtClean="0"/>
          </a:p>
          <a:p>
            <a:endParaRPr lang="de-DE" sz="2000" baseline="-25000" dirty="0" smtClean="0"/>
          </a:p>
          <a:p>
            <a:endParaRPr lang="de-DE" sz="2000" baseline="-25000" dirty="0" smtClean="0"/>
          </a:p>
          <a:p>
            <a:pPr>
              <a:buNone/>
            </a:pPr>
            <a:endParaRPr lang="de-DE" sz="2000" baseline="-25000" dirty="0" smtClean="0"/>
          </a:p>
          <a:p>
            <a:r>
              <a:rPr lang="de-DE" sz="2000" dirty="0" smtClean="0"/>
              <a:t>Values </a:t>
            </a:r>
            <a:r>
              <a:rPr lang="de-DE" sz="2000" dirty="0" err="1" smtClean="0"/>
              <a:t>for</a:t>
            </a:r>
            <a:r>
              <a:rPr lang="de-DE" sz="2000" dirty="0" smtClean="0"/>
              <a:t> k and </a:t>
            </a:r>
            <a:r>
              <a:rPr lang="de-DE" sz="2000" dirty="0" smtClean="0">
                <a:latin typeface="Symbol" pitchFamily="18" charset="2"/>
              </a:rPr>
              <a:t>a</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frequencies</a:t>
            </a:r>
            <a:r>
              <a:rPr lang="de-DE" sz="2000" dirty="0" smtClean="0"/>
              <a:t> 200, 300 and 400 GHz </a:t>
            </a:r>
            <a:r>
              <a:rPr lang="de-DE" sz="2000" dirty="0" err="1" smtClean="0"/>
              <a:t>are</a:t>
            </a:r>
            <a:r>
              <a:rPr lang="de-DE" sz="2000" dirty="0" smtClean="0"/>
              <a:t> </a:t>
            </a:r>
            <a:r>
              <a:rPr lang="de-DE" sz="2000" dirty="0" err="1" smtClean="0"/>
              <a:t>given</a:t>
            </a:r>
            <a:r>
              <a:rPr lang="de-DE" sz="2000" dirty="0" smtClean="0"/>
              <a:t> in </a:t>
            </a:r>
            <a:r>
              <a:rPr lang="de-DE" sz="2000" dirty="0" err="1" smtClean="0"/>
              <a:t>the</a:t>
            </a:r>
            <a:r>
              <a:rPr lang="de-DE" sz="2000" dirty="0" smtClean="0"/>
              <a:t> </a:t>
            </a:r>
            <a:r>
              <a:rPr lang="de-DE" sz="2000" dirty="0" err="1" smtClean="0"/>
              <a:t>following</a:t>
            </a:r>
            <a:r>
              <a:rPr lang="de-DE" sz="2000" dirty="0" smtClean="0"/>
              <a:t> </a:t>
            </a:r>
            <a:r>
              <a:rPr lang="de-DE" sz="2000" dirty="0" err="1" smtClean="0"/>
              <a:t>table</a:t>
            </a:r>
            <a:r>
              <a:rPr lang="de-DE" sz="2000" dirty="0" smtClean="0"/>
              <a:t> </a:t>
            </a:r>
          </a:p>
          <a:p>
            <a:endParaRPr lang="de-DE" sz="2000" dirty="0" smtClean="0"/>
          </a:p>
          <a:p>
            <a:endParaRPr lang="de-DE" sz="2000" dirty="0" smtClean="0"/>
          </a:p>
          <a:p>
            <a:endParaRPr lang="de-DE" sz="2000" dirty="0" smtClean="0"/>
          </a:p>
          <a:p>
            <a:pPr>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dirty="0" smtClean="0"/>
              <a:t>May 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5" name="Object 1"/>
          <p:cNvGraphicFramePr>
            <a:graphicFrameLocks noChangeAspect="1"/>
          </p:cNvGraphicFramePr>
          <p:nvPr/>
        </p:nvGraphicFramePr>
        <p:xfrm>
          <a:off x="3619501" y="2349500"/>
          <a:ext cx="1257299" cy="530719"/>
        </p:xfrm>
        <a:graphic>
          <a:graphicData uri="http://schemas.openxmlformats.org/presentationml/2006/ole">
            <p:oleObj spid="_x0000_s6145" name="Formel" r:id="rId3" imgW="634449" imgH="266469" progId="Equation.3">
              <p:embed/>
            </p:oleObj>
          </a:graphicData>
        </a:graphic>
      </p:graphicFrame>
      <p:sp>
        <p:nvSpPr>
          <p:cNvPr id="6147" name="Rectangle 3"/>
          <p:cNvSpPr>
            <a:spLocks noChangeArrowheads="1"/>
          </p:cNvSpPr>
          <p:nvPr/>
        </p:nvSpPr>
        <p:spPr bwMode="auto">
          <a:xfrm>
            <a:off x="829808" y="2750692"/>
            <a:ext cx="7941598" cy="107721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rain</a:t>
            </a:r>
            <a:r>
              <a:rPr kumimoji="0" lang="en-US" sz="1600" b="0" i="0" u="none" strike="noStrike" cap="none" normalizeH="0" dirty="0" smtClean="0">
                <a:ln>
                  <a:noFill/>
                </a:ln>
                <a:solidFill>
                  <a:schemeClr val="tx1"/>
                </a:solidFill>
                <a:effectLst/>
                <a:latin typeface="Arial" pitchFamily="34" charset="0"/>
                <a:ea typeface="Times New Roman" pitchFamily="18" charset="0"/>
                <a:cs typeface="Arial" pitchFamily="34" charset="0"/>
              </a:rPr>
              <a:t> rate in mm/h</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algn="just">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either </a:t>
            </a:r>
            <a:r>
              <a:rPr kumimoji="0" lang="en-US" sz="16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or </a:t>
            </a: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de-DE" sz="800" b="0" i="0" u="none" strike="noStrike" cap="none" normalizeH="0" baseline="0" dirty="0" smtClean="0">
              <a:ln>
                <a:noFill/>
              </a:ln>
              <a:solidFill>
                <a:schemeClr val="tx1"/>
              </a:solidFill>
              <a:effectLst/>
              <a:latin typeface="Arial" pitchFamily="34" charset="0"/>
              <a:cs typeface="Arial" pitchFamily="34" charset="0"/>
            </a:endParaRPr>
          </a:p>
          <a:p>
            <a:pPr lvl="0" algn="just">
              <a:tabLst>
                <a:tab pos="1260475" algn="l"/>
              </a:tabLst>
            </a:pPr>
            <a:r>
              <a:rPr kumimoji="0" lang="en-US"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800" b="0" i="0" u="none" strike="noStrike" cap="none" normalizeH="0" baseline="0" dirty="0" smtClean="0">
                <a:ln>
                  <a:noFill/>
                </a:ln>
                <a:solidFill>
                  <a:schemeClr val="tx1"/>
                </a:solidFill>
                <a:effectLst/>
                <a:latin typeface="Tms Rmn"/>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Symbol" pitchFamily="18" charset="2"/>
              </a:rPr>
              <a:t>:</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either </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H</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or</a:t>
            </a:r>
            <a:r>
              <a:rPr kumimoji="0" lang="en-US" sz="1600" b="0" i="1"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600" b="0" i="1"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V</a:t>
            </a:r>
            <a:r>
              <a:rPr kumimoji="0" lang="en-US" sz="11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 </a:t>
            </a:r>
            <a:r>
              <a:rPr lang="en-US" sz="1600" dirty="0" smtClean="0">
                <a:solidFill>
                  <a:srgbClr val="000000"/>
                </a:solidFill>
                <a:latin typeface="Arial" pitchFamily="34" charset="0"/>
                <a:ea typeface="Times New Roman" pitchFamily="18" charset="0"/>
                <a:cs typeface="Arial" pitchFamily="34" charset="0"/>
              </a:rPr>
              <a:t>for horizontal and vertical polarization, respectively</a:t>
            </a:r>
            <a:endPar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15" name="Textfeld 14"/>
          <p:cNvSpPr txBox="1"/>
          <p:nvPr/>
        </p:nvSpPr>
        <p:spPr>
          <a:xfrm>
            <a:off x="7048500" y="2425700"/>
            <a:ext cx="543739" cy="461665"/>
          </a:xfrm>
          <a:prstGeom prst="rect">
            <a:avLst/>
          </a:prstGeom>
          <a:noFill/>
        </p:spPr>
        <p:txBody>
          <a:bodyPr wrap="none" rtlCol="0">
            <a:spAutoFit/>
          </a:bodyPr>
          <a:lstStyle/>
          <a:p>
            <a:r>
              <a:rPr lang="de-DE" sz="2400" dirty="0" smtClean="0"/>
              <a:t>(9)</a:t>
            </a:r>
            <a:endParaRPr lang="de-DE" sz="2400" dirty="0"/>
          </a:p>
        </p:txBody>
      </p:sp>
      <p:graphicFrame>
        <p:nvGraphicFramePr>
          <p:cNvPr id="16" name="Tabelle 15"/>
          <p:cNvGraphicFramePr>
            <a:graphicFrameLocks noGrp="1"/>
          </p:cNvGraphicFramePr>
          <p:nvPr/>
        </p:nvGraphicFramePr>
        <p:xfrm>
          <a:off x="723900" y="4648200"/>
          <a:ext cx="7937500" cy="1676399"/>
        </p:xfrm>
        <a:graphic>
          <a:graphicData uri="http://schemas.openxmlformats.org/drawingml/2006/table">
            <a:tbl>
              <a:tblPr firstRow="1" bandRow="1">
                <a:tableStyleId>{5C22544A-7EE6-4342-B048-85BDC9FD1C3A}</a:tableStyleId>
              </a:tblPr>
              <a:tblGrid>
                <a:gridCol w="1587500"/>
                <a:gridCol w="1587500"/>
                <a:gridCol w="1587500"/>
                <a:gridCol w="1587500"/>
                <a:gridCol w="1587500"/>
              </a:tblGrid>
              <a:tr h="532688">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dirty="0">
                          <a:latin typeface="+mn-lt"/>
                          <a:ea typeface="Times New Roman"/>
                          <a:cs typeface="Times New Roman"/>
                        </a:rPr>
                        <a:t>Frequency</a:t>
                      </a:r>
                      <a:br>
                        <a:rPr lang="en-US" sz="1700" b="1" dirty="0">
                          <a:latin typeface="+mn-lt"/>
                          <a:ea typeface="Times New Roman"/>
                          <a:cs typeface="Times New Roman"/>
                        </a:rPr>
                      </a:br>
                      <a:r>
                        <a:rPr lang="en-US" sz="1700" b="1" dirty="0">
                          <a:latin typeface="+mn-lt"/>
                          <a:ea typeface="Times New Roman"/>
                          <a:cs typeface="Times New Roman"/>
                        </a:rPr>
                        <a:t>(GHz)</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err="1" smtClean="0">
                          <a:latin typeface="+mn-lt"/>
                          <a:ea typeface="Times New Roman"/>
                          <a:cs typeface="Times New Roman"/>
                        </a:rPr>
                        <a:t>k</a:t>
                      </a:r>
                      <a:r>
                        <a:rPr lang="en-US" sz="1700" b="1" i="1" baseline="-25000" dirty="0" err="1" smtClean="0">
                          <a:latin typeface="+mn-lt"/>
                          <a:ea typeface="Times New Roman"/>
                          <a:cs typeface="Times New Roman"/>
                        </a:rPr>
                        <a:t>h</a:t>
                      </a:r>
                      <a:endParaRPr lang="de-DE" sz="1700" b="1" baseline="-25000"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dirty="0">
                          <a:latin typeface="+mn-lt"/>
                          <a:ea typeface="Times New Roman"/>
                          <a:cs typeface="Times New Roman"/>
                          <a:sym typeface="Symbol"/>
                        </a:rPr>
                        <a:t></a:t>
                      </a:r>
                      <a:r>
                        <a:rPr lang="en-US" sz="1700" b="1" i="1" baseline="-25000" dirty="0">
                          <a:latin typeface="+mn-lt"/>
                          <a:ea typeface="Times New Roman"/>
                          <a:cs typeface="Times New Roman"/>
                        </a:rPr>
                        <a:t>H</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en-US" sz="1700" b="1" i="1" dirty="0">
                          <a:latin typeface="+mn-lt"/>
                          <a:ea typeface="Times New Roman"/>
                          <a:cs typeface="Times New Roman"/>
                        </a:rPr>
                        <a:t>k</a:t>
                      </a:r>
                      <a:r>
                        <a:rPr lang="en-US" sz="1700" b="1" i="1" baseline="-25000" dirty="0">
                          <a:latin typeface="+mn-lt"/>
                          <a:ea typeface="Times New Roman"/>
                          <a:cs typeface="Times New Roman"/>
                        </a:rPr>
                        <a:t>V</a:t>
                      </a:r>
                      <a:endParaRPr lang="de-DE" sz="1700" b="1" dirty="0">
                        <a:latin typeface="+mn-lt"/>
                        <a:ea typeface="Times New Roman"/>
                        <a:cs typeface="Times New Roman"/>
                      </a:endParaRPr>
                    </a:p>
                  </a:txBody>
                  <a:tcPr marL="65201" marR="65201" marT="0" marB="0" anchor="ctr"/>
                </a:tc>
                <a:tc>
                  <a:txBody>
                    <a:bodyPr/>
                    <a:lstStyle/>
                    <a:p>
                      <a:pPr algn="ctr" hangingPunct="0">
                        <a:spcBef>
                          <a:spcPts val="400"/>
                        </a:spcBef>
                        <a:spcAft>
                          <a:spcPts val="400"/>
                        </a:spcAft>
                        <a:tabLst>
                          <a:tab pos="180340" algn="l"/>
                          <a:tab pos="540385" algn="l"/>
                          <a:tab pos="900430" algn="l"/>
                          <a:tab pos="1260475" algn="l"/>
                          <a:tab pos="1620520" algn="l"/>
                          <a:tab pos="1980565" algn="l"/>
                          <a:tab pos="2340610" algn="l"/>
                        </a:tabLst>
                      </a:pPr>
                      <a:r>
                        <a:rPr lang="fr-FR" sz="1700" b="1">
                          <a:latin typeface="+mn-lt"/>
                          <a:ea typeface="Times New Roman"/>
                          <a:cs typeface="Times New Roman"/>
                          <a:sym typeface="Symbol"/>
                        </a:rPr>
                        <a:t></a:t>
                      </a:r>
                      <a:r>
                        <a:rPr lang="en-US" sz="1700" b="1" i="1" baseline="-25000">
                          <a:latin typeface="+mn-lt"/>
                          <a:ea typeface="Times New Roman"/>
                          <a:cs typeface="Times New Roman"/>
                        </a:rPr>
                        <a:t>V</a:t>
                      </a:r>
                      <a:endParaRPr lang="de-DE" sz="1700" b="1">
                        <a:latin typeface="+mn-lt"/>
                        <a:ea typeface="Times New Roman"/>
                        <a:cs typeface="Times New Roman"/>
                      </a:endParaRPr>
                    </a:p>
                  </a:txBody>
                  <a:tcPr marL="65201" marR="65201" marT="0" marB="0" anchor="ctr"/>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200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1.6378</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0.6382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1.6443</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0.6343</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300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0.6296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1.6286</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r>
              <a:tr h="381237">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400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1.5860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0.6262</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1.5820</a:t>
                      </a:r>
                      <a:endParaRPr lang="de-DE" sz="1700" dirty="0">
                        <a:latin typeface="+mn-lt"/>
                        <a:ea typeface="Times New Roman"/>
                        <a:cs typeface="Times New Roman"/>
                      </a:endParaRPr>
                    </a:p>
                  </a:txBody>
                  <a:tcPr marL="65201" marR="65201" marT="0" marB="0" anchor="b"/>
                </a:tc>
                <a:tc>
                  <a:txBody>
                    <a:bodyPr/>
                    <a:lstStyle/>
                    <a:p>
                      <a:pPr algn="ctr" hangingPunct="0">
                        <a:spcBef>
                          <a:spcPts val="200"/>
                        </a:spcBef>
                        <a:spcAft>
                          <a:spcPts val="200"/>
                        </a:spcAft>
                        <a:tabLst>
                          <a:tab pos="180340" algn="l"/>
                          <a:tab pos="540385" algn="l"/>
                          <a:tab pos="900430" algn="l"/>
                          <a:tab pos="1260475" algn="l"/>
                          <a:tab pos="1620520" algn="l"/>
                          <a:tab pos="1980565" algn="l"/>
                          <a:tab pos="2340610" algn="l"/>
                        </a:tabLst>
                      </a:pPr>
                      <a:r>
                        <a:rPr lang="fr-FR" sz="1700" dirty="0">
                          <a:latin typeface="+mn-lt"/>
                          <a:ea typeface="Times New Roman"/>
                          <a:cs typeface="Times New Roman"/>
                        </a:rPr>
                        <a:t>0.6256</a:t>
                      </a:r>
                      <a:endParaRPr lang="de-DE" sz="1700" dirty="0">
                        <a:latin typeface="+mn-lt"/>
                        <a:ea typeface="Times New Roman"/>
                        <a:cs typeface="Times New Roman"/>
                      </a:endParaRPr>
                    </a:p>
                  </a:txBody>
                  <a:tcPr marL="65201" marR="65201" marT="0" marB="0" anchor="b"/>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R</a:t>
            </a:r>
            <a:r>
              <a:rPr lang="de-DE" dirty="0" smtClean="0"/>
              <a:t> </a:t>
            </a:r>
            <a:r>
              <a:rPr lang="de-DE" dirty="0" err="1" smtClean="0"/>
              <a:t>by</a:t>
            </a:r>
            <a:r>
              <a:rPr lang="de-DE" dirty="0" smtClean="0"/>
              <a:t> Rain </a:t>
            </a:r>
            <a:r>
              <a:rPr lang="de-DE" dirty="0" err="1" smtClean="0"/>
              <a:t>according</a:t>
            </a:r>
            <a:r>
              <a:rPr lang="de-DE" dirty="0" smtClean="0"/>
              <a:t> </a:t>
            </a:r>
            <a:r>
              <a:rPr lang="de-DE" dirty="0" err="1" smtClean="0"/>
              <a:t>to</a:t>
            </a:r>
            <a:r>
              <a:rPr lang="de-DE" dirty="0" smtClean="0"/>
              <a:t> ITU-R P. 838-3 [3] (2/2)</a:t>
            </a:r>
            <a:endParaRPr lang="de-DE" dirty="0"/>
          </a:p>
        </p:txBody>
      </p:sp>
      <p:sp>
        <p:nvSpPr>
          <p:cNvPr id="3" name="Inhaltsplatzhalter 2"/>
          <p:cNvSpPr>
            <a:spLocks noGrp="1"/>
          </p:cNvSpPr>
          <p:nvPr>
            <p:ph idx="1"/>
          </p:nvPr>
        </p:nvSpPr>
        <p:spPr/>
        <p:txBody>
          <a:bodyPr/>
          <a:lstStyle/>
          <a:p>
            <a:pPr hangingPunct="0">
              <a:buFont typeface="Arial" pitchFamily="34" charset="0"/>
              <a:buChar char="•"/>
            </a:pPr>
            <a:r>
              <a:rPr lang="en-US" sz="2000" dirty="0" smtClean="0"/>
              <a:t>For linear and circular polarization, and for all path geometries, the coefficients in equation (9) can be calculated from the values given the previous table using the following equations:</a:t>
            </a:r>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Font typeface="Arial" pitchFamily="34" charset="0"/>
              <a:buChar char="•"/>
            </a:pPr>
            <a:endParaRPr lang="en-US" sz="2000" dirty="0" smtClean="0"/>
          </a:p>
          <a:p>
            <a:pPr hangingPunct="0">
              <a:buNone/>
            </a:pPr>
            <a:r>
              <a:rPr lang="en-US" sz="2000" dirty="0" smtClean="0"/>
              <a:t>	where </a:t>
            </a:r>
            <a:r>
              <a:rPr lang="fr-FR" sz="2000" dirty="0" smtClean="0">
                <a:latin typeface="Symbol" pitchFamily="18" charset="2"/>
              </a:rPr>
              <a:t>q</a:t>
            </a:r>
            <a:r>
              <a:rPr lang="en-US" sz="2000" dirty="0" smtClean="0"/>
              <a:t> is the path elevation angle and </a:t>
            </a:r>
            <a:r>
              <a:rPr lang="fr-FR" sz="2000" dirty="0" smtClean="0">
                <a:latin typeface="Symbol" pitchFamily="18" charset="2"/>
              </a:rPr>
              <a:t>t</a:t>
            </a:r>
            <a:r>
              <a:rPr lang="en-US" sz="2000" dirty="0" smtClean="0"/>
              <a:t> is the polarization tilt angle relative to the horizontal (</a:t>
            </a:r>
            <a:r>
              <a:rPr lang="fr-FR" sz="2000" dirty="0" smtClean="0">
                <a:latin typeface="Symbol" pitchFamily="18" charset="2"/>
              </a:rPr>
              <a:t>t</a:t>
            </a:r>
            <a:r>
              <a:rPr lang="en-US" sz="2000" dirty="0" smtClean="0"/>
              <a:t> </a:t>
            </a:r>
            <a:r>
              <a:rPr lang="fr-FR" sz="2000" dirty="0" smtClean="0"/>
              <a:t>=</a:t>
            </a:r>
            <a:r>
              <a:rPr lang="en-US" sz="2000" dirty="0" smtClean="0"/>
              <a:t> 45</a:t>
            </a:r>
            <a:r>
              <a:rPr lang="fr-FR" sz="2000" dirty="0" smtClean="0"/>
              <a:t>°</a:t>
            </a:r>
            <a:r>
              <a:rPr lang="en-US" sz="2000" dirty="0" smtClean="0"/>
              <a:t> for circular polarization).</a:t>
            </a:r>
            <a:endParaRPr lang="de-DE" sz="2000" dirty="0" smtClean="0"/>
          </a:p>
          <a:p>
            <a:pPr hangingPunct="0">
              <a:buFont typeface="Arial" pitchFamily="34" charset="0"/>
              <a:buChar char="•"/>
            </a:pPr>
            <a:endParaRPr lang="de-DE" sz="2000" dirty="0" smtClean="0"/>
          </a:p>
          <a:p>
            <a:pPr hangingPunct="0">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13</a:t>
            </a:fld>
            <a:endParaRPr lang="en-US"/>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614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148" name="Object 4"/>
          <p:cNvGraphicFramePr>
            <a:graphicFrameLocks noChangeAspect="1"/>
          </p:cNvGraphicFramePr>
          <p:nvPr/>
        </p:nvGraphicFramePr>
        <p:xfrm>
          <a:off x="1193801" y="3276600"/>
          <a:ext cx="5283200" cy="539233"/>
        </p:xfrm>
        <a:graphic>
          <a:graphicData uri="http://schemas.openxmlformats.org/presentationml/2006/ole">
            <p:oleObj spid="_x0000_s30723" name="Formel" r:id="rId3" imgW="2616200" imgH="266700" progId="Equation.3">
              <p:embed/>
            </p:oleObj>
          </a:graphicData>
        </a:graphic>
      </p:graphicFrame>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0724" name="Object 4"/>
          <p:cNvGraphicFramePr>
            <a:graphicFrameLocks noChangeAspect="1"/>
          </p:cNvGraphicFramePr>
          <p:nvPr/>
        </p:nvGraphicFramePr>
        <p:xfrm>
          <a:off x="1267505" y="4191000"/>
          <a:ext cx="6123895" cy="457048"/>
        </p:xfrm>
        <a:graphic>
          <a:graphicData uri="http://schemas.openxmlformats.org/presentationml/2006/ole">
            <p:oleObj spid="_x0000_s30724" name="Formel" r:id="rId4" imgW="3568700" imgH="266700" progId="Equation.3">
              <p:embed/>
            </p:oleObj>
          </a:graphicData>
        </a:graphic>
      </p:graphicFrame>
      <p:sp>
        <p:nvSpPr>
          <p:cNvPr id="14" name="Textfeld 13"/>
          <p:cNvSpPr txBox="1"/>
          <p:nvPr/>
        </p:nvSpPr>
        <p:spPr>
          <a:xfrm>
            <a:off x="7797800" y="3327400"/>
            <a:ext cx="697627" cy="461665"/>
          </a:xfrm>
          <a:prstGeom prst="rect">
            <a:avLst/>
          </a:prstGeom>
          <a:noFill/>
        </p:spPr>
        <p:txBody>
          <a:bodyPr wrap="none" rtlCol="0">
            <a:spAutoFit/>
          </a:bodyPr>
          <a:lstStyle/>
          <a:p>
            <a:r>
              <a:rPr lang="de-DE" sz="2400" dirty="0" smtClean="0"/>
              <a:t>(10)</a:t>
            </a:r>
            <a:endParaRPr lang="de-DE" sz="2400" dirty="0"/>
          </a:p>
        </p:txBody>
      </p:sp>
      <p:sp>
        <p:nvSpPr>
          <p:cNvPr id="15" name="Textfeld 14"/>
          <p:cNvSpPr txBox="1"/>
          <p:nvPr/>
        </p:nvSpPr>
        <p:spPr>
          <a:xfrm>
            <a:off x="7772400" y="4152900"/>
            <a:ext cx="697627" cy="461665"/>
          </a:xfrm>
          <a:prstGeom prst="rect">
            <a:avLst/>
          </a:prstGeom>
          <a:noFill/>
        </p:spPr>
        <p:txBody>
          <a:bodyPr wrap="none" rtlCol="0">
            <a:spAutoFit/>
          </a:bodyPr>
          <a:lstStyle/>
          <a:p>
            <a:r>
              <a:rPr lang="de-DE" sz="2400" dirty="0" smtClean="0"/>
              <a:t>(11)</a:t>
            </a:r>
            <a:endParaRPr lang="de-DE"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Typical</a:t>
            </a:r>
            <a:r>
              <a:rPr lang="de-DE" dirty="0" smtClean="0"/>
              <a:t> Rain Rates [1,4]</a:t>
            </a:r>
            <a:endParaRPr lang="de-DE" dirty="0"/>
          </a:p>
        </p:txBody>
      </p:sp>
      <p:graphicFrame>
        <p:nvGraphicFramePr>
          <p:cNvPr id="7" name="Inhaltsplatzhalter 6"/>
          <p:cNvGraphicFramePr>
            <a:graphicFrameLocks noGrp="1"/>
          </p:cNvGraphicFramePr>
          <p:nvPr>
            <p:ph idx="1"/>
          </p:nvPr>
        </p:nvGraphicFramePr>
        <p:xfrm>
          <a:off x="685800" y="1981200"/>
          <a:ext cx="7772400" cy="2966720"/>
        </p:xfrm>
        <a:graphic>
          <a:graphicData uri="http://schemas.openxmlformats.org/drawingml/2006/table">
            <a:tbl>
              <a:tblPr firstRow="1" bandRow="1">
                <a:tableStyleId>{5C22544A-7EE6-4342-B048-85BDC9FD1C3A}</a:tableStyleId>
              </a:tblPr>
              <a:tblGrid>
                <a:gridCol w="2590800"/>
                <a:gridCol w="2590800"/>
                <a:gridCol w="2590800"/>
              </a:tblGrid>
              <a:tr h="370840">
                <a:tc>
                  <a:txBody>
                    <a:bodyPr/>
                    <a:lstStyle/>
                    <a:p>
                      <a:r>
                        <a:rPr lang="de-DE" dirty="0" smtClean="0"/>
                        <a:t>Type of </a:t>
                      </a:r>
                      <a:r>
                        <a:rPr lang="de-DE" dirty="0" err="1" smtClean="0"/>
                        <a:t>Precipitation</a:t>
                      </a:r>
                      <a:endParaRPr lang="de-DE" dirty="0"/>
                    </a:p>
                  </a:txBody>
                  <a:tcPr/>
                </a:tc>
                <a:tc>
                  <a:txBody>
                    <a:bodyPr/>
                    <a:lstStyle/>
                    <a:p>
                      <a:r>
                        <a:rPr lang="de-DE" dirty="0" smtClean="0"/>
                        <a:t>Range of R (mm/h)</a:t>
                      </a:r>
                      <a:endParaRPr lang="de-DE" dirty="0"/>
                    </a:p>
                  </a:txBody>
                  <a:tcPr/>
                </a:tc>
                <a:tc>
                  <a:txBody>
                    <a:bodyPr/>
                    <a:lstStyle/>
                    <a:p>
                      <a:r>
                        <a:rPr lang="de-DE" dirty="0" err="1" smtClean="0"/>
                        <a:t>Intensity</a:t>
                      </a:r>
                      <a:endParaRPr lang="de-DE" dirty="0"/>
                    </a:p>
                  </a:txBody>
                  <a:tcPr/>
                </a:tc>
              </a:tr>
              <a:tr h="370840">
                <a:tc>
                  <a:txBody>
                    <a:bodyPr/>
                    <a:lstStyle/>
                    <a:p>
                      <a:r>
                        <a:rPr lang="de-DE" dirty="0" err="1" smtClean="0"/>
                        <a:t>Drizzle</a:t>
                      </a:r>
                      <a:endParaRPr lang="de-DE" dirty="0"/>
                    </a:p>
                  </a:txBody>
                  <a:tcPr/>
                </a:tc>
                <a:tc>
                  <a:txBody>
                    <a:bodyPr/>
                    <a:lstStyle/>
                    <a:p>
                      <a:r>
                        <a:rPr lang="de-DE" dirty="0" smtClean="0"/>
                        <a:t>R &lt; 0,1</a:t>
                      </a:r>
                      <a:endParaRPr lang="de-DE" dirty="0"/>
                    </a:p>
                  </a:txBody>
                  <a:tcPr/>
                </a:tc>
                <a:tc>
                  <a:txBody>
                    <a:bodyPr/>
                    <a:lstStyle/>
                    <a:p>
                      <a:r>
                        <a:rPr lang="de-DE" dirty="0" smtClean="0"/>
                        <a:t>Light</a:t>
                      </a:r>
                      <a:endParaRPr lang="de-DE" dirty="0"/>
                    </a:p>
                  </a:txBody>
                  <a:tcPr/>
                </a:tc>
              </a:tr>
              <a:tr h="370840">
                <a:tc>
                  <a:txBody>
                    <a:bodyPr/>
                    <a:lstStyle/>
                    <a:p>
                      <a:r>
                        <a:rPr lang="de-DE" dirty="0" err="1" smtClean="0"/>
                        <a:t>Drizzle</a:t>
                      </a:r>
                      <a:endParaRPr lang="de-DE" dirty="0"/>
                    </a:p>
                  </a:txBody>
                  <a:tcPr/>
                </a:tc>
                <a:tc>
                  <a:txBody>
                    <a:bodyPr/>
                    <a:lstStyle/>
                    <a:p>
                      <a:r>
                        <a:rPr lang="de-DE" dirty="0" smtClean="0"/>
                        <a:t>0,1 &lt; R</a:t>
                      </a:r>
                      <a:r>
                        <a:rPr lang="de-DE" baseline="0" dirty="0" smtClean="0"/>
                        <a:t> &lt; 0,5</a:t>
                      </a:r>
                      <a:endParaRPr lang="de-DE" dirty="0"/>
                    </a:p>
                  </a:txBody>
                  <a:tcPr/>
                </a:tc>
                <a:tc>
                  <a:txBody>
                    <a:bodyPr/>
                    <a:lstStyle/>
                    <a:p>
                      <a:r>
                        <a:rPr lang="de-DE" dirty="0" smtClean="0"/>
                        <a:t>Moderate</a:t>
                      </a:r>
                      <a:endParaRPr lang="de-DE" dirty="0"/>
                    </a:p>
                  </a:txBody>
                  <a:tcPr/>
                </a:tc>
              </a:tr>
              <a:tr h="370840">
                <a:tc>
                  <a:txBody>
                    <a:bodyPr/>
                    <a:lstStyle/>
                    <a:p>
                      <a:r>
                        <a:rPr lang="de-DE" dirty="0" err="1" smtClean="0"/>
                        <a:t>Drizzle</a:t>
                      </a:r>
                      <a:endParaRPr lang="de-DE" dirty="0"/>
                    </a:p>
                  </a:txBody>
                  <a:tcPr/>
                </a:tc>
                <a:tc>
                  <a:txBody>
                    <a:bodyPr/>
                    <a:lstStyle/>
                    <a:p>
                      <a:r>
                        <a:rPr lang="de-DE" dirty="0" smtClean="0"/>
                        <a:t>R &gt; 0,5</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&lt; 2,5</a:t>
                      </a:r>
                      <a:endParaRPr lang="de-DE" dirty="0"/>
                    </a:p>
                  </a:txBody>
                  <a:tcPr/>
                </a:tc>
                <a:tc>
                  <a:txBody>
                    <a:bodyPr/>
                    <a:lstStyle/>
                    <a:p>
                      <a:r>
                        <a:rPr lang="de-DE" dirty="0" smtClean="0"/>
                        <a:t>Light</a:t>
                      </a:r>
                      <a:endParaRPr lang="de-DE" dirty="0"/>
                    </a:p>
                  </a:txBody>
                  <a:tcPr/>
                </a:tc>
              </a:tr>
              <a:tr h="370840">
                <a:tc>
                  <a:txBody>
                    <a:bodyPr/>
                    <a:lstStyle/>
                    <a:p>
                      <a:r>
                        <a:rPr lang="de-DE" dirty="0" smtClean="0"/>
                        <a:t>Rain</a:t>
                      </a:r>
                      <a:endParaRPr lang="de-DE" dirty="0"/>
                    </a:p>
                  </a:txBody>
                  <a:tcPr/>
                </a:tc>
                <a:tc>
                  <a:txBody>
                    <a:bodyPr/>
                    <a:lstStyle/>
                    <a:p>
                      <a:r>
                        <a:rPr lang="de-DE" dirty="0" smtClean="0"/>
                        <a:t>2,5 &lt; R &lt; 10</a:t>
                      </a:r>
                      <a:endParaRPr lang="de-DE" dirty="0"/>
                    </a:p>
                  </a:txBody>
                  <a:tcPr/>
                </a:tc>
                <a:tc>
                  <a:txBody>
                    <a:bodyPr/>
                    <a:lstStyle/>
                    <a:p>
                      <a:r>
                        <a:rPr lang="de-DE" dirty="0" smtClean="0"/>
                        <a:t>Moderate</a:t>
                      </a:r>
                      <a:endParaRPr lang="de-DE" dirty="0"/>
                    </a:p>
                  </a:txBody>
                  <a:tcPr/>
                </a:tc>
              </a:tr>
              <a:tr h="370840">
                <a:tc>
                  <a:txBody>
                    <a:bodyPr/>
                    <a:lstStyle/>
                    <a:p>
                      <a:r>
                        <a:rPr lang="de-DE" dirty="0" smtClean="0"/>
                        <a:t>Rain</a:t>
                      </a:r>
                      <a:endParaRPr lang="de-DE" dirty="0"/>
                    </a:p>
                  </a:txBody>
                  <a:tcPr/>
                </a:tc>
                <a:tc>
                  <a:txBody>
                    <a:bodyPr/>
                    <a:lstStyle/>
                    <a:p>
                      <a:r>
                        <a:rPr lang="de-DE" dirty="0" smtClean="0"/>
                        <a:t>10  &lt;</a:t>
                      </a:r>
                      <a:r>
                        <a:rPr lang="de-DE" baseline="0" dirty="0" smtClean="0"/>
                        <a:t> R &lt; 50</a:t>
                      </a:r>
                      <a:endParaRPr lang="de-DE" dirty="0"/>
                    </a:p>
                  </a:txBody>
                  <a:tcPr/>
                </a:tc>
                <a:tc>
                  <a:txBody>
                    <a:bodyPr/>
                    <a:lstStyle/>
                    <a:p>
                      <a:r>
                        <a:rPr lang="de-DE" dirty="0" smtClean="0"/>
                        <a:t>Heavy</a:t>
                      </a:r>
                      <a:endParaRPr lang="de-DE" dirty="0"/>
                    </a:p>
                  </a:txBody>
                  <a:tcPr/>
                </a:tc>
              </a:tr>
              <a:tr h="370840">
                <a:tc>
                  <a:txBody>
                    <a:bodyPr/>
                    <a:lstStyle/>
                    <a:p>
                      <a:r>
                        <a:rPr lang="de-DE" dirty="0" smtClean="0"/>
                        <a:t>Rain</a:t>
                      </a:r>
                      <a:endParaRPr lang="de-DE" dirty="0"/>
                    </a:p>
                  </a:txBody>
                  <a:tcPr/>
                </a:tc>
                <a:tc>
                  <a:txBody>
                    <a:bodyPr/>
                    <a:lstStyle/>
                    <a:p>
                      <a:r>
                        <a:rPr lang="de-DE" dirty="0" smtClean="0"/>
                        <a:t>R &gt; 50</a:t>
                      </a:r>
                      <a:endParaRPr lang="de-DE" dirty="0"/>
                    </a:p>
                  </a:txBody>
                  <a:tcPr/>
                </a:tc>
                <a:tc>
                  <a:txBody>
                    <a:bodyPr/>
                    <a:lstStyle/>
                    <a:p>
                      <a:r>
                        <a:rPr lang="de-DE" dirty="0" smtClean="0"/>
                        <a:t>Extreme</a:t>
                      </a:r>
                      <a:endParaRPr lang="de-DE" dirty="0"/>
                    </a:p>
                  </a:txBody>
                  <a:tcPr/>
                </a:tc>
              </a:tr>
            </a:tbl>
          </a:graphicData>
        </a:graphic>
      </p:graphicFrame>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838200"/>
            <a:ext cx="7772400" cy="1066800"/>
          </a:xfrm>
        </p:spPr>
        <p:txBody>
          <a:bodyPr/>
          <a:lstStyle/>
          <a:p>
            <a:r>
              <a:rPr lang="de-DE" sz="3200" dirty="0" err="1" smtClean="0"/>
              <a:t>Exemplary</a:t>
            </a:r>
            <a:r>
              <a:rPr lang="de-DE" sz="3200" dirty="0" smtClean="0"/>
              <a:t> </a:t>
            </a:r>
            <a:r>
              <a:rPr lang="de-DE" sz="3200" dirty="0" err="1" smtClean="0"/>
              <a:t>Results</a:t>
            </a:r>
            <a:r>
              <a:rPr lang="de-DE" sz="3200" dirty="0" smtClean="0"/>
              <a:t> </a:t>
            </a:r>
            <a:r>
              <a:rPr lang="de-DE" sz="3200" dirty="0" err="1" smtClean="0"/>
              <a:t>for</a:t>
            </a:r>
            <a:r>
              <a:rPr lang="de-DE" sz="3200" dirty="0" smtClean="0"/>
              <a:t> </a:t>
            </a:r>
            <a:r>
              <a:rPr lang="de-DE" sz="3200" dirty="0" err="1" smtClean="0"/>
              <a:t>Specific</a:t>
            </a:r>
            <a:r>
              <a:rPr lang="de-DE" sz="3200" dirty="0" smtClean="0"/>
              <a:t> Rain </a:t>
            </a:r>
            <a:r>
              <a:rPr lang="de-DE" sz="3200" dirty="0" err="1" smtClean="0"/>
              <a:t>Attenuation</a:t>
            </a:r>
            <a:r>
              <a:rPr lang="de-DE" sz="3200" dirty="0" smtClean="0"/>
              <a:t> </a:t>
            </a:r>
            <a:r>
              <a:rPr lang="de-DE" sz="3200" dirty="0" err="1" smtClean="0">
                <a:latin typeface="Symbol" pitchFamily="18" charset="2"/>
              </a:rPr>
              <a:t>g</a:t>
            </a:r>
            <a:r>
              <a:rPr lang="de-DE" sz="3200" baseline="-25000" dirty="0" err="1" smtClean="0"/>
              <a:t>R</a:t>
            </a:r>
            <a:r>
              <a:rPr lang="de-DE" sz="3200" dirty="0" smtClean="0"/>
              <a:t> </a:t>
            </a:r>
            <a:r>
              <a:rPr lang="de-DE" sz="3200" dirty="0" err="1" smtClean="0"/>
              <a:t>at</a:t>
            </a:r>
            <a:r>
              <a:rPr lang="de-DE" sz="3200" dirty="0" smtClean="0"/>
              <a:t>  </a:t>
            </a:r>
            <a:r>
              <a:rPr lang="de-DE" sz="3200" dirty="0" err="1" smtClean="0"/>
              <a:t>the</a:t>
            </a:r>
            <a:r>
              <a:rPr lang="de-DE" sz="3200" dirty="0" smtClean="0"/>
              <a:t> </a:t>
            </a:r>
            <a:r>
              <a:rPr lang="de-DE" sz="3200" dirty="0" err="1" smtClean="0"/>
              <a:t>Carrier</a:t>
            </a:r>
            <a:r>
              <a:rPr lang="de-DE" sz="3200" dirty="0" smtClean="0"/>
              <a:t> </a:t>
            </a:r>
            <a:r>
              <a:rPr lang="de-DE" sz="3200" dirty="0" err="1" smtClean="0"/>
              <a:t>Frequencies</a:t>
            </a:r>
            <a:r>
              <a:rPr lang="de-DE" sz="3200" dirty="0" smtClean="0"/>
              <a:t> 200, 300 and 400 GHz</a:t>
            </a:r>
            <a:endParaRPr lang="de-DE" sz="3200" dirty="0"/>
          </a:p>
        </p:txBody>
      </p:sp>
      <p:graphicFrame>
        <p:nvGraphicFramePr>
          <p:cNvPr id="7" name="Inhaltsplatzhalter 6"/>
          <p:cNvGraphicFramePr>
            <a:graphicFrameLocks noGrp="1"/>
          </p:cNvGraphicFramePr>
          <p:nvPr>
            <p:ph idx="1"/>
          </p:nvPr>
        </p:nvGraphicFramePr>
        <p:xfrm>
          <a:off x="635000" y="2794000"/>
          <a:ext cx="7975597" cy="3025019"/>
        </p:xfrm>
        <a:graphic>
          <a:graphicData uri="http://schemas.openxmlformats.org/drawingml/2006/table">
            <a:tbl>
              <a:tblPr firstRow="1" bandRow="1">
                <a:tableStyleId>{5C22544A-7EE6-4342-B048-85BDC9FD1C3A}</a:tableStyleId>
              </a:tblPr>
              <a:tblGrid>
                <a:gridCol w="1139371"/>
                <a:gridCol w="1139371"/>
                <a:gridCol w="1139371"/>
                <a:gridCol w="1139371"/>
                <a:gridCol w="1139371"/>
                <a:gridCol w="1139371"/>
                <a:gridCol w="1139371"/>
              </a:tblGrid>
              <a:tr h="522215">
                <a:tc rowSpan="3">
                  <a:txBody>
                    <a:bodyPr/>
                    <a:lstStyle/>
                    <a:p>
                      <a:pPr algn="ctr"/>
                      <a:r>
                        <a:rPr lang="de-DE" dirty="0" smtClean="0"/>
                        <a:t>f/GHz</a:t>
                      </a:r>
                      <a:endParaRPr lang="de-DE" dirty="0"/>
                    </a:p>
                  </a:txBody>
                  <a:tcPr/>
                </a:tc>
                <a:tc gridSpan="3">
                  <a:txBody>
                    <a:bodyPr/>
                    <a:lstStyle/>
                    <a:p>
                      <a:pPr algn="ctr"/>
                      <a:r>
                        <a:rPr lang="de-DE" sz="1600" dirty="0" smtClean="0">
                          <a:latin typeface="+mn-lt"/>
                        </a:rPr>
                        <a:t>Horizontal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c gridSpan="3">
                  <a:txBody>
                    <a:bodyPr/>
                    <a:lstStyle/>
                    <a:p>
                      <a:pPr algn="ctr"/>
                      <a:r>
                        <a:rPr lang="de-DE" sz="1600" dirty="0" err="1" smtClean="0">
                          <a:latin typeface="+mn-lt"/>
                        </a:rPr>
                        <a:t>Vertical</a:t>
                      </a:r>
                      <a:r>
                        <a:rPr lang="de-DE" sz="1600" baseline="0" dirty="0" smtClean="0">
                          <a:latin typeface="+mn-lt"/>
                        </a:rPr>
                        <a:t> Polarisation</a:t>
                      </a:r>
                      <a:endParaRPr lang="de-DE" sz="1600" baseline="-25000" dirty="0">
                        <a:latin typeface="+mn-lt"/>
                      </a:endParaRPr>
                    </a:p>
                  </a:txBody>
                  <a:tcPr/>
                </a:tc>
                <a:tc hMerge="1">
                  <a:txBody>
                    <a:bodyPr/>
                    <a:lstStyle/>
                    <a:p>
                      <a:endParaRPr lang="de-DE" dirty="0"/>
                    </a:p>
                  </a:txBody>
                  <a:tcPr/>
                </a:tc>
                <a:tc hMerge="1">
                  <a:txBody>
                    <a:bodyPr/>
                    <a:lstStyle/>
                    <a:p>
                      <a:endParaRPr lang="de-DE" dirty="0"/>
                    </a:p>
                  </a:txBody>
                  <a:tcPr/>
                </a:tc>
              </a:tr>
              <a:tr h="579120">
                <a:tc vMerge="1">
                  <a:txBody>
                    <a:bodyPr/>
                    <a:lstStyle/>
                    <a:p>
                      <a:endParaRPr lang="de-DE"/>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c gridSpan="3">
                  <a:txBody>
                    <a:bodyPr/>
                    <a:lstStyle/>
                    <a:p>
                      <a:pPr algn="ctr"/>
                      <a:r>
                        <a:rPr lang="de-DE" sz="1600" dirty="0" smtClean="0"/>
                        <a:t>R</a:t>
                      </a:r>
                      <a:r>
                        <a:rPr lang="de-DE" sz="1600" baseline="0" dirty="0" smtClean="0"/>
                        <a:t> / mm/h</a:t>
                      </a:r>
                      <a:endParaRPr lang="de-DE" sz="1600" dirty="0"/>
                    </a:p>
                  </a:txBody>
                  <a:tcPr/>
                </a:tc>
                <a:tc hMerge="1">
                  <a:txBody>
                    <a:bodyPr/>
                    <a:lstStyle/>
                    <a:p>
                      <a:endParaRPr lang="de-DE" sz="1600" dirty="0"/>
                    </a:p>
                  </a:txBody>
                  <a:tcPr/>
                </a:tc>
                <a:tc hMerge="1">
                  <a:txBody>
                    <a:bodyPr/>
                    <a:lstStyle/>
                    <a:p>
                      <a:endParaRPr lang="de-DE" sz="1600" dirty="0"/>
                    </a:p>
                  </a:txBody>
                  <a:tcPr/>
                </a:tc>
              </a:tr>
              <a:tr h="289560">
                <a:tc vMerge="1">
                  <a:txBody>
                    <a:bodyPr/>
                    <a:lstStyle/>
                    <a:p>
                      <a:endParaRPr lang="de-DE"/>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c>
                  <a:txBody>
                    <a:bodyPr/>
                    <a:lstStyle/>
                    <a:p>
                      <a:pPr algn="ctr"/>
                      <a:r>
                        <a:rPr lang="de-DE" sz="1600" dirty="0" smtClean="0"/>
                        <a:t>0,1</a:t>
                      </a:r>
                      <a:endParaRPr lang="de-DE" sz="1600" dirty="0"/>
                    </a:p>
                  </a:txBody>
                  <a:tcPr/>
                </a:tc>
                <a:tc>
                  <a:txBody>
                    <a:bodyPr/>
                    <a:lstStyle/>
                    <a:p>
                      <a:pPr algn="ctr"/>
                      <a:r>
                        <a:rPr lang="de-DE" sz="1600" dirty="0" smtClean="0"/>
                        <a:t>5</a:t>
                      </a:r>
                      <a:endParaRPr lang="de-DE" sz="1600" dirty="0"/>
                    </a:p>
                  </a:txBody>
                  <a:tcPr/>
                </a:tc>
                <a:tc>
                  <a:txBody>
                    <a:bodyPr/>
                    <a:lstStyle/>
                    <a:p>
                      <a:pPr algn="ctr"/>
                      <a:r>
                        <a:rPr lang="de-DE" sz="1600" dirty="0" smtClean="0"/>
                        <a:t>50</a:t>
                      </a:r>
                      <a:endParaRPr lang="de-DE" sz="1600" dirty="0"/>
                    </a:p>
                  </a:txBody>
                  <a:tcPr/>
                </a:tc>
              </a:tr>
              <a:tr h="529468">
                <a:tc>
                  <a:txBody>
                    <a:bodyPr/>
                    <a:lstStyle/>
                    <a:p>
                      <a:pPr algn="ctr"/>
                      <a:r>
                        <a:rPr lang="de-DE" dirty="0" smtClean="0"/>
                        <a:t>200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4,57</a:t>
                      </a:r>
                    </a:p>
                  </a:txBody>
                  <a:tcPr marL="7620" marR="7620" marT="36000" marB="0"/>
                </a:tc>
                <a:tc>
                  <a:txBody>
                    <a:bodyPr/>
                    <a:lstStyle/>
                    <a:p>
                      <a:pPr algn="ctr" fontAlgn="b">
                        <a:lnSpc>
                          <a:spcPct val="150000"/>
                        </a:lnSpc>
                      </a:pPr>
                      <a:r>
                        <a:rPr lang="de-DE" sz="1600" b="0" i="0" u="none" strike="noStrike">
                          <a:solidFill>
                            <a:srgbClr val="000000"/>
                          </a:solidFill>
                          <a:latin typeface="+mn-lt"/>
                        </a:rPr>
                        <a:t>19,89</a:t>
                      </a:r>
                    </a:p>
                  </a:txBody>
                  <a:tcPr marL="7620" marR="7620" marT="36000" marB="0"/>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4,56</a:t>
                      </a:r>
                    </a:p>
                  </a:txBody>
                  <a:tcPr marL="7620" marR="7620" marT="36000" marB="0"/>
                </a:tc>
                <a:tc>
                  <a:txBody>
                    <a:bodyPr/>
                    <a:lstStyle/>
                    <a:p>
                      <a:pPr algn="ctr" fontAlgn="b">
                        <a:lnSpc>
                          <a:spcPct val="150000"/>
                        </a:lnSpc>
                      </a:pPr>
                      <a:r>
                        <a:rPr lang="de-DE" sz="1600" b="0" i="0" u="none" strike="noStrike">
                          <a:solidFill>
                            <a:srgbClr val="000000"/>
                          </a:solidFill>
                          <a:latin typeface="+mn-lt"/>
                        </a:rPr>
                        <a:t>19,66</a:t>
                      </a:r>
                    </a:p>
                  </a:txBody>
                  <a:tcPr marL="7620" marR="7620" marT="36000" marB="0"/>
                </a:tc>
              </a:tr>
              <a:tr h="529468">
                <a:tc>
                  <a:txBody>
                    <a:bodyPr/>
                    <a:lstStyle/>
                    <a:p>
                      <a:pPr algn="ctr"/>
                      <a:r>
                        <a:rPr lang="de-DE" dirty="0" smtClean="0"/>
                        <a:t>300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4,49</a:t>
                      </a:r>
                    </a:p>
                  </a:txBody>
                  <a:tcPr marL="7620" marR="7620" marT="36000" marB="0"/>
                </a:tc>
                <a:tc>
                  <a:txBody>
                    <a:bodyPr/>
                    <a:lstStyle/>
                    <a:p>
                      <a:pPr algn="ctr" fontAlgn="b">
                        <a:lnSpc>
                          <a:spcPct val="150000"/>
                        </a:lnSpc>
                      </a:pPr>
                      <a:r>
                        <a:rPr lang="de-DE" sz="1600" b="0" i="0" u="none" strike="noStrike">
                          <a:solidFill>
                            <a:srgbClr val="000000"/>
                          </a:solidFill>
                          <a:latin typeface="+mn-lt"/>
                        </a:rPr>
                        <a:t>19,12</a:t>
                      </a:r>
                    </a:p>
                  </a:txBody>
                  <a:tcPr marL="7620" marR="7620" marT="36000" marB="0"/>
                </a:tc>
                <a:tc>
                  <a:txBody>
                    <a:bodyPr/>
                    <a:lstStyle/>
                    <a:p>
                      <a:pPr algn="ctr" fontAlgn="b">
                        <a:lnSpc>
                          <a:spcPct val="150000"/>
                        </a:lnSpc>
                      </a:pPr>
                      <a:r>
                        <a:rPr lang="de-DE" sz="1600" b="0" i="0" u="none" strike="noStrike">
                          <a:solidFill>
                            <a:srgbClr val="000000"/>
                          </a:solidFill>
                          <a:latin typeface="+mn-lt"/>
                        </a:rPr>
                        <a:t>0,39</a:t>
                      </a:r>
                    </a:p>
                  </a:txBody>
                  <a:tcPr marL="7620" marR="7620" marT="36000" marB="0"/>
                </a:tc>
                <a:tc>
                  <a:txBody>
                    <a:bodyPr/>
                    <a:lstStyle/>
                    <a:p>
                      <a:pPr algn="ctr" fontAlgn="b">
                        <a:lnSpc>
                          <a:spcPct val="150000"/>
                        </a:lnSpc>
                      </a:pPr>
                      <a:r>
                        <a:rPr lang="de-DE" sz="1600" b="0" i="0" u="none" strike="noStrike">
                          <a:solidFill>
                            <a:srgbClr val="000000"/>
                          </a:solidFill>
                          <a:latin typeface="+mn-lt"/>
                        </a:rPr>
                        <a:t>4,46</a:t>
                      </a:r>
                    </a:p>
                  </a:txBody>
                  <a:tcPr marL="7620" marR="7620" marT="36000" marB="0"/>
                </a:tc>
                <a:tc>
                  <a:txBody>
                    <a:bodyPr/>
                    <a:lstStyle/>
                    <a:p>
                      <a:pPr algn="ctr" fontAlgn="b">
                        <a:lnSpc>
                          <a:spcPct val="150000"/>
                        </a:lnSpc>
                      </a:pPr>
                      <a:r>
                        <a:rPr lang="de-DE" sz="1600" b="0" i="0" u="none" strike="noStrike">
                          <a:solidFill>
                            <a:srgbClr val="000000"/>
                          </a:solidFill>
                          <a:latin typeface="+mn-lt"/>
                        </a:rPr>
                        <a:t>18,87</a:t>
                      </a:r>
                    </a:p>
                  </a:txBody>
                  <a:tcPr marL="7620" marR="7620" marT="36000" marB="0"/>
                </a:tc>
              </a:tr>
              <a:tr h="529468">
                <a:tc>
                  <a:txBody>
                    <a:bodyPr/>
                    <a:lstStyle/>
                    <a:p>
                      <a:pPr algn="ctr"/>
                      <a:r>
                        <a:rPr lang="de-DE" dirty="0" smtClean="0"/>
                        <a:t>400</a:t>
                      </a:r>
                      <a:endParaRPr lang="de-DE" dirty="0"/>
                    </a:p>
                  </a:txBody>
                  <a:tcPr/>
                </a:tc>
                <a:tc>
                  <a:txBody>
                    <a:bodyPr/>
                    <a:lstStyle/>
                    <a:p>
                      <a:pPr algn="ctr" fontAlgn="b">
                        <a:lnSpc>
                          <a:spcPct val="150000"/>
                        </a:lnSpc>
                      </a:pPr>
                      <a:r>
                        <a:rPr lang="de-DE" sz="1600" b="0" i="0" u="none" strike="noStrike">
                          <a:solidFill>
                            <a:srgbClr val="000000"/>
                          </a:solidFill>
                          <a:latin typeface="+mn-lt"/>
                        </a:rPr>
                        <a:t>0,38</a:t>
                      </a:r>
                    </a:p>
                  </a:txBody>
                  <a:tcPr marL="7620" marR="7620" marT="36000" marB="0"/>
                </a:tc>
                <a:tc>
                  <a:txBody>
                    <a:bodyPr/>
                    <a:lstStyle/>
                    <a:p>
                      <a:pPr algn="ctr" fontAlgn="b">
                        <a:lnSpc>
                          <a:spcPct val="150000"/>
                        </a:lnSpc>
                      </a:pPr>
                      <a:r>
                        <a:rPr lang="de-DE" sz="1600" b="0" i="0" u="none" strike="noStrike">
                          <a:solidFill>
                            <a:srgbClr val="000000"/>
                          </a:solidFill>
                          <a:latin typeface="+mn-lt"/>
                        </a:rPr>
                        <a:t>4,35</a:t>
                      </a:r>
                    </a:p>
                  </a:txBody>
                  <a:tcPr marL="7620" marR="7620" marT="36000" marB="0"/>
                </a:tc>
                <a:tc>
                  <a:txBody>
                    <a:bodyPr/>
                    <a:lstStyle/>
                    <a:p>
                      <a:pPr algn="ctr" fontAlgn="b">
                        <a:lnSpc>
                          <a:spcPct val="150000"/>
                        </a:lnSpc>
                      </a:pPr>
                      <a:r>
                        <a:rPr lang="de-DE" sz="1600" b="0" i="0" u="none" strike="noStrike">
                          <a:solidFill>
                            <a:srgbClr val="000000"/>
                          </a:solidFill>
                          <a:latin typeface="+mn-lt"/>
                        </a:rPr>
                        <a:t>18,37</a:t>
                      </a:r>
                    </a:p>
                  </a:txBody>
                  <a:tcPr marL="7620" marR="7620" marT="36000" marB="0"/>
                </a:tc>
                <a:tc>
                  <a:txBody>
                    <a:bodyPr/>
                    <a:lstStyle/>
                    <a:p>
                      <a:pPr algn="ctr" fontAlgn="b">
                        <a:lnSpc>
                          <a:spcPct val="150000"/>
                        </a:lnSpc>
                      </a:pPr>
                      <a:r>
                        <a:rPr lang="de-DE" sz="1600" b="0" i="0" u="none" strike="noStrike">
                          <a:solidFill>
                            <a:srgbClr val="000000"/>
                          </a:solidFill>
                          <a:latin typeface="+mn-lt"/>
                        </a:rPr>
                        <a:t>0,37</a:t>
                      </a:r>
                    </a:p>
                  </a:txBody>
                  <a:tcPr marL="7620" marR="7620" marT="36000" marB="0"/>
                </a:tc>
                <a:tc>
                  <a:txBody>
                    <a:bodyPr/>
                    <a:lstStyle/>
                    <a:p>
                      <a:pPr algn="ctr" fontAlgn="b">
                        <a:lnSpc>
                          <a:spcPct val="150000"/>
                        </a:lnSpc>
                      </a:pPr>
                      <a:r>
                        <a:rPr lang="de-DE" sz="1600" b="0" i="0" u="none" strike="noStrike">
                          <a:solidFill>
                            <a:srgbClr val="000000"/>
                          </a:solidFill>
                          <a:latin typeface="+mn-lt"/>
                        </a:rPr>
                        <a:t>4,33</a:t>
                      </a:r>
                    </a:p>
                  </a:txBody>
                  <a:tcPr marL="7620" marR="7620" marT="36000" marB="0"/>
                </a:tc>
                <a:tc>
                  <a:txBody>
                    <a:bodyPr/>
                    <a:lstStyle/>
                    <a:p>
                      <a:pPr algn="ctr" fontAlgn="b">
                        <a:lnSpc>
                          <a:spcPct val="150000"/>
                        </a:lnSpc>
                      </a:pPr>
                      <a:r>
                        <a:rPr lang="de-DE" sz="1600" b="0" i="0" u="none" strike="noStrike" dirty="0">
                          <a:solidFill>
                            <a:srgbClr val="000000"/>
                          </a:solidFill>
                          <a:latin typeface="+mn-lt"/>
                        </a:rPr>
                        <a:t>18,28</a:t>
                      </a:r>
                    </a:p>
                  </a:txBody>
                  <a:tcPr marL="7620" marR="7620" marT="36000" marB="0"/>
                </a:tc>
              </a:tr>
            </a:tbl>
          </a:graphicData>
        </a:graphic>
      </p:graphicFrame>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due </a:t>
            </a:r>
            <a:r>
              <a:rPr lang="de-DE" dirty="0" err="1" smtClean="0"/>
              <a:t>to</a:t>
            </a:r>
            <a:r>
              <a:rPr lang="de-DE" dirty="0" smtClean="0"/>
              <a:t> </a:t>
            </a:r>
            <a:r>
              <a:rPr lang="de-DE" dirty="0" smtClean="0"/>
              <a:t>F</a:t>
            </a:r>
            <a:r>
              <a:rPr lang="de-DE" dirty="0" smtClean="0"/>
              <a:t>og and </a:t>
            </a:r>
            <a:r>
              <a:rPr lang="de-DE" dirty="0" err="1" smtClean="0"/>
              <a:t>C</a:t>
            </a:r>
            <a:r>
              <a:rPr lang="de-DE" dirty="0" err="1" smtClean="0"/>
              <a:t>louds</a:t>
            </a:r>
            <a:r>
              <a:rPr lang="de-DE" dirty="0" smtClean="0"/>
              <a:t> </a:t>
            </a:r>
            <a:r>
              <a:rPr lang="de-DE" dirty="0" err="1" smtClean="0"/>
              <a:t>according</a:t>
            </a:r>
            <a:r>
              <a:rPr lang="de-DE" dirty="0" smtClean="0"/>
              <a:t> </a:t>
            </a:r>
            <a:r>
              <a:rPr lang="de-DE" dirty="0" err="1" smtClean="0"/>
              <a:t>to</a:t>
            </a:r>
            <a:r>
              <a:rPr lang="de-DE" dirty="0" smtClean="0"/>
              <a:t> ITU-R P.840-6 </a:t>
            </a:r>
            <a:endParaRPr lang="de-DE" dirty="0"/>
          </a:p>
        </p:txBody>
      </p:sp>
      <p:sp>
        <p:nvSpPr>
          <p:cNvPr id="3" name="Inhaltsplatzhalter 2"/>
          <p:cNvSpPr>
            <a:spLocks noGrp="1"/>
          </p:cNvSpPr>
          <p:nvPr>
            <p:ph idx="1"/>
          </p:nvPr>
        </p:nvSpPr>
        <p:spPr/>
        <p:txBody>
          <a:bodyPr/>
          <a:lstStyle/>
          <a:p>
            <a:r>
              <a:rPr lang="en-GB" sz="2400" dirty="0" smtClean="0"/>
              <a:t>The specific attenuation within a cloud or fog can be written as</a:t>
            </a:r>
            <a:r>
              <a:rPr lang="en-GB" sz="2400" dirty="0" smtClean="0"/>
              <a:t>: </a:t>
            </a:r>
          </a:p>
          <a:p>
            <a:endParaRPr lang="en-GB" sz="2400" dirty="0" smtClean="0"/>
          </a:p>
          <a:p>
            <a:endParaRPr lang="en-GB" sz="2400" dirty="0" smtClean="0"/>
          </a:p>
          <a:p>
            <a:endParaRPr lang="en-GB" sz="2400" dirty="0" smtClean="0"/>
          </a:p>
          <a:p>
            <a:pPr>
              <a:spcAft>
                <a:spcPts val="0"/>
              </a:spcAft>
              <a:buNone/>
            </a:pPr>
            <a:r>
              <a:rPr lang="en-GB" sz="2000" dirty="0" smtClean="0">
                <a:ea typeface="MS Mincho"/>
              </a:rPr>
              <a:t>where:</a:t>
            </a:r>
            <a:endParaRPr lang="de-DE" sz="2000" dirty="0" smtClean="0">
              <a:ea typeface="MS Mincho"/>
            </a:endParaRPr>
          </a:p>
          <a:p>
            <a:pPr marL="804863" indent="-804863" algn="just" hangingPunct="0">
              <a:spcBef>
                <a:spcPts val="400"/>
              </a:spcBef>
              <a:spcAft>
                <a:spcPts val="0"/>
              </a:spcAft>
              <a:buNone/>
              <a:tabLst>
                <a:tab pos="804863" algn="l"/>
              </a:tabLst>
            </a:pPr>
            <a:r>
              <a:rPr lang="en-GB" sz="2000" dirty="0" smtClean="0">
                <a:latin typeface="Times New Roman"/>
                <a:ea typeface="Times New Roman"/>
              </a:rPr>
              <a:t>	</a:t>
            </a:r>
            <a:r>
              <a:rPr lang="en-GB" sz="2000" dirty="0" smtClean="0">
                <a:latin typeface="Times New Roman"/>
                <a:ea typeface="Times New Roman"/>
                <a:sym typeface="Symbol"/>
              </a:rPr>
              <a:t></a:t>
            </a:r>
            <a:r>
              <a:rPr lang="en-GB" sz="1100" i="1" dirty="0" smtClean="0">
                <a:latin typeface="Times New Roman"/>
                <a:ea typeface="Times New Roman"/>
              </a:rPr>
              <a:t>c</a:t>
            </a:r>
            <a:r>
              <a:rPr lang="en-GB" sz="700" dirty="0" smtClean="0">
                <a:latin typeface="Tms Rmn"/>
                <a:ea typeface="Times New Roman"/>
              </a:rPr>
              <a:t> </a:t>
            </a:r>
            <a:r>
              <a:rPr lang="en-GB" sz="2000" dirty="0" smtClean="0">
                <a:latin typeface="Times New Roman"/>
                <a:ea typeface="Times New Roman"/>
              </a:rPr>
              <a:t>:	</a:t>
            </a:r>
            <a:r>
              <a:rPr lang="en-GB" sz="2000" dirty="0" smtClean="0">
                <a:ea typeface="Times New Roman"/>
              </a:rPr>
              <a:t>specific attenuation (dB/km) within the cloud</a:t>
            </a:r>
            <a:endParaRPr lang="de-DE" sz="2000" dirty="0" smtClean="0">
              <a:ea typeface="Times New Roman"/>
            </a:endParaRPr>
          </a:p>
          <a:p>
            <a:pPr marL="804863" indent="-804863" algn="just" hangingPunct="0">
              <a:spcBef>
                <a:spcPts val="400"/>
              </a:spcBef>
              <a:spcAft>
                <a:spcPts val="0"/>
              </a:spcAft>
              <a:buNone/>
              <a:tabLst>
                <a:tab pos="804863" algn="l"/>
              </a:tabLst>
            </a:pPr>
            <a:r>
              <a:rPr lang="en-GB" sz="2000" dirty="0" smtClean="0">
                <a:latin typeface="Times New Roman"/>
                <a:ea typeface="Times New Roman"/>
              </a:rPr>
              <a:t>	</a:t>
            </a:r>
            <a:r>
              <a:rPr lang="en-GB" sz="2000" i="1" dirty="0" err="1" smtClean="0">
                <a:latin typeface="Times New Roman"/>
                <a:ea typeface="Times New Roman"/>
              </a:rPr>
              <a:t>K</a:t>
            </a:r>
            <a:r>
              <a:rPr lang="en-GB" sz="1100" i="1" dirty="0" err="1" smtClean="0">
                <a:latin typeface="Times New Roman"/>
                <a:ea typeface="Times New Roman"/>
              </a:rPr>
              <a:t>l</a:t>
            </a:r>
            <a:r>
              <a:rPr lang="en-GB" sz="700" dirty="0" smtClean="0">
                <a:latin typeface="Tms Rmn"/>
                <a:ea typeface="Times New Roman"/>
              </a:rPr>
              <a:t> </a:t>
            </a:r>
            <a:r>
              <a:rPr lang="en-GB" sz="2000" dirty="0" smtClean="0">
                <a:latin typeface="Times New Roman"/>
                <a:ea typeface="Times New Roman"/>
              </a:rPr>
              <a:t>:	</a:t>
            </a:r>
            <a:r>
              <a:rPr lang="en-GB" sz="2000" dirty="0" smtClean="0">
                <a:ea typeface="Times New Roman"/>
              </a:rPr>
              <a:t>specific attenuation coefficient ((dB/km)/(g/m</a:t>
            </a:r>
            <a:r>
              <a:rPr lang="en-GB" sz="2000" baseline="30000" dirty="0" smtClean="0">
                <a:ea typeface="Times New Roman"/>
              </a:rPr>
              <a:t>3</a:t>
            </a:r>
            <a:r>
              <a:rPr lang="en-GB" sz="2000" dirty="0" smtClean="0">
                <a:ea typeface="Times New Roman"/>
              </a:rPr>
              <a:t>))</a:t>
            </a:r>
            <a:endParaRPr lang="de-DE" sz="2000" dirty="0" smtClean="0">
              <a:ea typeface="Times New Roman"/>
            </a:endParaRPr>
          </a:p>
          <a:p>
            <a:pPr marL="804863" indent="-804863" algn="just" hangingPunct="0">
              <a:spcBef>
                <a:spcPts val="400"/>
              </a:spcBef>
              <a:spcAft>
                <a:spcPts val="0"/>
              </a:spcAft>
              <a:buNone/>
              <a:tabLst>
                <a:tab pos="804863" algn="l"/>
              </a:tabLst>
            </a:pPr>
            <a:r>
              <a:rPr lang="en-GB" sz="2000" dirty="0" smtClean="0">
                <a:latin typeface="Times New Roman"/>
                <a:ea typeface="Times New Roman"/>
              </a:rPr>
              <a:t>	</a:t>
            </a:r>
            <a:r>
              <a:rPr lang="en-GB" sz="2000" i="1" dirty="0" smtClean="0">
                <a:latin typeface="Times New Roman"/>
                <a:ea typeface="Times New Roman"/>
              </a:rPr>
              <a:t>M</a:t>
            </a:r>
            <a:r>
              <a:rPr lang="en-GB" sz="700" dirty="0" smtClean="0">
                <a:latin typeface="Tms Rmn"/>
                <a:ea typeface="Times New Roman"/>
              </a:rPr>
              <a:t> </a:t>
            </a:r>
            <a:r>
              <a:rPr lang="en-GB" sz="2000" dirty="0" smtClean="0">
                <a:latin typeface="Times New Roman"/>
                <a:ea typeface="Times New Roman"/>
              </a:rPr>
              <a:t>:	</a:t>
            </a:r>
            <a:r>
              <a:rPr lang="en-GB" sz="2000" dirty="0" smtClean="0">
                <a:ea typeface="Times New Roman"/>
              </a:rPr>
              <a:t>liquid water density in the cloud or fog (g/m</a:t>
            </a:r>
            <a:r>
              <a:rPr lang="en-GB" sz="2000" baseline="30000" dirty="0" smtClean="0">
                <a:ea typeface="Times New Roman"/>
              </a:rPr>
              <a:t>3</a:t>
            </a:r>
            <a:r>
              <a:rPr lang="en-GB" sz="2000" dirty="0" smtClean="0">
                <a:ea typeface="Times New Roman"/>
              </a:rPr>
              <a:t>).</a:t>
            </a:r>
            <a:endParaRPr lang="de-DE" sz="2000" dirty="0" smtClean="0">
              <a:ea typeface="Times New Roman"/>
            </a:endParaRPr>
          </a:p>
          <a:p>
            <a:endParaRPr lang="en-GB" sz="2400" dirty="0" smtClean="0"/>
          </a:p>
          <a:p>
            <a:endParaRPr lang="de-DE" dirty="0"/>
          </a:p>
        </p:txBody>
      </p:sp>
      <p:sp>
        <p:nvSpPr>
          <p:cNvPr id="4" name="Datumsplatzhalter 3"/>
          <p:cNvSpPr>
            <a:spLocks noGrp="1"/>
          </p:cNvSpPr>
          <p:nvPr>
            <p:ph type="dt" sz="half" idx="10"/>
          </p:nvPr>
        </p:nvSpPr>
        <p:spPr/>
        <p:txBody>
          <a:bodyPr/>
          <a:lstStyle/>
          <a:p>
            <a:r>
              <a:rPr lang="en-US" dirty="0" smtClean="0"/>
              <a:t>July </a:t>
            </a:r>
            <a:r>
              <a:rPr lang="en-US" dirty="0" smtClean="0"/>
              <a:t>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16</a:t>
            </a:fld>
            <a:endParaRPr lang="en-US"/>
          </a:p>
        </p:txBody>
      </p:sp>
      <p:sp>
        <p:nvSpPr>
          <p:cNvPr id="9" name="Textfeld 8"/>
          <p:cNvSpPr txBox="1"/>
          <p:nvPr/>
        </p:nvSpPr>
        <p:spPr>
          <a:xfrm>
            <a:off x="7913915" y="3140528"/>
            <a:ext cx="697627" cy="461665"/>
          </a:xfrm>
          <a:prstGeom prst="rect">
            <a:avLst/>
          </a:prstGeom>
          <a:noFill/>
        </p:spPr>
        <p:txBody>
          <a:bodyPr wrap="none" rtlCol="0">
            <a:spAutoFit/>
          </a:bodyPr>
          <a:lstStyle/>
          <a:p>
            <a:r>
              <a:rPr lang="de-DE" sz="2400" dirty="0" smtClean="0"/>
              <a:t>(</a:t>
            </a:r>
            <a:r>
              <a:rPr lang="de-DE" sz="2400" dirty="0" smtClean="0"/>
              <a:t>12)</a:t>
            </a:r>
            <a:endParaRPr lang="de-DE" sz="2400" dirty="0"/>
          </a:p>
        </p:txBody>
      </p:sp>
      <p:pic>
        <p:nvPicPr>
          <p:cNvPr id="36869" name="Picture 5"/>
          <p:cNvPicPr>
            <a:picLocks noChangeAspect="1" noChangeArrowheads="1"/>
          </p:cNvPicPr>
          <p:nvPr/>
        </p:nvPicPr>
        <p:blipFill>
          <a:blip r:embed="rId2" cstate="print"/>
          <a:srcRect/>
          <a:stretch>
            <a:fillRect/>
          </a:stretch>
        </p:blipFill>
        <p:spPr bwMode="auto">
          <a:xfrm>
            <a:off x="2934304" y="3160939"/>
            <a:ext cx="3661078" cy="681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Calculation</a:t>
            </a:r>
            <a:r>
              <a:rPr lang="de-DE" sz="3200" dirty="0" smtClean="0"/>
              <a:t> of </a:t>
            </a:r>
            <a:r>
              <a:rPr lang="de-DE" sz="3200" dirty="0" err="1" smtClean="0"/>
              <a:t>the</a:t>
            </a:r>
            <a:r>
              <a:rPr lang="de-DE" sz="3200" dirty="0" smtClean="0"/>
              <a:t> </a:t>
            </a:r>
            <a:r>
              <a:rPr lang="de-DE" sz="3200" dirty="0" err="1" smtClean="0"/>
              <a:t>Specific</a:t>
            </a:r>
            <a:r>
              <a:rPr lang="de-DE" sz="3200" dirty="0" smtClean="0"/>
              <a:t> </a:t>
            </a:r>
            <a:r>
              <a:rPr lang="de-DE" sz="3200" dirty="0" err="1" smtClean="0"/>
              <a:t>Attenuation</a:t>
            </a:r>
            <a:r>
              <a:rPr lang="de-DE" sz="3200" dirty="0" smtClean="0"/>
              <a:t> </a:t>
            </a:r>
            <a:r>
              <a:rPr lang="de-DE" sz="3200" dirty="0" err="1" smtClean="0"/>
              <a:t>K</a:t>
            </a:r>
            <a:r>
              <a:rPr lang="de-DE" sz="3200" baseline="-25000" dirty="0" err="1" smtClean="0"/>
              <a:t>l</a:t>
            </a:r>
            <a:endParaRPr lang="de-DE" sz="3200" baseline="-25000" dirty="0"/>
          </a:p>
        </p:txBody>
      </p:sp>
      <p:sp>
        <p:nvSpPr>
          <p:cNvPr id="3" name="Inhaltsplatzhalter 2"/>
          <p:cNvSpPr>
            <a:spLocks noGrp="1"/>
          </p:cNvSpPr>
          <p:nvPr>
            <p:ph idx="1"/>
          </p:nvPr>
        </p:nvSpPr>
        <p:spPr/>
        <p:txBody>
          <a:bodyPr/>
          <a:lstStyle/>
          <a:p>
            <a:pPr algn="just" hangingPunct="0">
              <a:spcBef>
                <a:spcPts val="600"/>
              </a:spcBef>
              <a:spcAft>
                <a:spcPts val="0"/>
              </a:spcAft>
              <a:buNone/>
              <a:tabLst>
                <a:tab pos="504190" algn="l"/>
                <a:tab pos="3060700" algn="ctr"/>
              </a:tabLst>
            </a:pPr>
            <a:r>
              <a:rPr lang="en-GB" sz="2000" dirty="0" smtClean="0">
                <a:latin typeface="Times New Roman"/>
                <a:ea typeface="Times New Roman"/>
              </a:rPr>
              <a:t>	               </a:t>
            </a:r>
            <a:r>
              <a:rPr lang="en-GB" sz="2000" dirty="0" smtClean="0">
                <a:latin typeface="Times New Roman"/>
                <a:ea typeface="Times New Roman"/>
              </a:rPr>
              <a:t>		</a:t>
            </a:r>
            <a:r>
              <a:rPr lang="en-GB" sz="2000" dirty="0" smtClean="0">
                <a:latin typeface="Times New Roman"/>
                <a:ea typeface="Times New Roman"/>
              </a:rPr>
              <a:t> </a:t>
            </a:r>
            <a:r>
              <a:rPr lang="en-GB" sz="2000" dirty="0" smtClean="0">
                <a:latin typeface="Times New Roman"/>
                <a:ea typeface="Times New Roman"/>
              </a:rPr>
              <a:t>	</a:t>
            </a:r>
            <a:r>
              <a:rPr lang="en-GB" sz="2000" dirty="0" smtClean="0">
                <a:ea typeface="Times New Roman"/>
              </a:rPr>
              <a:t>(</a:t>
            </a:r>
            <a:r>
              <a:rPr lang="en-GB" sz="2000" dirty="0" smtClean="0">
                <a:solidFill>
                  <a:srgbClr val="000000"/>
                </a:solidFill>
                <a:ea typeface="Times New Roman"/>
              </a:rPr>
              <a:t>dB/km)/(g/m</a:t>
            </a:r>
            <a:r>
              <a:rPr lang="en-GB" sz="1200" baseline="30000" dirty="0" smtClean="0">
                <a:ea typeface="Times New Roman"/>
              </a:rPr>
              <a:t>3</a:t>
            </a:r>
            <a:r>
              <a:rPr lang="en-GB" sz="2000" dirty="0" smtClean="0">
                <a:ea typeface="Times New Roman"/>
              </a:rPr>
              <a:t>)</a:t>
            </a:r>
            <a:r>
              <a:rPr lang="en-GB" sz="2000" dirty="0" smtClean="0">
                <a:latin typeface="Times New Roman"/>
                <a:ea typeface="Times New Roman"/>
              </a:rPr>
              <a:t>	</a:t>
            </a:r>
            <a:r>
              <a:rPr lang="en-GB" sz="2000" dirty="0" smtClean="0">
                <a:latin typeface="Times New Roman"/>
                <a:ea typeface="Times New Roman"/>
              </a:rPr>
              <a:t>(12</a:t>
            </a:r>
            <a:r>
              <a:rPr lang="en-GB" sz="2000" dirty="0" smtClean="0">
                <a:latin typeface="Times New Roman"/>
                <a:ea typeface="Times New Roman"/>
              </a:rPr>
              <a:t>)</a:t>
            </a:r>
            <a:endParaRPr lang="de-DE" sz="2000" dirty="0" smtClean="0">
              <a:latin typeface="Times New Roman"/>
              <a:ea typeface="Times New Roman"/>
            </a:endParaRPr>
          </a:p>
          <a:p>
            <a:pPr algn="just" hangingPunct="0">
              <a:spcAft>
                <a:spcPts val="0"/>
              </a:spcAft>
              <a:buNone/>
            </a:pPr>
            <a:r>
              <a:rPr lang="en-GB" sz="1100" dirty="0" smtClean="0">
                <a:latin typeface="Times New Roman"/>
                <a:ea typeface="Times New Roman"/>
              </a:rPr>
              <a:t> </a:t>
            </a:r>
            <a:endParaRPr lang="de-DE" sz="1100" dirty="0" smtClean="0">
              <a:latin typeface="Times New Roman"/>
              <a:ea typeface="Times New Roman"/>
            </a:endParaRPr>
          </a:p>
          <a:p>
            <a:pPr algn="just" hangingPunct="0">
              <a:spcBef>
                <a:spcPts val="600"/>
              </a:spcBef>
              <a:spcAft>
                <a:spcPts val="0"/>
              </a:spcAft>
              <a:buNone/>
              <a:tabLst>
                <a:tab pos="504190" algn="l"/>
                <a:tab pos="756285" algn="l"/>
                <a:tab pos="1008380" algn="l"/>
                <a:tab pos="1260475" algn="l"/>
              </a:tabLst>
            </a:pPr>
            <a:endParaRPr lang="en-GB" sz="2000" dirty="0" smtClean="0">
              <a:latin typeface="Times New Roman"/>
              <a:ea typeface="Times New Roman"/>
            </a:endParaRPr>
          </a:p>
          <a:p>
            <a:pPr algn="just" hangingPunct="0">
              <a:spcBef>
                <a:spcPts val="600"/>
              </a:spcBef>
              <a:spcAft>
                <a:spcPts val="0"/>
              </a:spcAft>
              <a:buNone/>
              <a:tabLst>
                <a:tab pos="504190" algn="l"/>
                <a:tab pos="756285" algn="l"/>
                <a:tab pos="1008380" algn="l"/>
                <a:tab pos="1260475" algn="l"/>
              </a:tabLst>
            </a:pPr>
            <a:r>
              <a:rPr lang="en-GB" sz="2000" dirty="0" smtClean="0">
                <a:ea typeface="Times New Roman"/>
              </a:rPr>
              <a:t>where </a:t>
            </a:r>
            <a:r>
              <a:rPr lang="en-GB" sz="2000" i="1" dirty="0" smtClean="0">
                <a:ea typeface="Times New Roman"/>
              </a:rPr>
              <a:t>f</a:t>
            </a:r>
            <a:r>
              <a:rPr lang="en-GB" sz="2000" dirty="0" smtClean="0">
                <a:ea typeface="Times New Roman"/>
              </a:rPr>
              <a:t> is the frequency (GHz), and</a:t>
            </a:r>
            <a:r>
              <a:rPr lang="en-GB" sz="2000" dirty="0" smtClean="0">
                <a:ea typeface="Times New Roman"/>
              </a:rPr>
              <a:t>:</a:t>
            </a:r>
          </a:p>
          <a:p>
            <a:pPr algn="just" hangingPunct="0">
              <a:spcBef>
                <a:spcPts val="600"/>
              </a:spcBef>
              <a:spcAft>
                <a:spcPts val="0"/>
              </a:spcAft>
              <a:buNone/>
              <a:tabLst>
                <a:tab pos="504190" algn="l"/>
                <a:tab pos="3060700" algn="ctr"/>
              </a:tabLst>
            </a:pPr>
            <a:r>
              <a:rPr lang="en-GB" sz="2000" dirty="0" smtClean="0">
                <a:latin typeface="Times New Roman"/>
                <a:ea typeface="Times New Roman"/>
              </a:rPr>
              <a:t>							(13</a:t>
            </a:r>
            <a:r>
              <a:rPr lang="en-GB" sz="2000" dirty="0" smtClean="0">
                <a:latin typeface="Times New Roman"/>
                <a:ea typeface="Times New Roman"/>
              </a:rPr>
              <a:t>)</a:t>
            </a:r>
            <a:endParaRPr lang="de-DE" sz="2000" dirty="0" smtClean="0">
              <a:latin typeface="Times New Roman"/>
              <a:ea typeface="Times New Roman"/>
            </a:endParaRPr>
          </a:p>
          <a:p>
            <a:pPr>
              <a:buNone/>
            </a:pPr>
            <a:endParaRPr lang="de-DE" sz="2000" dirty="0"/>
          </a:p>
        </p:txBody>
      </p:sp>
      <p:sp>
        <p:nvSpPr>
          <p:cNvPr id="4" name="Datumsplatzhalter 3"/>
          <p:cNvSpPr>
            <a:spLocks noGrp="1"/>
          </p:cNvSpPr>
          <p:nvPr>
            <p:ph type="dt" sz="half" idx="10"/>
          </p:nvPr>
        </p:nvSpPr>
        <p:spPr/>
        <p:txBody>
          <a:bodyPr/>
          <a:lstStyle/>
          <a:p>
            <a:r>
              <a:rPr lang="en-US" dirty="0" smtClean="0"/>
              <a:t>July</a:t>
            </a:r>
            <a:r>
              <a:rPr lang="en-US" dirty="0" smtClean="0"/>
              <a:t>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17</a:t>
            </a:fld>
            <a:endParaRPr lang="en-US"/>
          </a:p>
        </p:txBody>
      </p:sp>
      <p:sp>
        <p:nvSpPr>
          <p:cNvPr id="3789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7894" name="Object 6"/>
          <p:cNvGraphicFramePr>
            <a:graphicFrameLocks noChangeAspect="1"/>
          </p:cNvGraphicFramePr>
          <p:nvPr/>
        </p:nvGraphicFramePr>
        <p:xfrm>
          <a:off x="2405743" y="1861457"/>
          <a:ext cx="2003736" cy="767332"/>
        </p:xfrm>
        <a:graphic>
          <a:graphicData uri="http://schemas.openxmlformats.org/presentationml/2006/ole">
            <p:oleObj spid="_x0000_s37894" name="Formel" r:id="rId3" imgW="1180588" imgH="444307" progId="Equation.3">
              <p:embed/>
            </p:oleObj>
          </a:graphicData>
        </a:graphic>
      </p:graphicFrame>
      <p:sp>
        <p:nvSpPr>
          <p:cNvPr id="378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7896" name="Object 8"/>
          <p:cNvGraphicFramePr>
            <a:graphicFrameLocks noChangeAspect="1"/>
          </p:cNvGraphicFramePr>
          <p:nvPr/>
        </p:nvGraphicFramePr>
        <p:xfrm>
          <a:off x="3722914" y="3385455"/>
          <a:ext cx="1619835" cy="751629"/>
        </p:xfrm>
        <a:graphic>
          <a:graphicData uri="http://schemas.openxmlformats.org/presentationml/2006/ole">
            <p:oleObj spid="_x0000_s37896" name="Formel" r:id="rId4" imgW="850531" imgH="393529" progId="Equation.3">
              <p:embed/>
            </p:oleObj>
          </a:graphicData>
        </a:graphic>
      </p:graphicFrame>
      <p:graphicFrame>
        <p:nvGraphicFramePr>
          <p:cNvPr id="37898" name="Object 10"/>
          <p:cNvGraphicFramePr>
            <a:graphicFrameLocks noChangeAspect="1"/>
          </p:cNvGraphicFramePr>
          <p:nvPr/>
        </p:nvGraphicFramePr>
        <p:xfrm>
          <a:off x="1422882" y="5245223"/>
          <a:ext cx="4890834" cy="763719"/>
        </p:xfrm>
        <a:graphic>
          <a:graphicData uri="http://schemas.openxmlformats.org/presentationml/2006/ole">
            <p:oleObj spid="_x0000_s37898" name="Formel" r:id="rId5" imgW="3073400" imgH="469900" progId="Equation.3">
              <p:embed/>
            </p:oleObj>
          </a:graphicData>
        </a:graphic>
      </p:graphicFrame>
      <p:graphicFrame>
        <p:nvGraphicFramePr>
          <p:cNvPr id="37899" name="Object 11"/>
          <p:cNvGraphicFramePr>
            <a:graphicFrameLocks noChangeAspect="1"/>
          </p:cNvGraphicFramePr>
          <p:nvPr/>
        </p:nvGraphicFramePr>
        <p:xfrm>
          <a:off x="1437569" y="4299857"/>
          <a:ext cx="4869805" cy="751114"/>
        </p:xfrm>
        <a:graphic>
          <a:graphicData uri="http://schemas.openxmlformats.org/presentationml/2006/ole">
            <p:oleObj spid="_x0000_s37899" name="Formel" r:id="rId6" imgW="3111500" imgH="469900" progId="Equation.3">
              <p:embed/>
            </p:oleObj>
          </a:graphicData>
        </a:graphic>
      </p:graphicFrame>
      <p:sp>
        <p:nvSpPr>
          <p:cNvPr id="18" name="Textfeld 17"/>
          <p:cNvSpPr txBox="1"/>
          <p:nvPr/>
        </p:nvSpPr>
        <p:spPr>
          <a:xfrm>
            <a:off x="7043059" y="4457700"/>
            <a:ext cx="611065" cy="400110"/>
          </a:xfrm>
          <a:prstGeom prst="rect">
            <a:avLst/>
          </a:prstGeom>
          <a:noFill/>
        </p:spPr>
        <p:txBody>
          <a:bodyPr wrap="none" rtlCol="0">
            <a:spAutoFit/>
          </a:bodyPr>
          <a:lstStyle/>
          <a:p>
            <a:r>
              <a:rPr lang="de-DE" sz="2000" dirty="0" smtClean="0"/>
              <a:t>(</a:t>
            </a:r>
            <a:r>
              <a:rPr lang="de-DE" sz="2000" dirty="0" smtClean="0"/>
              <a:t>14)</a:t>
            </a:r>
            <a:endParaRPr lang="de-DE" sz="2000" dirty="0"/>
          </a:p>
        </p:txBody>
      </p:sp>
      <p:sp>
        <p:nvSpPr>
          <p:cNvPr id="19" name="Textfeld 18"/>
          <p:cNvSpPr txBox="1"/>
          <p:nvPr/>
        </p:nvSpPr>
        <p:spPr>
          <a:xfrm>
            <a:off x="7032174" y="5415643"/>
            <a:ext cx="611065" cy="400110"/>
          </a:xfrm>
          <a:prstGeom prst="rect">
            <a:avLst/>
          </a:prstGeom>
          <a:noFill/>
        </p:spPr>
        <p:txBody>
          <a:bodyPr wrap="none" rtlCol="0">
            <a:spAutoFit/>
          </a:bodyPr>
          <a:lstStyle/>
          <a:p>
            <a:r>
              <a:rPr lang="de-DE" sz="2000" dirty="0" smtClean="0"/>
              <a:t>(</a:t>
            </a:r>
            <a:r>
              <a:rPr lang="de-DE" sz="2000" dirty="0" smtClean="0"/>
              <a:t>15)</a:t>
            </a:r>
            <a:endParaRPr lang="de-DE"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solidFill>
                  <a:srgbClr val="000000"/>
                </a:solidFill>
              </a:rPr>
              <a:t>Calculation</a:t>
            </a:r>
            <a:r>
              <a:rPr lang="de-DE" sz="3200" dirty="0" smtClean="0">
                <a:solidFill>
                  <a:srgbClr val="000000"/>
                </a:solidFill>
              </a:rPr>
              <a:t> of </a:t>
            </a:r>
            <a:r>
              <a:rPr lang="de-DE" sz="3200" dirty="0" err="1" smtClean="0">
                <a:solidFill>
                  <a:srgbClr val="000000"/>
                </a:solidFill>
              </a:rPr>
              <a:t>the</a:t>
            </a:r>
            <a:r>
              <a:rPr lang="de-DE" sz="3200" dirty="0" smtClean="0">
                <a:solidFill>
                  <a:srgbClr val="000000"/>
                </a:solidFill>
              </a:rPr>
              <a:t> </a:t>
            </a:r>
            <a:r>
              <a:rPr lang="de-DE" sz="3200" dirty="0" err="1" smtClean="0">
                <a:solidFill>
                  <a:srgbClr val="000000"/>
                </a:solidFill>
              </a:rPr>
              <a:t>Specific</a:t>
            </a:r>
            <a:r>
              <a:rPr lang="de-DE" sz="3200" dirty="0" smtClean="0">
                <a:solidFill>
                  <a:srgbClr val="000000"/>
                </a:solidFill>
              </a:rPr>
              <a:t> </a:t>
            </a:r>
            <a:r>
              <a:rPr lang="de-DE" sz="3200" dirty="0" err="1" smtClean="0">
                <a:solidFill>
                  <a:srgbClr val="000000"/>
                </a:solidFill>
              </a:rPr>
              <a:t>Attenuation</a:t>
            </a:r>
            <a:r>
              <a:rPr lang="de-DE" sz="3200" dirty="0" smtClean="0">
                <a:solidFill>
                  <a:srgbClr val="000000"/>
                </a:solidFill>
              </a:rPr>
              <a:t> </a:t>
            </a:r>
            <a:r>
              <a:rPr lang="de-DE" sz="3200" dirty="0" err="1" smtClean="0">
                <a:solidFill>
                  <a:srgbClr val="000000"/>
                </a:solidFill>
              </a:rPr>
              <a:t>K</a:t>
            </a:r>
            <a:r>
              <a:rPr lang="de-DE" sz="3200" baseline="-25000" dirty="0" err="1" smtClean="0">
                <a:solidFill>
                  <a:srgbClr val="000000"/>
                </a:solidFill>
              </a:rPr>
              <a:t>l</a:t>
            </a:r>
            <a:r>
              <a:rPr lang="de-DE" sz="3200" dirty="0" smtClean="0">
                <a:solidFill>
                  <a:srgbClr val="000000"/>
                </a:solidFill>
              </a:rPr>
              <a:t> </a:t>
            </a:r>
            <a:r>
              <a:rPr lang="de-DE" sz="3200" dirty="0" err="1" smtClean="0">
                <a:solidFill>
                  <a:srgbClr val="000000"/>
                </a:solidFill>
              </a:rPr>
              <a:t>cont</a:t>
            </a:r>
            <a:r>
              <a:rPr lang="de-DE" sz="3200" dirty="0" smtClean="0">
                <a:solidFill>
                  <a:srgbClr val="000000"/>
                </a:solidFill>
              </a:rPr>
              <a:t>.</a:t>
            </a:r>
            <a:endParaRPr lang="de-DE" dirty="0"/>
          </a:p>
        </p:txBody>
      </p:sp>
      <p:sp>
        <p:nvSpPr>
          <p:cNvPr id="3" name="Inhaltsplatzhalter 2"/>
          <p:cNvSpPr>
            <a:spLocks noGrp="1"/>
          </p:cNvSpPr>
          <p:nvPr>
            <p:ph idx="1"/>
          </p:nvPr>
        </p:nvSpPr>
        <p:spPr>
          <a:xfrm>
            <a:off x="903514" y="2035619"/>
            <a:ext cx="7772400" cy="2166257"/>
          </a:xfrm>
        </p:spPr>
        <p:txBody>
          <a:bodyPr/>
          <a:lstStyle/>
          <a:p>
            <a:pPr>
              <a:buNone/>
            </a:pPr>
            <a:r>
              <a:rPr lang="en-GB" sz="2000" dirty="0" smtClean="0"/>
              <a:t>where:</a:t>
            </a:r>
            <a:endParaRPr lang="de-DE" sz="2000" dirty="0" smtClean="0"/>
          </a:p>
          <a:p>
            <a:pPr hangingPunct="0">
              <a:buNone/>
            </a:pPr>
            <a:r>
              <a:rPr lang="en-GB" sz="2000" dirty="0" smtClean="0"/>
              <a:t>		</a:t>
            </a:r>
            <a:r>
              <a:rPr lang="en-GB" sz="2000" dirty="0" smtClean="0">
                <a:sym typeface="Symbol"/>
              </a:rPr>
              <a:t></a:t>
            </a:r>
            <a:r>
              <a:rPr lang="en-GB" sz="2000" baseline="-25000" dirty="0" smtClean="0"/>
              <a:t>0</a:t>
            </a:r>
            <a:r>
              <a:rPr lang="en-GB" sz="2000" dirty="0" smtClean="0"/>
              <a:t> =  77.66  +  103.3 (</a:t>
            </a:r>
            <a:r>
              <a:rPr lang="en-GB" sz="2000" dirty="0" smtClean="0">
                <a:sym typeface="Symbol"/>
              </a:rPr>
              <a:t></a:t>
            </a:r>
            <a:r>
              <a:rPr lang="en-GB" sz="2000" dirty="0" smtClean="0"/>
              <a:t>  –  1)	</a:t>
            </a:r>
            <a:r>
              <a:rPr lang="en-GB" sz="2000" dirty="0" smtClean="0"/>
              <a:t>		(</a:t>
            </a:r>
            <a:r>
              <a:rPr lang="en-GB" sz="2000" dirty="0" smtClean="0"/>
              <a:t>16)</a:t>
            </a:r>
            <a:endParaRPr lang="de-DE" sz="2000" dirty="0" smtClean="0"/>
          </a:p>
          <a:p>
            <a:pPr hangingPunct="0">
              <a:buNone/>
            </a:pPr>
            <a:r>
              <a:rPr lang="en-GB" sz="2000" dirty="0" smtClean="0"/>
              <a:t>		</a:t>
            </a:r>
            <a:r>
              <a:rPr lang="en-GB" sz="2000" dirty="0" smtClean="0">
                <a:sym typeface="Symbol"/>
              </a:rPr>
              <a:t></a:t>
            </a:r>
            <a:r>
              <a:rPr lang="en-GB" sz="2000" baseline="-25000" dirty="0" smtClean="0"/>
              <a:t>1</a:t>
            </a:r>
            <a:r>
              <a:rPr lang="en-GB" sz="2000" dirty="0" smtClean="0"/>
              <a:t> = 0.0671	</a:t>
            </a:r>
            <a:r>
              <a:rPr lang="en-GB" sz="2000" dirty="0" smtClean="0"/>
              <a:t>				(</a:t>
            </a:r>
            <a:r>
              <a:rPr lang="en-GB" sz="2000" dirty="0" smtClean="0"/>
              <a:t>17)</a:t>
            </a:r>
            <a:endParaRPr lang="de-DE" sz="2000" dirty="0" smtClean="0"/>
          </a:p>
          <a:p>
            <a:pPr hangingPunct="0">
              <a:buNone/>
            </a:pPr>
            <a:r>
              <a:rPr lang="en-GB" sz="2000" dirty="0" smtClean="0"/>
              <a:t>		</a:t>
            </a:r>
            <a:r>
              <a:rPr lang="en-GB" sz="2000" dirty="0" smtClean="0">
                <a:sym typeface="Symbol"/>
              </a:rPr>
              <a:t></a:t>
            </a:r>
            <a:r>
              <a:rPr lang="en-GB" sz="2000" baseline="-25000" dirty="0" smtClean="0"/>
              <a:t>2</a:t>
            </a:r>
            <a:r>
              <a:rPr lang="en-GB" sz="2000" dirty="0" smtClean="0"/>
              <a:t> = 3.52	</a:t>
            </a:r>
            <a:r>
              <a:rPr lang="en-GB" sz="2000" dirty="0" smtClean="0"/>
              <a:t>					(</a:t>
            </a:r>
            <a:r>
              <a:rPr lang="en-GB" sz="2000" dirty="0" smtClean="0"/>
              <a:t>18)</a:t>
            </a:r>
            <a:endParaRPr lang="de-DE" sz="2000" dirty="0" smtClean="0"/>
          </a:p>
          <a:p>
            <a:pPr hangingPunct="0">
              <a:buNone/>
            </a:pPr>
            <a:r>
              <a:rPr lang="en-GB" sz="2000" dirty="0" smtClean="0"/>
              <a:t>		</a:t>
            </a:r>
            <a:r>
              <a:rPr lang="en-GB" sz="2000" dirty="0" smtClean="0">
                <a:sym typeface="Symbol"/>
              </a:rPr>
              <a:t></a:t>
            </a:r>
            <a:r>
              <a:rPr lang="en-GB" sz="2000" dirty="0" smtClean="0"/>
              <a:t> = 300 / </a:t>
            </a:r>
            <a:r>
              <a:rPr lang="en-GB" sz="2000" i="1" dirty="0" smtClean="0"/>
              <a:t>T</a:t>
            </a:r>
            <a:r>
              <a:rPr lang="en-GB" sz="2000" dirty="0" smtClean="0"/>
              <a:t>	</a:t>
            </a:r>
            <a:r>
              <a:rPr lang="en-GB" sz="2000" dirty="0" smtClean="0"/>
              <a:t>				(</a:t>
            </a:r>
            <a:r>
              <a:rPr lang="en-GB" sz="2000" dirty="0" smtClean="0"/>
              <a:t>19)</a:t>
            </a:r>
            <a:endParaRPr lang="de-DE" sz="2000" dirty="0" smtClean="0"/>
          </a:p>
          <a:p>
            <a:pPr>
              <a:buNone/>
            </a:pPr>
            <a:r>
              <a:rPr lang="en-GB" sz="2000" dirty="0" smtClean="0"/>
              <a:t>with </a:t>
            </a:r>
            <a:r>
              <a:rPr lang="en-GB" sz="2000" i="1" dirty="0" smtClean="0"/>
              <a:t>T</a:t>
            </a:r>
            <a:r>
              <a:rPr lang="en-GB" sz="2000" dirty="0" smtClean="0"/>
              <a:t> the temperature (K</a:t>
            </a:r>
            <a:r>
              <a:rPr lang="en-GB" sz="2000" dirty="0" smtClean="0"/>
              <a:t>).</a:t>
            </a:r>
          </a:p>
          <a:p>
            <a:pPr>
              <a:buNone/>
            </a:pPr>
            <a:endParaRPr lang="en-GB" sz="2000" dirty="0" smtClean="0"/>
          </a:p>
          <a:p>
            <a:pPr>
              <a:buNone/>
            </a:pPr>
            <a:r>
              <a:rPr lang="en-GB" sz="2000" dirty="0" smtClean="0"/>
              <a:t>a</a:t>
            </a:r>
            <a:r>
              <a:rPr lang="en-GB" sz="2000" dirty="0" smtClean="0"/>
              <a:t>nd the </a:t>
            </a:r>
            <a:r>
              <a:rPr lang="en-GB" sz="2000" dirty="0" smtClean="0"/>
              <a:t>principal and secondary relaxation frequencies are:</a:t>
            </a:r>
            <a:endParaRPr lang="de-DE" sz="2000" dirty="0" smtClean="0"/>
          </a:p>
          <a:p>
            <a:pPr hangingPunct="0">
              <a:buNone/>
            </a:pPr>
            <a:r>
              <a:rPr lang="en-GB" sz="2000" dirty="0" smtClean="0"/>
              <a:t> </a:t>
            </a:r>
            <a:endParaRPr lang="de-DE" sz="2000" dirty="0" smtClean="0"/>
          </a:p>
          <a:p>
            <a:pPr hangingPunct="0">
              <a:buNone/>
            </a:pPr>
            <a:r>
              <a:rPr lang="en-GB" sz="2000" dirty="0" smtClean="0"/>
              <a:t>	</a:t>
            </a:r>
            <a:r>
              <a:rPr lang="de-DE" sz="2000" i="1" dirty="0" err="1" smtClean="0"/>
              <a:t>f</a:t>
            </a:r>
            <a:r>
              <a:rPr lang="de-DE" sz="2000" i="1" baseline="-25000" dirty="0" err="1" smtClean="0"/>
              <a:t>p</a:t>
            </a:r>
            <a:r>
              <a:rPr lang="de-DE" sz="2000" dirty="0" smtClean="0"/>
              <a:t>  </a:t>
            </a:r>
            <a:r>
              <a:rPr lang="de-DE" sz="2000" dirty="0" smtClean="0"/>
              <a:t>=  20.20 – 146  (</a:t>
            </a:r>
            <a:r>
              <a:rPr lang="en-GB" sz="2000" dirty="0" smtClean="0">
                <a:sym typeface="Symbol"/>
              </a:rPr>
              <a:t></a:t>
            </a:r>
            <a:r>
              <a:rPr lang="de-DE" sz="2000" dirty="0" smtClean="0"/>
              <a:t> – 1) + 316 (</a:t>
            </a:r>
            <a:r>
              <a:rPr lang="en-GB" sz="2000" dirty="0" smtClean="0">
                <a:sym typeface="Symbol"/>
              </a:rPr>
              <a:t></a:t>
            </a:r>
            <a:r>
              <a:rPr lang="de-DE" sz="2000" dirty="0" smtClean="0"/>
              <a:t> – 1)</a:t>
            </a:r>
            <a:r>
              <a:rPr lang="de-DE" sz="2000" baseline="30000" dirty="0" smtClean="0"/>
              <a:t>2</a:t>
            </a:r>
            <a:r>
              <a:rPr lang="de-DE" sz="2000" dirty="0" smtClean="0"/>
              <a:t> </a:t>
            </a:r>
            <a:r>
              <a:rPr lang="de-DE" sz="2000" dirty="0" smtClean="0"/>
              <a:t>GHz</a:t>
            </a:r>
            <a:r>
              <a:rPr lang="de-DE" sz="2000" dirty="0" smtClean="0"/>
              <a:t>	</a:t>
            </a:r>
            <a:r>
              <a:rPr lang="de-DE" sz="2000" dirty="0" smtClean="0"/>
              <a:t>	(</a:t>
            </a:r>
            <a:r>
              <a:rPr lang="de-DE" sz="2000" dirty="0" smtClean="0"/>
              <a:t>20)</a:t>
            </a:r>
          </a:p>
          <a:p>
            <a:pPr hangingPunct="0">
              <a:buNone/>
            </a:pPr>
            <a:r>
              <a:rPr lang="de-DE" sz="2000" dirty="0" smtClean="0"/>
              <a:t>	</a:t>
            </a:r>
            <a:r>
              <a:rPr lang="de-DE" sz="2000" i="1" dirty="0" err="1" smtClean="0"/>
              <a:t>f</a:t>
            </a:r>
            <a:r>
              <a:rPr lang="de-DE" sz="2000" i="1" baseline="-25000" dirty="0" err="1" smtClean="0"/>
              <a:t>s</a:t>
            </a:r>
            <a:r>
              <a:rPr lang="de-DE" sz="2000" dirty="0" smtClean="0"/>
              <a:t>  </a:t>
            </a:r>
            <a:r>
              <a:rPr lang="de-DE" sz="2000" dirty="0" smtClean="0"/>
              <a:t>=  39.8</a:t>
            </a:r>
            <a:r>
              <a:rPr lang="de-DE" sz="2000" i="1" dirty="0" smtClean="0"/>
              <a:t>f</a:t>
            </a:r>
            <a:r>
              <a:rPr lang="de-DE" sz="2000" i="1" baseline="-25000" dirty="0" smtClean="0"/>
              <a:t>p</a:t>
            </a:r>
            <a:r>
              <a:rPr lang="de-DE" sz="2000" dirty="0" smtClean="0"/>
              <a:t>  </a:t>
            </a:r>
            <a:r>
              <a:rPr lang="de-DE" sz="2000" dirty="0" smtClean="0"/>
              <a:t>GHz</a:t>
            </a:r>
            <a:r>
              <a:rPr lang="de-DE" sz="2000" dirty="0" smtClean="0"/>
              <a:t>	</a:t>
            </a:r>
            <a:r>
              <a:rPr lang="de-DE" sz="2000" dirty="0" smtClean="0"/>
              <a:t>				(</a:t>
            </a:r>
            <a:r>
              <a:rPr lang="de-DE" sz="2000" dirty="0" smtClean="0"/>
              <a:t>21)</a:t>
            </a:r>
          </a:p>
          <a:p>
            <a:pPr>
              <a:buNone/>
            </a:pPr>
            <a:endParaRPr lang="de-DE" sz="2000" dirty="0" smtClean="0"/>
          </a:p>
          <a:p>
            <a:pPr>
              <a:buNone/>
            </a:pPr>
            <a:endParaRPr lang="de-DE" sz="2000" dirty="0"/>
          </a:p>
        </p:txBody>
      </p:sp>
      <p:sp>
        <p:nvSpPr>
          <p:cNvPr id="4" name="Datumsplatzhalter 3"/>
          <p:cNvSpPr>
            <a:spLocks noGrp="1"/>
          </p:cNvSpPr>
          <p:nvPr>
            <p:ph type="dt" sz="half" idx="10"/>
          </p:nvPr>
        </p:nvSpPr>
        <p:spPr/>
        <p:txBody>
          <a:bodyPr/>
          <a:lstStyle/>
          <a:p>
            <a:r>
              <a:rPr lang="en-US" dirty="0" smtClean="0"/>
              <a:t>July</a:t>
            </a:r>
            <a:r>
              <a:rPr lang="en-US" dirty="0" smtClean="0"/>
              <a:t>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18</a:t>
            </a:fld>
            <a:endParaRPr lang="en-US"/>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
        <p:nvSpPr>
          <p:cNvPr id="430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Average</a:t>
            </a:r>
            <a:r>
              <a:rPr lang="de-DE" dirty="0" smtClean="0"/>
              <a:t> </a:t>
            </a:r>
            <a:r>
              <a:rPr lang="de-DE" dirty="0" err="1" smtClean="0"/>
              <a:t>values</a:t>
            </a:r>
            <a:r>
              <a:rPr lang="de-DE" dirty="0" smtClean="0"/>
              <a:t> </a:t>
            </a:r>
            <a:r>
              <a:rPr lang="de-DE" dirty="0" err="1" smtClean="0"/>
              <a:t>for</a:t>
            </a:r>
            <a:r>
              <a:rPr lang="de-DE" dirty="0" smtClean="0"/>
              <a:t> </a:t>
            </a:r>
            <a:r>
              <a:rPr lang="de-DE" dirty="0" err="1" smtClean="0"/>
              <a:t>water</a:t>
            </a:r>
            <a:r>
              <a:rPr lang="de-DE" dirty="0" smtClean="0"/>
              <a:t> </a:t>
            </a:r>
            <a:r>
              <a:rPr lang="de-DE" dirty="0" err="1" smtClean="0"/>
              <a:t>content</a:t>
            </a:r>
            <a:r>
              <a:rPr lang="de-DE" dirty="0" smtClean="0"/>
              <a:t> in </a:t>
            </a:r>
            <a:r>
              <a:rPr lang="de-DE" dirty="0" err="1" smtClean="0"/>
              <a:t>fog</a:t>
            </a:r>
            <a:r>
              <a:rPr lang="de-DE" dirty="0" smtClean="0"/>
              <a:t> and </a:t>
            </a:r>
            <a:r>
              <a:rPr lang="de-DE" dirty="0" err="1" smtClean="0"/>
              <a:t>clouds</a:t>
            </a:r>
            <a:r>
              <a:rPr lang="de-DE" dirty="0" smtClean="0"/>
              <a:t> [5,6]</a:t>
            </a:r>
            <a:endParaRPr lang="de-DE" dirty="0"/>
          </a:p>
        </p:txBody>
      </p:sp>
      <p:graphicFrame>
        <p:nvGraphicFramePr>
          <p:cNvPr id="7" name="Inhaltsplatzhalter 6"/>
          <p:cNvGraphicFramePr>
            <a:graphicFrameLocks noGrp="1"/>
          </p:cNvGraphicFramePr>
          <p:nvPr>
            <p:ph idx="1"/>
          </p:nvPr>
        </p:nvGraphicFramePr>
        <p:xfrm>
          <a:off x="1262744" y="4027711"/>
          <a:ext cx="6749142" cy="1974672"/>
        </p:xfrm>
        <a:graphic>
          <a:graphicData uri="http://schemas.openxmlformats.org/drawingml/2006/table">
            <a:tbl>
              <a:tblPr/>
              <a:tblGrid>
                <a:gridCol w="3070525"/>
                <a:gridCol w="3678617"/>
              </a:tblGrid>
              <a:tr h="329112">
                <a:tc>
                  <a:txBody>
                    <a:bodyPr/>
                    <a:lstStyle/>
                    <a:p>
                      <a:pPr algn="ctr">
                        <a:spcAft>
                          <a:spcPts val="0"/>
                        </a:spcAft>
                      </a:pPr>
                      <a:r>
                        <a:rPr lang="en-US" sz="2000" kern="1200" dirty="0">
                          <a:latin typeface="+mn-lt"/>
                          <a:ea typeface="MS Mincho"/>
                        </a:rPr>
                        <a:t>Cloud type</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200" dirty="0">
                          <a:latin typeface="+mn-lt"/>
                          <a:ea typeface="MS Mincho"/>
                        </a:rPr>
                        <a:t>Average water content in g/cm</a:t>
                      </a:r>
                      <a:r>
                        <a:rPr lang="en-US" sz="2000" kern="1200" baseline="30000" dirty="0">
                          <a:latin typeface="+mn-lt"/>
                          <a:ea typeface="MS Mincho"/>
                        </a:rPr>
                        <a:t>3</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US" sz="2000" dirty="0">
                          <a:latin typeface="+mn-lt"/>
                          <a:ea typeface="MS Mincho"/>
                        </a:rPr>
                        <a:t>large cumulus</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a:latin typeface="+mn-lt"/>
                          <a:ea typeface="MS Mincho"/>
                        </a:rPr>
                        <a:t>2.5</a:t>
                      </a:r>
                      <a:endParaRPr lang="de-DE" sz="200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US" sz="2000" dirty="0">
                          <a:latin typeface="+mn-lt"/>
                          <a:ea typeface="MS Mincho"/>
                        </a:rPr>
                        <a:t>fair weather cumulus</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mn-lt"/>
                          <a:ea typeface="MS Mincho"/>
                        </a:rPr>
                        <a:t>0.5</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US" sz="2000">
                          <a:latin typeface="+mn-lt"/>
                          <a:ea typeface="MS Mincho"/>
                        </a:rPr>
                        <a:t>Stratocumulus</a:t>
                      </a:r>
                      <a:endParaRPr lang="de-DE" sz="200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mn-lt"/>
                          <a:ea typeface="MS Mincho"/>
                        </a:rPr>
                        <a:t>0.2</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US" sz="2000" dirty="0">
                          <a:latin typeface="+mn-lt"/>
                          <a:ea typeface="MS Mincho"/>
                        </a:rPr>
                        <a:t>Stratus</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mn-lt"/>
                          <a:ea typeface="MS Mincho"/>
                        </a:rPr>
                        <a:t>0.2-0.3</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US" sz="2000">
                          <a:latin typeface="+mn-lt"/>
                          <a:ea typeface="MS Mincho"/>
                        </a:rPr>
                        <a:t>Altostratus</a:t>
                      </a:r>
                      <a:endParaRPr lang="de-DE" sz="200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mn-lt"/>
                          <a:ea typeface="MS Mincho"/>
                        </a:rPr>
                        <a:t>0.2</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Datumsplatzhalter 3"/>
          <p:cNvSpPr>
            <a:spLocks noGrp="1"/>
          </p:cNvSpPr>
          <p:nvPr>
            <p:ph type="dt" sz="half" idx="10"/>
          </p:nvPr>
        </p:nvSpPr>
        <p:spPr/>
        <p:txBody>
          <a:bodyPr/>
          <a:lstStyle/>
          <a:p>
            <a:r>
              <a:rPr lang="en-US" dirty="0" smtClean="0"/>
              <a:t>July</a:t>
            </a:r>
            <a:r>
              <a:rPr lang="en-US" dirty="0" smtClean="0"/>
              <a:t> 2015</a:t>
            </a:r>
            <a:endParaRPr lang="en-US" dirty="0" smtClean="0"/>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19</a:t>
            </a:fld>
            <a:endParaRPr lang="en-US"/>
          </a:p>
        </p:txBody>
      </p:sp>
      <p:graphicFrame>
        <p:nvGraphicFramePr>
          <p:cNvPr id="8" name="Inhaltsplatzhalter 6"/>
          <p:cNvGraphicFramePr>
            <a:graphicFrameLocks/>
          </p:cNvGraphicFramePr>
          <p:nvPr/>
        </p:nvGraphicFramePr>
        <p:xfrm>
          <a:off x="1284515" y="2099851"/>
          <a:ext cx="6749142" cy="1524000"/>
        </p:xfrm>
        <a:graphic>
          <a:graphicData uri="http://schemas.openxmlformats.org/drawingml/2006/table">
            <a:tbl>
              <a:tblPr/>
              <a:tblGrid>
                <a:gridCol w="3070525"/>
                <a:gridCol w="3678617"/>
              </a:tblGrid>
              <a:tr h="0">
                <a:tc>
                  <a:txBody>
                    <a:bodyPr/>
                    <a:lstStyle/>
                    <a:p>
                      <a:pPr algn="ctr">
                        <a:spcAft>
                          <a:spcPts val="0"/>
                        </a:spcAft>
                      </a:pPr>
                      <a:r>
                        <a:rPr lang="en-US" sz="2000" kern="1200" dirty="0" smtClean="0">
                          <a:latin typeface="+mn-lt"/>
                          <a:ea typeface="MS Mincho"/>
                        </a:rPr>
                        <a:t>Fog type</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kern="1200">
                          <a:latin typeface="+mn-lt"/>
                          <a:ea typeface="MS Mincho"/>
                        </a:rPr>
                        <a:t>Average water content in g/cm</a:t>
                      </a:r>
                      <a:r>
                        <a:rPr lang="en-US" sz="2000" kern="1200" baseline="30000">
                          <a:latin typeface="+mn-lt"/>
                          <a:ea typeface="MS Mincho"/>
                        </a:rPr>
                        <a:t>3</a:t>
                      </a:r>
                      <a:endParaRPr lang="de-DE" sz="200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GB" sz="2000" kern="1200" dirty="0" smtClean="0">
                          <a:solidFill>
                            <a:schemeClr val="tx1"/>
                          </a:solidFill>
                          <a:latin typeface="+mn-lt"/>
                          <a:ea typeface="+mn-ea"/>
                          <a:cs typeface="+mn-cs"/>
                        </a:rPr>
                        <a:t>medium fog (visibility of the order of 300 m) </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smtClean="0">
                          <a:latin typeface="+mn-lt"/>
                          <a:ea typeface="MS Mincho"/>
                        </a:rPr>
                        <a:t>0.05</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112">
                <a:tc>
                  <a:txBody>
                    <a:bodyPr/>
                    <a:lstStyle/>
                    <a:p>
                      <a:pPr algn="ctr">
                        <a:spcAft>
                          <a:spcPts val="0"/>
                        </a:spcAft>
                      </a:pPr>
                      <a:r>
                        <a:rPr lang="en-GB" sz="2000" kern="1200" dirty="0" smtClean="0">
                          <a:solidFill>
                            <a:schemeClr val="tx1"/>
                          </a:solidFill>
                          <a:latin typeface="+mn-lt"/>
                          <a:ea typeface="+mn-ea"/>
                          <a:cs typeface="+mn-cs"/>
                        </a:rPr>
                        <a:t>thick fog (visibility of the order of 50 m)</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000" dirty="0">
                          <a:latin typeface="+mn-lt"/>
                          <a:ea typeface="MS Mincho"/>
                        </a:rPr>
                        <a:t>0.5</a:t>
                      </a:r>
                      <a:endParaRPr lang="de-DE" sz="2000" dirty="0">
                        <a:latin typeface="+mn-lt"/>
                        <a:ea typeface="MS Mincho"/>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Proposal of a TG3d Channel Model for Wireless Backhaul/</a:t>
            </a:r>
            <a:r>
              <a:rPr lang="en-US" dirty="0" err="1" smtClean="0"/>
              <a:t>Fronthaul</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July</a:t>
            </a:r>
            <a:r>
              <a:rPr lang="en-US" dirty="0" smtClean="0"/>
              <a:t> </a:t>
            </a:r>
            <a:r>
              <a:rPr lang="en-US" dirty="0" smtClean="0"/>
              <a:t>2015</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de-DE" dirty="0"/>
          </a:p>
        </p:txBody>
      </p:sp>
      <p:sp>
        <p:nvSpPr>
          <p:cNvPr id="3" name="Inhaltsplatzhalter 2"/>
          <p:cNvSpPr>
            <a:spLocks noGrp="1"/>
          </p:cNvSpPr>
          <p:nvPr>
            <p:ph idx="1"/>
          </p:nvPr>
        </p:nvSpPr>
        <p:spPr>
          <a:xfrm>
            <a:off x="685800" y="1839682"/>
            <a:ext cx="7772400" cy="4114800"/>
          </a:xfrm>
        </p:spPr>
        <p:txBody>
          <a:bodyPr/>
          <a:lstStyle/>
          <a:p>
            <a:pPr>
              <a:buNone/>
            </a:pPr>
            <a:r>
              <a:rPr lang="de-DE" sz="2000" dirty="0" smtClean="0"/>
              <a:t>[1] G. A. </a:t>
            </a:r>
            <a:r>
              <a:rPr lang="de-DE" sz="2000" dirty="0" err="1" smtClean="0"/>
              <a:t>Siles</a:t>
            </a:r>
            <a:r>
              <a:rPr lang="de-DE" sz="2000" dirty="0" smtClean="0"/>
              <a:t>, J. M. </a:t>
            </a:r>
            <a:r>
              <a:rPr lang="de-DE" sz="2000" dirty="0" err="1" smtClean="0"/>
              <a:t>Riera</a:t>
            </a:r>
            <a:r>
              <a:rPr lang="de-DE" sz="2000" dirty="0" smtClean="0"/>
              <a:t>, P. Garcia-del-Pino, </a:t>
            </a:r>
            <a:r>
              <a:rPr lang="de-DE" sz="2000" dirty="0" err="1" smtClean="0"/>
              <a:t>Atmospheric</a:t>
            </a:r>
            <a:r>
              <a:rPr lang="de-DE" sz="2000" dirty="0" smtClean="0"/>
              <a:t> </a:t>
            </a:r>
            <a:r>
              <a:rPr lang="de-DE" sz="2000" dirty="0" err="1" smtClean="0"/>
              <a:t>Attenuation</a:t>
            </a:r>
            <a:r>
              <a:rPr lang="de-DE" sz="2000" dirty="0" smtClean="0"/>
              <a:t> in Wireless Communication Systems </a:t>
            </a:r>
            <a:r>
              <a:rPr lang="de-DE" sz="2000" dirty="0" err="1" smtClean="0"/>
              <a:t>at</a:t>
            </a:r>
            <a:r>
              <a:rPr lang="de-DE" sz="2000" dirty="0" smtClean="0"/>
              <a:t> Millimeter and </a:t>
            </a:r>
            <a:r>
              <a:rPr lang="de-DE" sz="2000" dirty="0" err="1" smtClean="0"/>
              <a:t>THz</a:t>
            </a:r>
            <a:r>
              <a:rPr lang="de-DE" sz="2000" dirty="0" smtClean="0"/>
              <a:t> </a:t>
            </a:r>
            <a:r>
              <a:rPr lang="de-DE" sz="2000" dirty="0" err="1" smtClean="0"/>
              <a:t>Frequencies</a:t>
            </a:r>
            <a:r>
              <a:rPr lang="de-DE" sz="2000" dirty="0" smtClean="0"/>
              <a:t>, IEEE </a:t>
            </a:r>
            <a:r>
              <a:rPr lang="de-DE" sz="2000" dirty="0" err="1" smtClean="0"/>
              <a:t>Antennas</a:t>
            </a:r>
            <a:r>
              <a:rPr lang="de-DE" sz="2000" dirty="0" smtClean="0"/>
              <a:t> and Propagation Magazine, Vol. 57, </a:t>
            </a:r>
            <a:r>
              <a:rPr lang="de-DE" sz="2000" dirty="0" err="1" smtClean="0"/>
              <a:t>No</a:t>
            </a:r>
            <a:r>
              <a:rPr lang="de-DE" sz="2000" dirty="0" smtClean="0"/>
              <a:t>. 1, </a:t>
            </a:r>
            <a:r>
              <a:rPr lang="de-DE" sz="2000" dirty="0" err="1" smtClean="0"/>
              <a:t>February</a:t>
            </a:r>
            <a:r>
              <a:rPr lang="de-DE" sz="2000" dirty="0" smtClean="0"/>
              <a:t> 2015, pp. 48-59</a:t>
            </a:r>
          </a:p>
          <a:p>
            <a:pPr>
              <a:buNone/>
            </a:pPr>
            <a:r>
              <a:rPr lang="de-DE" sz="2000" dirty="0" smtClean="0"/>
              <a:t>[2] </a:t>
            </a:r>
            <a:r>
              <a:rPr lang="de-DE" sz="2000" dirty="0" err="1" smtClean="0"/>
              <a:t>Rec</a:t>
            </a:r>
            <a:r>
              <a:rPr lang="de-DE" sz="2000" dirty="0" smtClean="0"/>
              <a:t>. ITU-R P.676-10, </a:t>
            </a:r>
            <a:r>
              <a:rPr lang="de-DE" sz="2000" dirty="0" err="1" smtClean="0"/>
              <a:t>Attenuation</a:t>
            </a:r>
            <a:r>
              <a:rPr lang="de-DE" sz="2000" dirty="0" smtClean="0"/>
              <a:t> </a:t>
            </a:r>
            <a:r>
              <a:rPr lang="de-DE" sz="2000" dirty="0" err="1" smtClean="0"/>
              <a:t>by</a:t>
            </a:r>
            <a:r>
              <a:rPr lang="de-DE" sz="2000" dirty="0" smtClean="0"/>
              <a:t> </a:t>
            </a:r>
            <a:r>
              <a:rPr lang="de-DE" sz="2000" dirty="0" err="1" smtClean="0"/>
              <a:t>atmospheric</a:t>
            </a:r>
            <a:r>
              <a:rPr lang="de-DE" sz="2000" dirty="0" smtClean="0"/>
              <a:t> </a:t>
            </a:r>
            <a:r>
              <a:rPr lang="de-DE" sz="2000" dirty="0" err="1" smtClean="0"/>
              <a:t>gases</a:t>
            </a:r>
            <a:r>
              <a:rPr lang="de-DE" sz="2000" dirty="0" smtClean="0"/>
              <a:t>, 2013</a:t>
            </a:r>
          </a:p>
          <a:p>
            <a:pPr>
              <a:buNone/>
            </a:pPr>
            <a:r>
              <a:rPr lang="de-DE" sz="2000" dirty="0" smtClean="0"/>
              <a:t>[3]	</a:t>
            </a:r>
            <a:r>
              <a:rPr lang="de-DE" sz="2000" dirty="0" err="1" smtClean="0"/>
              <a:t>Rec</a:t>
            </a:r>
            <a:r>
              <a:rPr lang="de-DE" sz="2000" dirty="0" smtClean="0"/>
              <a:t>. ITU-R P.838-3, </a:t>
            </a:r>
            <a:r>
              <a:rPr lang="de-DE" sz="2000" dirty="0" err="1" smtClean="0"/>
              <a:t>Specific</a:t>
            </a:r>
            <a:r>
              <a:rPr lang="de-DE" sz="2000" dirty="0" smtClean="0"/>
              <a:t> </a:t>
            </a:r>
            <a:r>
              <a:rPr lang="de-DE" sz="2000" dirty="0" err="1" smtClean="0"/>
              <a:t>attenuation</a:t>
            </a:r>
            <a:r>
              <a:rPr lang="de-DE" sz="2000" dirty="0" smtClean="0"/>
              <a:t> </a:t>
            </a:r>
            <a:r>
              <a:rPr lang="de-DE" sz="2000" dirty="0" err="1" smtClean="0"/>
              <a:t>for</a:t>
            </a:r>
            <a:r>
              <a:rPr lang="de-DE" sz="2000" dirty="0" smtClean="0"/>
              <a:t> rain </a:t>
            </a:r>
            <a:r>
              <a:rPr lang="de-DE" sz="2000" dirty="0" err="1" smtClean="0"/>
              <a:t>for</a:t>
            </a:r>
            <a:r>
              <a:rPr lang="de-DE" sz="2000" dirty="0" smtClean="0"/>
              <a:t> </a:t>
            </a:r>
            <a:r>
              <a:rPr lang="de-DE" sz="2000" dirty="0" err="1" smtClean="0"/>
              <a:t>use</a:t>
            </a:r>
            <a:r>
              <a:rPr lang="de-DE" sz="2000" dirty="0" smtClean="0"/>
              <a:t> in </a:t>
            </a:r>
            <a:r>
              <a:rPr lang="de-DE" sz="2000" dirty="0" err="1" smtClean="0"/>
              <a:t>prediction</a:t>
            </a:r>
            <a:r>
              <a:rPr lang="de-DE" sz="2000" dirty="0" smtClean="0"/>
              <a:t> </a:t>
            </a:r>
            <a:r>
              <a:rPr lang="de-DE" sz="2000" dirty="0" err="1" smtClean="0"/>
              <a:t>methods</a:t>
            </a:r>
            <a:r>
              <a:rPr lang="de-DE" sz="2000" dirty="0" smtClean="0"/>
              <a:t>, 2005</a:t>
            </a:r>
          </a:p>
          <a:p>
            <a:pPr>
              <a:buNone/>
            </a:pPr>
            <a:r>
              <a:rPr lang="de-DE" sz="2000" dirty="0" smtClean="0"/>
              <a:t>[4] </a:t>
            </a:r>
            <a:r>
              <a:rPr lang="en-US" sz="2000" dirty="0" smtClean="0"/>
              <a:t>Guide to Meteorological Instruments and Methods of Observation, World Meteorological Organization (WMO), Geneva, Switzerland, 2008</a:t>
            </a:r>
            <a:r>
              <a:rPr lang="en-US" sz="2000" dirty="0" smtClean="0"/>
              <a:t>.</a:t>
            </a:r>
          </a:p>
          <a:p>
            <a:pPr>
              <a:buNone/>
            </a:pPr>
            <a:r>
              <a:rPr lang="en-US" sz="2000" dirty="0" smtClean="0"/>
              <a:t>[5]  </a:t>
            </a:r>
            <a:r>
              <a:rPr lang="en-US" sz="2000" dirty="0" smtClean="0"/>
              <a:t>Rec. ITU-R P.840-6, Attenuation due to clouds and fog, </a:t>
            </a:r>
            <a:r>
              <a:rPr lang="en-US" sz="2000" dirty="0" smtClean="0"/>
              <a:t>2013</a:t>
            </a:r>
            <a:endParaRPr lang="de-DE" sz="2000" dirty="0" smtClean="0"/>
          </a:p>
          <a:p>
            <a:pPr>
              <a:buNone/>
            </a:pPr>
            <a:r>
              <a:rPr lang="en-US" sz="2000" dirty="0" smtClean="0"/>
              <a:t>[6</a:t>
            </a:r>
            <a:r>
              <a:rPr lang="en-US" sz="2000" dirty="0" smtClean="0"/>
              <a:t>] H. J. </a:t>
            </a:r>
            <a:r>
              <a:rPr lang="en-US" sz="2000" dirty="0" err="1" smtClean="0"/>
              <a:t>aufm</a:t>
            </a:r>
            <a:r>
              <a:rPr lang="en-US" sz="2000" dirty="0" smtClean="0"/>
              <a:t> </a:t>
            </a:r>
            <a:r>
              <a:rPr lang="en-US" sz="2000" dirty="0" err="1" smtClean="0"/>
              <a:t>Kampe</a:t>
            </a:r>
            <a:r>
              <a:rPr lang="en-US" sz="2000" dirty="0" smtClean="0"/>
              <a:t>, Visibility and Liquid Water Content in the free Atmosphere, Journal of Meteorology, Vol. 7, p. 54-57, February 1950</a:t>
            </a:r>
            <a:endParaRPr lang="de-DE" sz="20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Operational </a:t>
            </a:r>
            <a:r>
              <a:rPr lang="de-DE" sz="3200" dirty="0" err="1" smtClean="0"/>
              <a:t>Characteristics</a:t>
            </a:r>
            <a:r>
              <a:rPr lang="de-DE" sz="3200" dirty="0" smtClean="0"/>
              <a:t> </a:t>
            </a:r>
            <a:r>
              <a:rPr lang="de-DE" sz="3200" dirty="0" err="1" smtClean="0"/>
              <a:t>for</a:t>
            </a:r>
            <a:r>
              <a:rPr lang="de-DE" sz="3200" dirty="0" smtClean="0"/>
              <a:t> </a:t>
            </a:r>
            <a:r>
              <a:rPr lang="de-DE" sz="3200" dirty="0" err="1" smtClean="0"/>
              <a:t>Backhaul</a:t>
            </a:r>
            <a:r>
              <a:rPr lang="de-DE" sz="3200" dirty="0" smtClean="0"/>
              <a:t>/</a:t>
            </a:r>
            <a:r>
              <a:rPr lang="de-DE" sz="3200" dirty="0" err="1" smtClean="0"/>
              <a:t>Fronthaul</a:t>
            </a:r>
            <a:r>
              <a:rPr lang="de-DE" sz="3200" dirty="0" smtClean="0"/>
              <a:t> </a:t>
            </a:r>
            <a:r>
              <a:rPr lang="de-DE" sz="3200" dirty="0" err="1" smtClean="0"/>
              <a:t>Applications</a:t>
            </a:r>
            <a:r>
              <a:rPr lang="de-DE" sz="3200" dirty="0" smtClean="0"/>
              <a:t> </a:t>
            </a:r>
            <a:r>
              <a:rPr lang="de-DE" sz="3200" dirty="0" err="1" smtClean="0"/>
              <a:t>at</a:t>
            </a:r>
            <a:r>
              <a:rPr lang="de-DE" sz="3200" dirty="0" smtClean="0"/>
              <a:t> 300 GHz</a:t>
            </a:r>
            <a:endParaRPr lang="de-DE" sz="3200" dirty="0"/>
          </a:p>
        </p:txBody>
      </p:sp>
      <p:sp>
        <p:nvSpPr>
          <p:cNvPr id="3" name="Inhaltsplatzhalter 2"/>
          <p:cNvSpPr>
            <a:spLocks noGrp="1"/>
          </p:cNvSpPr>
          <p:nvPr>
            <p:ph idx="1"/>
          </p:nvPr>
        </p:nvSpPr>
        <p:spPr/>
        <p:txBody>
          <a:bodyPr/>
          <a:lstStyle/>
          <a:p>
            <a:r>
              <a:rPr lang="de-DE" sz="2400" dirty="0" smtClean="0"/>
              <a:t>The </a:t>
            </a:r>
            <a:r>
              <a:rPr lang="de-DE" sz="2400" dirty="0" err="1" smtClean="0"/>
              <a:t>mitigation</a:t>
            </a:r>
            <a:r>
              <a:rPr lang="de-DE" sz="2400" dirty="0" smtClean="0"/>
              <a:t> of </a:t>
            </a:r>
            <a:r>
              <a:rPr lang="de-DE" sz="2400" dirty="0" err="1" smtClean="0"/>
              <a:t>the</a:t>
            </a:r>
            <a:r>
              <a:rPr lang="de-DE" sz="2400" dirty="0" smtClean="0"/>
              <a:t> </a:t>
            </a:r>
            <a:r>
              <a:rPr lang="de-DE" sz="2400" dirty="0" err="1" smtClean="0"/>
              <a:t>high</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300 GHz </a:t>
            </a:r>
            <a:r>
              <a:rPr lang="de-DE" sz="2400" dirty="0" err="1" smtClean="0"/>
              <a:t>requires</a:t>
            </a:r>
            <a:r>
              <a:rPr lang="de-DE" sz="2400" dirty="0" smtClean="0"/>
              <a:t>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in </a:t>
            </a:r>
            <a:r>
              <a:rPr lang="de-DE" sz="2400" dirty="0" err="1" smtClean="0"/>
              <a:t>the</a:t>
            </a:r>
            <a:r>
              <a:rPr lang="de-DE" sz="2400" dirty="0" smtClean="0"/>
              <a:t> order of 40 dB </a:t>
            </a:r>
            <a:r>
              <a:rPr lang="de-DE" sz="2400" dirty="0" err="1" smtClean="0"/>
              <a:t>at</a:t>
            </a:r>
            <a:r>
              <a:rPr lang="de-DE" sz="2400" dirty="0" smtClean="0"/>
              <a:t> </a:t>
            </a:r>
            <a:r>
              <a:rPr lang="de-DE" sz="2400" dirty="0" err="1" smtClean="0"/>
              <a:t>both</a:t>
            </a:r>
            <a:r>
              <a:rPr lang="de-DE" sz="2400" dirty="0" smtClean="0"/>
              <a:t> </a:t>
            </a:r>
            <a:r>
              <a:rPr lang="de-DE" sz="2400" dirty="0" err="1" smtClean="0"/>
              <a:t>sides</a:t>
            </a:r>
            <a:r>
              <a:rPr lang="de-DE" sz="2400" dirty="0" smtClean="0"/>
              <a:t> of </a:t>
            </a:r>
            <a:r>
              <a:rPr lang="de-DE" sz="2400" dirty="0" err="1" smtClean="0"/>
              <a:t>the</a:t>
            </a:r>
            <a:r>
              <a:rPr lang="de-DE" sz="2400" dirty="0" smtClean="0"/>
              <a:t> link </a:t>
            </a:r>
            <a:r>
              <a:rPr lang="de-DE" sz="2400" dirty="0" err="1" smtClean="0"/>
              <a:t>for</a:t>
            </a:r>
            <a:r>
              <a:rPr lang="de-DE" sz="2400" dirty="0" smtClean="0"/>
              <a:t> a </a:t>
            </a:r>
            <a:r>
              <a:rPr lang="de-DE" sz="2400" dirty="0" err="1" smtClean="0"/>
              <a:t>transmission</a:t>
            </a:r>
            <a:r>
              <a:rPr lang="de-DE" sz="2400" dirty="0" smtClean="0"/>
              <a:t> </a:t>
            </a:r>
            <a:r>
              <a:rPr lang="de-DE" sz="2400" dirty="0" err="1" smtClean="0"/>
              <a:t>distance</a:t>
            </a:r>
            <a:r>
              <a:rPr lang="de-DE" sz="2400" dirty="0" smtClean="0"/>
              <a:t> of </a:t>
            </a:r>
            <a:r>
              <a:rPr lang="de-DE" sz="2400" dirty="0" err="1" smtClean="0"/>
              <a:t>several</a:t>
            </a:r>
            <a:r>
              <a:rPr lang="de-DE" sz="2400" dirty="0" smtClean="0"/>
              <a:t> </a:t>
            </a:r>
            <a:r>
              <a:rPr lang="de-DE" sz="2400" dirty="0" err="1" smtClean="0"/>
              <a:t>hundred</a:t>
            </a:r>
            <a:r>
              <a:rPr lang="de-DE" sz="2400" dirty="0" smtClean="0"/>
              <a:t> </a:t>
            </a:r>
            <a:r>
              <a:rPr lang="de-DE" sz="2400" dirty="0" err="1" smtClean="0"/>
              <a:t>meters</a:t>
            </a:r>
            <a:r>
              <a:rPr lang="de-DE" sz="2400" dirty="0" smtClean="0"/>
              <a:t>.</a:t>
            </a:r>
          </a:p>
          <a:p>
            <a:r>
              <a:rPr lang="de-DE" sz="2400" dirty="0" err="1" smtClean="0"/>
              <a:t>This</a:t>
            </a:r>
            <a:r>
              <a:rPr lang="de-DE" sz="2400" dirty="0" smtClean="0"/>
              <a:t> </a:t>
            </a:r>
            <a:r>
              <a:rPr lang="de-DE" sz="2400" dirty="0" err="1" smtClean="0"/>
              <a:t>requires</a:t>
            </a:r>
            <a:r>
              <a:rPr lang="de-DE" sz="2400" dirty="0" smtClean="0"/>
              <a:t> a LOS </a:t>
            </a:r>
            <a:r>
              <a:rPr lang="de-DE" sz="2400" dirty="0" err="1" smtClean="0"/>
              <a:t>connection</a:t>
            </a:r>
            <a:r>
              <a:rPr lang="de-DE" sz="2400" dirty="0" smtClean="0"/>
              <a:t> </a:t>
            </a:r>
          </a:p>
          <a:p>
            <a:r>
              <a:rPr lang="de-DE" sz="2400" dirty="0" smtClean="0"/>
              <a:t>In </a:t>
            </a:r>
            <a:r>
              <a:rPr lang="de-DE" sz="2400" dirty="0" err="1" smtClean="0"/>
              <a:t>addition</a:t>
            </a:r>
            <a:r>
              <a:rPr lang="de-DE" sz="2400" dirty="0" smtClean="0"/>
              <a:t> such </a:t>
            </a:r>
            <a:r>
              <a:rPr lang="de-DE" sz="2400" dirty="0" err="1" smtClean="0"/>
              <a:t>high</a:t>
            </a:r>
            <a:r>
              <a:rPr lang="de-DE" sz="2400" dirty="0" smtClean="0"/>
              <a:t> </a:t>
            </a:r>
            <a:r>
              <a:rPr lang="de-DE" sz="2400" dirty="0" err="1" smtClean="0"/>
              <a:t>gain</a:t>
            </a:r>
            <a:r>
              <a:rPr lang="de-DE" sz="2400" dirty="0" smtClean="0"/>
              <a:t> </a:t>
            </a:r>
            <a:r>
              <a:rPr lang="de-DE" sz="2400" dirty="0" err="1" smtClean="0"/>
              <a:t>antennas</a:t>
            </a:r>
            <a:r>
              <a:rPr lang="de-DE" sz="2400" dirty="0" smtClean="0"/>
              <a:t> </a:t>
            </a:r>
            <a:r>
              <a:rPr lang="de-DE" sz="2400" dirty="0" err="1" smtClean="0"/>
              <a:t>are</a:t>
            </a:r>
            <a:r>
              <a:rPr lang="de-DE" sz="2400" dirty="0" smtClean="0"/>
              <a:t> </a:t>
            </a:r>
            <a:r>
              <a:rPr lang="de-DE" sz="2400" dirty="0" err="1" smtClean="0"/>
              <a:t>spatial</a:t>
            </a:r>
            <a:r>
              <a:rPr lang="de-DE" sz="2400" dirty="0" smtClean="0"/>
              <a:t> </a:t>
            </a:r>
            <a:r>
              <a:rPr lang="de-DE" sz="2400" dirty="0" err="1" smtClean="0"/>
              <a:t>filters</a:t>
            </a:r>
            <a:r>
              <a:rPr lang="de-DE" sz="2400" dirty="0" smtClean="0"/>
              <a:t>, </a:t>
            </a:r>
            <a:r>
              <a:rPr lang="de-DE" sz="2400" dirty="0" err="1" smtClean="0"/>
              <a:t>that</a:t>
            </a:r>
            <a:r>
              <a:rPr lang="de-DE" sz="2400" dirty="0" smtClean="0"/>
              <a:t> </a:t>
            </a:r>
            <a:r>
              <a:rPr lang="de-DE" sz="2400" dirty="0" err="1" smtClean="0"/>
              <a:t>supress</a:t>
            </a:r>
            <a:r>
              <a:rPr lang="de-DE" sz="2400" dirty="0" smtClean="0"/>
              <a:t> </a:t>
            </a:r>
            <a:r>
              <a:rPr lang="de-DE" sz="2400" dirty="0" err="1" smtClean="0"/>
              <a:t>multi</a:t>
            </a:r>
            <a:r>
              <a:rPr lang="de-DE" sz="2400" dirty="0" smtClean="0"/>
              <a:t> </a:t>
            </a:r>
            <a:r>
              <a:rPr lang="de-DE" sz="2400" dirty="0" err="1" smtClean="0"/>
              <a:t>path</a:t>
            </a:r>
            <a:r>
              <a:rPr lang="de-DE" sz="2400" dirty="0" smtClean="0"/>
              <a:t> </a:t>
            </a:r>
            <a:r>
              <a:rPr lang="de-DE" sz="2400" dirty="0" err="1" smtClean="0"/>
              <a:t>propagation</a:t>
            </a:r>
            <a:r>
              <a:rPr lang="de-DE" sz="2400" dirty="0" smtClean="0"/>
              <a:t> </a:t>
            </a:r>
            <a:r>
              <a:rPr lang="de-DE" sz="2400" dirty="0" err="1" smtClean="0"/>
              <a:t>at</a:t>
            </a:r>
            <a:r>
              <a:rPr lang="de-DE" sz="2400" dirty="0" smtClean="0"/>
              <a:t> large</a:t>
            </a:r>
          </a:p>
          <a:p>
            <a:r>
              <a:rPr lang="de-DE" sz="2400" dirty="0" smtClean="0"/>
              <a:t>A </a:t>
            </a:r>
            <a:r>
              <a:rPr lang="de-DE" sz="2400" dirty="0" err="1" smtClean="0"/>
              <a:t>path</a:t>
            </a:r>
            <a:r>
              <a:rPr lang="de-DE" sz="2400" dirty="0" smtClean="0"/>
              <a:t> </a:t>
            </a:r>
            <a:r>
              <a:rPr lang="de-DE" sz="2400" dirty="0" err="1" smtClean="0"/>
              <a:t>loss</a:t>
            </a:r>
            <a:r>
              <a:rPr lang="de-DE" sz="2400" dirty="0" smtClean="0"/>
              <a:t> model </a:t>
            </a:r>
            <a:r>
              <a:rPr lang="de-DE" sz="2400" dirty="0" err="1" smtClean="0"/>
              <a:t>to</a:t>
            </a:r>
            <a:r>
              <a:rPr lang="de-DE" sz="2400" dirty="0" smtClean="0"/>
              <a:t> </a:t>
            </a:r>
            <a:r>
              <a:rPr lang="de-DE" sz="2400" dirty="0" err="1" smtClean="0"/>
              <a:t>evaluate</a:t>
            </a:r>
            <a:r>
              <a:rPr lang="de-DE" sz="2400" dirty="0" smtClean="0"/>
              <a:t> </a:t>
            </a:r>
            <a:r>
              <a:rPr lang="de-DE" sz="2400" dirty="0" err="1" smtClean="0"/>
              <a:t>the</a:t>
            </a:r>
            <a:r>
              <a:rPr lang="de-DE" sz="2400" dirty="0" smtClean="0"/>
              <a:t> link </a:t>
            </a:r>
            <a:r>
              <a:rPr lang="de-DE" sz="2400" dirty="0" err="1" smtClean="0"/>
              <a:t>budget</a:t>
            </a:r>
            <a:r>
              <a:rPr lang="de-DE" sz="2400" dirty="0" smtClean="0"/>
              <a:t> </a:t>
            </a:r>
            <a:r>
              <a:rPr lang="de-DE" sz="2400" dirty="0" err="1" smtClean="0"/>
              <a:t>is</a:t>
            </a:r>
            <a:r>
              <a:rPr lang="de-DE" sz="2400" dirty="0" smtClean="0"/>
              <a:t> </a:t>
            </a:r>
            <a:r>
              <a:rPr lang="de-DE" sz="2400" dirty="0" err="1" smtClean="0"/>
              <a:t>sufficient</a:t>
            </a:r>
            <a:r>
              <a:rPr lang="de-DE" sz="2400" dirty="0" smtClean="0"/>
              <a:t> </a:t>
            </a:r>
            <a:r>
              <a:rPr lang="de-DE" sz="2400" dirty="0" err="1" smtClean="0"/>
              <a:t>as</a:t>
            </a:r>
            <a:r>
              <a:rPr lang="de-DE" sz="2400" dirty="0" smtClean="0"/>
              <a:t> a </a:t>
            </a:r>
            <a:r>
              <a:rPr lang="de-DE" sz="2400" dirty="0" err="1" smtClean="0"/>
              <a:t>first</a:t>
            </a:r>
            <a:r>
              <a:rPr lang="de-DE" sz="2400" dirty="0" smtClean="0"/>
              <a:t> </a:t>
            </a:r>
            <a:r>
              <a:rPr lang="de-DE" sz="2400" dirty="0" err="1" smtClean="0"/>
              <a:t>approximation</a:t>
            </a:r>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(1/2)</a:t>
            </a:r>
            <a:endParaRPr lang="de-DE" sz="3200" dirty="0"/>
          </a:p>
        </p:txBody>
      </p:sp>
      <p:sp>
        <p:nvSpPr>
          <p:cNvPr id="3" name="Inhaltsplatzhalter 2"/>
          <p:cNvSpPr>
            <a:spLocks noGrp="1"/>
          </p:cNvSpPr>
          <p:nvPr>
            <p:ph idx="1"/>
          </p:nvPr>
        </p:nvSpPr>
        <p:spPr/>
        <p:txBody>
          <a:bodyPr/>
          <a:lstStyle/>
          <a:p>
            <a:r>
              <a:rPr lang="de-DE" sz="2800" dirty="0" smtClean="0"/>
              <a:t>The relevant </a:t>
            </a:r>
            <a:r>
              <a:rPr lang="de-DE" sz="2800" dirty="0" err="1" smtClean="0"/>
              <a:t>propagation</a:t>
            </a:r>
            <a:r>
              <a:rPr lang="de-DE" sz="2800" dirty="0" smtClean="0"/>
              <a:t> </a:t>
            </a:r>
            <a:r>
              <a:rPr lang="de-DE" sz="2800" dirty="0" err="1" smtClean="0"/>
              <a:t>mechanism</a:t>
            </a:r>
            <a:r>
              <a:rPr lang="de-DE" sz="2800" dirty="0" smtClean="0"/>
              <a:t> in such an </a:t>
            </a:r>
            <a:r>
              <a:rPr lang="de-DE" sz="2800" dirty="0" err="1" smtClean="0"/>
              <a:t>environment</a:t>
            </a:r>
            <a:r>
              <a:rPr lang="de-DE" sz="2800" dirty="0" smtClean="0"/>
              <a:t>, </a:t>
            </a:r>
            <a:r>
              <a:rPr lang="de-DE" sz="2800" dirty="0" err="1" smtClean="0"/>
              <a:t>which</a:t>
            </a:r>
            <a:r>
              <a:rPr lang="de-DE" sz="2800" dirty="0" smtClean="0"/>
              <a:t> </a:t>
            </a:r>
            <a:r>
              <a:rPr lang="de-DE" sz="2800" dirty="0" err="1" smtClean="0"/>
              <a:t>are</a:t>
            </a:r>
            <a:r>
              <a:rPr lang="de-DE" sz="2800" dirty="0" smtClean="0"/>
              <a:t> </a:t>
            </a:r>
            <a:r>
              <a:rPr lang="de-DE" sz="2800" dirty="0" err="1" smtClean="0"/>
              <a:t>contributing</a:t>
            </a:r>
            <a:r>
              <a:rPr lang="de-DE" sz="2800" dirty="0" smtClean="0"/>
              <a:t> </a:t>
            </a:r>
            <a:r>
              <a:rPr lang="de-DE" sz="2800" dirty="0" err="1" smtClean="0"/>
              <a:t>to</a:t>
            </a:r>
            <a:r>
              <a:rPr lang="de-DE" sz="2800" dirty="0" smtClean="0"/>
              <a:t> </a:t>
            </a:r>
            <a:r>
              <a:rPr lang="de-DE" sz="2800" dirty="0" err="1" smtClean="0"/>
              <a:t>increase</a:t>
            </a:r>
            <a:r>
              <a:rPr lang="de-DE" sz="2800" dirty="0" smtClean="0"/>
              <a:t> </a:t>
            </a:r>
            <a:r>
              <a:rPr lang="de-DE" sz="2800" dirty="0" err="1" smtClean="0"/>
              <a:t>the</a:t>
            </a:r>
            <a:r>
              <a:rPr lang="de-DE" sz="2800" dirty="0" smtClean="0"/>
              <a:t> </a:t>
            </a:r>
            <a:r>
              <a:rPr lang="de-DE" sz="2800" dirty="0" err="1" smtClean="0"/>
              <a:t>free</a:t>
            </a:r>
            <a:r>
              <a:rPr lang="de-DE" sz="2800" dirty="0" smtClean="0"/>
              <a:t> </a:t>
            </a:r>
            <a:r>
              <a:rPr lang="de-DE" sz="2800" dirty="0" err="1" smtClean="0"/>
              <a:t>space</a:t>
            </a:r>
            <a:r>
              <a:rPr lang="de-DE" sz="2800" dirty="0" smtClean="0"/>
              <a:t> </a:t>
            </a:r>
            <a:r>
              <a:rPr lang="de-DE" sz="2800" dirty="0" err="1" smtClean="0"/>
              <a:t>loss</a:t>
            </a:r>
            <a:r>
              <a:rPr lang="de-DE" sz="2800" dirty="0" smtClean="0"/>
              <a:t> </a:t>
            </a:r>
            <a:r>
              <a:rPr lang="de-DE" sz="2800" dirty="0" err="1" smtClean="0"/>
              <a:t>are</a:t>
            </a:r>
            <a:r>
              <a:rPr lang="de-DE" sz="2800" dirty="0" smtClean="0"/>
              <a:t> </a:t>
            </a:r>
            <a:r>
              <a:rPr lang="de-DE" sz="2800" dirty="0" err="1" smtClean="0"/>
              <a:t>described</a:t>
            </a:r>
            <a:r>
              <a:rPr lang="de-DE" sz="2800" dirty="0" smtClean="0"/>
              <a:t> in [1]:</a:t>
            </a:r>
          </a:p>
          <a:p>
            <a:pPr lvl="1"/>
            <a:r>
              <a:rPr lang="de-DE" sz="2400" dirty="0" err="1" smtClean="0"/>
              <a:t>Atmospheric</a:t>
            </a:r>
            <a:r>
              <a:rPr lang="de-DE" sz="2400" dirty="0" smtClean="0"/>
              <a:t> gas </a:t>
            </a:r>
            <a:r>
              <a:rPr lang="de-DE" sz="2400" dirty="0" err="1" smtClean="0"/>
              <a:t>attenuation</a:t>
            </a:r>
            <a:endParaRPr lang="de-DE" sz="2400" dirty="0" smtClean="0"/>
          </a:p>
          <a:p>
            <a:pPr lvl="1"/>
            <a:r>
              <a:rPr lang="de-DE" sz="2400" dirty="0" smtClean="0"/>
              <a:t>Rain </a:t>
            </a:r>
            <a:r>
              <a:rPr lang="de-DE" sz="2400" dirty="0" err="1" smtClean="0"/>
              <a:t>attenuation</a:t>
            </a:r>
            <a:endParaRPr lang="de-DE" sz="2400" dirty="0" smtClean="0"/>
          </a:p>
          <a:p>
            <a:pPr lvl="1"/>
            <a:r>
              <a:rPr lang="de-DE" sz="2400" dirty="0" err="1" smtClean="0"/>
              <a:t>Cloud</a:t>
            </a:r>
            <a:r>
              <a:rPr lang="de-DE" sz="2400" dirty="0" smtClean="0"/>
              <a:t> and </a:t>
            </a:r>
            <a:r>
              <a:rPr lang="de-DE" sz="2400" dirty="0" err="1" smtClean="0"/>
              <a:t>fog</a:t>
            </a:r>
            <a:r>
              <a:rPr lang="de-DE" sz="2400" dirty="0" smtClean="0"/>
              <a:t> </a:t>
            </a:r>
            <a:r>
              <a:rPr lang="de-DE" sz="2400" dirty="0" err="1" smtClean="0"/>
              <a:t>attenuation</a:t>
            </a:r>
            <a:endParaRPr lang="de-DE" sz="2400" dirty="0" smtClean="0"/>
          </a:p>
          <a:p>
            <a:pPr lvl="1">
              <a:buNone/>
            </a:pPr>
            <a:endParaRPr lang="de-DE" sz="2400" dirty="0" smtClean="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smtClean="0"/>
              <a:t>Relevant Propagation </a:t>
            </a:r>
            <a:r>
              <a:rPr lang="de-DE" sz="3200" dirty="0" err="1" smtClean="0"/>
              <a:t>Characteristics</a:t>
            </a:r>
            <a:r>
              <a:rPr lang="de-DE" sz="3200" dirty="0" smtClean="0"/>
              <a:t> (2/2)</a:t>
            </a:r>
            <a:endParaRPr lang="de-DE" sz="3200" dirty="0"/>
          </a:p>
        </p:txBody>
      </p:sp>
      <p:sp>
        <p:nvSpPr>
          <p:cNvPr id="3" name="Inhaltsplatzhalter 2"/>
          <p:cNvSpPr>
            <a:spLocks noGrp="1"/>
          </p:cNvSpPr>
          <p:nvPr>
            <p:ph idx="1"/>
          </p:nvPr>
        </p:nvSpPr>
        <p:spPr/>
        <p:txBody>
          <a:bodyPr/>
          <a:lstStyle/>
          <a:p>
            <a:r>
              <a:rPr lang="de-DE" sz="2400" dirty="0" err="1" smtClean="0"/>
              <a:t>For</a:t>
            </a:r>
            <a:r>
              <a:rPr lang="de-DE" sz="2400" dirty="0" smtClean="0"/>
              <a:t> </a:t>
            </a:r>
            <a:r>
              <a:rPr lang="de-DE" sz="2400" dirty="0" err="1" smtClean="0"/>
              <a:t>terrestrial</a:t>
            </a:r>
            <a:r>
              <a:rPr lang="de-DE" sz="2400" dirty="0" smtClean="0"/>
              <a:t> links </a:t>
            </a:r>
            <a:r>
              <a:rPr lang="de-DE" sz="2400" dirty="0" err="1" smtClean="0"/>
              <a:t>it</a:t>
            </a:r>
            <a:r>
              <a:rPr lang="de-DE" sz="2400" dirty="0" smtClean="0"/>
              <a:t> </a:t>
            </a:r>
            <a:r>
              <a:rPr lang="de-DE" sz="2400" dirty="0" err="1" smtClean="0"/>
              <a:t>can</a:t>
            </a:r>
            <a:r>
              <a:rPr lang="de-DE" sz="2400" dirty="0" smtClean="0"/>
              <a:t> </a:t>
            </a:r>
            <a:r>
              <a:rPr lang="de-DE" sz="2400" dirty="0" err="1" smtClean="0"/>
              <a:t>be</a:t>
            </a:r>
            <a:r>
              <a:rPr lang="de-DE" sz="2400" dirty="0" smtClean="0"/>
              <a:t> </a:t>
            </a:r>
            <a:r>
              <a:rPr lang="de-DE" sz="2400" dirty="0" err="1" smtClean="0"/>
              <a:t>assumed</a:t>
            </a:r>
            <a:r>
              <a:rPr lang="de-DE" sz="2400" dirty="0" smtClean="0"/>
              <a:t> </a:t>
            </a:r>
            <a:r>
              <a:rPr lang="de-DE" sz="2400" dirty="0" err="1" smtClean="0"/>
              <a:t>that</a:t>
            </a:r>
            <a:r>
              <a:rPr lang="de-DE" sz="2400" dirty="0" smtClean="0"/>
              <a:t> </a:t>
            </a:r>
            <a:r>
              <a:rPr lang="de-DE" sz="2400" dirty="0" err="1" smtClean="0"/>
              <a:t>the</a:t>
            </a:r>
            <a:r>
              <a:rPr lang="de-DE" sz="2400" dirty="0" smtClean="0"/>
              <a:t> link </a:t>
            </a:r>
            <a:r>
              <a:rPr lang="de-DE" sz="2400" dirty="0" err="1" smtClean="0"/>
              <a:t>is</a:t>
            </a:r>
            <a:r>
              <a:rPr lang="de-DE" sz="2400" dirty="0" smtClean="0"/>
              <a:t> </a:t>
            </a:r>
            <a:r>
              <a:rPr lang="de-DE" sz="2400" dirty="0" err="1" smtClean="0"/>
              <a:t>operated</a:t>
            </a:r>
            <a:r>
              <a:rPr lang="de-DE" sz="2400" dirty="0" smtClean="0"/>
              <a:t> </a:t>
            </a:r>
            <a:r>
              <a:rPr lang="de-DE" sz="2400" dirty="0" err="1" smtClean="0"/>
              <a:t>below</a:t>
            </a:r>
            <a:r>
              <a:rPr lang="de-DE" sz="2400" dirty="0" smtClean="0"/>
              <a:t> </a:t>
            </a:r>
            <a:r>
              <a:rPr lang="de-DE" sz="2400" dirty="0" err="1" smtClean="0"/>
              <a:t>the</a:t>
            </a:r>
            <a:r>
              <a:rPr lang="de-DE" sz="2400" dirty="0" smtClean="0"/>
              <a:t> </a:t>
            </a:r>
            <a:r>
              <a:rPr lang="de-DE" sz="2400" dirty="0" err="1" smtClean="0"/>
              <a:t>height</a:t>
            </a:r>
            <a:r>
              <a:rPr lang="de-DE" sz="2400" dirty="0" smtClean="0"/>
              <a:t> of </a:t>
            </a:r>
            <a:r>
              <a:rPr lang="de-DE" sz="2400" dirty="0" err="1" smtClean="0"/>
              <a:t>clouds</a:t>
            </a:r>
            <a:r>
              <a:rPr lang="de-DE" sz="2400" dirty="0" smtClean="0"/>
              <a:t>. The </a:t>
            </a:r>
            <a:r>
              <a:rPr lang="de-DE" sz="2400" dirty="0" err="1" smtClean="0"/>
              <a:t>situation</a:t>
            </a:r>
            <a:r>
              <a:rPr lang="de-DE" sz="2400" dirty="0" smtClean="0"/>
              <a:t> </a:t>
            </a:r>
            <a:r>
              <a:rPr lang="de-DE" sz="2400" dirty="0" err="1" smtClean="0"/>
              <a:t>that</a:t>
            </a:r>
            <a:r>
              <a:rPr lang="de-DE" sz="2400" dirty="0" smtClean="0"/>
              <a:t> a link </a:t>
            </a:r>
            <a:r>
              <a:rPr lang="de-DE" sz="2400" dirty="0" err="1" smtClean="0"/>
              <a:t>penerates</a:t>
            </a:r>
            <a:r>
              <a:rPr lang="de-DE" sz="2400" dirty="0" smtClean="0"/>
              <a:t> </a:t>
            </a:r>
            <a:r>
              <a:rPr lang="de-DE" sz="2400" dirty="0" err="1" smtClean="0"/>
              <a:t>clouds</a:t>
            </a:r>
            <a:r>
              <a:rPr lang="de-DE" sz="2400" dirty="0" smtClean="0"/>
              <a:t> </a:t>
            </a:r>
            <a:r>
              <a:rPr lang="de-DE" sz="2400" dirty="0" err="1" smtClean="0"/>
              <a:t>may</a:t>
            </a:r>
            <a:r>
              <a:rPr lang="de-DE" sz="2400" dirty="0" smtClean="0"/>
              <a:t> happen </a:t>
            </a:r>
            <a:r>
              <a:rPr lang="de-DE" sz="2400" dirty="0" err="1" smtClean="0"/>
              <a:t>for</a:t>
            </a:r>
            <a:r>
              <a:rPr lang="de-DE" sz="2400" dirty="0" smtClean="0"/>
              <a:t> </a:t>
            </a:r>
            <a:r>
              <a:rPr lang="de-DE" sz="2400" dirty="0" err="1" smtClean="0"/>
              <a:t>example</a:t>
            </a:r>
            <a:r>
              <a:rPr lang="de-DE" sz="2400" dirty="0" smtClean="0"/>
              <a:t> in </a:t>
            </a:r>
            <a:r>
              <a:rPr lang="de-DE" sz="2400" dirty="0" err="1" smtClean="0"/>
              <a:t>some</a:t>
            </a:r>
            <a:r>
              <a:rPr lang="de-DE" sz="2400" dirty="0" smtClean="0"/>
              <a:t> alpine </a:t>
            </a:r>
            <a:r>
              <a:rPr lang="de-DE" sz="2400" dirty="0" err="1" smtClean="0"/>
              <a:t>regions</a:t>
            </a:r>
            <a:r>
              <a:rPr lang="de-DE" sz="2400" dirty="0" smtClean="0"/>
              <a:t> </a:t>
            </a:r>
            <a:r>
              <a:rPr lang="de-DE" sz="2400" dirty="0" err="1" smtClean="0"/>
              <a:t>with</a:t>
            </a:r>
            <a:r>
              <a:rPr lang="de-DE" sz="2400" dirty="0" smtClean="0"/>
              <a:t> </a:t>
            </a:r>
            <a:r>
              <a:rPr lang="de-DE" sz="2400" dirty="0" err="1" smtClean="0"/>
              <a:t>one</a:t>
            </a:r>
            <a:r>
              <a:rPr lang="de-DE" sz="2400" dirty="0" smtClean="0"/>
              <a:t> </a:t>
            </a:r>
            <a:r>
              <a:rPr lang="de-DE" sz="2400" dirty="0" err="1" smtClean="0"/>
              <a:t>transceiver</a:t>
            </a:r>
            <a:r>
              <a:rPr lang="de-DE" sz="2400" dirty="0" smtClean="0"/>
              <a:t> </a:t>
            </a:r>
            <a:r>
              <a:rPr lang="de-DE" sz="2400" dirty="0" err="1" smtClean="0"/>
              <a:t>at</a:t>
            </a:r>
            <a:r>
              <a:rPr lang="de-DE" sz="2400" dirty="0" smtClean="0"/>
              <a:t> a </a:t>
            </a:r>
            <a:r>
              <a:rPr lang="de-DE" sz="2400" dirty="0" err="1" smtClean="0"/>
              <a:t>high</a:t>
            </a:r>
            <a:r>
              <a:rPr lang="de-DE" sz="2400" dirty="0" smtClean="0"/>
              <a:t> </a:t>
            </a:r>
            <a:r>
              <a:rPr lang="de-DE" sz="2400" dirty="0" err="1" smtClean="0"/>
              <a:t>mountain</a:t>
            </a:r>
            <a:r>
              <a:rPr lang="de-DE" sz="2400" dirty="0" smtClean="0"/>
              <a:t>, but </a:t>
            </a:r>
            <a:r>
              <a:rPr lang="de-DE" sz="2400" dirty="0" err="1" smtClean="0"/>
              <a:t>it</a:t>
            </a:r>
            <a:r>
              <a:rPr lang="de-DE" sz="2400" dirty="0" smtClean="0"/>
              <a:t> </a:t>
            </a:r>
            <a:r>
              <a:rPr lang="de-DE" sz="2400" dirty="0" err="1" smtClean="0"/>
              <a:t>is</a:t>
            </a:r>
            <a:r>
              <a:rPr lang="de-DE" sz="2400" dirty="0" smtClean="0"/>
              <a:t> </a:t>
            </a:r>
            <a:r>
              <a:rPr lang="de-DE" sz="2400" dirty="0" err="1" smtClean="0"/>
              <a:t>unlikely</a:t>
            </a:r>
            <a:r>
              <a:rPr lang="de-DE" sz="2400" dirty="0" smtClean="0"/>
              <a:t>, </a:t>
            </a:r>
            <a:r>
              <a:rPr lang="de-DE" sz="2400" dirty="0" err="1" smtClean="0"/>
              <a:t>that</a:t>
            </a:r>
            <a:r>
              <a:rPr lang="de-DE" sz="2400" dirty="0" smtClean="0"/>
              <a:t> ultra-</a:t>
            </a:r>
            <a:r>
              <a:rPr lang="de-DE" sz="2400" dirty="0" err="1" smtClean="0"/>
              <a:t>high</a:t>
            </a:r>
            <a:r>
              <a:rPr lang="de-DE" sz="2400" dirty="0" smtClean="0"/>
              <a:t> </a:t>
            </a:r>
            <a:r>
              <a:rPr lang="de-DE" sz="2400" dirty="0" err="1" smtClean="0"/>
              <a:t>capacity</a:t>
            </a:r>
            <a:r>
              <a:rPr lang="de-DE" sz="2400" dirty="0" smtClean="0"/>
              <a:t> links </a:t>
            </a:r>
            <a:r>
              <a:rPr lang="de-DE" sz="2400" dirty="0" err="1" smtClean="0"/>
              <a:t>are</a:t>
            </a:r>
            <a:r>
              <a:rPr lang="de-DE" sz="2400" dirty="0" smtClean="0"/>
              <a:t> </a:t>
            </a:r>
            <a:r>
              <a:rPr lang="de-DE" sz="2400" dirty="0" err="1" smtClean="0"/>
              <a:t>required</a:t>
            </a:r>
            <a:r>
              <a:rPr lang="de-DE" sz="2400" dirty="0" smtClean="0"/>
              <a:t> </a:t>
            </a:r>
            <a:r>
              <a:rPr lang="de-DE" sz="2400" dirty="0" err="1" smtClean="0"/>
              <a:t>there</a:t>
            </a:r>
            <a:r>
              <a:rPr lang="de-DE" sz="2400" dirty="0" smtClean="0"/>
              <a:t>. </a:t>
            </a:r>
            <a:r>
              <a:rPr lang="en-US" sz="2400" dirty="0" smtClean="0"/>
              <a:t>Therefore the attenuation by clouds may be less relevant.</a:t>
            </a:r>
            <a:endParaRPr lang="de-DE" sz="2400" dirty="0" smtClean="0"/>
          </a:p>
          <a:p>
            <a:r>
              <a:rPr lang="de-DE" sz="2400" dirty="0" err="1" smtClean="0"/>
              <a:t>However</a:t>
            </a:r>
            <a:r>
              <a:rPr lang="de-DE" sz="2400" dirty="0" smtClean="0"/>
              <a:t>, </a:t>
            </a:r>
            <a:r>
              <a:rPr lang="de-DE" sz="2400" dirty="0" err="1" smtClean="0"/>
              <a:t>the</a:t>
            </a:r>
            <a:r>
              <a:rPr lang="de-DE" sz="2400" dirty="0" smtClean="0"/>
              <a:t> </a:t>
            </a:r>
            <a:r>
              <a:rPr lang="de-DE" sz="2400" dirty="0" err="1" smtClean="0"/>
              <a:t>influence</a:t>
            </a:r>
            <a:r>
              <a:rPr lang="de-DE" sz="2400" dirty="0" smtClean="0"/>
              <a:t> of </a:t>
            </a:r>
            <a:r>
              <a:rPr lang="de-DE" sz="2400" dirty="0" err="1" smtClean="0"/>
              <a:t>fog</a:t>
            </a:r>
            <a:r>
              <a:rPr lang="de-DE" sz="2400" dirty="0" smtClean="0"/>
              <a:t> </a:t>
            </a:r>
            <a:r>
              <a:rPr lang="de-DE" sz="2400" dirty="0" err="1" smtClean="0"/>
              <a:t>may</a:t>
            </a:r>
            <a:r>
              <a:rPr lang="de-DE" sz="2400" dirty="0" smtClean="0"/>
              <a:t> </a:t>
            </a:r>
            <a:r>
              <a:rPr lang="de-DE" sz="2400" dirty="0" err="1" smtClean="0"/>
              <a:t>be</a:t>
            </a:r>
            <a:r>
              <a:rPr lang="de-DE" sz="2400" dirty="0" smtClean="0"/>
              <a:t> </a:t>
            </a:r>
            <a:r>
              <a:rPr lang="de-DE" sz="2400" dirty="0" err="1" smtClean="0"/>
              <a:t>interest</a:t>
            </a:r>
            <a:r>
              <a:rPr lang="de-DE" sz="2400" dirty="0" smtClean="0"/>
              <a:t> also </a:t>
            </a:r>
            <a:r>
              <a:rPr lang="de-DE" sz="2400" dirty="0" err="1" smtClean="0"/>
              <a:t>for</a:t>
            </a:r>
            <a:r>
              <a:rPr lang="de-DE" sz="2400" dirty="0" smtClean="0"/>
              <a:t> </a:t>
            </a:r>
            <a:r>
              <a:rPr lang="de-DE" sz="2400" dirty="0" err="1" smtClean="0"/>
              <a:t>dense</a:t>
            </a:r>
            <a:r>
              <a:rPr lang="de-DE" sz="2400" dirty="0" smtClean="0"/>
              <a:t> urban </a:t>
            </a:r>
            <a:r>
              <a:rPr lang="de-DE" sz="2400" dirty="0" err="1" smtClean="0"/>
              <a:t>area</a:t>
            </a:r>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Calculation</a:t>
            </a:r>
            <a:r>
              <a:rPr lang="de-DE" dirty="0" smtClean="0"/>
              <a:t> of </a:t>
            </a:r>
            <a:r>
              <a:rPr lang="de-DE" dirty="0" err="1" smtClean="0"/>
              <a:t>the</a:t>
            </a:r>
            <a:r>
              <a:rPr lang="de-DE" dirty="0" smtClean="0"/>
              <a:t> total Path Loss</a:t>
            </a:r>
            <a:endParaRPr lang="de-DE" dirty="0"/>
          </a:p>
        </p:txBody>
      </p:sp>
      <p:sp>
        <p:nvSpPr>
          <p:cNvPr id="3" name="Inhaltsplatzhalter 2"/>
          <p:cNvSpPr>
            <a:spLocks noGrp="1"/>
          </p:cNvSpPr>
          <p:nvPr>
            <p:ph idx="1"/>
          </p:nvPr>
        </p:nvSpPr>
        <p:spPr/>
        <p:txBody>
          <a:bodyPr/>
          <a:lstStyle/>
          <a:p>
            <a:r>
              <a:rPr lang="de-DE" sz="2400" dirty="0" smtClean="0"/>
              <a:t>The </a:t>
            </a:r>
            <a:r>
              <a:rPr lang="de-DE" sz="2400" dirty="0" err="1" smtClean="0"/>
              <a:t>overall</a:t>
            </a:r>
            <a:r>
              <a:rPr lang="de-DE" sz="2400" dirty="0" smtClean="0"/>
              <a:t> </a:t>
            </a:r>
            <a:r>
              <a:rPr lang="de-DE" sz="2400" dirty="0" err="1" smtClean="0"/>
              <a:t>path</a:t>
            </a:r>
            <a:r>
              <a:rPr lang="de-DE" sz="2400" dirty="0" smtClean="0"/>
              <a:t> </a:t>
            </a:r>
            <a:r>
              <a:rPr lang="de-DE" sz="2400" dirty="0" err="1" smtClean="0"/>
              <a:t>loss</a:t>
            </a:r>
            <a:r>
              <a:rPr lang="de-DE" sz="2400" dirty="0" smtClean="0"/>
              <a:t> </a:t>
            </a:r>
            <a:r>
              <a:rPr lang="de-DE" sz="2400" dirty="0" err="1" smtClean="0"/>
              <a:t>at</a:t>
            </a:r>
            <a:r>
              <a:rPr lang="de-DE" sz="2400" dirty="0" smtClean="0"/>
              <a:t> a </a:t>
            </a:r>
            <a:r>
              <a:rPr lang="de-DE" sz="2400" dirty="0" err="1" smtClean="0"/>
              <a:t>distance</a:t>
            </a:r>
            <a:r>
              <a:rPr lang="de-DE" sz="2400" dirty="0" smtClean="0"/>
              <a:t> d and a </a:t>
            </a:r>
            <a:r>
              <a:rPr lang="de-DE" sz="2400" dirty="0" err="1" smtClean="0"/>
              <a:t>carrier</a:t>
            </a:r>
            <a:r>
              <a:rPr lang="de-DE" sz="2400" dirty="0" smtClean="0"/>
              <a:t> </a:t>
            </a:r>
            <a:r>
              <a:rPr lang="de-DE" sz="2400" dirty="0" err="1" smtClean="0"/>
              <a:t>frequency</a:t>
            </a:r>
            <a:r>
              <a:rPr lang="de-DE" sz="2400" dirty="0" smtClean="0"/>
              <a:t> f </a:t>
            </a:r>
            <a:r>
              <a:rPr lang="de-DE" sz="2400" dirty="0" err="1" smtClean="0"/>
              <a:t>can</a:t>
            </a:r>
            <a:r>
              <a:rPr lang="de-DE" sz="2400" dirty="0" smtClean="0"/>
              <a:t> </a:t>
            </a:r>
            <a:r>
              <a:rPr lang="de-DE" sz="2400" dirty="0" err="1" smtClean="0"/>
              <a:t>be</a:t>
            </a:r>
            <a:r>
              <a:rPr lang="de-DE" sz="2400" dirty="0" smtClean="0"/>
              <a:t> </a:t>
            </a:r>
            <a:r>
              <a:rPr lang="de-DE" sz="2400" dirty="0" err="1" smtClean="0"/>
              <a:t>modelled</a:t>
            </a:r>
            <a:r>
              <a:rPr lang="de-DE" sz="2400" dirty="0" smtClean="0"/>
              <a:t> </a:t>
            </a:r>
            <a:r>
              <a:rPr lang="de-DE" sz="2400" dirty="0" err="1" smtClean="0"/>
              <a:t>as</a:t>
            </a:r>
            <a:r>
              <a:rPr lang="de-DE" sz="2400" dirty="0" smtClean="0"/>
              <a:t>:</a:t>
            </a:r>
          </a:p>
          <a:p>
            <a:endParaRPr lang="de-DE" sz="2400" dirty="0" smtClean="0"/>
          </a:p>
          <a:p>
            <a:endParaRPr lang="de-DE" sz="2400" dirty="0" smtClean="0"/>
          </a:p>
          <a:p>
            <a:endParaRPr lang="de-DE" sz="2400" dirty="0" smtClean="0"/>
          </a:p>
          <a:p>
            <a:endParaRPr lang="de-DE" sz="2400" dirty="0" smtClean="0"/>
          </a:p>
          <a:p>
            <a:pPr>
              <a:buNone/>
            </a:pPr>
            <a:r>
              <a:rPr lang="de-DE" sz="2400" dirty="0" smtClean="0"/>
              <a:t>       </a:t>
            </a:r>
            <a:r>
              <a:rPr lang="de-DE" sz="2400" dirty="0" err="1" smtClean="0"/>
              <a:t>where</a:t>
            </a:r>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graphicFrame>
        <p:nvGraphicFramePr>
          <p:cNvPr id="7" name="Objekt 6"/>
          <p:cNvGraphicFramePr>
            <a:graphicFrameLocks noChangeAspect="1"/>
          </p:cNvGraphicFramePr>
          <p:nvPr/>
        </p:nvGraphicFramePr>
        <p:xfrm>
          <a:off x="2435225" y="4568825"/>
          <a:ext cx="5443538" cy="1798638"/>
        </p:xfrm>
        <a:graphic>
          <a:graphicData uri="http://schemas.openxmlformats.org/presentationml/2006/ole">
            <p:oleObj spid="_x0000_s1026" name="Formel" r:id="rId3" imgW="2768400" imgH="914400" progId="Equation.3">
              <p:embed/>
            </p:oleObj>
          </a:graphicData>
        </a:graphic>
      </p:graphicFrame>
      <p:graphicFrame>
        <p:nvGraphicFramePr>
          <p:cNvPr id="1027" name="Object 3"/>
          <p:cNvGraphicFramePr>
            <a:graphicFrameLocks noChangeAspect="1"/>
          </p:cNvGraphicFramePr>
          <p:nvPr/>
        </p:nvGraphicFramePr>
        <p:xfrm>
          <a:off x="1343025" y="3230564"/>
          <a:ext cx="6365875" cy="1016225"/>
        </p:xfrm>
        <a:graphic>
          <a:graphicData uri="http://schemas.openxmlformats.org/presentationml/2006/ole">
            <p:oleObj spid="_x0000_s1027" name="Formel" r:id="rId4" imgW="2705040" imgH="431640" progId="Equation.3">
              <p:embed/>
            </p:oleObj>
          </a:graphicData>
        </a:graphic>
      </p:graphicFrame>
      <p:sp>
        <p:nvSpPr>
          <p:cNvPr id="9" name="Textfeld 8"/>
          <p:cNvSpPr txBox="1"/>
          <p:nvPr/>
        </p:nvSpPr>
        <p:spPr>
          <a:xfrm>
            <a:off x="8191500" y="3175000"/>
            <a:ext cx="543739" cy="461665"/>
          </a:xfrm>
          <a:prstGeom prst="rect">
            <a:avLst/>
          </a:prstGeom>
          <a:noFill/>
        </p:spPr>
        <p:txBody>
          <a:bodyPr wrap="none" rtlCol="0">
            <a:spAutoFit/>
          </a:bodyPr>
          <a:lstStyle/>
          <a:p>
            <a:r>
              <a:rPr lang="de-DE" sz="2400" dirty="0" smtClean="0"/>
              <a:t>(1)</a:t>
            </a:r>
            <a:endParaRPr lang="de-DE"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200" dirty="0" err="1" smtClean="0"/>
              <a:t>Specific</a:t>
            </a:r>
            <a:r>
              <a:rPr lang="de-DE" sz="3200" dirty="0" smtClean="0"/>
              <a:t> </a:t>
            </a:r>
            <a:r>
              <a:rPr lang="de-DE" sz="3200" dirty="0" err="1" smtClean="0"/>
              <a:t>Attenuation</a:t>
            </a:r>
            <a:r>
              <a:rPr lang="de-DE" sz="3200" dirty="0" smtClean="0"/>
              <a:t> </a:t>
            </a:r>
            <a:r>
              <a:rPr lang="de-DE" sz="3200" dirty="0" err="1" smtClean="0"/>
              <a:t>by</a:t>
            </a:r>
            <a:r>
              <a:rPr lang="de-DE" sz="3200" dirty="0" smtClean="0"/>
              <a:t> </a:t>
            </a:r>
            <a:r>
              <a:rPr lang="de-DE" sz="3200" dirty="0" err="1" smtClean="0"/>
              <a:t>Atmospheric</a:t>
            </a:r>
            <a:r>
              <a:rPr lang="de-DE" sz="3200" dirty="0" smtClean="0"/>
              <a:t> Gases </a:t>
            </a:r>
            <a:r>
              <a:rPr lang="de-DE" sz="3200" dirty="0" err="1" smtClean="0"/>
              <a:t>according</a:t>
            </a:r>
            <a:r>
              <a:rPr lang="de-DE" sz="3200" dirty="0" smtClean="0"/>
              <a:t> </a:t>
            </a:r>
            <a:r>
              <a:rPr lang="de-DE" sz="3200" dirty="0" err="1" smtClean="0"/>
              <a:t>to</a:t>
            </a:r>
            <a:r>
              <a:rPr lang="de-DE" sz="3200" dirty="0" smtClean="0"/>
              <a:t> ITU-R P.676-10 [2]</a:t>
            </a:r>
            <a:endParaRPr lang="de-DE" sz="3200" dirty="0"/>
          </a:p>
        </p:txBody>
      </p:sp>
      <p:sp>
        <p:nvSpPr>
          <p:cNvPr id="3" name="Inhaltsplatzhalter 2"/>
          <p:cNvSpPr>
            <a:spLocks noGrp="1"/>
          </p:cNvSpPr>
          <p:nvPr>
            <p:ph idx="1"/>
          </p:nvPr>
        </p:nvSpPr>
        <p:spPr/>
        <p:txBody>
          <a:bodyPr/>
          <a:lstStyle/>
          <a:p>
            <a:r>
              <a:rPr lang="de-DE" sz="2000" dirty="0" err="1" smtClean="0"/>
              <a:t>Two</a:t>
            </a:r>
            <a:r>
              <a:rPr lang="de-DE" sz="2000" dirty="0" smtClean="0"/>
              <a:t> </a:t>
            </a:r>
            <a:r>
              <a:rPr lang="de-DE" sz="2000" dirty="0" err="1" smtClean="0"/>
              <a:t>methods</a:t>
            </a:r>
            <a:r>
              <a:rPr lang="de-DE" sz="2000" dirty="0" smtClean="0"/>
              <a:t> </a:t>
            </a:r>
            <a:r>
              <a:rPr lang="de-DE" sz="2000" dirty="0" err="1" smtClean="0"/>
              <a:t>are</a:t>
            </a:r>
            <a:r>
              <a:rPr lang="de-DE" sz="2000" dirty="0" smtClean="0"/>
              <a:t> </a:t>
            </a:r>
            <a:r>
              <a:rPr lang="de-DE" sz="2000" dirty="0" err="1" smtClean="0"/>
              <a:t>decribed</a:t>
            </a:r>
            <a:r>
              <a:rPr lang="de-DE" sz="2000" dirty="0" smtClean="0"/>
              <a:t> in ITU-R P.676-10:</a:t>
            </a:r>
          </a:p>
          <a:p>
            <a:pPr lvl="1"/>
            <a:r>
              <a:rPr lang="de-DE" sz="1800" dirty="0" smtClean="0"/>
              <a:t>A </a:t>
            </a:r>
            <a:r>
              <a:rPr lang="de-DE" sz="1800" dirty="0" err="1" smtClean="0"/>
              <a:t>more</a:t>
            </a:r>
            <a:r>
              <a:rPr lang="de-DE" sz="1800" dirty="0" smtClean="0"/>
              <a:t> </a:t>
            </a:r>
            <a:r>
              <a:rPr lang="de-DE" sz="1800" dirty="0" err="1" smtClean="0"/>
              <a:t>detailed</a:t>
            </a:r>
            <a:r>
              <a:rPr lang="de-DE" sz="1800" dirty="0" smtClean="0"/>
              <a:t> </a:t>
            </a:r>
            <a:r>
              <a:rPr lang="de-DE" sz="1800" dirty="0" err="1" smtClean="0"/>
              <a:t>line</a:t>
            </a:r>
            <a:r>
              <a:rPr lang="de-DE" sz="1800" dirty="0" smtClean="0"/>
              <a:t> –</a:t>
            </a:r>
            <a:r>
              <a:rPr lang="de-DE" sz="1800" dirty="0" err="1" smtClean="0"/>
              <a:t>by-line</a:t>
            </a:r>
            <a:r>
              <a:rPr lang="de-DE" sz="1800" dirty="0" smtClean="0"/>
              <a:t> </a:t>
            </a:r>
            <a:r>
              <a:rPr lang="de-DE" sz="1800" dirty="0" err="1" smtClean="0"/>
              <a:t>calculation</a:t>
            </a:r>
            <a:r>
              <a:rPr lang="de-DE" sz="1800" dirty="0" smtClean="0"/>
              <a:t> of </a:t>
            </a:r>
            <a:r>
              <a:rPr lang="de-DE" sz="1800" dirty="0" err="1" smtClean="0"/>
              <a:t>gaseous</a:t>
            </a:r>
            <a:r>
              <a:rPr lang="de-DE" sz="1800" dirty="0" smtClean="0"/>
              <a:t> </a:t>
            </a:r>
            <a:r>
              <a:rPr lang="de-DE" sz="1800" dirty="0" err="1" smtClean="0"/>
              <a:t>attenuation</a:t>
            </a:r>
            <a:endParaRPr lang="de-DE" sz="1800" dirty="0" smtClean="0"/>
          </a:p>
          <a:p>
            <a:pPr lvl="1"/>
            <a:r>
              <a:rPr lang="de-DE" sz="1800" dirty="0" smtClean="0"/>
              <a:t>A </a:t>
            </a:r>
            <a:r>
              <a:rPr lang="de-DE" sz="1800" dirty="0" err="1" smtClean="0"/>
              <a:t>simplified</a:t>
            </a:r>
            <a:r>
              <a:rPr lang="de-DE" sz="1800" dirty="0" smtClean="0"/>
              <a:t> </a:t>
            </a:r>
            <a:r>
              <a:rPr lang="de-DE" sz="1800" dirty="0" err="1" smtClean="0"/>
              <a:t>method</a:t>
            </a:r>
            <a:r>
              <a:rPr lang="de-DE" sz="1800" dirty="0" smtClean="0"/>
              <a:t>, </a:t>
            </a:r>
            <a:r>
              <a:rPr lang="de-DE" sz="1800" dirty="0" err="1" smtClean="0"/>
              <a:t>based</a:t>
            </a:r>
            <a:r>
              <a:rPr lang="de-DE" sz="1800" dirty="0" smtClean="0"/>
              <a:t> on </a:t>
            </a:r>
            <a:r>
              <a:rPr lang="de-DE" sz="1800" dirty="0" err="1" smtClean="0"/>
              <a:t>curve-fitting</a:t>
            </a:r>
            <a:r>
              <a:rPr lang="de-DE" sz="1800" dirty="0" smtClean="0"/>
              <a:t> of </a:t>
            </a:r>
            <a:r>
              <a:rPr lang="de-DE" sz="1800" dirty="0" err="1" smtClean="0"/>
              <a:t>the</a:t>
            </a:r>
            <a:r>
              <a:rPr lang="de-DE" sz="1800" dirty="0" smtClean="0"/>
              <a:t> </a:t>
            </a:r>
            <a:r>
              <a:rPr lang="de-DE" sz="1800" dirty="0" err="1" smtClean="0"/>
              <a:t>line-by-line</a:t>
            </a:r>
            <a:r>
              <a:rPr lang="de-DE" sz="1800" dirty="0" smtClean="0"/>
              <a:t> </a:t>
            </a:r>
            <a:r>
              <a:rPr lang="de-DE" sz="1800" dirty="0" err="1" smtClean="0"/>
              <a:t>calculation</a:t>
            </a:r>
            <a:r>
              <a:rPr lang="de-DE" sz="1800" dirty="0" smtClean="0"/>
              <a:t> </a:t>
            </a:r>
            <a:r>
              <a:rPr lang="en-GB" sz="1800" dirty="0" smtClean="0"/>
              <a:t>agrees with the more accurate calculations to within an average of about </a:t>
            </a:r>
            <a:r>
              <a:rPr lang="fr-FR" sz="1800" dirty="0" smtClean="0">
                <a:sym typeface="Symbol"/>
              </a:rPr>
              <a:t></a:t>
            </a:r>
            <a:r>
              <a:rPr lang="en-GB" sz="1800" dirty="0" smtClean="0"/>
              <a:t>10% at frequencies removed from the centres of major absorption lines. The absolute difference between the results from these algorithms and the line-by-line calculation is generally less than 0.1 dB/km and reaches a maximum of 0.7 dB/km near 60 GHz. </a:t>
            </a:r>
            <a:endParaRPr lang="de-DE" sz="2400" dirty="0" smtClean="0"/>
          </a:p>
          <a:p>
            <a:r>
              <a:rPr lang="en-GB" sz="2000" dirty="0" smtClean="0"/>
              <a:t>In the following the specific attenuation due to dry air and water vapour, is estimated using the  simplified algorithms, valid for the frequency range 120 to 350 GHz</a:t>
            </a:r>
            <a:endParaRPr lang="de-DE" sz="2400" dirty="0" smtClean="0"/>
          </a:p>
          <a:p>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Specific</a:t>
            </a:r>
            <a:r>
              <a:rPr lang="de-DE" dirty="0" smtClean="0"/>
              <a:t> </a:t>
            </a:r>
            <a:r>
              <a:rPr lang="de-DE" dirty="0" err="1" smtClean="0"/>
              <a:t>Attenuation</a:t>
            </a:r>
            <a:r>
              <a:rPr lang="de-DE" dirty="0" smtClean="0"/>
              <a:t> </a:t>
            </a:r>
            <a:r>
              <a:rPr lang="de-DE" dirty="0" err="1" smtClean="0">
                <a:latin typeface="Symbol" pitchFamily="18" charset="2"/>
              </a:rPr>
              <a:t>g</a:t>
            </a:r>
            <a:r>
              <a:rPr lang="de-DE" baseline="-25000" dirty="0" err="1" smtClean="0"/>
              <a:t>o</a:t>
            </a:r>
            <a:r>
              <a:rPr lang="de-DE" baseline="-25000" dirty="0" smtClean="0"/>
              <a:t> </a:t>
            </a:r>
            <a:r>
              <a:rPr lang="de-DE" dirty="0" err="1" smtClean="0"/>
              <a:t>for</a:t>
            </a:r>
            <a:r>
              <a:rPr lang="de-DE" dirty="0" smtClean="0"/>
              <a:t> Dry Air</a:t>
            </a:r>
            <a:endParaRPr lang="de-DE" dirty="0"/>
          </a:p>
        </p:txBody>
      </p:sp>
      <p:sp>
        <p:nvSpPr>
          <p:cNvPr id="3" name="Inhaltsplatzhalter 2"/>
          <p:cNvSpPr>
            <a:spLocks noGrp="1"/>
          </p:cNvSpPr>
          <p:nvPr>
            <p:ph idx="1"/>
          </p:nvPr>
        </p:nvSpPr>
        <p:spPr>
          <a:xfrm>
            <a:off x="685800" y="1981200"/>
            <a:ext cx="7772400" cy="977900"/>
          </a:xfrm>
        </p:spPr>
        <p:txBody>
          <a:bodyPr/>
          <a:lstStyle/>
          <a:p>
            <a:r>
              <a:rPr lang="de-DE" sz="2400" dirty="0" smtClean="0"/>
              <a:t> </a:t>
            </a:r>
            <a:r>
              <a:rPr lang="de-DE" sz="2400" dirty="0" err="1" smtClean="0">
                <a:latin typeface="Symbol" pitchFamily="18" charset="2"/>
              </a:rPr>
              <a:t>g</a:t>
            </a:r>
            <a:r>
              <a:rPr lang="de-DE" sz="2400" baseline="-25000" dirty="0" err="1" smtClean="0"/>
              <a:t>o</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81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3" name="Object 1"/>
          <p:cNvGraphicFramePr>
            <a:graphicFrameLocks noChangeAspect="1"/>
          </p:cNvGraphicFramePr>
          <p:nvPr/>
        </p:nvGraphicFramePr>
        <p:xfrm>
          <a:off x="1676400" y="2578100"/>
          <a:ext cx="5871633" cy="711200"/>
        </p:xfrm>
        <a:graphic>
          <a:graphicData uri="http://schemas.openxmlformats.org/presentationml/2006/ole">
            <p:oleObj spid="_x0000_s8193" name="Formel" r:id="rId3" imgW="4406900" imgH="533400" progId="Equation.3">
              <p:embed/>
            </p:oleObj>
          </a:graphicData>
        </a:graphic>
      </p:graphicFrame>
      <p:sp>
        <p:nvSpPr>
          <p:cNvPr id="81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5" name="Object 3"/>
          <p:cNvGraphicFramePr>
            <a:graphicFrameLocks noChangeAspect="1"/>
          </p:cNvGraphicFramePr>
          <p:nvPr/>
        </p:nvGraphicFramePr>
        <p:xfrm>
          <a:off x="1981200" y="3390900"/>
          <a:ext cx="5276932" cy="431800"/>
        </p:xfrm>
        <a:graphic>
          <a:graphicData uri="http://schemas.openxmlformats.org/presentationml/2006/ole">
            <p:oleObj spid="_x0000_s8195" name="Formel" r:id="rId4" imgW="2997200" imgH="241300" progId="Equation.3">
              <p:embed/>
            </p:oleObj>
          </a:graphicData>
        </a:graphic>
      </p:graphicFrame>
      <p:sp>
        <p:nvSpPr>
          <p:cNvPr id="81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8197" name="Object 5"/>
          <p:cNvGraphicFramePr>
            <a:graphicFrameLocks noChangeAspect="1"/>
          </p:cNvGraphicFramePr>
          <p:nvPr/>
        </p:nvGraphicFramePr>
        <p:xfrm>
          <a:off x="1943100" y="3898900"/>
          <a:ext cx="5197231" cy="508000"/>
        </p:xfrm>
        <a:graphic>
          <a:graphicData uri="http://schemas.openxmlformats.org/presentationml/2006/ole">
            <p:oleObj spid="_x0000_s8197" name="Formel" r:id="rId5" imgW="2946400" imgH="279400" progId="Equation.3">
              <p:embed/>
            </p:oleObj>
          </a:graphicData>
        </a:graphic>
      </p:graphicFrame>
      <p:sp>
        <p:nvSpPr>
          <p:cNvPr id="8199" name="Rectangle 7"/>
          <p:cNvSpPr>
            <a:spLocks noChangeArrowheads="1"/>
          </p:cNvSpPr>
          <p:nvPr/>
        </p:nvSpPr>
        <p:spPr bwMode="auto">
          <a:xfrm>
            <a:off x="731561" y="4641962"/>
            <a:ext cx="751074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where:</a:t>
            </a:r>
            <a:r>
              <a:rPr lang="de-DE" sz="800" dirty="0" smtClean="0">
                <a:latin typeface="Arial" pitchFamily="34" charset="0"/>
                <a:cs typeface="Arial" pitchFamily="34" charset="0"/>
              </a:rPr>
              <a:t>	</a:t>
            </a:r>
            <a:r>
              <a:rPr kumimoji="0" lang="en-US" sz="1600" b="0" i="1" u="none" strike="noStrike" cap="none" normalizeH="0" baseline="0" dirty="0" smtClean="0">
                <a:ln>
                  <a:noFill/>
                </a:ln>
                <a:solidFill>
                  <a:schemeClr val="tx1"/>
                </a:solidFill>
                <a:effectLst/>
                <a:latin typeface="+mn-lt"/>
                <a:ea typeface="Times New Roman" pitchFamily="18" charset="0"/>
                <a:cs typeface="Arial" pitchFamily="34" charset="0"/>
              </a:rPr>
              <a:t>f</a:t>
            </a:r>
            <a:r>
              <a:rPr kumimoji="0" lang="en-US" sz="8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frequency (GHz)</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p</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/1013, where </a:t>
            </a:r>
            <a:r>
              <a:rPr kumimoji="0" lang="en-GB" sz="1600" b="0" i="1" u="none" strike="noStrike" cap="none" normalizeH="0" baseline="0" dirty="0" err="1" smtClean="0">
                <a:ln>
                  <a:noFill/>
                </a:ln>
                <a:solidFill>
                  <a:schemeClr val="tx1"/>
                </a:solidFill>
                <a:effectLst/>
                <a:latin typeface="+mn-lt"/>
                <a:ea typeface="Times New Roman" pitchFamily="18" charset="0"/>
                <a:cs typeface="Arial" pitchFamily="34" charset="0"/>
              </a:rPr>
              <a:t>p</a:t>
            </a:r>
            <a:r>
              <a:rPr kumimoji="0" lang="en-GB" sz="1600" b="0" i="1" u="none" strike="noStrike" cap="none" normalizeH="0" baseline="-30000" dirty="0" err="1" smtClean="0">
                <a:ln>
                  <a:noFill/>
                </a:ln>
                <a:solidFill>
                  <a:schemeClr val="tx1"/>
                </a:solidFill>
                <a:effectLst/>
                <a:latin typeface="+mn-lt"/>
                <a:ea typeface="Times New Roman" pitchFamily="18" charset="0"/>
                <a:cs typeface="Arial" pitchFamily="34" charset="0"/>
              </a:rPr>
              <a:t>tot</a:t>
            </a:r>
            <a:r>
              <a:rPr kumimoji="0" lang="en-GB" sz="1600" b="0" i="0" u="none" strike="noStrike" cap="none" normalizeH="0" baseline="0" dirty="0" smtClean="0">
                <a:ln>
                  <a:noFill/>
                </a:ln>
                <a:solidFill>
                  <a:schemeClr val="tx1"/>
                </a:solidFill>
                <a:effectLst/>
                <a:latin typeface="+mn-lt"/>
                <a:ea typeface="Times New Roman" pitchFamily="18" charset="0"/>
                <a:cs typeface="Arial" pitchFamily="34" charset="0"/>
              </a:rPr>
              <a:t> represents total air pressure</a:t>
            </a:r>
            <a:endParaRPr kumimoji="0" lang="de-DE" sz="800" b="0" i="0" u="none" strike="noStrike" cap="none" normalizeH="0" baseline="0" dirty="0" smtClean="0">
              <a:ln>
                <a:noFill/>
              </a:ln>
              <a:solidFill>
                <a:schemeClr val="tx1"/>
              </a:solidFill>
              <a:effectLst/>
              <a:latin typeface="+mn-lt"/>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en-GB" sz="1600" b="0" i="1"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err="1" smtClean="0">
                <a:ln>
                  <a:noFill/>
                </a:ln>
                <a:solidFill>
                  <a:schemeClr val="tx1"/>
                </a:solidFill>
                <a:effectLst/>
                <a:latin typeface="+mn-lt"/>
                <a:ea typeface="Times New Roman" pitchFamily="18" charset="0"/>
                <a:cs typeface="Arial" pitchFamily="34" charset="0"/>
              </a:rPr>
              <a:t>r</a:t>
            </a:r>
            <a:r>
              <a:rPr kumimoji="0" lang="fr-FR" sz="1100" b="0" i="1" u="none" strike="noStrike" cap="none" normalizeH="0" baseline="0" dirty="0" err="1" smtClean="0">
                <a:ln>
                  <a:noFill/>
                </a:ln>
                <a:solidFill>
                  <a:schemeClr val="tx1"/>
                </a:solidFill>
                <a:effectLst/>
                <a:latin typeface="+mn-lt"/>
                <a:ea typeface="Times New Roman" pitchFamily="18" charset="0"/>
                <a:cs typeface="Arial" pitchFamily="34" charset="0"/>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288/(273 </a:t>
            </a:r>
            <a:r>
              <a:rPr kumimoji="0" lang="en-US"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rPr>
              <a:t> </a:t>
            </a: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t</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endParaRPr kumimoji="0" lang="de-DE" sz="800" b="0" i="0" u="none" strike="noStrike" cap="none" normalizeH="0" baseline="0" dirty="0" smtClean="0">
              <a:ln>
                <a:noFill/>
              </a:ln>
              <a:solidFill>
                <a:schemeClr val="tx1"/>
              </a:solidFill>
              <a:effectLst/>
              <a:latin typeface="+mn-lt"/>
              <a:cs typeface="Arial" pitchFamily="34" charset="0"/>
              <a:sym typeface="Symbol" pitchFamily="18" charset="2"/>
            </a:endParaRPr>
          </a:p>
          <a:p>
            <a:pPr marL="0" marR="0" lvl="0" indent="0" algn="just" defTabSz="914400" rtl="0" eaLnBrk="0" fontAlgn="base" latinLnBrk="0" hangingPunct="0">
              <a:lnSpc>
                <a:spcPct val="150000"/>
              </a:lnSpc>
              <a:spcBef>
                <a:spcPct val="0"/>
              </a:spcBef>
              <a:spcAft>
                <a:spcPct val="0"/>
              </a:spcAft>
              <a:buClrTx/>
              <a:buSzTx/>
              <a:buFontTx/>
              <a:buNone/>
              <a:tabLst>
                <a:tab pos="1260475" algn="l"/>
              </a:tabLst>
            </a:pPr>
            <a:r>
              <a:rPr kumimoji="0" lang="fr-FR" sz="1600" b="0" i="1"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a:t>
            </a:r>
            <a:r>
              <a:rPr kumimoji="0" lang="fr-FR" sz="8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	pressure (</a:t>
            </a:r>
            <a:r>
              <a:rPr kumimoji="0" lang="fr-FR" sz="1600" b="0" i="0" u="none" strike="noStrike" cap="none" normalizeH="0" baseline="0" dirty="0" err="1" smtClean="0">
                <a:ln>
                  <a:noFill/>
                </a:ln>
                <a:solidFill>
                  <a:schemeClr val="tx1"/>
                </a:solidFill>
                <a:effectLst/>
                <a:latin typeface="+mn-lt"/>
                <a:ea typeface="Times New Roman" pitchFamily="18" charset="0"/>
                <a:cs typeface="Arial" pitchFamily="34" charset="0"/>
                <a:sym typeface="Symbol" pitchFamily="18" charset="2"/>
              </a:rPr>
              <a:t>hPa</a:t>
            </a:r>
            <a:r>
              <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rPr>
              <a:t>)</a:t>
            </a:r>
          </a:p>
          <a:p>
            <a:pPr algn="just">
              <a:lnSpc>
                <a:spcPct val="150000"/>
              </a:lnSpc>
              <a:tabLst>
                <a:tab pos="1260475" algn="l"/>
              </a:tabLst>
            </a:pPr>
            <a:r>
              <a:rPr lang="en-US" sz="1600" dirty="0" smtClean="0">
                <a:latin typeface="+mn-lt"/>
                <a:ea typeface="Times New Roman" pitchFamily="18" charset="0"/>
                <a:cs typeface="Arial" pitchFamily="34" charset="0"/>
                <a:sym typeface="Symbol" pitchFamily="18" charset="2"/>
              </a:rPr>
              <a:t>	t :	temperature (C)</a:t>
            </a:r>
            <a:endParaRPr kumimoji="0" lang="fr-FR" sz="1600" b="0" i="0" u="none" strike="noStrike" cap="none" normalizeH="0" baseline="0" dirty="0" smtClean="0">
              <a:ln>
                <a:noFill/>
              </a:ln>
              <a:solidFill>
                <a:schemeClr val="tx1"/>
              </a:solidFill>
              <a:effectLst/>
              <a:latin typeface="+mn-lt"/>
              <a:ea typeface="Times New Roman" pitchFamily="18" charset="0"/>
              <a:cs typeface="Arial" pitchFamily="34" charset="0"/>
              <a:sym typeface="Symbol" pitchFamily="18" charset="2"/>
            </a:endParaRPr>
          </a:p>
        </p:txBody>
      </p:sp>
      <p:sp>
        <p:nvSpPr>
          <p:cNvPr id="14" name="Textfeld 13"/>
          <p:cNvSpPr txBox="1"/>
          <p:nvPr/>
        </p:nvSpPr>
        <p:spPr>
          <a:xfrm>
            <a:off x="7886700" y="2743200"/>
            <a:ext cx="543739" cy="461665"/>
          </a:xfrm>
          <a:prstGeom prst="rect">
            <a:avLst/>
          </a:prstGeom>
          <a:noFill/>
        </p:spPr>
        <p:txBody>
          <a:bodyPr wrap="none" rtlCol="0">
            <a:spAutoFit/>
          </a:bodyPr>
          <a:lstStyle/>
          <a:p>
            <a:r>
              <a:rPr lang="de-DE" sz="2400" dirty="0" smtClean="0"/>
              <a:t>(2)</a:t>
            </a:r>
            <a:endParaRPr lang="de-DE" sz="2400" dirty="0"/>
          </a:p>
        </p:txBody>
      </p:sp>
      <p:sp>
        <p:nvSpPr>
          <p:cNvPr id="15" name="Textfeld 14"/>
          <p:cNvSpPr txBox="1"/>
          <p:nvPr/>
        </p:nvSpPr>
        <p:spPr>
          <a:xfrm>
            <a:off x="7861300" y="3403600"/>
            <a:ext cx="543739" cy="461665"/>
          </a:xfrm>
          <a:prstGeom prst="rect">
            <a:avLst/>
          </a:prstGeom>
          <a:noFill/>
        </p:spPr>
        <p:txBody>
          <a:bodyPr wrap="none" rtlCol="0">
            <a:spAutoFit/>
          </a:bodyPr>
          <a:lstStyle/>
          <a:p>
            <a:r>
              <a:rPr lang="de-DE" sz="2400" dirty="0" smtClean="0"/>
              <a:t>(3)</a:t>
            </a:r>
            <a:endParaRPr lang="de-DE" sz="2400" dirty="0"/>
          </a:p>
        </p:txBody>
      </p:sp>
      <p:sp>
        <p:nvSpPr>
          <p:cNvPr id="16" name="Textfeld 15"/>
          <p:cNvSpPr txBox="1"/>
          <p:nvPr/>
        </p:nvSpPr>
        <p:spPr>
          <a:xfrm>
            <a:off x="7861300" y="3975100"/>
            <a:ext cx="543739" cy="461665"/>
          </a:xfrm>
          <a:prstGeom prst="rect">
            <a:avLst/>
          </a:prstGeom>
          <a:noFill/>
        </p:spPr>
        <p:txBody>
          <a:bodyPr wrap="none" rtlCol="0">
            <a:spAutoFit/>
          </a:bodyPr>
          <a:lstStyle/>
          <a:p>
            <a:r>
              <a:rPr lang="de-DE" sz="2400" dirty="0" smtClean="0"/>
              <a:t>(4)</a:t>
            </a:r>
            <a:endParaRPr lang="de-DE"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2800" dirty="0" err="1" smtClean="0"/>
              <a:t>Specific</a:t>
            </a:r>
            <a:r>
              <a:rPr lang="de-DE" sz="2800" dirty="0" smtClean="0"/>
              <a:t> </a:t>
            </a:r>
            <a:r>
              <a:rPr lang="de-DE" sz="2800" dirty="0" err="1" smtClean="0"/>
              <a:t>Attenuation</a:t>
            </a:r>
            <a:r>
              <a:rPr lang="de-DE" sz="2800" dirty="0" smtClean="0"/>
              <a:t> </a:t>
            </a:r>
            <a:r>
              <a:rPr lang="de-DE" sz="2800" dirty="0" err="1" smtClean="0">
                <a:latin typeface="Symbol" pitchFamily="18" charset="2"/>
              </a:rPr>
              <a:t>g</a:t>
            </a:r>
            <a:r>
              <a:rPr lang="de-DE" sz="2800" baseline="-25000" dirty="0" err="1" smtClean="0"/>
              <a:t>W</a:t>
            </a:r>
            <a:r>
              <a:rPr lang="de-DE" sz="2800" baseline="-25000" dirty="0" smtClean="0"/>
              <a:t> </a:t>
            </a:r>
            <a:r>
              <a:rPr lang="de-DE" sz="2800" dirty="0" err="1" smtClean="0"/>
              <a:t>for</a:t>
            </a:r>
            <a:r>
              <a:rPr lang="de-DE" sz="2800" dirty="0" smtClean="0"/>
              <a:t> </a:t>
            </a:r>
            <a:r>
              <a:rPr lang="de-DE" sz="2800" dirty="0" err="1" smtClean="0"/>
              <a:t>Water</a:t>
            </a:r>
            <a:r>
              <a:rPr lang="de-DE" sz="2800" dirty="0" smtClean="0"/>
              <a:t> </a:t>
            </a:r>
            <a:r>
              <a:rPr lang="de-DE" sz="2800" dirty="0" err="1" smtClean="0"/>
              <a:t>Vapour</a:t>
            </a:r>
            <a:r>
              <a:rPr lang="de-DE" sz="2800" dirty="0" smtClean="0"/>
              <a:t> (1/2)</a:t>
            </a:r>
            <a:endParaRPr lang="de-DE" sz="2800" dirty="0"/>
          </a:p>
        </p:txBody>
      </p:sp>
      <p:sp>
        <p:nvSpPr>
          <p:cNvPr id="3" name="Inhaltsplatzhalter 2"/>
          <p:cNvSpPr>
            <a:spLocks noGrp="1"/>
          </p:cNvSpPr>
          <p:nvPr>
            <p:ph idx="1"/>
          </p:nvPr>
        </p:nvSpPr>
        <p:spPr>
          <a:xfrm>
            <a:off x="685800" y="1981200"/>
            <a:ext cx="7772400" cy="571500"/>
          </a:xfrm>
        </p:spPr>
        <p:txBody>
          <a:bodyPr/>
          <a:lstStyle/>
          <a:p>
            <a:r>
              <a:rPr lang="de-DE" sz="2400" dirty="0" smtClean="0"/>
              <a:t> </a:t>
            </a:r>
            <a:r>
              <a:rPr lang="de-DE" sz="2400" dirty="0" err="1" smtClean="0">
                <a:latin typeface="Symbol" pitchFamily="18" charset="2"/>
              </a:rPr>
              <a:t>g</a:t>
            </a:r>
            <a:r>
              <a:rPr lang="de-DE" sz="2400" baseline="-25000" dirty="0" err="1" smtClean="0"/>
              <a:t>w</a:t>
            </a:r>
            <a:r>
              <a:rPr lang="de-DE" sz="2400" dirty="0" smtClean="0"/>
              <a:t> </a:t>
            </a:r>
            <a:r>
              <a:rPr lang="de-DE" sz="2400" dirty="0" err="1" smtClean="0"/>
              <a:t>is</a:t>
            </a:r>
            <a:r>
              <a:rPr lang="de-DE" sz="2400" dirty="0" smtClean="0"/>
              <a:t> </a:t>
            </a:r>
            <a:r>
              <a:rPr lang="de-DE" sz="2400" dirty="0" err="1" smtClean="0"/>
              <a:t>calculated</a:t>
            </a:r>
            <a:r>
              <a:rPr lang="de-DE" sz="2400" dirty="0" smtClean="0"/>
              <a:t> </a:t>
            </a:r>
            <a:r>
              <a:rPr lang="de-DE" sz="2400" dirty="0" err="1" smtClean="0"/>
              <a:t>using</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equations</a:t>
            </a:r>
            <a:r>
              <a:rPr lang="de-DE" sz="2400" dirty="0" smtClean="0"/>
              <a:t>:</a:t>
            </a:r>
          </a:p>
          <a:p>
            <a:endParaRPr lang="de-DE" sz="2400" dirty="0"/>
          </a:p>
        </p:txBody>
      </p:sp>
      <p:sp>
        <p:nvSpPr>
          <p:cNvPr id="4" name="Datumsplatzhalter 3"/>
          <p:cNvSpPr>
            <a:spLocks noGrp="1"/>
          </p:cNvSpPr>
          <p:nvPr>
            <p:ph type="dt" sz="half" idx="10"/>
          </p:nvPr>
        </p:nvSpPr>
        <p:spPr/>
        <p:txBody>
          <a:bodyPr/>
          <a:lstStyle/>
          <a:p>
            <a:r>
              <a:rPr lang="en-US" dirty="0" smtClean="0"/>
              <a:t>July</a:t>
            </a:r>
            <a:r>
              <a:rPr lang="en-US" dirty="0" smtClean="0"/>
              <a:t> </a:t>
            </a:r>
            <a:r>
              <a:rPr lang="en-US" dirty="0" smtClean="0"/>
              <a:t>2015</a:t>
            </a:r>
          </a:p>
        </p:txBody>
      </p:sp>
      <p:sp>
        <p:nvSpPr>
          <p:cNvPr id="5" name="Fußzeilenplatzhalter 4"/>
          <p:cNvSpPr>
            <a:spLocks noGrp="1"/>
          </p:cNvSpPr>
          <p:nvPr>
            <p:ph type="ftr" sz="quarter" idx="11"/>
          </p:nvPr>
        </p:nvSpPr>
        <p:spPr/>
        <p:txBody>
          <a:bodyPr/>
          <a:lstStyle/>
          <a:p>
            <a:r>
              <a:rPr lang="en-US"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7169" name="Object 1"/>
          <p:cNvGraphicFramePr>
            <a:graphicFrameLocks noChangeAspect="1"/>
          </p:cNvGraphicFramePr>
          <p:nvPr/>
        </p:nvGraphicFramePr>
        <p:xfrm>
          <a:off x="1142999" y="2654300"/>
          <a:ext cx="6843933" cy="3530600"/>
        </p:xfrm>
        <a:graphic>
          <a:graphicData uri="http://schemas.openxmlformats.org/presentationml/2006/ole">
            <p:oleObj spid="_x0000_s7169" name="Formel" r:id="rId3" imgW="4800600" imgH="2476500" progId="Equation.3">
              <p:embed/>
            </p:oleObj>
          </a:graphicData>
        </a:graphic>
      </p:graphicFrame>
      <p:sp>
        <p:nvSpPr>
          <p:cNvPr id="9" name="Textfeld 8"/>
          <p:cNvSpPr txBox="1"/>
          <p:nvPr/>
        </p:nvSpPr>
        <p:spPr>
          <a:xfrm>
            <a:off x="8064500" y="3721100"/>
            <a:ext cx="543739" cy="461665"/>
          </a:xfrm>
          <a:prstGeom prst="rect">
            <a:avLst/>
          </a:prstGeom>
          <a:noFill/>
        </p:spPr>
        <p:txBody>
          <a:bodyPr wrap="none" rtlCol="0">
            <a:spAutoFit/>
          </a:bodyPr>
          <a:lstStyle/>
          <a:p>
            <a:r>
              <a:rPr lang="de-DE" sz="2400" dirty="0" smtClean="0"/>
              <a:t>(5)</a:t>
            </a:r>
            <a:endParaRPr lang="de-D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1090</Words>
  <Application>Microsoft Office PowerPoint</Application>
  <PresentationFormat>Bildschirmpräsentation (4:3)</PresentationFormat>
  <Paragraphs>289</Paragraphs>
  <Slides>20</Slides>
  <Notes>1</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20</vt:i4>
      </vt:variant>
    </vt:vector>
  </HeadingPairs>
  <TitlesOfParts>
    <vt:vector size="23" baseType="lpstr">
      <vt:lpstr>IEEE-P802_15</vt:lpstr>
      <vt:lpstr>Microsoft Formel-Editor 3.0</vt:lpstr>
      <vt:lpstr>Formel</vt:lpstr>
      <vt:lpstr>Folie 1</vt:lpstr>
      <vt:lpstr>Proposal of a TG3d Channel Model for Wireless Backhaul/Fronthaul</vt:lpstr>
      <vt:lpstr>Operational Characteristics for Backhaul/Fronthaul Applications at 300 GHz</vt:lpstr>
      <vt:lpstr>Relevant Propagation Characteristics (1/2)</vt:lpstr>
      <vt:lpstr>Relevant Propagation Characteristics (2/2)</vt:lpstr>
      <vt:lpstr>Calculation of the total Path Loss</vt:lpstr>
      <vt:lpstr>Specific Attenuation by Atmospheric Gases according to ITU-R P.676-10 [2]</vt:lpstr>
      <vt:lpstr>Specific Attenuation go for Dry Air</vt:lpstr>
      <vt:lpstr>Specific Attenuation gW for Water Vapour (1/2)</vt:lpstr>
      <vt:lpstr>Specific Attenuation gW for Water Vapour (2/2)</vt:lpstr>
      <vt:lpstr>Example</vt:lpstr>
      <vt:lpstr>Specific Attenuation gR by Rain according to ITU-R P. 838-3 [3] (1/2)</vt:lpstr>
      <vt:lpstr>Specific Attenuation gR by Rain according to ITU-R P. 838-3 [3] (2/2)</vt:lpstr>
      <vt:lpstr>Typical Rain Rates [1,4]</vt:lpstr>
      <vt:lpstr>Exemplary Results for Specific Rain Attenuation gR at  the Carrier Frequencies 200, 300 and 400 GHz</vt:lpstr>
      <vt:lpstr>Specific Attenuation due to Fog and Clouds according to ITU-R P.840-6 </vt:lpstr>
      <vt:lpstr>Calculation of the Specific Attenuation Kl</vt:lpstr>
      <vt:lpstr>Calculation of the Specific Attenuation Kl cont.</vt:lpstr>
      <vt:lpstr>Average values for water content in fog and clouds [5,6]</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128</cp:revision>
  <cp:lastPrinted>1998-02-10T13:28:06Z</cp:lastPrinted>
  <dcterms:created xsi:type="dcterms:W3CDTF">2012-11-14T22:04:21Z</dcterms:created>
  <dcterms:modified xsi:type="dcterms:W3CDTF">2015-07-11T18:33:00Z</dcterms:modified>
</cp:coreProperties>
</file>