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62" r:id="rId3"/>
    <p:sldId id="263" r:id="rId4"/>
    <p:sldId id="267" r:id="rId5"/>
    <p:sldId id="266" r:id="rId6"/>
    <p:sldId id="264" r:id="rId7"/>
    <p:sldId id="265" r:id="rId8"/>
    <p:sldId id="276" r:id="rId9"/>
    <p:sldId id="269" r:id="rId10"/>
    <p:sldId id="270" r:id="rId11"/>
    <p:sldId id="271" r:id="rId12"/>
    <p:sldId id="274" r:id="rId13"/>
    <p:sldId id="272" r:id="rId14"/>
    <p:sldId id="273" r:id="rId15"/>
    <p:sldId id="275"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941"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May 2015</a:t>
            </a:r>
          </a:p>
        </p:txBody>
      </p:sp>
      <p:sp>
        <p:nvSpPr>
          <p:cNvPr id="5" name="Fußzeilenplatzhalter 4"/>
          <p:cNvSpPr>
            <a:spLocks noGrp="1"/>
          </p:cNvSpPr>
          <p:nvPr>
            <p:ph type="ftr" sz="quarter" idx="11"/>
          </p:nvPr>
        </p:nvSpPr>
        <p:spPr/>
        <p:txBody>
          <a:bodyPr/>
          <a:lstStyle>
            <a:lvl1pPr>
              <a:defRPr/>
            </a:lvl1pPr>
          </a:lstStyle>
          <a:p>
            <a:r>
              <a:rPr lang="en-US" dirty="0" smtClean="0"/>
              <a:t>Thomas </a:t>
            </a:r>
            <a:r>
              <a:rPr lang="en-US" dirty="0" err="1" smtClean="0"/>
              <a:t>Kürner</a:t>
            </a:r>
            <a:r>
              <a:rPr lang="en-US" dirty="0" smtClean="0"/>
              <a:t>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802.15-15-0346-01-003d_Input_to_TRD</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62870"/>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Input to the TRD of </a:t>
            </a:r>
            <a:r>
              <a:rPr lang="en-US" sz="1600" dirty="0" smtClean="0"/>
              <a:t>TG3d</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14/0309r5</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summarizes</a:t>
            </a:r>
            <a:r>
              <a:rPr lang="de-DE" sz="1600" dirty="0" smtClean="0"/>
              <a:t> </a:t>
            </a:r>
            <a:r>
              <a:rPr lang="de-DE" sz="1600" dirty="0" err="1" smtClean="0"/>
              <a:t>some</a:t>
            </a:r>
            <a:r>
              <a:rPr lang="de-DE" sz="1600" dirty="0" smtClean="0"/>
              <a:t> </a:t>
            </a:r>
            <a:r>
              <a:rPr lang="de-DE" sz="1600" dirty="0" err="1" smtClean="0"/>
              <a:t>input</a:t>
            </a:r>
            <a:r>
              <a:rPr lang="de-DE" sz="1600" dirty="0" smtClean="0"/>
              <a:t>/</a:t>
            </a:r>
            <a:r>
              <a:rPr lang="de-DE" sz="1600" dirty="0" err="1" smtClean="0"/>
              <a:t>thoughts</a:t>
            </a:r>
            <a:r>
              <a:rPr lang="de-DE" sz="1600" dirty="0" smtClean="0"/>
              <a:t> </a:t>
            </a:r>
            <a:r>
              <a:rPr lang="de-DE" sz="1600" dirty="0" err="1" smtClean="0"/>
              <a:t>for</a:t>
            </a:r>
            <a:r>
              <a:rPr lang="de-DE" sz="1600" dirty="0" smtClean="0"/>
              <a:t> </a:t>
            </a:r>
            <a:r>
              <a:rPr lang="de-DE" sz="1600" dirty="0" err="1" smtClean="0"/>
              <a:t>various</a:t>
            </a:r>
            <a:r>
              <a:rPr lang="de-DE" sz="1600" dirty="0" smtClean="0"/>
              <a:t> </a:t>
            </a:r>
            <a:r>
              <a:rPr lang="de-DE" sz="1600" dirty="0" err="1" smtClean="0"/>
              <a:t>sections</a:t>
            </a:r>
            <a:r>
              <a:rPr lang="de-DE" sz="1600" dirty="0" smtClean="0"/>
              <a:t> of </a:t>
            </a:r>
            <a:r>
              <a:rPr lang="de-DE" sz="1600" dirty="0" err="1" smtClean="0"/>
              <a:t>the</a:t>
            </a:r>
            <a:r>
              <a:rPr lang="de-DE" sz="1600" dirty="0" smtClean="0"/>
              <a:t> TRD.	</a:t>
            </a:r>
          </a:p>
          <a:p>
            <a:r>
              <a:rPr lang="de-DE" sz="1600" dirty="0" smtClean="0"/>
              <a:t>The </a:t>
            </a:r>
            <a:r>
              <a:rPr lang="de-DE" sz="1600" dirty="0" err="1" smtClean="0"/>
              <a:t>document</a:t>
            </a:r>
            <a:r>
              <a:rPr lang="de-DE" sz="1600" dirty="0" smtClean="0"/>
              <a:t> </a:t>
            </a:r>
            <a:r>
              <a:rPr lang="de-DE" sz="1600" dirty="0" err="1" smtClean="0"/>
              <a:t>defines</a:t>
            </a:r>
            <a:r>
              <a:rPr lang="de-DE" sz="1600" dirty="0" smtClean="0"/>
              <a:t> </a:t>
            </a:r>
            <a:r>
              <a:rPr lang="de-DE" sz="1600" dirty="0" err="1" smtClean="0"/>
              <a:t>required</a:t>
            </a:r>
            <a:r>
              <a:rPr lang="de-DE" sz="1600" dirty="0" smtClean="0"/>
              <a:t> </a:t>
            </a:r>
            <a:r>
              <a:rPr lang="de-DE" sz="1600" dirty="0" err="1" smtClean="0"/>
              <a:t>input</a:t>
            </a:r>
            <a:r>
              <a:rPr lang="de-DE" sz="1600" dirty="0" smtClean="0"/>
              <a:t> and </a:t>
            </a:r>
            <a:r>
              <a:rPr lang="de-DE" sz="1600" dirty="0" err="1" smtClean="0"/>
              <a:t>proposes</a:t>
            </a:r>
            <a:r>
              <a:rPr lang="de-DE" sz="1600" dirty="0" smtClean="0"/>
              <a:t> a </a:t>
            </a:r>
            <a:r>
              <a:rPr lang="de-DE" sz="1600" dirty="0" err="1" smtClean="0"/>
              <a:t>restructering</a:t>
            </a:r>
            <a:r>
              <a:rPr lang="de-DE" sz="1600" dirty="0" smtClean="0"/>
              <a:t> of </a:t>
            </a:r>
            <a:r>
              <a:rPr lang="de-DE" sz="1600" dirty="0" err="1" smtClean="0"/>
              <a:t>some</a:t>
            </a:r>
            <a:r>
              <a:rPr lang="de-DE" sz="1600" dirty="0" smtClean="0"/>
              <a:t> </a:t>
            </a:r>
            <a:r>
              <a:rPr lang="de-DE" sz="1600" dirty="0" err="1" smtClean="0"/>
              <a:t>sections</a:t>
            </a:r>
            <a:r>
              <a:rPr lang="de-DE" sz="1600" dirty="0" smtClean="0"/>
              <a:t>. </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Input to the Technical </a:t>
            </a:r>
            <a:r>
              <a:rPr lang="en-US" sz="1600" dirty="0" smtClean="0">
                <a:solidFill>
                  <a:schemeClr val="tx2"/>
                </a:solidFill>
              </a:rPr>
              <a:t>Requirements Document (TRD) </a:t>
            </a:r>
            <a:r>
              <a:rPr lang="en-US" sz="1600" dirty="0" smtClean="0">
                <a:solidFill>
                  <a:schemeClr val="tx2"/>
                </a:solidFill>
              </a:rPr>
              <a:t>of  </a:t>
            </a:r>
            <a:r>
              <a:rPr lang="en-US" sz="1600" dirty="0" smtClean="0">
                <a:solidFill>
                  <a:schemeClr val="tx2"/>
                </a:solidFill>
              </a:rPr>
              <a:t>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a:t>
            </a:r>
            <a:r>
              <a:rPr lang="en-US" sz="1600">
                <a:solidFill>
                  <a:schemeClr val="tx2"/>
                </a:solidFill>
              </a:rPr>
              <a:t>	</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 </a:t>
            </a:r>
            <a:r>
              <a:rPr lang="de-DE" dirty="0" err="1" smtClean="0"/>
              <a:t>Regulatory</a:t>
            </a:r>
            <a:r>
              <a:rPr lang="de-DE" dirty="0" smtClean="0"/>
              <a:t> </a:t>
            </a:r>
            <a:r>
              <a:rPr lang="de-DE" dirty="0" err="1" smtClean="0"/>
              <a:t>Requirements</a:t>
            </a:r>
            <a:r>
              <a:rPr lang="de-DE" dirty="0" smtClean="0"/>
              <a:t> and </a:t>
            </a:r>
            <a:r>
              <a:rPr lang="de-DE" dirty="0" err="1" smtClean="0"/>
              <a:t>Coexistence</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 </a:t>
            </a:r>
            <a:r>
              <a:rPr lang="de-DE" sz="2400" dirty="0" err="1" smtClean="0"/>
              <a:t>new</a:t>
            </a:r>
            <a:r>
              <a:rPr lang="de-DE" sz="2400" dirty="0" smtClean="0"/>
              <a:t> sub-</a:t>
            </a:r>
            <a:r>
              <a:rPr lang="de-DE" sz="2400" dirty="0" err="1" smtClean="0"/>
              <a:t>structure</a:t>
            </a:r>
            <a:endParaRPr lang="de-DE" sz="2400" dirty="0" smtClean="0"/>
          </a:p>
          <a:p>
            <a:pPr>
              <a:buNone/>
            </a:pPr>
            <a:r>
              <a:rPr lang="de-DE" sz="2400" dirty="0" smtClean="0"/>
              <a:t>11.1 </a:t>
            </a:r>
            <a:r>
              <a:rPr lang="de-DE" sz="2400" dirty="0" err="1" smtClean="0"/>
              <a:t>Requirements</a:t>
            </a:r>
            <a:r>
              <a:rPr lang="de-DE" sz="2400" dirty="0" smtClean="0"/>
              <a:t> </a:t>
            </a:r>
            <a:r>
              <a:rPr lang="de-DE" sz="2400" dirty="0" err="1" smtClean="0"/>
              <a:t>from</a:t>
            </a:r>
            <a:r>
              <a:rPr lang="de-DE" sz="2400" dirty="0" smtClean="0"/>
              <a:t> </a:t>
            </a:r>
            <a:r>
              <a:rPr lang="de-DE" sz="2400" dirty="0" err="1" smtClean="0"/>
              <a:t>the</a:t>
            </a:r>
            <a:r>
              <a:rPr lang="de-DE" sz="2400" dirty="0" smtClean="0"/>
              <a:t> Radio </a:t>
            </a:r>
            <a:r>
              <a:rPr lang="de-DE" sz="2400" dirty="0" err="1" smtClean="0"/>
              <a:t>Regulations</a:t>
            </a:r>
            <a:endParaRPr lang="de-DE" sz="2400" dirty="0" smtClean="0"/>
          </a:p>
          <a:p>
            <a:pPr>
              <a:buNone/>
            </a:pPr>
            <a:r>
              <a:rPr lang="de-DE" sz="2400" dirty="0" smtClean="0"/>
              <a:t>&lt;</a:t>
            </a:r>
            <a:r>
              <a:rPr lang="de-DE" sz="2400" dirty="0" err="1" smtClean="0"/>
              <a:t>this</a:t>
            </a:r>
            <a:r>
              <a:rPr lang="de-DE" sz="2400" dirty="0" smtClean="0"/>
              <a:t> will </a:t>
            </a:r>
            <a:r>
              <a:rPr lang="de-DE" sz="2400" dirty="0" err="1" smtClean="0"/>
              <a:t>include</a:t>
            </a:r>
            <a:r>
              <a:rPr lang="de-DE" sz="2400" dirty="0" smtClean="0"/>
              <a:t> </a:t>
            </a:r>
            <a:r>
              <a:rPr lang="de-DE" sz="2400" dirty="0" err="1" smtClean="0"/>
              <a:t>text</a:t>
            </a:r>
            <a:r>
              <a:rPr lang="de-DE" sz="2400" dirty="0" smtClean="0"/>
              <a:t> </a:t>
            </a:r>
            <a:r>
              <a:rPr lang="de-DE" sz="2400" dirty="0" err="1" smtClean="0"/>
              <a:t>from</a:t>
            </a:r>
            <a:r>
              <a:rPr lang="de-DE" sz="2400" dirty="0" smtClean="0"/>
              <a:t> </a:t>
            </a:r>
            <a:r>
              <a:rPr lang="de-DE" sz="2400" dirty="0" err="1" smtClean="0"/>
              <a:t>current</a:t>
            </a:r>
            <a:r>
              <a:rPr lang="de-DE" sz="2400" dirty="0" smtClean="0"/>
              <a:t> </a:t>
            </a:r>
            <a:r>
              <a:rPr lang="de-DE" sz="2400" dirty="0" err="1" smtClean="0"/>
              <a:t>sections</a:t>
            </a:r>
            <a:r>
              <a:rPr lang="de-DE" sz="2400" dirty="0" smtClean="0"/>
              <a:t> 12, 11.1 and 11.2&gt;</a:t>
            </a:r>
          </a:p>
          <a:p>
            <a:pPr>
              <a:buNone/>
            </a:pPr>
            <a:r>
              <a:rPr lang="de-DE" sz="2400" dirty="0" smtClean="0"/>
              <a:t>11.2. </a:t>
            </a:r>
            <a:r>
              <a:rPr lang="de-DE" sz="2400" dirty="0" err="1" smtClean="0"/>
              <a:t>Coexistence</a:t>
            </a:r>
            <a:r>
              <a:rPr lang="de-DE" sz="2400" dirty="0" smtClean="0"/>
              <a:t> </a:t>
            </a:r>
            <a:r>
              <a:rPr lang="de-DE" sz="2400" dirty="0" err="1" smtClean="0"/>
              <a:t>among</a:t>
            </a:r>
            <a:r>
              <a:rPr lang="de-DE" sz="2400" dirty="0" smtClean="0"/>
              <a:t> different </a:t>
            </a:r>
            <a:r>
              <a:rPr lang="de-DE" sz="2400" dirty="0" err="1" smtClean="0"/>
              <a:t>use</a:t>
            </a:r>
            <a:r>
              <a:rPr lang="de-DE" sz="2400" dirty="0" smtClean="0"/>
              <a:t> </a:t>
            </a:r>
            <a:r>
              <a:rPr lang="de-DE" sz="2400" dirty="0" err="1" smtClean="0"/>
              <a:t>cases</a:t>
            </a:r>
            <a:endParaRPr lang="de-DE" sz="2400" dirty="0" smtClean="0"/>
          </a:p>
          <a:p>
            <a:pPr>
              <a:buNone/>
            </a:pPr>
            <a:r>
              <a:rPr lang="de-DE" sz="2400" dirty="0" smtClean="0"/>
              <a:t>&lt;</a:t>
            </a:r>
            <a:r>
              <a:rPr lang="de-DE" sz="2400" dirty="0" err="1" smtClean="0"/>
              <a:t>introductory</a:t>
            </a:r>
            <a:r>
              <a:rPr lang="de-DE" sz="2400" dirty="0" smtClean="0"/>
              <a:t> </a:t>
            </a:r>
            <a:r>
              <a:rPr lang="de-DE" sz="2400" dirty="0" err="1" smtClean="0"/>
              <a:t>text</a:t>
            </a:r>
            <a:r>
              <a:rPr lang="de-DE" sz="2400" dirty="0" smtClean="0"/>
              <a:t> </a:t>
            </a:r>
            <a:r>
              <a:rPr lang="de-DE" sz="2400" dirty="0" err="1" smtClean="0"/>
              <a:t>from</a:t>
            </a:r>
            <a:r>
              <a:rPr lang="de-DE" sz="2400" dirty="0" smtClean="0"/>
              <a:t> </a:t>
            </a:r>
            <a:r>
              <a:rPr lang="de-DE" sz="2400" dirty="0" err="1" smtClean="0"/>
              <a:t>current</a:t>
            </a:r>
            <a:r>
              <a:rPr lang="de-DE" sz="2400" dirty="0" smtClean="0"/>
              <a:t> </a:t>
            </a:r>
            <a:r>
              <a:rPr lang="de-DE" sz="2400" dirty="0" err="1" smtClean="0"/>
              <a:t>section</a:t>
            </a:r>
            <a:r>
              <a:rPr lang="de-DE" sz="2400" dirty="0" smtClean="0"/>
              <a:t> 11&gt;</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13: Link Budget and SNR Analysis</a:t>
            </a:r>
            <a:endParaRPr lang="de-DE" dirty="0"/>
          </a:p>
        </p:txBody>
      </p:sp>
      <p:sp>
        <p:nvSpPr>
          <p:cNvPr id="3" name="Inhaltsplatzhalter 2"/>
          <p:cNvSpPr>
            <a:spLocks noGrp="1"/>
          </p:cNvSpPr>
          <p:nvPr>
            <p:ph idx="1"/>
          </p:nvPr>
        </p:nvSpPr>
        <p:spPr/>
        <p:txBody>
          <a:bodyPr/>
          <a:lstStyle/>
          <a:p>
            <a:pPr>
              <a:buNone/>
            </a:pPr>
            <a:r>
              <a:rPr lang="de-DE" sz="2400" dirty="0" err="1" smtClean="0"/>
              <a:t>Propose</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0" indent="0">
              <a:buNone/>
            </a:pPr>
            <a:r>
              <a:rPr lang="de-DE" sz="2000" dirty="0" err="1" smtClean="0"/>
              <a:t>Proposals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include</a:t>
            </a:r>
            <a:r>
              <a:rPr lang="de-DE" sz="2000" dirty="0" smtClean="0"/>
              <a:t> link </a:t>
            </a:r>
            <a:r>
              <a:rPr lang="de-DE" sz="2000" dirty="0" err="1" smtClean="0"/>
              <a:t>budget</a:t>
            </a:r>
            <a:r>
              <a:rPr lang="de-DE" sz="2000" dirty="0" smtClean="0"/>
              <a:t> </a:t>
            </a:r>
            <a:r>
              <a:rPr lang="de-DE" sz="2000" dirty="0" err="1" smtClean="0"/>
              <a:t>calculations</a:t>
            </a:r>
            <a:r>
              <a:rPr lang="de-DE" sz="2000" dirty="0" smtClean="0"/>
              <a:t>, </a:t>
            </a:r>
            <a:r>
              <a:rPr lang="de-DE" sz="2000" dirty="0" err="1" smtClean="0"/>
              <a:t>which</a:t>
            </a:r>
            <a:r>
              <a:rPr lang="de-DE" sz="2000" dirty="0" smtClean="0"/>
              <a:t> </a:t>
            </a:r>
            <a:r>
              <a:rPr lang="de-DE" sz="2000" dirty="0" err="1" smtClean="0"/>
              <a:t>show</a:t>
            </a:r>
            <a:r>
              <a:rPr lang="de-DE" sz="2000" dirty="0" smtClean="0"/>
              <a:t>, </a:t>
            </a:r>
            <a:r>
              <a:rPr lang="de-DE" sz="2000" dirty="0" err="1" smtClean="0"/>
              <a:t>that</a:t>
            </a:r>
            <a:r>
              <a:rPr lang="de-DE" sz="2000" dirty="0" smtClean="0"/>
              <a:t> </a:t>
            </a:r>
            <a:r>
              <a:rPr lang="de-DE" sz="2000" dirty="0" err="1" smtClean="0"/>
              <a:t>the</a:t>
            </a:r>
            <a:r>
              <a:rPr lang="de-DE" sz="2000" dirty="0" smtClean="0"/>
              <a:t> </a:t>
            </a:r>
            <a:r>
              <a:rPr lang="de-DE" sz="2000" dirty="0" err="1" smtClean="0"/>
              <a:t>requirements</a:t>
            </a:r>
            <a:r>
              <a:rPr lang="de-DE" sz="2000" dirty="0" smtClean="0"/>
              <a:t> </a:t>
            </a:r>
            <a:r>
              <a:rPr lang="de-DE" sz="2000" dirty="0" err="1" smtClean="0"/>
              <a:t>defined</a:t>
            </a:r>
            <a:r>
              <a:rPr lang="de-DE" sz="2000" dirty="0" smtClean="0"/>
              <a:t> in </a:t>
            </a:r>
            <a:r>
              <a:rPr lang="de-DE" sz="2000" dirty="0" err="1" smtClean="0"/>
              <a:t>sections</a:t>
            </a:r>
            <a:r>
              <a:rPr lang="de-DE" sz="2000" dirty="0" smtClean="0"/>
              <a:t> 8 and 9 </a:t>
            </a:r>
            <a:r>
              <a:rPr lang="de-DE" sz="2000" dirty="0" err="1" smtClean="0"/>
              <a:t>can</a:t>
            </a:r>
            <a:r>
              <a:rPr lang="de-DE" sz="2000" dirty="0" smtClean="0"/>
              <a:t> </a:t>
            </a:r>
            <a:r>
              <a:rPr lang="de-DE" sz="2000" dirty="0" err="1" smtClean="0"/>
              <a:t>be</a:t>
            </a:r>
            <a:r>
              <a:rPr lang="de-DE" sz="2000" dirty="0" smtClean="0"/>
              <a:t> </a:t>
            </a:r>
            <a:r>
              <a:rPr lang="de-DE" sz="2000" dirty="0" err="1" smtClean="0"/>
              <a:t>met</a:t>
            </a:r>
            <a:r>
              <a:rPr lang="de-DE" sz="2000" dirty="0" smtClean="0"/>
              <a:t>. </a:t>
            </a:r>
            <a:r>
              <a:rPr lang="de-DE" sz="2000" dirty="0" err="1" smtClean="0"/>
              <a:t>This</a:t>
            </a:r>
            <a:r>
              <a:rPr lang="de-DE" sz="2000" dirty="0" smtClean="0"/>
              <a:t> </a:t>
            </a:r>
            <a:r>
              <a:rPr lang="de-DE" sz="2000" dirty="0" err="1" smtClean="0"/>
              <a:t>shall</a:t>
            </a:r>
            <a:r>
              <a:rPr lang="de-DE" sz="2000" dirty="0" smtClean="0"/>
              <a:t> </a:t>
            </a:r>
            <a:r>
              <a:rPr lang="de-DE" sz="2000" dirty="0" err="1" smtClean="0"/>
              <a:t>include</a:t>
            </a:r>
            <a:r>
              <a:rPr lang="de-DE" sz="2000" dirty="0" smtClean="0"/>
              <a:t> also </a:t>
            </a:r>
            <a:r>
              <a:rPr lang="de-DE" sz="2000" dirty="0" err="1" smtClean="0"/>
              <a:t>requirements</a:t>
            </a:r>
            <a:r>
              <a:rPr lang="de-DE" sz="2000" dirty="0" smtClean="0"/>
              <a:t> on </a:t>
            </a:r>
            <a:r>
              <a:rPr lang="de-DE" sz="2000" dirty="0" err="1" smtClean="0"/>
              <a:t>the</a:t>
            </a:r>
            <a:r>
              <a:rPr lang="de-DE" sz="2000" dirty="0" smtClean="0"/>
              <a:t> </a:t>
            </a:r>
            <a:r>
              <a:rPr lang="de-DE" sz="2000" dirty="0" err="1" smtClean="0"/>
              <a:t>antenna</a:t>
            </a:r>
            <a:r>
              <a:rPr lang="de-DE" sz="2000" dirty="0" smtClean="0"/>
              <a:t> </a:t>
            </a:r>
            <a:r>
              <a:rPr lang="de-DE" sz="2000" dirty="0" err="1" smtClean="0"/>
              <a:t>gain</a:t>
            </a:r>
            <a:r>
              <a:rPr lang="de-DE" sz="2000" dirty="0" smtClean="0"/>
              <a:t> and </a:t>
            </a:r>
            <a:r>
              <a:rPr lang="de-DE" sz="2000" dirty="0" err="1" smtClean="0"/>
              <a:t>the</a:t>
            </a:r>
            <a:r>
              <a:rPr lang="de-DE" sz="2000" dirty="0" smtClean="0"/>
              <a:t> </a:t>
            </a:r>
            <a:r>
              <a:rPr lang="de-DE" sz="2000" dirty="0" err="1" smtClean="0"/>
              <a:t>required</a:t>
            </a:r>
            <a:r>
              <a:rPr lang="de-DE" sz="2000" dirty="0" smtClean="0"/>
              <a:t> </a:t>
            </a:r>
            <a:r>
              <a:rPr lang="de-DE" sz="2000" dirty="0" err="1" smtClean="0"/>
              <a:t>alignment</a:t>
            </a:r>
            <a:r>
              <a:rPr lang="de-DE" sz="2000" dirty="0" smtClean="0"/>
              <a:t> </a:t>
            </a:r>
            <a:r>
              <a:rPr lang="de-DE" sz="2000" dirty="0" err="1" smtClean="0"/>
              <a:t>accuracy</a:t>
            </a:r>
            <a:r>
              <a:rPr lang="de-DE" sz="2000" dirty="0" smtClean="0"/>
              <a:t>, </a:t>
            </a:r>
            <a:r>
              <a:rPr lang="de-DE" sz="2000" dirty="0" err="1" smtClean="0"/>
              <a:t>which</a:t>
            </a:r>
            <a:r>
              <a:rPr lang="de-DE" sz="2000" dirty="0" smtClean="0"/>
              <a:t> </a:t>
            </a:r>
            <a:r>
              <a:rPr lang="de-DE" sz="2000" dirty="0" err="1" smtClean="0"/>
              <a:t>is</a:t>
            </a:r>
            <a:r>
              <a:rPr lang="de-DE" sz="2000" dirty="0" smtClean="0"/>
              <a:t> </a:t>
            </a:r>
            <a:r>
              <a:rPr lang="de-DE" sz="2000" dirty="0" err="1" smtClean="0"/>
              <a:t>use</a:t>
            </a:r>
            <a:r>
              <a:rPr lang="de-DE" sz="2000" dirty="0" smtClean="0"/>
              <a:t> </a:t>
            </a:r>
            <a:r>
              <a:rPr lang="de-DE" sz="2000" dirty="0" err="1" smtClean="0"/>
              <a:t>case</a:t>
            </a:r>
            <a:r>
              <a:rPr lang="de-DE" sz="2000" dirty="0" smtClean="0"/>
              <a:t> </a:t>
            </a:r>
            <a:r>
              <a:rPr lang="de-DE" sz="2000" dirty="0" err="1" smtClean="0"/>
              <a:t>dependent</a:t>
            </a:r>
            <a:r>
              <a:rPr lang="de-DE" sz="2000" dirty="0" smtClean="0"/>
              <a:t>. An </a:t>
            </a:r>
            <a:r>
              <a:rPr lang="de-DE" sz="2000" dirty="0" err="1" smtClean="0"/>
              <a:t>example</a:t>
            </a:r>
            <a:r>
              <a:rPr lang="de-DE" sz="2000" dirty="0" smtClean="0"/>
              <a:t> link </a:t>
            </a:r>
            <a:r>
              <a:rPr lang="de-DE" sz="2000" dirty="0" err="1" smtClean="0"/>
              <a:t>budget</a:t>
            </a:r>
            <a:r>
              <a:rPr lang="de-DE" sz="2000" dirty="0" smtClean="0"/>
              <a:t> </a:t>
            </a:r>
            <a:r>
              <a:rPr lang="de-DE" sz="2000" dirty="0" err="1" smtClean="0"/>
              <a:t>is</a:t>
            </a:r>
            <a:r>
              <a:rPr lang="de-DE" sz="2000" dirty="0" smtClean="0"/>
              <a:t> </a:t>
            </a:r>
            <a:r>
              <a:rPr lang="de-DE" sz="2000" dirty="0" err="1" smtClean="0"/>
              <a:t>given</a:t>
            </a:r>
            <a:r>
              <a:rPr lang="de-DE" sz="2000" dirty="0" smtClean="0"/>
              <a:t> in </a:t>
            </a:r>
            <a:r>
              <a:rPr lang="de-DE" sz="2000" dirty="0" err="1" smtClean="0"/>
              <a:t>table</a:t>
            </a:r>
            <a:r>
              <a:rPr lang="de-DE" sz="2000" dirty="0" smtClean="0"/>
              <a:t> 3.</a:t>
            </a:r>
          </a:p>
          <a:p>
            <a:pPr marL="0" indent="0">
              <a:buNone/>
            </a:pPr>
            <a:endParaRPr lang="de-DE" sz="2000" dirty="0" smtClean="0"/>
          </a:p>
          <a:p>
            <a:pPr marL="0" indent="0">
              <a:buNone/>
            </a:pPr>
            <a:r>
              <a:rPr lang="de-DE" sz="2000" dirty="0" smtClean="0"/>
              <a:t>&lt;</a:t>
            </a:r>
            <a:r>
              <a:rPr lang="de-DE" sz="2000" dirty="0" err="1" smtClean="0"/>
              <a:t>include</a:t>
            </a:r>
            <a:r>
              <a:rPr lang="de-DE" sz="2000" dirty="0" smtClean="0"/>
              <a:t> </a:t>
            </a:r>
            <a:r>
              <a:rPr lang="de-DE" sz="2000" dirty="0" err="1" smtClean="0"/>
              <a:t>table</a:t>
            </a:r>
            <a:r>
              <a:rPr lang="de-DE" sz="2000" dirty="0" smtClean="0"/>
              <a:t>  </a:t>
            </a:r>
            <a:r>
              <a:rPr lang="de-DE" sz="2000" dirty="0" err="1" smtClean="0"/>
              <a:t>from</a:t>
            </a:r>
            <a:r>
              <a:rPr lang="de-DE" sz="2000" dirty="0" smtClean="0"/>
              <a:t> </a:t>
            </a:r>
            <a:r>
              <a:rPr lang="de-DE" sz="2000" dirty="0" err="1" smtClean="0"/>
              <a:t>current</a:t>
            </a:r>
            <a:r>
              <a:rPr lang="de-DE" sz="2000" dirty="0" smtClean="0"/>
              <a:t> </a:t>
            </a:r>
            <a:r>
              <a:rPr lang="de-DE" sz="2000" dirty="0" err="1" smtClean="0"/>
              <a:t>section</a:t>
            </a:r>
            <a:r>
              <a:rPr lang="de-DE" sz="2000" dirty="0" smtClean="0"/>
              <a:t> 16 </a:t>
            </a:r>
            <a:r>
              <a:rPr lang="de-DE" sz="2000" dirty="0" err="1" smtClean="0"/>
              <a:t>as</a:t>
            </a:r>
            <a:r>
              <a:rPr lang="de-DE" sz="2000" dirty="0" smtClean="0"/>
              <a:t> </a:t>
            </a:r>
            <a:r>
              <a:rPr lang="de-DE" sz="2000" dirty="0" err="1" smtClean="0"/>
              <a:t>table</a:t>
            </a:r>
            <a:r>
              <a:rPr lang="de-DE" sz="2000" dirty="0" smtClean="0"/>
              <a:t> 3&gt;</a:t>
            </a: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14. MAC </a:t>
            </a:r>
            <a:r>
              <a:rPr lang="de-DE" dirty="0" err="1" smtClean="0"/>
              <a:t>Mechanism</a:t>
            </a:r>
            <a:endParaRPr lang="de-DE" dirty="0"/>
          </a:p>
        </p:txBody>
      </p:sp>
      <p:sp>
        <p:nvSpPr>
          <p:cNvPr id="3" name="Inhaltsplatzhalter 2"/>
          <p:cNvSpPr>
            <a:spLocks noGrp="1"/>
          </p:cNvSpPr>
          <p:nvPr>
            <p:ph idx="1"/>
          </p:nvPr>
        </p:nvSpPr>
        <p:spPr/>
        <p:txBody>
          <a:bodyPr/>
          <a:lstStyle/>
          <a:p>
            <a:pPr>
              <a:buNone/>
            </a:pPr>
            <a:r>
              <a:rPr lang="de-DE" sz="2400" dirty="0" smtClean="0"/>
              <a:t>All </a:t>
            </a:r>
            <a:r>
              <a:rPr lang="de-DE" sz="2400" dirty="0" err="1" smtClean="0"/>
              <a:t>current</a:t>
            </a:r>
            <a:r>
              <a:rPr lang="de-DE" sz="2400" dirty="0" smtClean="0"/>
              <a:t> </a:t>
            </a:r>
            <a:r>
              <a:rPr lang="de-DE" sz="2400" dirty="0" err="1" smtClean="0"/>
              <a:t>text</a:t>
            </a:r>
            <a:r>
              <a:rPr lang="de-DE" sz="2400" dirty="0" smtClean="0"/>
              <a:t> </a:t>
            </a:r>
            <a:r>
              <a:rPr lang="de-DE" sz="2400" dirty="0" err="1" smtClean="0"/>
              <a:t>should</a:t>
            </a:r>
            <a:r>
              <a:rPr lang="de-DE" sz="2400" dirty="0" smtClean="0"/>
              <a:t> </a:t>
            </a:r>
            <a:r>
              <a:rPr lang="de-DE" sz="2400" dirty="0" err="1" smtClean="0"/>
              <a:t>be</a:t>
            </a:r>
            <a:r>
              <a:rPr lang="de-DE" sz="2400" dirty="0" smtClean="0"/>
              <a:t> </a:t>
            </a:r>
            <a:r>
              <a:rPr lang="de-DE" sz="2400" dirty="0" err="1" smtClean="0"/>
              <a:t>deleted</a:t>
            </a:r>
            <a:r>
              <a:rPr lang="de-DE" sz="2400" dirty="0" smtClean="0"/>
              <a:t>.</a:t>
            </a:r>
          </a:p>
          <a:p>
            <a:pPr>
              <a:buNone/>
            </a:pPr>
            <a:r>
              <a:rPr lang="de-DE" sz="2400" dirty="0" err="1" smtClean="0"/>
              <a:t>Proposal</a:t>
            </a:r>
            <a:r>
              <a:rPr lang="de-DE" sz="2400" dirty="0" smtClean="0"/>
              <a:t> </a:t>
            </a:r>
            <a:r>
              <a:rPr lang="de-DE" sz="2400" dirty="0" err="1" smtClean="0"/>
              <a:t>for</a:t>
            </a:r>
            <a:r>
              <a:rPr lang="de-DE" sz="2400" dirty="0" smtClean="0"/>
              <a:t> a </a:t>
            </a:r>
            <a:r>
              <a:rPr lang="de-DE" sz="2400" dirty="0" err="1" smtClean="0"/>
              <a:t>new</a:t>
            </a:r>
            <a:r>
              <a:rPr lang="de-DE" sz="2400" dirty="0" smtClean="0"/>
              <a:t> </a:t>
            </a:r>
            <a:r>
              <a:rPr lang="de-DE" sz="2400" dirty="0" err="1" smtClean="0"/>
              <a:t>sub</a:t>
            </a:r>
            <a:r>
              <a:rPr lang="de-DE" sz="2400" dirty="0" smtClean="0"/>
              <a:t> </a:t>
            </a:r>
            <a:r>
              <a:rPr lang="de-DE" sz="2400" dirty="0" err="1" smtClean="0"/>
              <a:t>structure</a:t>
            </a:r>
            <a:r>
              <a:rPr lang="de-DE" sz="2400" dirty="0" smtClean="0"/>
              <a:t>:</a:t>
            </a:r>
            <a:endParaRPr lang="de-DE" dirty="0" smtClean="0"/>
          </a:p>
          <a:p>
            <a:pPr>
              <a:buNone/>
            </a:pPr>
            <a:r>
              <a:rPr lang="de-DE" sz="2000" dirty="0" smtClean="0"/>
              <a:t>19.1. Beam </a:t>
            </a:r>
            <a:r>
              <a:rPr lang="de-DE" sz="2000" dirty="0" err="1" smtClean="0"/>
              <a:t>steered</a:t>
            </a:r>
            <a:r>
              <a:rPr lang="de-DE" sz="2000" dirty="0" smtClean="0"/>
              <a:t> </a:t>
            </a:r>
            <a:r>
              <a:rPr lang="de-DE" sz="2000" dirty="0" err="1" smtClean="0"/>
              <a:t>or</a:t>
            </a:r>
            <a:r>
              <a:rPr lang="de-DE" sz="2000" dirty="0" smtClean="0"/>
              <a:t> </a:t>
            </a:r>
            <a:r>
              <a:rPr lang="de-DE" sz="2000" dirty="0" err="1" smtClean="0"/>
              <a:t>control</a:t>
            </a:r>
            <a:r>
              <a:rPr lang="de-DE" sz="2000" dirty="0" smtClean="0"/>
              <a:t> </a:t>
            </a:r>
            <a:r>
              <a:rPr lang="de-DE" sz="2000" dirty="0" err="1" smtClean="0"/>
              <a:t>channel</a:t>
            </a:r>
            <a:r>
              <a:rPr lang="de-DE" sz="2000" dirty="0" smtClean="0"/>
              <a:t> </a:t>
            </a:r>
            <a:r>
              <a:rPr lang="de-DE" sz="2000" dirty="0" err="1" smtClean="0"/>
              <a:t>assisted</a:t>
            </a:r>
            <a:r>
              <a:rPr lang="de-DE" sz="2000" dirty="0" smtClean="0"/>
              <a:t> </a:t>
            </a:r>
            <a:r>
              <a:rPr lang="de-DE" sz="2000" dirty="0" err="1" smtClean="0"/>
              <a:t>device</a:t>
            </a:r>
            <a:r>
              <a:rPr lang="de-DE" sz="2000" dirty="0" smtClean="0"/>
              <a:t> </a:t>
            </a:r>
            <a:r>
              <a:rPr lang="de-DE" sz="2000" dirty="0" err="1" smtClean="0"/>
              <a:t>discovery</a:t>
            </a:r>
            <a:endParaRPr lang="de-DE" sz="2000" dirty="0" smtClean="0"/>
          </a:p>
          <a:p>
            <a:pPr>
              <a:buNone/>
            </a:pPr>
            <a:r>
              <a:rPr lang="de-DE" sz="2000" dirty="0" smtClean="0"/>
              <a:t>19.2. Link Establishment </a:t>
            </a:r>
            <a:r>
              <a:rPr lang="de-DE" sz="2000" dirty="0" err="1" smtClean="0"/>
              <a:t>Beaconing</a:t>
            </a:r>
            <a:r>
              <a:rPr lang="de-DE" sz="2000" dirty="0" smtClean="0"/>
              <a:t> Protocol</a:t>
            </a:r>
          </a:p>
          <a:p>
            <a:pPr>
              <a:buNone/>
            </a:pPr>
            <a:r>
              <a:rPr lang="de-DE" sz="2000" dirty="0" smtClean="0"/>
              <a:t>19.3. PHY/MAC </a:t>
            </a:r>
            <a:r>
              <a:rPr lang="de-DE" sz="2000" dirty="0" err="1" smtClean="0"/>
              <a:t>header</a:t>
            </a:r>
            <a:r>
              <a:rPr lang="de-DE" sz="2000" dirty="0" smtClean="0"/>
              <a:t> </a:t>
            </a:r>
            <a:r>
              <a:rPr lang="de-DE" sz="2000" dirty="0" err="1" smtClean="0"/>
              <a:t>fields</a:t>
            </a:r>
            <a:r>
              <a:rPr lang="de-DE" sz="2000" dirty="0" smtClean="0"/>
              <a:t> and </a:t>
            </a:r>
            <a:r>
              <a:rPr lang="de-DE" sz="2000" dirty="0" err="1" smtClean="0"/>
              <a:t>premable</a:t>
            </a:r>
            <a:r>
              <a:rPr lang="de-DE" sz="2000" dirty="0" smtClean="0"/>
              <a:t> </a:t>
            </a:r>
            <a:r>
              <a:rPr lang="de-DE" sz="2000" dirty="0" err="1" smtClean="0"/>
              <a:t>defintions</a:t>
            </a:r>
            <a:endParaRPr lang="de-DE" sz="2000" dirty="0" smtClean="0"/>
          </a:p>
          <a:p>
            <a:pPr>
              <a:buNone/>
            </a:pPr>
            <a:r>
              <a:rPr lang="de-DE" sz="2000" dirty="0" smtClean="0"/>
              <a:t>19.4. </a:t>
            </a:r>
            <a:r>
              <a:rPr lang="de-DE" sz="2000" dirty="0" err="1" smtClean="0"/>
              <a:t>Requirements</a:t>
            </a:r>
            <a:r>
              <a:rPr lang="de-DE" sz="2000" dirty="0" smtClean="0"/>
              <a:t> MAC </a:t>
            </a:r>
            <a:r>
              <a:rPr lang="de-DE" sz="2000" dirty="0" err="1" smtClean="0"/>
              <a:t>for</a:t>
            </a:r>
            <a:r>
              <a:rPr lang="de-DE" sz="2000" dirty="0" smtClean="0"/>
              <a:t> an </a:t>
            </a:r>
            <a:r>
              <a:rPr lang="de-DE" sz="2000" dirty="0" err="1" smtClean="0"/>
              <a:t>established</a:t>
            </a:r>
            <a:r>
              <a:rPr lang="de-DE" sz="2000" dirty="0" smtClean="0"/>
              <a:t> </a:t>
            </a:r>
            <a:r>
              <a:rPr lang="de-DE" sz="2000" dirty="0" smtClean="0"/>
              <a:t>link</a:t>
            </a:r>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15. I/O Interface and Memory </a:t>
            </a:r>
            <a:r>
              <a:rPr lang="de-DE" dirty="0" err="1" smtClean="0"/>
              <a:t>Buffer</a:t>
            </a:r>
            <a:r>
              <a:rPr lang="de-DE" dirty="0" smtClean="0"/>
              <a:t> </a:t>
            </a:r>
            <a:r>
              <a:rPr lang="de-DE" dirty="0" err="1" smtClean="0"/>
              <a:t>Considerations</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0" indent="0">
              <a:buNone/>
            </a:pPr>
            <a:r>
              <a:rPr lang="de-DE" sz="2400" dirty="0" smtClean="0"/>
              <a:t>The </a:t>
            </a:r>
            <a:r>
              <a:rPr lang="de-DE" sz="2400" dirty="0" err="1" smtClean="0"/>
              <a:t>choice</a:t>
            </a:r>
            <a:r>
              <a:rPr lang="de-DE" sz="2400" dirty="0" smtClean="0"/>
              <a:t> of </a:t>
            </a:r>
            <a:r>
              <a:rPr lang="de-DE" sz="2400" dirty="0" err="1" smtClean="0"/>
              <a:t>features</a:t>
            </a:r>
            <a:r>
              <a:rPr lang="de-DE" sz="2400" dirty="0" smtClean="0"/>
              <a:t> </a:t>
            </a:r>
            <a:r>
              <a:rPr lang="de-DE" sz="2400" dirty="0" err="1" smtClean="0"/>
              <a:t>regarding</a:t>
            </a:r>
            <a:r>
              <a:rPr lang="de-DE" sz="2400" dirty="0" smtClean="0"/>
              <a:t> </a:t>
            </a:r>
            <a:r>
              <a:rPr lang="de-DE" sz="2400" dirty="0" err="1" smtClean="0"/>
              <a:t>these</a:t>
            </a:r>
            <a:r>
              <a:rPr lang="de-DE" sz="2400" dirty="0" smtClean="0"/>
              <a:t> </a:t>
            </a:r>
            <a:r>
              <a:rPr lang="de-DE" sz="2400" dirty="0" err="1" smtClean="0"/>
              <a:t>items</a:t>
            </a:r>
            <a:r>
              <a:rPr lang="de-DE" sz="2400" dirty="0" smtClean="0"/>
              <a:t> </a:t>
            </a:r>
            <a:r>
              <a:rPr lang="de-DE" sz="2400" dirty="0" err="1" smtClean="0"/>
              <a:t>are</a:t>
            </a:r>
            <a:r>
              <a:rPr lang="de-DE" sz="2400" dirty="0" smtClean="0"/>
              <a:t> </a:t>
            </a:r>
            <a:r>
              <a:rPr lang="de-DE" sz="2400" dirty="0" err="1" smtClean="0"/>
              <a:t>up</a:t>
            </a:r>
            <a:r>
              <a:rPr lang="de-DE" sz="2400" dirty="0" smtClean="0"/>
              <a:t> </a:t>
            </a:r>
            <a:r>
              <a:rPr lang="de-DE" sz="2400" dirty="0" err="1" smtClean="0"/>
              <a:t>to</a:t>
            </a:r>
            <a:r>
              <a:rPr lang="de-DE" sz="2400" dirty="0" smtClean="0"/>
              <a:t> </a:t>
            </a:r>
            <a:r>
              <a:rPr lang="de-DE" sz="2400" dirty="0" err="1" smtClean="0"/>
              <a:t>the</a:t>
            </a:r>
            <a:r>
              <a:rPr lang="de-DE" sz="2400" dirty="0" smtClean="0"/>
              <a:t> </a:t>
            </a:r>
            <a:r>
              <a:rPr lang="de-DE" sz="2400" dirty="0" err="1" smtClean="0"/>
              <a:t>implementer</a:t>
            </a:r>
            <a:r>
              <a:rPr lang="de-DE" sz="2400" dirty="0" smtClean="0"/>
              <a:t>. </a:t>
            </a:r>
            <a:r>
              <a:rPr lang="de-DE" sz="2400" dirty="0" err="1" smtClean="0"/>
              <a:t>However</a:t>
            </a:r>
            <a:r>
              <a:rPr lang="de-DE" sz="2400" dirty="0" smtClean="0"/>
              <a:t>, </a:t>
            </a:r>
            <a:r>
              <a:rPr lang="de-DE" sz="2400" dirty="0" err="1" smtClean="0"/>
              <a:t>proposals</a:t>
            </a:r>
            <a:r>
              <a:rPr lang="de-DE" sz="2400" dirty="0" smtClean="0"/>
              <a:t> </a:t>
            </a:r>
            <a:r>
              <a:rPr lang="de-DE" sz="2400" dirty="0" err="1" smtClean="0"/>
              <a:t>should</a:t>
            </a:r>
            <a:r>
              <a:rPr lang="de-DE" sz="2400" dirty="0" smtClean="0"/>
              <a:t> </a:t>
            </a:r>
            <a:r>
              <a:rPr lang="de-DE" sz="2400" dirty="0" err="1" smtClean="0"/>
              <a:t>include</a:t>
            </a:r>
            <a:r>
              <a:rPr lang="de-DE" sz="2400" dirty="0" smtClean="0"/>
              <a:t> a </a:t>
            </a:r>
            <a:r>
              <a:rPr lang="de-DE" sz="2400" dirty="0" err="1" smtClean="0"/>
              <a:t>statement</a:t>
            </a:r>
            <a:r>
              <a:rPr lang="de-DE" sz="2400" dirty="0" smtClean="0"/>
              <a:t> on </a:t>
            </a:r>
            <a:r>
              <a:rPr lang="de-DE" sz="2400" dirty="0" err="1" smtClean="0"/>
              <a:t>the</a:t>
            </a:r>
            <a:r>
              <a:rPr lang="de-DE" sz="2400" dirty="0" smtClean="0"/>
              <a:t> </a:t>
            </a:r>
            <a:r>
              <a:rPr lang="de-DE" sz="2400" dirty="0" err="1" smtClean="0"/>
              <a:t>expected</a:t>
            </a:r>
            <a:r>
              <a:rPr lang="de-DE" sz="2400" dirty="0" smtClean="0"/>
              <a:t> </a:t>
            </a:r>
            <a:r>
              <a:rPr lang="de-DE" sz="2400" dirty="0" err="1" smtClean="0"/>
              <a:t>numbers</a:t>
            </a:r>
            <a:r>
              <a:rPr lang="de-DE" sz="2400" dirty="0" smtClean="0"/>
              <a:t>. </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16. Fast Connection Setup </a:t>
            </a:r>
            <a:r>
              <a:rPr lang="de-DE" dirty="0" err="1" smtClean="0"/>
              <a:t>Scheme</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0" indent="0">
              <a:buNone/>
            </a:pPr>
            <a:r>
              <a:rPr lang="de-DE" sz="2400" dirty="0" err="1" smtClean="0"/>
              <a:t>This</a:t>
            </a:r>
            <a:r>
              <a:rPr lang="de-DE" sz="2400" dirty="0" smtClean="0"/>
              <a:t> </a:t>
            </a:r>
            <a:r>
              <a:rPr lang="de-DE" sz="2400" dirty="0" err="1" smtClean="0"/>
              <a:t>is</a:t>
            </a:r>
            <a:r>
              <a:rPr lang="de-DE" sz="2400" dirty="0" smtClean="0"/>
              <a:t> relevant </a:t>
            </a:r>
            <a:r>
              <a:rPr lang="de-DE" sz="2400" dirty="0" err="1" smtClean="0"/>
              <a:t>for</a:t>
            </a:r>
            <a:r>
              <a:rPr lang="de-DE" sz="2400" dirty="0" smtClean="0"/>
              <a:t> </a:t>
            </a:r>
            <a:r>
              <a:rPr lang="de-DE" sz="2400" dirty="0" err="1" smtClean="0"/>
              <a:t>the</a:t>
            </a:r>
            <a:r>
              <a:rPr lang="de-DE" sz="2400" dirty="0" smtClean="0"/>
              <a:t> </a:t>
            </a:r>
            <a:r>
              <a:rPr lang="de-DE" sz="2400" dirty="0" err="1" smtClean="0"/>
              <a:t>close</a:t>
            </a:r>
            <a:r>
              <a:rPr lang="de-DE" sz="2400" dirty="0" smtClean="0"/>
              <a:t> </a:t>
            </a:r>
            <a:r>
              <a:rPr lang="de-DE" sz="2400" dirty="0" err="1" smtClean="0"/>
              <a:t>proximity</a:t>
            </a:r>
            <a:r>
              <a:rPr lang="de-DE" sz="2400" dirty="0" smtClean="0"/>
              <a:t> </a:t>
            </a:r>
            <a:r>
              <a:rPr lang="de-DE" sz="2400" dirty="0" err="1" smtClean="0"/>
              <a:t>use</a:t>
            </a:r>
            <a:r>
              <a:rPr lang="de-DE" sz="2400" dirty="0" smtClean="0"/>
              <a:t> </a:t>
            </a:r>
            <a:r>
              <a:rPr lang="de-DE" sz="2400" dirty="0" err="1" smtClean="0"/>
              <a:t>case</a:t>
            </a:r>
            <a:r>
              <a:rPr lang="de-DE" sz="2400" dirty="0" smtClean="0"/>
              <a:t> </a:t>
            </a:r>
            <a:r>
              <a:rPr lang="de-DE" sz="2400" dirty="0" err="1" smtClean="0"/>
              <a:t>only</a:t>
            </a:r>
            <a:r>
              <a:rPr lang="de-DE" sz="2400" dirty="0" smtClean="0"/>
              <a:t>. </a:t>
            </a:r>
            <a:r>
              <a:rPr lang="de-DE" sz="2400" dirty="0" err="1" smtClean="0"/>
              <a:t>However</a:t>
            </a:r>
            <a:r>
              <a:rPr lang="de-DE" sz="2400" dirty="0" smtClean="0"/>
              <a:t> </a:t>
            </a:r>
            <a:r>
              <a:rPr lang="de-DE" sz="2400" dirty="0" err="1" smtClean="0"/>
              <a:t>the</a:t>
            </a:r>
            <a:r>
              <a:rPr lang="de-DE" sz="2400" dirty="0" smtClean="0"/>
              <a:t> </a:t>
            </a:r>
            <a:r>
              <a:rPr lang="de-DE" sz="2400" dirty="0" err="1" smtClean="0"/>
              <a:t>consideration</a:t>
            </a:r>
            <a:r>
              <a:rPr lang="de-DE" sz="2400" dirty="0" smtClean="0"/>
              <a:t> of </a:t>
            </a:r>
            <a:r>
              <a:rPr lang="de-DE" sz="2400" dirty="0" err="1" smtClean="0"/>
              <a:t>this</a:t>
            </a:r>
            <a:r>
              <a:rPr lang="de-DE" sz="2400" dirty="0" smtClean="0"/>
              <a:t> </a:t>
            </a:r>
            <a:r>
              <a:rPr lang="de-DE" sz="2400" dirty="0" err="1" smtClean="0"/>
              <a:t>feature</a:t>
            </a:r>
            <a:r>
              <a:rPr lang="de-DE" sz="2400" dirty="0" smtClean="0"/>
              <a:t> </a:t>
            </a:r>
            <a:r>
              <a:rPr lang="de-DE" sz="2400" dirty="0" err="1" smtClean="0"/>
              <a:t>is</a:t>
            </a:r>
            <a:r>
              <a:rPr lang="de-DE" sz="2400" dirty="0" smtClean="0"/>
              <a:t> not </a:t>
            </a:r>
            <a:r>
              <a:rPr lang="de-DE" sz="2400" dirty="0" err="1" smtClean="0"/>
              <a:t>part</a:t>
            </a:r>
            <a:r>
              <a:rPr lang="de-DE" sz="2400" dirty="0" smtClean="0"/>
              <a:t> of </a:t>
            </a:r>
            <a:r>
              <a:rPr lang="de-DE" sz="2400" dirty="0" err="1" smtClean="0"/>
              <a:t>the</a:t>
            </a:r>
            <a:r>
              <a:rPr lang="de-DE" sz="2400" dirty="0" smtClean="0"/>
              <a:t> </a:t>
            </a:r>
            <a:r>
              <a:rPr lang="de-DE" sz="2400" dirty="0" err="1" smtClean="0"/>
              <a:t>amendment</a:t>
            </a:r>
            <a:r>
              <a:rPr lang="de-DE" sz="2400" dirty="0" smtClean="0"/>
              <a:t> </a:t>
            </a:r>
            <a:r>
              <a:rPr lang="de-DE" sz="2400" dirty="0" err="1" smtClean="0"/>
              <a:t>developed</a:t>
            </a:r>
            <a:r>
              <a:rPr lang="de-DE" sz="2400" dirty="0" smtClean="0"/>
              <a:t> in </a:t>
            </a:r>
            <a:r>
              <a:rPr lang="de-DE" sz="2400" dirty="0" err="1" smtClean="0"/>
              <a:t>this</a:t>
            </a:r>
            <a:r>
              <a:rPr lang="de-DE" sz="2400" dirty="0" smtClean="0"/>
              <a:t> TG. The fast </a:t>
            </a:r>
            <a:r>
              <a:rPr lang="de-DE" sz="2400" dirty="0" err="1" smtClean="0"/>
              <a:t>connection</a:t>
            </a:r>
            <a:r>
              <a:rPr lang="de-DE" sz="2400" dirty="0" smtClean="0"/>
              <a:t> </a:t>
            </a:r>
            <a:r>
              <a:rPr lang="de-DE" sz="2400" dirty="0" err="1" smtClean="0"/>
              <a:t>setup</a:t>
            </a:r>
            <a:r>
              <a:rPr lang="de-DE" sz="2400" dirty="0" smtClean="0"/>
              <a:t> will </a:t>
            </a:r>
            <a:r>
              <a:rPr lang="de-DE" sz="2400" dirty="0" err="1" smtClean="0"/>
              <a:t>be</a:t>
            </a:r>
            <a:r>
              <a:rPr lang="de-DE" sz="2400" dirty="0" smtClean="0"/>
              <a:t> </a:t>
            </a:r>
            <a:r>
              <a:rPr lang="de-DE" sz="2400" dirty="0" err="1" smtClean="0"/>
              <a:t>developped</a:t>
            </a:r>
            <a:r>
              <a:rPr lang="de-DE" sz="2400" dirty="0" smtClean="0"/>
              <a:t> in </a:t>
            </a:r>
            <a:r>
              <a:rPr lang="de-DE" sz="2400" dirty="0" err="1" smtClean="0"/>
              <a:t>the</a:t>
            </a:r>
            <a:r>
              <a:rPr lang="de-DE" sz="2400" dirty="0" smtClean="0"/>
              <a:t> parallel </a:t>
            </a:r>
            <a:r>
              <a:rPr lang="de-DE" sz="2400" dirty="0" err="1" smtClean="0"/>
              <a:t>running</a:t>
            </a:r>
            <a:r>
              <a:rPr lang="de-DE" sz="2400" dirty="0" smtClean="0"/>
              <a:t> TG 3e.</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17. Security </a:t>
            </a:r>
            <a:r>
              <a:rPr lang="de-DE" dirty="0" err="1" smtClean="0"/>
              <a:t>Mechanism</a:t>
            </a:r>
            <a:endParaRPr lang="de-DE" dirty="0"/>
          </a:p>
        </p:txBody>
      </p:sp>
      <p:sp>
        <p:nvSpPr>
          <p:cNvPr id="3" name="Inhaltsplatzhalter 2"/>
          <p:cNvSpPr>
            <a:spLocks noGrp="1"/>
          </p:cNvSpPr>
          <p:nvPr>
            <p:ph idx="1"/>
          </p:nvPr>
        </p:nvSpPr>
        <p:spPr/>
        <p:txBody>
          <a:bodyPr/>
          <a:lstStyle/>
          <a:p>
            <a:pPr>
              <a:buNone/>
            </a:pPr>
            <a:r>
              <a:rPr lang="de-DE" sz="2800" dirty="0" err="1" smtClean="0"/>
              <a:t>Proposal</a:t>
            </a:r>
            <a:r>
              <a:rPr lang="de-DE" sz="2800" dirty="0" smtClean="0"/>
              <a:t> of </a:t>
            </a:r>
            <a:r>
              <a:rPr lang="de-DE" sz="2800" dirty="0" err="1" smtClean="0"/>
              <a:t>new</a:t>
            </a:r>
            <a:r>
              <a:rPr lang="de-DE" sz="2800" dirty="0" smtClean="0"/>
              <a:t> </a:t>
            </a:r>
            <a:r>
              <a:rPr lang="de-DE" sz="2800" dirty="0" err="1" smtClean="0"/>
              <a:t>text</a:t>
            </a:r>
            <a:r>
              <a:rPr lang="de-DE" sz="2800" dirty="0" smtClean="0"/>
              <a:t>:</a:t>
            </a:r>
          </a:p>
          <a:p>
            <a:pPr marL="0" indent="0">
              <a:buNone/>
            </a:pPr>
            <a:r>
              <a:rPr lang="de-DE" sz="2400" dirty="0" err="1" smtClean="0"/>
              <a:t>P</a:t>
            </a:r>
            <a:r>
              <a:rPr lang="de-DE" sz="2400" dirty="0" err="1" smtClean="0"/>
              <a:t>roposals</a:t>
            </a:r>
            <a:r>
              <a:rPr lang="de-DE" sz="2400" dirty="0" smtClean="0"/>
              <a:t> </a:t>
            </a:r>
            <a:r>
              <a:rPr lang="de-DE" sz="2400" dirty="0" err="1" smtClean="0"/>
              <a:t>s</a:t>
            </a:r>
            <a:r>
              <a:rPr lang="de-DE" sz="2400" dirty="0" err="1" smtClean="0"/>
              <a:t>hould</a:t>
            </a:r>
            <a:r>
              <a:rPr lang="de-DE" sz="2400" dirty="0" smtClean="0"/>
              <a:t> </a:t>
            </a:r>
            <a:r>
              <a:rPr lang="de-DE" sz="2400" dirty="0" err="1" smtClean="0"/>
              <a:t>indicate</a:t>
            </a:r>
            <a:r>
              <a:rPr lang="de-DE" sz="2400" dirty="0" smtClean="0"/>
              <a:t> </a:t>
            </a:r>
            <a:r>
              <a:rPr lang="de-DE" sz="2400" dirty="0" err="1" smtClean="0"/>
              <a:t>how</a:t>
            </a:r>
            <a:r>
              <a:rPr lang="de-DE" sz="2400" dirty="0" smtClean="0"/>
              <a:t> </a:t>
            </a:r>
            <a:r>
              <a:rPr lang="de-DE" sz="2400" dirty="0" err="1" smtClean="0"/>
              <a:t>security</a:t>
            </a:r>
            <a:r>
              <a:rPr lang="de-DE" sz="2400" dirty="0" smtClean="0"/>
              <a:t> </a:t>
            </a:r>
            <a:r>
              <a:rPr lang="de-DE" sz="2400" dirty="0" err="1" smtClean="0"/>
              <a:t>can</a:t>
            </a:r>
            <a:r>
              <a:rPr lang="de-DE" sz="2400" dirty="0" smtClean="0"/>
              <a:t> </a:t>
            </a:r>
            <a:r>
              <a:rPr lang="de-DE" sz="2400" dirty="0" err="1" smtClean="0"/>
              <a:t>be</a:t>
            </a:r>
            <a:r>
              <a:rPr lang="de-DE" sz="2400" dirty="0" smtClean="0"/>
              <a:t> </a:t>
            </a:r>
            <a:r>
              <a:rPr lang="de-DE" sz="2400" dirty="0" err="1" smtClean="0"/>
              <a:t>integrated</a:t>
            </a:r>
            <a:r>
              <a:rPr lang="de-DE" sz="2400" dirty="0" smtClean="0"/>
              <a:t>. </a:t>
            </a:r>
            <a:r>
              <a:rPr lang="de-DE" sz="2400" dirty="0" err="1" smtClean="0"/>
              <a:t>Diffentiation</a:t>
            </a:r>
            <a:r>
              <a:rPr lang="de-DE" sz="2400" dirty="0" smtClean="0"/>
              <a:t> </a:t>
            </a:r>
            <a:r>
              <a:rPr lang="de-DE" sz="2400" dirty="0" err="1" smtClean="0"/>
              <a:t>may</a:t>
            </a:r>
            <a:r>
              <a:rPr lang="de-DE" sz="2400" dirty="0" smtClean="0"/>
              <a:t> </a:t>
            </a:r>
            <a:r>
              <a:rPr lang="de-DE" sz="2400" dirty="0" err="1" smtClean="0"/>
              <a:t>be</a:t>
            </a:r>
            <a:r>
              <a:rPr lang="de-DE" sz="2400" dirty="0" smtClean="0"/>
              <a:t> </a:t>
            </a:r>
            <a:r>
              <a:rPr lang="de-DE" sz="2400" dirty="0" err="1" smtClean="0"/>
              <a:t>made</a:t>
            </a:r>
            <a:r>
              <a:rPr lang="de-DE" sz="2400" dirty="0" smtClean="0"/>
              <a:t> </a:t>
            </a:r>
            <a:r>
              <a:rPr lang="de-DE" sz="2400" dirty="0" err="1" smtClean="0"/>
              <a:t>between</a:t>
            </a:r>
            <a:r>
              <a:rPr lang="de-DE" sz="2400" dirty="0" smtClean="0"/>
              <a:t> </a:t>
            </a:r>
          </a:p>
          <a:p>
            <a:pPr marL="628650" lvl="1" indent="-228600">
              <a:buFontTx/>
              <a:buChar char="-"/>
            </a:pPr>
            <a:r>
              <a:rPr lang="de-DE" sz="2000" dirty="0" err="1" smtClean="0"/>
              <a:t>the</a:t>
            </a:r>
            <a:r>
              <a:rPr lang="de-DE" sz="2000" dirty="0" smtClean="0"/>
              <a:t> links </a:t>
            </a:r>
            <a:r>
              <a:rPr lang="de-DE" sz="2000" dirty="0" err="1" smtClean="0"/>
              <a:t>for</a:t>
            </a:r>
            <a:r>
              <a:rPr lang="de-DE" sz="2000" dirty="0" smtClean="0"/>
              <a:t> </a:t>
            </a:r>
            <a:r>
              <a:rPr lang="de-DE" sz="2000" dirty="0" err="1" smtClean="0"/>
              <a:t>the</a:t>
            </a:r>
            <a:r>
              <a:rPr lang="de-DE" sz="2000" dirty="0" smtClean="0"/>
              <a:t> </a:t>
            </a:r>
            <a:r>
              <a:rPr lang="de-DE" sz="2000" dirty="0" err="1" smtClean="0"/>
              <a:t>wireless</a:t>
            </a:r>
            <a:r>
              <a:rPr lang="de-DE" sz="2000" dirty="0" smtClean="0"/>
              <a:t> </a:t>
            </a:r>
            <a:r>
              <a:rPr lang="de-DE" sz="2000" dirty="0" err="1" smtClean="0"/>
              <a:t>backhaul</a:t>
            </a:r>
            <a:r>
              <a:rPr lang="de-DE" sz="2000" dirty="0" smtClean="0"/>
              <a:t>/</a:t>
            </a:r>
            <a:r>
              <a:rPr lang="de-DE" sz="2000" dirty="0" err="1" smtClean="0"/>
              <a:t>fronthaul</a:t>
            </a:r>
            <a:r>
              <a:rPr lang="de-DE" sz="2000" dirty="0" smtClean="0"/>
              <a:t>, </a:t>
            </a:r>
            <a:r>
              <a:rPr lang="de-DE" sz="2000" dirty="0" err="1" smtClean="0"/>
              <a:t>data</a:t>
            </a:r>
            <a:r>
              <a:rPr lang="de-DE" sz="2000" dirty="0" smtClean="0"/>
              <a:t> </a:t>
            </a:r>
            <a:r>
              <a:rPr lang="de-DE" sz="2000" dirty="0" err="1" smtClean="0"/>
              <a:t>center</a:t>
            </a:r>
            <a:r>
              <a:rPr lang="de-DE" sz="2000" dirty="0" smtClean="0"/>
              <a:t> and </a:t>
            </a:r>
            <a:r>
              <a:rPr lang="de-DE" sz="2000" dirty="0" err="1" smtClean="0"/>
              <a:t>intra-device</a:t>
            </a:r>
            <a:r>
              <a:rPr lang="de-DE" sz="2000" dirty="0" smtClean="0"/>
              <a:t> </a:t>
            </a:r>
            <a:r>
              <a:rPr lang="de-DE" sz="2000" dirty="0" err="1" smtClean="0"/>
              <a:t>communication</a:t>
            </a:r>
            <a:r>
              <a:rPr lang="de-DE" sz="2000" dirty="0" smtClean="0"/>
              <a:t> </a:t>
            </a:r>
            <a:r>
              <a:rPr lang="de-DE" sz="2000" dirty="0" err="1" smtClean="0"/>
              <a:t>use</a:t>
            </a:r>
            <a:r>
              <a:rPr lang="de-DE" sz="2000" dirty="0" smtClean="0"/>
              <a:t> </a:t>
            </a:r>
            <a:r>
              <a:rPr lang="de-DE" sz="2000" dirty="0" err="1" smtClean="0"/>
              <a:t>cases</a:t>
            </a:r>
            <a:r>
              <a:rPr lang="de-DE" sz="2000" dirty="0" smtClean="0"/>
              <a:t>, </a:t>
            </a:r>
            <a:r>
              <a:rPr lang="de-DE" sz="2000" dirty="0" err="1" smtClean="0"/>
              <a:t>where</a:t>
            </a:r>
            <a:r>
              <a:rPr lang="de-DE" sz="2000" dirty="0" smtClean="0"/>
              <a:t> links will </a:t>
            </a:r>
            <a:r>
              <a:rPr lang="de-DE" sz="2000" dirty="0" err="1" smtClean="0"/>
              <a:t>be</a:t>
            </a:r>
            <a:r>
              <a:rPr lang="de-DE" sz="2000" dirty="0" smtClean="0"/>
              <a:t> </a:t>
            </a:r>
            <a:r>
              <a:rPr lang="de-DE" sz="2000" dirty="0" err="1" smtClean="0"/>
              <a:t>establised</a:t>
            </a:r>
            <a:r>
              <a:rPr lang="de-DE" sz="2000" dirty="0" smtClean="0"/>
              <a:t> on a </a:t>
            </a:r>
            <a:r>
              <a:rPr lang="de-DE" sz="2000" dirty="0" err="1" smtClean="0"/>
              <a:t>longer</a:t>
            </a:r>
            <a:r>
              <a:rPr lang="de-DE" sz="2000" dirty="0" smtClean="0"/>
              <a:t> time </a:t>
            </a:r>
            <a:r>
              <a:rPr lang="de-DE" sz="2000" dirty="0" err="1" smtClean="0"/>
              <a:t>period</a:t>
            </a:r>
            <a:endParaRPr lang="de-DE" sz="2000" dirty="0" smtClean="0"/>
          </a:p>
          <a:p>
            <a:pPr marL="628650" lvl="1" indent="-228600">
              <a:buFontTx/>
              <a:buChar char="-"/>
            </a:pPr>
            <a:r>
              <a:rPr lang="de-DE" sz="2000" dirty="0" err="1" smtClean="0"/>
              <a:t>the</a:t>
            </a:r>
            <a:r>
              <a:rPr lang="de-DE" sz="2000" dirty="0" smtClean="0"/>
              <a:t> links </a:t>
            </a:r>
            <a:r>
              <a:rPr lang="de-DE" sz="2000" dirty="0" err="1" smtClean="0"/>
              <a:t>for</a:t>
            </a:r>
            <a:r>
              <a:rPr lang="de-DE" sz="2000" dirty="0" smtClean="0"/>
              <a:t> </a:t>
            </a:r>
            <a:r>
              <a:rPr lang="de-DE" sz="2000" dirty="0" err="1" smtClean="0"/>
              <a:t>the</a:t>
            </a:r>
            <a:r>
              <a:rPr lang="de-DE" sz="2000" dirty="0" smtClean="0"/>
              <a:t> </a:t>
            </a:r>
            <a:r>
              <a:rPr lang="de-DE" sz="2000" dirty="0" err="1" smtClean="0"/>
              <a:t>close</a:t>
            </a:r>
            <a:r>
              <a:rPr lang="de-DE" sz="2000" dirty="0" smtClean="0"/>
              <a:t> </a:t>
            </a:r>
            <a:r>
              <a:rPr lang="de-DE" sz="2000" dirty="0" err="1" smtClean="0"/>
              <a:t>proximity</a:t>
            </a:r>
            <a:r>
              <a:rPr lang="de-DE" sz="2000" dirty="0" smtClean="0"/>
              <a:t>   </a:t>
            </a:r>
            <a:r>
              <a:rPr lang="de-DE" sz="2000" dirty="0" err="1" smtClean="0"/>
              <a:t>communication</a:t>
            </a:r>
            <a:r>
              <a:rPr lang="de-DE" sz="2000" dirty="0" smtClean="0"/>
              <a:t>, </a:t>
            </a:r>
            <a:r>
              <a:rPr lang="de-DE" sz="2000" dirty="0" err="1" smtClean="0"/>
              <a:t>where</a:t>
            </a:r>
            <a:r>
              <a:rPr lang="de-DE" sz="2000" dirty="0" smtClean="0"/>
              <a:t> </a:t>
            </a:r>
            <a:r>
              <a:rPr lang="de-DE" sz="2000" dirty="0" err="1" smtClean="0"/>
              <a:t>the</a:t>
            </a:r>
            <a:r>
              <a:rPr lang="de-DE" sz="2000" dirty="0" smtClean="0"/>
              <a:t> links </a:t>
            </a:r>
            <a:r>
              <a:rPr lang="de-DE" sz="2000" dirty="0" err="1" smtClean="0"/>
              <a:t>survive</a:t>
            </a:r>
            <a:r>
              <a:rPr lang="de-DE" sz="2000" dirty="0" smtClean="0"/>
              <a:t> </a:t>
            </a:r>
            <a:r>
              <a:rPr lang="de-DE" sz="2000" dirty="0" err="1" smtClean="0"/>
              <a:t>only</a:t>
            </a:r>
            <a:r>
              <a:rPr lang="de-DE" sz="2000" dirty="0" smtClean="0"/>
              <a:t> a </a:t>
            </a:r>
            <a:r>
              <a:rPr lang="de-DE" sz="2000" dirty="0" err="1" smtClean="0"/>
              <a:t>short</a:t>
            </a:r>
            <a:r>
              <a:rPr lang="de-DE" sz="2000" dirty="0" smtClean="0"/>
              <a:t> time </a:t>
            </a:r>
            <a:r>
              <a:rPr lang="de-DE" sz="2000" dirty="0" err="1" smtClean="0"/>
              <a:t>period</a:t>
            </a:r>
            <a:r>
              <a:rPr lang="de-DE" sz="2000" dirty="0" smtClean="0"/>
              <a:t>. </a:t>
            </a: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Input to the TRD </a:t>
            </a:r>
            <a:r>
              <a:rPr lang="en-US" dirty="0" smtClean="0"/>
              <a:t>of</a:t>
            </a:r>
            <a:r>
              <a:rPr lang="en-US" dirty="0" smtClean="0"/>
              <a:t> </a:t>
            </a:r>
            <a:r>
              <a:rPr lang="en-US" dirty="0" smtClean="0"/>
              <a:t>TG3d</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May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400" dirty="0" err="1" smtClean="0"/>
              <a:t>This</a:t>
            </a:r>
            <a:r>
              <a:rPr lang="de-DE" sz="2400" dirty="0" smtClean="0"/>
              <a:t> </a:t>
            </a:r>
            <a:r>
              <a:rPr lang="de-DE" sz="2400" dirty="0" err="1" smtClean="0"/>
              <a:t>document</a:t>
            </a:r>
            <a:r>
              <a:rPr lang="de-DE" sz="2400" dirty="0" smtClean="0"/>
              <a:t> </a:t>
            </a:r>
            <a:r>
              <a:rPr lang="de-DE" sz="2400" dirty="0" err="1" smtClean="0"/>
              <a:t>summarizes</a:t>
            </a:r>
            <a:r>
              <a:rPr lang="de-DE" sz="2400" dirty="0" smtClean="0"/>
              <a:t> </a:t>
            </a:r>
            <a:r>
              <a:rPr lang="de-DE" sz="2400" dirty="0" err="1" smtClean="0"/>
              <a:t>some</a:t>
            </a:r>
            <a:r>
              <a:rPr lang="de-DE" sz="2400" dirty="0" smtClean="0"/>
              <a:t> </a:t>
            </a:r>
            <a:r>
              <a:rPr lang="de-DE" sz="2400" dirty="0" err="1" smtClean="0"/>
              <a:t>input</a:t>
            </a:r>
            <a:r>
              <a:rPr lang="de-DE" sz="2400" dirty="0" smtClean="0"/>
              <a:t>/</a:t>
            </a:r>
            <a:r>
              <a:rPr lang="de-DE" sz="2400" dirty="0" err="1" smtClean="0"/>
              <a:t>thoughts</a:t>
            </a:r>
            <a:r>
              <a:rPr lang="de-DE" sz="2400" dirty="0" smtClean="0"/>
              <a:t> </a:t>
            </a:r>
            <a:r>
              <a:rPr lang="de-DE" sz="2400" dirty="0" err="1" smtClean="0"/>
              <a:t>for</a:t>
            </a:r>
            <a:r>
              <a:rPr lang="de-DE" sz="2400" dirty="0" smtClean="0"/>
              <a:t> </a:t>
            </a:r>
            <a:r>
              <a:rPr lang="de-DE" sz="2400" dirty="0" err="1" smtClean="0"/>
              <a:t>various</a:t>
            </a:r>
            <a:r>
              <a:rPr lang="de-DE" sz="2400" dirty="0" smtClean="0"/>
              <a:t> </a:t>
            </a:r>
            <a:r>
              <a:rPr lang="de-DE" sz="2400" dirty="0" err="1" smtClean="0"/>
              <a:t>sections</a:t>
            </a:r>
            <a:r>
              <a:rPr lang="de-DE" sz="2400" dirty="0" smtClean="0"/>
              <a:t> of </a:t>
            </a:r>
            <a:r>
              <a:rPr lang="de-DE" sz="2400" dirty="0" err="1" smtClean="0"/>
              <a:t>the</a:t>
            </a:r>
            <a:r>
              <a:rPr lang="de-DE" sz="2400" dirty="0" smtClean="0"/>
              <a:t> TRD.	</a:t>
            </a:r>
          </a:p>
          <a:p>
            <a:r>
              <a:rPr lang="de-DE" sz="2400" dirty="0" smtClean="0"/>
              <a:t>The </a:t>
            </a:r>
            <a:r>
              <a:rPr lang="de-DE" sz="2400" dirty="0" err="1" smtClean="0"/>
              <a:t>document</a:t>
            </a:r>
            <a:r>
              <a:rPr lang="de-DE" sz="2400" dirty="0" smtClean="0"/>
              <a:t> </a:t>
            </a:r>
            <a:r>
              <a:rPr lang="de-DE" sz="2400" dirty="0" err="1" smtClean="0"/>
              <a:t>proposes</a:t>
            </a:r>
            <a:r>
              <a:rPr lang="de-DE" sz="2400" dirty="0" smtClean="0"/>
              <a:t> </a:t>
            </a:r>
            <a:r>
              <a:rPr lang="de-DE" sz="2400" dirty="0" smtClean="0"/>
              <a:t>a </a:t>
            </a:r>
            <a:r>
              <a:rPr lang="de-DE" sz="2400" dirty="0" err="1" smtClean="0"/>
              <a:t>restructering</a:t>
            </a:r>
            <a:r>
              <a:rPr lang="de-DE" sz="2400" dirty="0" smtClean="0"/>
              <a:t> of </a:t>
            </a:r>
            <a:r>
              <a:rPr lang="de-DE" sz="2400" dirty="0" err="1" smtClean="0"/>
              <a:t>some</a:t>
            </a:r>
            <a:r>
              <a:rPr lang="de-DE" sz="2400" dirty="0" smtClean="0"/>
              <a:t> </a:t>
            </a:r>
            <a:r>
              <a:rPr lang="de-DE" sz="2400" dirty="0" err="1" smtClean="0"/>
              <a:t>sections</a:t>
            </a:r>
            <a:r>
              <a:rPr lang="de-DE" sz="2400" dirty="0" smtClean="0"/>
              <a:t> of </a:t>
            </a:r>
            <a:r>
              <a:rPr lang="de-DE" sz="2400" dirty="0" err="1" smtClean="0"/>
              <a:t>doc</a:t>
            </a:r>
            <a:r>
              <a:rPr lang="de-DE" sz="2400" dirty="0" smtClean="0"/>
              <a:t>. </a:t>
            </a:r>
            <a:r>
              <a:rPr lang="en-US" sz="2400" dirty="0" smtClean="0">
                <a:solidFill>
                  <a:schemeClr val="tx2"/>
                </a:solidFill>
              </a:rPr>
              <a:t>14/0309r5 </a:t>
            </a:r>
            <a:r>
              <a:rPr lang="de-DE" sz="2400" dirty="0" smtClean="0"/>
              <a:t>and </a:t>
            </a:r>
            <a:r>
              <a:rPr lang="de-DE" sz="2400" dirty="0" err="1" smtClean="0"/>
              <a:t>proposes</a:t>
            </a:r>
            <a:r>
              <a:rPr lang="de-DE" sz="2400" dirty="0" smtClean="0"/>
              <a:t> </a:t>
            </a:r>
            <a:r>
              <a:rPr lang="de-DE" sz="2400" dirty="0" err="1" smtClean="0"/>
              <a:t>new</a:t>
            </a:r>
            <a:r>
              <a:rPr lang="de-DE" sz="2400" dirty="0" smtClean="0"/>
              <a:t> </a:t>
            </a:r>
            <a:r>
              <a:rPr lang="de-DE" sz="2400" dirty="0" err="1" smtClean="0"/>
              <a:t>text</a:t>
            </a:r>
            <a:r>
              <a:rPr lang="de-DE" sz="2400" dirty="0" smtClean="0"/>
              <a:t> </a:t>
            </a:r>
            <a:r>
              <a:rPr lang="de-DE" sz="2400" dirty="0" err="1" smtClean="0"/>
              <a:t>for</a:t>
            </a:r>
            <a:r>
              <a:rPr lang="de-DE" sz="2400" dirty="0" smtClean="0"/>
              <a:t> </a:t>
            </a:r>
            <a:r>
              <a:rPr lang="de-DE" sz="2400" dirty="0" err="1" smtClean="0"/>
              <a:t>some</a:t>
            </a:r>
            <a:r>
              <a:rPr lang="de-DE" sz="2400" dirty="0" smtClean="0"/>
              <a:t> of </a:t>
            </a:r>
            <a:r>
              <a:rPr lang="de-DE" sz="2400" dirty="0" err="1" smtClean="0"/>
              <a:t>the</a:t>
            </a:r>
            <a:r>
              <a:rPr lang="de-DE" sz="2400" dirty="0" smtClean="0"/>
              <a:t> </a:t>
            </a:r>
            <a:r>
              <a:rPr lang="de-DE" sz="2400" dirty="0" err="1" smtClean="0"/>
              <a:t>sections</a:t>
            </a:r>
            <a:r>
              <a:rPr lang="de-DE" sz="2400" dirty="0" smtClean="0"/>
              <a:t> </a:t>
            </a:r>
            <a:endParaRPr lang="de-DE"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Restructering</a:t>
            </a:r>
            <a:r>
              <a:rPr lang="de-DE" dirty="0" smtClean="0"/>
              <a:t> </a:t>
            </a:r>
            <a:r>
              <a:rPr lang="de-DE" dirty="0" err="1" smtClean="0"/>
              <a:t>the</a:t>
            </a:r>
            <a:r>
              <a:rPr lang="de-DE" dirty="0" smtClean="0"/>
              <a:t> </a:t>
            </a:r>
            <a:r>
              <a:rPr lang="de-DE" dirty="0" err="1" smtClean="0"/>
              <a:t>Document</a:t>
            </a:r>
            <a:r>
              <a:rPr lang="de-DE" dirty="0" smtClean="0"/>
              <a:t> in </a:t>
            </a:r>
            <a:r>
              <a:rPr lang="de-DE" dirty="0" err="1" smtClean="0"/>
              <a:t>Section</a:t>
            </a:r>
            <a:r>
              <a:rPr lang="de-DE" dirty="0" smtClean="0"/>
              <a:t> 7ff (1/2)</a:t>
            </a:r>
            <a:endParaRPr lang="de-DE" dirty="0"/>
          </a:p>
        </p:txBody>
      </p:sp>
      <p:sp>
        <p:nvSpPr>
          <p:cNvPr id="3" name="Inhaltsplatzhalter 2"/>
          <p:cNvSpPr>
            <a:spLocks noGrp="1"/>
          </p:cNvSpPr>
          <p:nvPr>
            <p:ph idx="1"/>
          </p:nvPr>
        </p:nvSpPr>
        <p:spPr/>
        <p:txBody>
          <a:bodyPr/>
          <a:lstStyle/>
          <a:p>
            <a:pPr marL="514350" indent="-514350">
              <a:buNone/>
            </a:pPr>
            <a:r>
              <a:rPr lang="de-DE" sz="2400" dirty="0" smtClean="0"/>
              <a:t>7. </a:t>
            </a:r>
            <a:r>
              <a:rPr lang="de-DE" sz="2400" dirty="0" err="1" smtClean="0"/>
              <a:t>Topology</a:t>
            </a:r>
            <a:r>
              <a:rPr lang="de-DE" sz="2400" dirty="0" smtClean="0"/>
              <a:t> and Link </a:t>
            </a:r>
            <a:r>
              <a:rPr lang="de-DE" sz="2400" dirty="0" err="1" smtClean="0"/>
              <a:t>Switching</a:t>
            </a:r>
            <a:endParaRPr lang="de-DE" sz="2400" dirty="0" smtClean="0"/>
          </a:p>
          <a:p>
            <a:pPr marL="514350" indent="-514350">
              <a:buNone/>
            </a:pPr>
            <a:r>
              <a:rPr lang="de-DE" sz="2400" dirty="0" smtClean="0"/>
              <a:t>8. Target </a:t>
            </a:r>
            <a:r>
              <a:rPr lang="de-DE" sz="2400" dirty="0" smtClean="0"/>
              <a:t>Data </a:t>
            </a:r>
            <a:r>
              <a:rPr lang="de-DE" sz="2400" dirty="0" smtClean="0"/>
              <a:t>Rates</a:t>
            </a:r>
          </a:p>
          <a:p>
            <a:pPr marL="514350" indent="-514350">
              <a:buNone/>
            </a:pPr>
            <a:r>
              <a:rPr lang="de-DE" sz="2400" dirty="0" smtClean="0"/>
              <a:t>9. Transmission </a:t>
            </a:r>
            <a:r>
              <a:rPr lang="de-DE" sz="2400" dirty="0" err="1" smtClean="0"/>
              <a:t>Distances</a:t>
            </a:r>
            <a:endParaRPr lang="de-DE" sz="2400" dirty="0" smtClean="0"/>
          </a:p>
          <a:p>
            <a:pPr marL="514350" indent="-514350">
              <a:buNone/>
            </a:pPr>
            <a:r>
              <a:rPr lang="de-DE" sz="2400" dirty="0" smtClean="0"/>
              <a:t>10. Operational </a:t>
            </a:r>
            <a:r>
              <a:rPr lang="de-DE" sz="2400" dirty="0" err="1" smtClean="0"/>
              <a:t>Frequency</a:t>
            </a:r>
            <a:r>
              <a:rPr lang="de-DE" sz="2400" dirty="0" smtClean="0"/>
              <a:t> Bands</a:t>
            </a:r>
          </a:p>
          <a:p>
            <a:pPr marL="514350" indent="-514350">
              <a:buNone/>
            </a:pPr>
            <a:r>
              <a:rPr lang="de-DE" sz="2400" dirty="0" smtClean="0"/>
              <a:t>11. </a:t>
            </a:r>
            <a:r>
              <a:rPr lang="de-DE" sz="2400" dirty="0" err="1" smtClean="0"/>
              <a:t>Regulatory</a:t>
            </a:r>
            <a:r>
              <a:rPr lang="de-DE" sz="2400" dirty="0" smtClean="0"/>
              <a:t> </a:t>
            </a:r>
            <a:r>
              <a:rPr lang="de-DE" sz="2400" dirty="0" err="1" smtClean="0"/>
              <a:t>Requirements</a:t>
            </a:r>
            <a:r>
              <a:rPr lang="de-DE" sz="2400" dirty="0" smtClean="0"/>
              <a:t> (</a:t>
            </a:r>
            <a:r>
              <a:rPr lang="de-DE" sz="2400" dirty="0" err="1" smtClean="0"/>
              <a:t>merge</a:t>
            </a:r>
            <a:r>
              <a:rPr lang="de-DE" sz="2400" dirty="0" smtClean="0"/>
              <a:t> of </a:t>
            </a:r>
            <a:r>
              <a:rPr lang="de-DE" sz="2400" dirty="0" err="1" smtClean="0"/>
              <a:t>former</a:t>
            </a:r>
            <a:r>
              <a:rPr lang="de-DE" sz="2400" dirty="0" smtClean="0"/>
              <a:t> </a:t>
            </a:r>
            <a:r>
              <a:rPr lang="de-DE" sz="2400" dirty="0" err="1" smtClean="0"/>
              <a:t>sections</a:t>
            </a:r>
            <a:r>
              <a:rPr lang="de-DE" sz="2400" dirty="0" smtClean="0"/>
              <a:t> 11 and 12)</a:t>
            </a:r>
          </a:p>
          <a:p>
            <a:pPr marL="514350" indent="-514350">
              <a:buNone/>
            </a:pPr>
            <a:r>
              <a:rPr lang="de-DE" sz="2400" dirty="0" smtClean="0"/>
              <a:t>12. Channel Models</a:t>
            </a:r>
          </a:p>
          <a:p>
            <a:pPr marL="514350" indent="-514350">
              <a:buNone/>
            </a:pPr>
            <a:r>
              <a:rPr lang="de-DE" sz="2400" dirty="0" smtClean="0"/>
              <a:t>13. Link Budget and SNR Analysis (</a:t>
            </a:r>
            <a:r>
              <a:rPr lang="de-DE" sz="2400" dirty="0" err="1" smtClean="0"/>
              <a:t>includes</a:t>
            </a:r>
            <a:r>
              <a:rPr lang="de-DE" sz="2400" dirty="0" smtClean="0"/>
              <a:t> also </a:t>
            </a:r>
            <a:r>
              <a:rPr lang="de-DE" sz="2400" dirty="0" err="1" smtClean="0"/>
              <a:t>the</a:t>
            </a:r>
            <a:r>
              <a:rPr lang="de-DE" sz="2400" dirty="0" smtClean="0"/>
              <a:t> </a:t>
            </a:r>
            <a:r>
              <a:rPr lang="de-DE" sz="2400" dirty="0" err="1" smtClean="0"/>
              <a:t>former</a:t>
            </a:r>
            <a:r>
              <a:rPr lang="de-DE" sz="2400" dirty="0" smtClean="0"/>
              <a:t> </a:t>
            </a:r>
            <a:r>
              <a:rPr lang="de-DE" sz="2400" dirty="0" err="1" smtClean="0"/>
              <a:t>section</a:t>
            </a:r>
            <a:r>
              <a:rPr lang="de-DE" sz="2400" dirty="0" smtClean="0"/>
              <a:t> on </a:t>
            </a:r>
            <a:r>
              <a:rPr lang="de-DE" sz="2400" dirty="0" err="1" smtClean="0"/>
              <a:t>a</a:t>
            </a:r>
            <a:r>
              <a:rPr lang="de-DE" sz="2400" dirty="0" err="1" smtClean="0"/>
              <a:t>ntenna</a:t>
            </a:r>
            <a:r>
              <a:rPr lang="de-DE" sz="2400" dirty="0" smtClean="0"/>
              <a:t> </a:t>
            </a:r>
            <a:r>
              <a:rPr lang="de-DE" sz="2400" dirty="0" err="1" smtClean="0"/>
              <a:t>gain</a:t>
            </a:r>
            <a:r>
              <a:rPr lang="de-DE" sz="2400" dirty="0" smtClean="0"/>
              <a:t> and </a:t>
            </a:r>
            <a:r>
              <a:rPr lang="de-DE" sz="2400" dirty="0" err="1" smtClean="0"/>
              <a:t>required</a:t>
            </a:r>
            <a:r>
              <a:rPr lang="de-DE" sz="2400" dirty="0" smtClean="0"/>
              <a:t> </a:t>
            </a:r>
            <a:r>
              <a:rPr lang="de-DE" sz="2400" dirty="0" err="1" smtClean="0"/>
              <a:t>alignment</a:t>
            </a:r>
            <a:r>
              <a:rPr lang="de-DE" sz="2400" dirty="0" smtClean="0"/>
              <a:t> </a:t>
            </a:r>
            <a:r>
              <a:rPr lang="de-DE" sz="2400" dirty="0" err="1" smtClean="0"/>
              <a:t>accuracy</a:t>
            </a:r>
            <a:r>
              <a:rPr lang="de-DE" sz="2400" dirty="0" smtClean="0"/>
              <a:t>).</a:t>
            </a:r>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Restructering</a:t>
            </a:r>
            <a:r>
              <a:rPr lang="de-DE" dirty="0" smtClean="0"/>
              <a:t> </a:t>
            </a:r>
            <a:r>
              <a:rPr lang="de-DE" dirty="0" err="1" smtClean="0"/>
              <a:t>the</a:t>
            </a:r>
            <a:r>
              <a:rPr lang="de-DE" dirty="0" smtClean="0"/>
              <a:t> </a:t>
            </a:r>
            <a:r>
              <a:rPr lang="de-DE" dirty="0" err="1" smtClean="0"/>
              <a:t>Document</a:t>
            </a:r>
            <a:r>
              <a:rPr lang="de-DE" dirty="0" smtClean="0"/>
              <a:t> in </a:t>
            </a:r>
            <a:r>
              <a:rPr lang="de-DE" dirty="0" err="1" smtClean="0"/>
              <a:t>Section</a:t>
            </a:r>
            <a:r>
              <a:rPr lang="de-DE" dirty="0" smtClean="0"/>
              <a:t> 7ff (2/2)</a:t>
            </a:r>
            <a:endParaRPr lang="de-DE" dirty="0"/>
          </a:p>
        </p:txBody>
      </p:sp>
      <p:sp>
        <p:nvSpPr>
          <p:cNvPr id="3" name="Inhaltsplatzhalter 2"/>
          <p:cNvSpPr>
            <a:spLocks noGrp="1"/>
          </p:cNvSpPr>
          <p:nvPr>
            <p:ph idx="1"/>
          </p:nvPr>
        </p:nvSpPr>
        <p:spPr/>
        <p:txBody>
          <a:bodyPr/>
          <a:lstStyle/>
          <a:p>
            <a:pPr marL="514350" indent="-514350">
              <a:buNone/>
            </a:pPr>
            <a:r>
              <a:rPr lang="de-DE" sz="2400" dirty="0" smtClean="0"/>
              <a:t>14. MAC </a:t>
            </a:r>
            <a:r>
              <a:rPr lang="de-DE" sz="2400" dirty="0" err="1" smtClean="0"/>
              <a:t>Mechanism</a:t>
            </a:r>
            <a:r>
              <a:rPr lang="de-DE" sz="2400" dirty="0" smtClean="0"/>
              <a:t> (</a:t>
            </a:r>
            <a:r>
              <a:rPr lang="de-DE" sz="2400" dirty="0" err="1" smtClean="0"/>
              <a:t>this</a:t>
            </a:r>
            <a:r>
              <a:rPr lang="de-DE" sz="2400" dirty="0" smtClean="0"/>
              <a:t> will </a:t>
            </a:r>
            <a:r>
              <a:rPr lang="de-DE" sz="2400" dirty="0" err="1" smtClean="0"/>
              <a:t>include</a:t>
            </a:r>
            <a:r>
              <a:rPr lang="de-DE" sz="2400" dirty="0" smtClean="0"/>
              <a:t> also </a:t>
            </a:r>
            <a:r>
              <a:rPr lang="de-DE" sz="2400" dirty="0" err="1" smtClean="0"/>
              <a:t>former</a:t>
            </a:r>
            <a:r>
              <a:rPr lang="de-DE" sz="2400" dirty="0" smtClean="0"/>
              <a:t> </a:t>
            </a:r>
            <a:r>
              <a:rPr lang="de-DE" sz="2400" dirty="0" err="1" smtClean="0"/>
              <a:t>section</a:t>
            </a:r>
            <a:r>
              <a:rPr lang="de-DE" sz="2400" dirty="0" smtClean="0"/>
              <a:t> 18 </a:t>
            </a:r>
            <a:r>
              <a:rPr lang="de-DE" sz="2400" dirty="0" err="1" smtClean="0"/>
              <a:t>beem</a:t>
            </a:r>
            <a:r>
              <a:rPr lang="de-DE" sz="2400" dirty="0" smtClean="0"/>
              <a:t> </a:t>
            </a:r>
            <a:r>
              <a:rPr lang="de-DE" sz="2400" dirty="0" err="1" smtClean="0"/>
              <a:t>steered</a:t>
            </a:r>
            <a:r>
              <a:rPr lang="de-DE" sz="2400" dirty="0" smtClean="0"/>
              <a:t> </a:t>
            </a:r>
            <a:r>
              <a:rPr lang="de-DE" sz="2400" dirty="0" err="1" smtClean="0"/>
              <a:t>or</a:t>
            </a:r>
            <a:r>
              <a:rPr lang="de-DE" sz="2400" dirty="0" smtClean="0"/>
              <a:t> </a:t>
            </a:r>
            <a:r>
              <a:rPr lang="de-DE" sz="2400" dirty="0" err="1" smtClean="0"/>
              <a:t>control</a:t>
            </a:r>
            <a:r>
              <a:rPr lang="de-DE" sz="2400" dirty="0" smtClean="0"/>
              <a:t> </a:t>
            </a:r>
            <a:r>
              <a:rPr lang="de-DE" sz="2400" dirty="0" err="1" smtClean="0"/>
              <a:t>channel</a:t>
            </a:r>
            <a:r>
              <a:rPr lang="de-DE" sz="2400" dirty="0" smtClean="0"/>
              <a:t> </a:t>
            </a:r>
            <a:r>
              <a:rPr lang="de-DE" sz="2400" dirty="0" err="1" smtClean="0"/>
              <a:t>assisted</a:t>
            </a:r>
            <a:r>
              <a:rPr lang="de-DE" sz="2400" dirty="0" smtClean="0"/>
              <a:t> </a:t>
            </a:r>
            <a:r>
              <a:rPr lang="de-DE" sz="2400" dirty="0" err="1" smtClean="0"/>
              <a:t>device</a:t>
            </a:r>
            <a:r>
              <a:rPr lang="de-DE" sz="2400" dirty="0" smtClean="0"/>
              <a:t> </a:t>
            </a:r>
            <a:r>
              <a:rPr lang="de-DE" sz="2400" dirty="0" err="1" smtClean="0"/>
              <a:t>discovery</a:t>
            </a:r>
            <a:r>
              <a:rPr lang="de-DE" sz="2400" dirty="0" smtClean="0"/>
              <a:t>)</a:t>
            </a:r>
          </a:p>
          <a:p>
            <a:pPr marL="514350" indent="-514350">
              <a:buNone/>
            </a:pPr>
            <a:r>
              <a:rPr lang="de-DE" sz="2400" dirty="0" smtClean="0"/>
              <a:t>15. I/O Interfaces and Memory </a:t>
            </a:r>
            <a:r>
              <a:rPr lang="de-DE" sz="2400" dirty="0" err="1" smtClean="0"/>
              <a:t>Buffer</a:t>
            </a:r>
            <a:r>
              <a:rPr lang="de-DE" sz="2400" dirty="0" smtClean="0"/>
              <a:t> </a:t>
            </a:r>
            <a:r>
              <a:rPr lang="de-DE" sz="2400" dirty="0" err="1" smtClean="0"/>
              <a:t>Considerations</a:t>
            </a:r>
            <a:endParaRPr lang="de-DE" sz="2400" dirty="0" smtClean="0"/>
          </a:p>
          <a:p>
            <a:pPr marL="514350" indent="-514350">
              <a:buNone/>
            </a:pPr>
            <a:r>
              <a:rPr lang="de-DE" sz="2400" dirty="0" smtClean="0"/>
              <a:t>16. Fast Connection Setup </a:t>
            </a:r>
            <a:r>
              <a:rPr lang="de-DE" sz="2400" dirty="0" err="1" smtClean="0"/>
              <a:t>Scheme</a:t>
            </a:r>
            <a:endParaRPr lang="de-DE" sz="2400" dirty="0" smtClean="0"/>
          </a:p>
          <a:p>
            <a:pPr marL="514350" indent="-514350">
              <a:buNone/>
            </a:pPr>
            <a:r>
              <a:rPr lang="de-DE" sz="2400" dirty="0" smtClean="0"/>
              <a:t>17. Security </a:t>
            </a:r>
            <a:r>
              <a:rPr lang="de-DE" sz="2400" dirty="0" err="1" smtClean="0"/>
              <a:t>Mechanism</a:t>
            </a:r>
            <a:endParaRPr lang="de-DE" sz="2400" dirty="0" smtClean="0"/>
          </a:p>
          <a:p>
            <a:pPr marL="514350" indent="-514350">
              <a:buNone/>
            </a:pPr>
            <a:endParaRPr lang="de-DE" sz="2400" dirty="0" smtClean="0"/>
          </a:p>
          <a:p>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7: </a:t>
            </a:r>
            <a:r>
              <a:rPr lang="de-DE" dirty="0" err="1" smtClean="0"/>
              <a:t>Topology</a:t>
            </a:r>
            <a:r>
              <a:rPr lang="de-DE" dirty="0" smtClean="0"/>
              <a:t> and Link </a:t>
            </a:r>
            <a:r>
              <a:rPr lang="de-DE" dirty="0" err="1" smtClean="0"/>
              <a:t>Switching</a:t>
            </a:r>
            <a:endParaRPr lang="de-DE" dirty="0"/>
          </a:p>
        </p:txBody>
      </p:sp>
      <p:sp>
        <p:nvSpPr>
          <p:cNvPr id="3" name="Inhaltsplatzhalter 2"/>
          <p:cNvSpPr>
            <a:spLocks noGrp="1"/>
          </p:cNvSpPr>
          <p:nvPr>
            <p:ph idx="1"/>
          </p:nvPr>
        </p:nvSpPr>
        <p:spPr>
          <a:xfrm>
            <a:off x="685800" y="1981200"/>
            <a:ext cx="7772400" cy="1612900"/>
          </a:xfrm>
        </p:spPr>
        <p:txBody>
          <a:bodyPr/>
          <a:lstStyle/>
          <a:p>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438150" lvl="1" indent="6350">
              <a:buNone/>
            </a:pPr>
            <a:r>
              <a:rPr lang="en-US" sz="2000" dirty="0" smtClean="0"/>
              <a:t>In all use cases the topology will be  point-to-point </a:t>
            </a:r>
            <a:r>
              <a:rPr lang="en-US" sz="2000" dirty="0" smtClean="0"/>
              <a:t>(</a:t>
            </a:r>
            <a:r>
              <a:rPr lang="en-US" sz="2000" dirty="0" smtClean="0"/>
              <a:t>P2P) and limited </a:t>
            </a:r>
            <a:r>
              <a:rPr lang="en-US" sz="2000" dirty="0" smtClean="0"/>
              <a:t>to two active devices. </a:t>
            </a:r>
            <a:r>
              <a:rPr lang="en-US" sz="2000" dirty="0" smtClean="0"/>
              <a:t>It may be necessary to switch between several links, see Figure 1. </a:t>
            </a:r>
          </a:p>
          <a:p>
            <a:pPr lvl="1">
              <a:buNone/>
            </a:pPr>
            <a:endParaRPr lang="de-DE" sz="2000" dirty="0" smtClean="0"/>
          </a:p>
          <a:p>
            <a:pPr lvl="1"/>
            <a:endParaRPr lang="de-DE" sz="2000" dirty="0" smtClean="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grpSp>
        <p:nvGrpSpPr>
          <p:cNvPr id="26" name="Gruppieren 25"/>
          <p:cNvGrpSpPr/>
          <p:nvPr/>
        </p:nvGrpSpPr>
        <p:grpSpPr>
          <a:xfrm>
            <a:off x="2200275" y="3724275"/>
            <a:ext cx="5229225" cy="2000250"/>
            <a:chOff x="1219200" y="3943350"/>
            <a:chExt cx="5229225" cy="2000250"/>
          </a:xfrm>
        </p:grpSpPr>
        <p:sp>
          <p:nvSpPr>
            <p:cNvPr id="14" name="Gleichschenkliges Dreieck 13"/>
            <p:cNvSpPr/>
            <p:nvPr/>
          </p:nvSpPr>
          <p:spPr bwMode="auto">
            <a:xfrm rot="16200000">
              <a:off x="1219200" y="3990975"/>
              <a:ext cx="323850" cy="323850"/>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5" name="Gleichschenkliges Dreieck 14"/>
            <p:cNvSpPr/>
            <p:nvPr/>
          </p:nvSpPr>
          <p:spPr bwMode="auto">
            <a:xfrm rot="5400000">
              <a:off x="6096000" y="5048250"/>
              <a:ext cx="323850" cy="323850"/>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6" name="Gleichschenkliges Dreieck 15"/>
            <p:cNvSpPr/>
            <p:nvPr/>
          </p:nvSpPr>
          <p:spPr bwMode="auto">
            <a:xfrm rot="5400000">
              <a:off x="6115050" y="3943350"/>
              <a:ext cx="323850" cy="323850"/>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8" name="Gerade Verbindung 17"/>
            <p:cNvCxnSpPr>
              <a:stCxn id="14" idx="0"/>
            </p:cNvCxnSpPr>
            <p:nvPr/>
          </p:nvCxnSpPr>
          <p:spPr bwMode="auto">
            <a:xfrm>
              <a:off x="1219200" y="4152900"/>
              <a:ext cx="9525" cy="7239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Gerade Verbindung 18"/>
            <p:cNvCxnSpPr/>
            <p:nvPr/>
          </p:nvCxnSpPr>
          <p:spPr bwMode="auto">
            <a:xfrm>
              <a:off x="6438900" y="4095750"/>
              <a:ext cx="9525" cy="7239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Gerade Verbindung 19"/>
            <p:cNvCxnSpPr/>
            <p:nvPr/>
          </p:nvCxnSpPr>
          <p:spPr bwMode="auto">
            <a:xfrm>
              <a:off x="6419850" y="5219700"/>
              <a:ext cx="9525" cy="7239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Gerade Verbindung 21"/>
            <p:cNvCxnSpPr>
              <a:stCxn id="14" idx="3"/>
              <a:endCxn id="16" idx="3"/>
            </p:cNvCxnSpPr>
            <p:nvPr/>
          </p:nvCxnSpPr>
          <p:spPr bwMode="auto">
            <a:xfrm flipV="1">
              <a:off x="1543050" y="4105275"/>
              <a:ext cx="4572000" cy="47625"/>
            </a:xfrm>
            <a:prstGeom prst="line">
              <a:avLst/>
            </a:prstGeom>
            <a:solidFill>
              <a:schemeClr val="accent1"/>
            </a:solidFill>
            <a:ln w="28575" cap="flat" cmpd="sng" algn="ctr">
              <a:solidFill>
                <a:srgbClr val="C00000"/>
              </a:solidFill>
              <a:prstDash val="dash"/>
              <a:round/>
              <a:headEnd type="none" w="sm" len="sm"/>
              <a:tailEnd type="none" w="sm" len="sm"/>
            </a:ln>
            <a:effectLst/>
          </p:spPr>
        </p:cxnSp>
        <p:cxnSp>
          <p:nvCxnSpPr>
            <p:cNvPr id="23" name="Gerade Verbindung 22"/>
            <p:cNvCxnSpPr>
              <a:stCxn id="14" idx="3"/>
              <a:endCxn id="15" idx="3"/>
            </p:cNvCxnSpPr>
            <p:nvPr/>
          </p:nvCxnSpPr>
          <p:spPr bwMode="auto">
            <a:xfrm>
              <a:off x="1543050" y="4152900"/>
              <a:ext cx="4552950" cy="1057275"/>
            </a:xfrm>
            <a:prstGeom prst="line">
              <a:avLst/>
            </a:prstGeom>
            <a:solidFill>
              <a:schemeClr val="accent1"/>
            </a:solidFill>
            <a:ln w="28575" cap="flat" cmpd="sng" algn="ctr">
              <a:solidFill>
                <a:srgbClr val="C00000"/>
              </a:solidFill>
              <a:prstDash val="sysDash"/>
              <a:round/>
              <a:headEnd type="none" w="sm" len="sm"/>
              <a:tailEnd type="none" w="sm" len="sm"/>
            </a:ln>
            <a:effectLst/>
          </p:spPr>
        </p:cxnSp>
      </p:grpSp>
      <p:sp>
        <p:nvSpPr>
          <p:cNvPr id="27" name="Textfeld 26"/>
          <p:cNvSpPr txBox="1"/>
          <p:nvPr/>
        </p:nvSpPr>
        <p:spPr>
          <a:xfrm flipH="1">
            <a:off x="1285874" y="5857875"/>
            <a:ext cx="6838949" cy="276999"/>
          </a:xfrm>
          <a:prstGeom prst="rect">
            <a:avLst/>
          </a:prstGeom>
          <a:noFill/>
        </p:spPr>
        <p:txBody>
          <a:bodyPr wrap="square" rtlCol="0">
            <a:spAutoFit/>
          </a:bodyPr>
          <a:lstStyle/>
          <a:p>
            <a:r>
              <a:rPr lang="de-DE" dirty="0" err="1" smtClean="0">
                <a:latin typeface="+mn-lt"/>
              </a:rPr>
              <a:t>Figure</a:t>
            </a:r>
            <a:r>
              <a:rPr lang="de-DE" dirty="0" smtClean="0">
                <a:latin typeface="+mn-lt"/>
              </a:rPr>
              <a:t> 1: Switched Point-</a:t>
            </a:r>
            <a:r>
              <a:rPr lang="de-DE" dirty="0" err="1" smtClean="0">
                <a:latin typeface="+mn-lt"/>
              </a:rPr>
              <a:t>to</a:t>
            </a:r>
            <a:r>
              <a:rPr lang="de-DE" dirty="0" smtClean="0">
                <a:latin typeface="+mn-lt"/>
              </a:rPr>
              <a:t>-Point Links; Link 1 TRX1 </a:t>
            </a:r>
            <a:r>
              <a:rPr lang="de-DE" dirty="0" err="1" smtClean="0">
                <a:latin typeface="+mn-lt"/>
              </a:rPr>
              <a:t>to</a:t>
            </a:r>
            <a:r>
              <a:rPr lang="de-DE" dirty="0" smtClean="0">
                <a:latin typeface="+mn-lt"/>
              </a:rPr>
              <a:t> TRX2 </a:t>
            </a:r>
            <a:r>
              <a:rPr lang="de-DE" dirty="0" err="1" smtClean="0">
                <a:latin typeface="+mn-lt"/>
              </a:rPr>
              <a:t>switched</a:t>
            </a:r>
            <a:r>
              <a:rPr lang="de-DE" dirty="0" smtClean="0">
                <a:latin typeface="+mn-lt"/>
              </a:rPr>
              <a:t> </a:t>
            </a:r>
            <a:r>
              <a:rPr lang="de-DE" dirty="0" err="1" smtClean="0">
                <a:latin typeface="+mn-lt"/>
              </a:rPr>
              <a:t>to</a:t>
            </a:r>
            <a:r>
              <a:rPr lang="de-DE" dirty="0" smtClean="0">
                <a:latin typeface="+mn-lt"/>
              </a:rPr>
              <a:t> link 2 TRX1 </a:t>
            </a:r>
            <a:r>
              <a:rPr lang="de-DE" dirty="0" err="1" smtClean="0">
                <a:latin typeface="+mn-lt"/>
              </a:rPr>
              <a:t>to</a:t>
            </a:r>
            <a:r>
              <a:rPr lang="de-DE" dirty="0" smtClean="0">
                <a:latin typeface="+mn-lt"/>
              </a:rPr>
              <a:t> TRX 3  </a:t>
            </a:r>
            <a:endParaRPr lang="de-DE" dirty="0">
              <a:latin typeface="+mn-lt"/>
            </a:endParaRPr>
          </a:p>
        </p:txBody>
      </p:sp>
      <p:sp>
        <p:nvSpPr>
          <p:cNvPr id="28" name="Textfeld 27"/>
          <p:cNvSpPr txBox="1"/>
          <p:nvPr/>
        </p:nvSpPr>
        <p:spPr>
          <a:xfrm>
            <a:off x="1552575" y="3857625"/>
            <a:ext cx="577402" cy="276999"/>
          </a:xfrm>
          <a:prstGeom prst="rect">
            <a:avLst/>
          </a:prstGeom>
          <a:noFill/>
        </p:spPr>
        <p:txBody>
          <a:bodyPr wrap="none" rtlCol="0">
            <a:spAutoFit/>
          </a:bodyPr>
          <a:lstStyle/>
          <a:p>
            <a:r>
              <a:rPr lang="de-DE" dirty="0" smtClean="0">
                <a:latin typeface="+mn-lt"/>
              </a:rPr>
              <a:t>TRX1</a:t>
            </a:r>
            <a:endParaRPr lang="de-DE" dirty="0">
              <a:latin typeface="+mn-lt"/>
            </a:endParaRPr>
          </a:p>
        </p:txBody>
      </p:sp>
      <p:sp>
        <p:nvSpPr>
          <p:cNvPr id="29" name="Textfeld 28"/>
          <p:cNvSpPr txBox="1"/>
          <p:nvPr/>
        </p:nvSpPr>
        <p:spPr>
          <a:xfrm>
            <a:off x="7524750" y="3724275"/>
            <a:ext cx="577402" cy="276999"/>
          </a:xfrm>
          <a:prstGeom prst="rect">
            <a:avLst/>
          </a:prstGeom>
          <a:noFill/>
        </p:spPr>
        <p:txBody>
          <a:bodyPr wrap="none" rtlCol="0">
            <a:spAutoFit/>
          </a:bodyPr>
          <a:lstStyle/>
          <a:p>
            <a:r>
              <a:rPr lang="de-DE" dirty="0" smtClean="0">
                <a:latin typeface="+mn-lt"/>
              </a:rPr>
              <a:t>TRX2</a:t>
            </a:r>
            <a:endParaRPr lang="de-DE" dirty="0">
              <a:latin typeface="+mn-lt"/>
            </a:endParaRPr>
          </a:p>
        </p:txBody>
      </p:sp>
      <p:sp>
        <p:nvSpPr>
          <p:cNvPr id="30" name="Textfeld 29"/>
          <p:cNvSpPr txBox="1"/>
          <p:nvPr/>
        </p:nvSpPr>
        <p:spPr>
          <a:xfrm>
            <a:off x="7553325" y="4876800"/>
            <a:ext cx="577402" cy="276999"/>
          </a:xfrm>
          <a:prstGeom prst="rect">
            <a:avLst/>
          </a:prstGeom>
          <a:noFill/>
        </p:spPr>
        <p:txBody>
          <a:bodyPr wrap="none" rtlCol="0">
            <a:spAutoFit/>
          </a:bodyPr>
          <a:lstStyle/>
          <a:p>
            <a:r>
              <a:rPr lang="de-DE" dirty="0" smtClean="0">
                <a:latin typeface="+mn-lt"/>
              </a:rPr>
              <a:t>TRX3</a:t>
            </a:r>
            <a:endParaRPr lang="de-DE" dirty="0">
              <a:latin typeface="+mn-lt"/>
            </a:endParaRPr>
          </a:p>
        </p:txBody>
      </p:sp>
      <p:sp>
        <p:nvSpPr>
          <p:cNvPr id="31" name="Textfeld 30"/>
          <p:cNvSpPr txBox="1"/>
          <p:nvPr/>
        </p:nvSpPr>
        <p:spPr>
          <a:xfrm>
            <a:off x="4829175" y="3562350"/>
            <a:ext cx="636713" cy="276999"/>
          </a:xfrm>
          <a:prstGeom prst="rect">
            <a:avLst/>
          </a:prstGeom>
          <a:noFill/>
        </p:spPr>
        <p:txBody>
          <a:bodyPr wrap="none" rtlCol="0">
            <a:spAutoFit/>
          </a:bodyPr>
          <a:lstStyle/>
          <a:p>
            <a:r>
              <a:rPr lang="de-DE" dirty="0" smtClean="0">
                <a:solidFill>
                  <a:srgbClr val="C00000"/>
                </a:solidFill>
                <a:latin typeface="+mn-lt"/>
              </a:rPr>
              <a:t>Link 1 </a:t>
            </a:r>
            <a:endParaRPr lang="de-DE" dirty="0">
              <a:solidFill>
                <a:srgbClr val="C00000"/>
              </a:solidFill>
              <a:latin typeface="+mn-lt"/>
            </a:endParaRPr>
          </a:p>
        </p:txBody>
      </p:sp>
      <p:sp>
        <p:nvSpPr>
          <p:cNvPr id="32" name="Textfeld 31"/>
          <p:cNvSpPr txBox="1"/>
          <p:nvPr/>
        </p:nvSpPr>
        <p:spPr>
          <a:xfrm rot="739325">
            <a:off x="4864069" y="4229100"/>
            <a:ext cx="636713" cy="276999"/>
          </a:xfrm>
          <a:prstGeom prst="rect">
            <a:avLst/>
          </a:prstGeom>
          <a:noFill/>
        </p:spPr>
        <p:txBody>
          <a:bodyPr wrap="none" rtlCol="0">
            <a:spAutoFit/>
          </a:bodyPr>
          <a:lstStyle/>
          <a:p>
            <a:r>
              <a:rPr lang="de-DE" dirty="0" smtClean="0">
                <a:solidFill>
                  <a:srgbClr val="C00000"/>
                </a:solidFill>
                <a:latin typeface="+mn-lt"/>
              </a:rPr>
              <a:t>Link 2 </a:t>
            </a:r>
            <a:endParaRPr lang="de-DE" dirty="0">
              <a:solidFill>
                <a:srgbClr val="C00000"/>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8 Target Data Rates</a:t>
            </a:r>
            <a:endParaRPr lang="de-DE" dirty="0"/>
          </a:p>
        </p:txBody>
      </p:sp>
      <p:sp>
        <p:nvSpPr>
          <p:cNvPr id="3" name="Inhaltsplatzhalter 2"/>
          <p:cNvSpPr>
            <a:spLocks noGrp="1"/>
          </p:cNvSpPr>
          <p:nvPr>
            <p:ph idx="1"/>
          </p:nvPr>
        </p:nvSpPr>
        <p:spPr>
          <a:xfrm>
            <a:off x="685800" y="1981200"/>
            <a:ext cx="7772400" cy="1206500"/>
          </a:xfrm>
        </p:spPr>
        <p:txBody>
          <a:bodyPr/>
          <a:lstStyle/>
          <a:p>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lvl="1"/>
            <a:r>
              <a:rPr lang="en-US" sz="2000" dirty="0" smtClean="0"/>
              <a:t>The PHY should support the data rates as defined in Table 1</a:t>
            </a:r>
            <a:endParaRPr lang="en-US" sz="2000" dirty="0" smtClean="0"/>
          </a:p>
          <a:p>
            <a:pPr lvl="1">
              <a:buNone/>
            </a:pPr>
            <a:r>
              <a:rPr lang="en-US" sz="2000" dirty="0" smtClean="0"/>
              <a:t>     Table 1: Data Rates for different use cases</a:t>
            </a:r>
          </a:p>
          <a:p>
            <a:pPr lvl="1"/>
            <a:endParaRPr lang="en-US" sz="2000" dirty="0" smtClean="0"/>
          </a:p>
          <a:p>
            <a:pPr lvl="1"/>
            <a:endParaRPr lang="en-US" sz="2000" dirty="0" smtClean="0"/>
          </a:p>
          <a:p>
            <a:pPr>
              <a:buNone/>
            </a:pPr>
            <a:endParaRPr lang="de-DE"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graphicFrame>
        <p:nvGraphicFramePr>
          <p:cNvPr id="7" name="Tabelle 6"/>
          <p:cNvGraphicFramePr>
            <a:graphicFrameLocks noGrp="1"/>
          </p:cNvGraphicFramePr>
          <p:nvPr/>
        </p:nvGraphicFramePr>
        <p:xfrm>
          <a:off x="1143000" y="3281680"/>
          <a:ext cx="7340600" cy="3177250"/>
        </p:xfrm>
        <a:graphic>
          <a:graphicData uri="http://schemas.openxmlformats.org/drawingml/2006/table">
            <a:tbl>
              <a:tblPr firstRow="1" bandRow="1">
                <a:tableStyleId>{5C22544A-7EE6-4342-B048-85BDC9FD1C3A}</a:tableStyleId>
              </a:tblPr>
              <a:tblGrid>
                <a:gridCol w="2019300"/>
                <a:gridCol w="1651000"/>
                <a:gridCol w="1835150"/>
                <a:gridCol w="1835150"/>
              </a:tblGrid>
              <a:tr h="758536">
                <a:tc>
                  <a:txBody>
                    <a:bodyPr/>
                    <a:lstStyle/>
                    <a:p>
                      <a:r>
                        <a:rPr lang="de-DE" sz="1400" dirty="0" err="1" smtClean="0"/>
                        <a:t>Use</a:t>
                      </a:r>
                      <a:r>
                        <a:rPr lang="de-DE" sz="1400" dirty="0" smtClean="0"/>
                        <a:t> </a:t>
                      </a:r>
                      <a:r>
                        <a:rPr lang="de-DE" sz="1400" dirty="0" err="1" smtClean="0"/>
                        <a:t>case</a:t>
                      </a:r>
                      <a:endParaRPr lang="de-DE" sz="1400" dirty="0"/>
                    </a:p>
                  </a:txBody>
                  <a:tcPr/>
                </a:tc>
                <a:tc>
                  <a:txBody>
                    <a:bodyPr/>
                    <a:lstStyle/>
                    <a:p>
                      <a:r>
                        <a:rPr lang="de-DE" sz="1400" dirty="0" smtClean="0"/>
                        <a:t>Minimum</a:t>
                      </a:r>
                      <a:r>
                        <a:rPr lang="de-DE" sz="1400" baseline="0" dirty="0" smtClean="0"/>
                        <a:t> Data Rate in </a:t>
                      </a:r>
                      <a:r>
                        <a:rPr lang="de-DE" sz="1400" baseline="0" dirty="0" err="1" smtClean="0"/>
                        <a:t>Gb</a:t>
                      </a:r>
                      <a:r>
                        <a:rPr lang="de-DE" sz="1400" baseline="0" dirty="0" smtClean="0"/>
                        <a:t>/s</a:t>
                      </a:r>
                      <a:endParaRPr lang="de-DE" sz="1400" dirty="0"/>
                    </a:p>
                  </a:txBody>
                  <a:tcPr/>
                </a:tc>
                <a:tc>
                  <a:txBody>
                    <a:bodyPr/>
                    <a:lstStyle/>
                    <a:p>
                      <a:r>
                        <a:rPr lang="de-DE" sz="1400" dirty="0" smtClean="0"/>
                        <a:t>Maximum Data Rate in </a:t>
                      </a:r>
                      <a:r>
                        <a:rPr lang="de-DE" sz="1400" dirty="0" err="1" smtClean="0"/>
                        <a:t>Gb</a:t>
                      </a:r>
                      <a:r>
                        <a:rPr lang="de-DE" sz="1400" dirty="0" smtClean="0"/>
                        <a:t>/s</a:t>
                      </a:r>
                      <a:endParaRPr lang="de-DE" sz="1400" dirty="0"/>
                    </a:p>
                  </a:txBody>
                  <a:tcPr/>
                </a:tc>
                <a:tc>
                  <a:txBody>
                    <a:bodyPr/>
                    <a:lstStyle/>
                    <a:p>
                      <a:r>
                        <a:rPr lang="de-DE" sz="1400" dirty="0" err="1" smtClean="0"/>
                        <a:t>Required</a:t>
                      </a:r>
                      <a:r>
                        <a:rPr lang="de-DE" sz="1400" dirty="0" smtClean="0"/>
                        <a:t> BER</a:t>
                      </a:r>
                      <a:endParaRPr lang="de-DE" sz="1400" dirty="0"/>
                    </a:p>
                  </a:txBody>
                  <a:tcPr/>
                </a:tc>
              </a:tr>
              <a:tr h="530975">
                <a:tc>
                  <a:txBody>
                    <a:bodyPr/>
                    <a:lstStyle/>
                    <a:p>
                      <a:r>
                        <a:rPr lang="de-DE" sz="1400" dirty="0" err="1" smtClean="0"/>
                        <a:t>Intra</a:t>
                      </a:r>
                      <a:r>
                        <a:rPr lang="de-DE" sz="1400" dirty="0" smtClean="0"/>
                        <a:t>-Device Communication</a:t>
                      </a:r>
                      <a:endParaRPr lang="de-DE" sz="1400" dirty="0"/>
                    </a:p>
                  </a:txBody>
                  <a:tcPr/>
                </a:tc>
                <a:tc>
                  <a:txBody>
                    <a:bodyPr/>
                    <a:lstStyle/>
                    <a:p>
                      <a:r>
                        <a:rPr lang="de-DE" sz="1400" dirty="0" smtClean="0"/>
                        <a:t>24</a:t>
                      </a:r>
                      <a:r>
                        <a:rPr lang="de-DE" sz="1400" baseline="0" dirty="0" smtClean="0"/>
                        <a:t> </a:t>
                      </a:r>
                      <a:endParaRPr lang="de-DE" sz="1400" dirty="0"/>
                    </a:p>
                  </a:txBody>
                  <a:tcPr/>
                </a:tc>
                <a:tc>
                  <a:txBody>
                    <a:bodyPr/>
                    <a:lstStyle/>
                    <a:p>
                      <a:r>
                        <a:rPr lang="de-DE" sz="1400" dirty="0" smtClean="0"/>
                        <a:t>100</a:t>
                      </a:r>
                      <a:endParaRPr lang="de-DE"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400" dirty="0" smtClean="0"/>
                        <a:t>10</a:t>
                      </a:r>
                      <a:r>
                        <a:rPr lang="de-DE" sz="1400" baseline="30000" dirty="0" smtClean="0"/>
                        <a:t>-12</a:t>
                      </a:r>
                    </a:p>
                    <a:p>
                      <a:endParaRPr lang="de-DE" sz="1400" dirty="0"/>
                    </a:p>
                  </a:txBody>
                  <a:tcPr/>
                </a:tc>
              </a:tr>
              <a:tr h="307629">
                <a:tc>
                  <a:txBody>
                    <a:bodyPr/>
                    <a:lstStyle/>
                    <a:p>
                      <a:r>
                        <a:rPr lang="de-DE" sz="1400" dirty="0" smtClean="0"/>
                        <a:t>Close</a:t>
                      </a:r>
                      <a:r>
                        <a:rPr lang="de-DE" sz="1400" baseline="0" dirty="0" smtClean="0"/>
                        <a:t> </a:t>
                      </a:r>
                      <a:r>
                        <a:rPr lang="de-DE" sz="1400" baseline="0" dirty="0" err="1" smtClean="0"/>
                        <a:t>Proximity</a:t>
                      </a:r>
                      <a:r>
                        <a:rPr lang="de-DE" sz="1400" baseline="0" dirty="0" smtClean="0"/>
                        <a:t> Communication</a:t>
                      </a:r>
                      <a:endParaRPr lang="de-DE" sz="1400" dirty="0"/>
                    </a:p>
                  </a:txBody>
                  <a:tcPr/>
                </a:tc>
                <a:tc>
                  <a:txBody>
                    <a:bodyPr/>
                    <a:lstStyle/>
                    <a:p>
                      <a:r>
                        <a:rPr lang="de-DE" sz="1400" dirty="0" err="1" smtClean="0"/>
                        <a:t>tbd</a:t>
                      </a:r>
                      <a:endParaRPr lang="de-DE" sz="1400" dirty="0"/>
                    </a:p>
                  </a:txBody>
                  <a:tcPr/>
                </a:tc>
                <a:tc>
                  <a:txBody>
                    <a:bodyPr/>
                    <a:lstStyle/>
                    <a:p>
                      <a:r>
                        <a:rPr lang="de-DE" sz="1400" dirty="0" smtClean="0"/>
                        <a:t>100</a:t>
                      </a:r>
                      <a:endParaRPr lang="de-DE" sz="1400" dirty="0"/>
                    </a:p>
                  </a:txBody>
                  <a:tcPr/>
                </a:tc>
                <a:tc>
                  <a:txBody>
                    <a:bodyPr/>
                    <a:lstStyle/>
                    <a:p>
                      <a:r>
                        <a:rPr lang="de-DE" sz="1400" dirty="0" err="1" smtClean="0"/>
                        <a:t>tbd</a:t>
                      </a:r>
                      <a:endParaRPr lang="de-DE" sz="1400" dirty="0"/>
                    </a:p>
                  </a:txBody>
                  <a:tcPr/>
                </a:tc>
              </a:tr>
              <a:tr h="530975">
                <a:tc>
                  <a:txBody>
                    <a:bodyPr/>
                    <a:lstStyle/>
                    <a:p>
                      <a:r>
                        <a:rPr lang="de-DE" sz="1400" dirty="0" smtClean="0"/>
                        <a:t>Wireless</a:t>
                      </a:r>
                      <a:r>
                        <a:rPr lang="de-DE" sz="1400" baseline="0" dirty="0" smtClean="0"/>
                        <a:t> Fronthauling</a:t>
                      </a:r>
                      <a:endParaRPr lang="de-DE" sz="1400" dirty="0"/>
                    </a:p>
                  </a:txBody>
                  <a:tcPr/>
                </a:tc>
                <a:tc>
                  <a:txBody>
                    <a:bodyPr/>
                    <a:lstStyle/>
                    <a:p>
                      <a:r>
                        <a:rPr lang="de-DE" sz="1400" dirty="0" err="1" smtClean="0"/>
                        <a:t>tbd</a:t>
                      </a:r>
                      <a:endParaRPr lang="de-DE" sz="1400" dirty="0"/>
                    </a:p>
                  </a:txBody>
                  <a:tcPr/>
                </a:tc>
                <a:tc>
                  <a:txBody>
                    <a:bodyPr/>
                    <a:lstStyle/>
                    <a:p>
                      <a:r>
                        <a:rPr lang="de-DE" sz="1400" dirty="0" smtClean="0"/>
                        <a:t>10</a:t>
                      </a:r>
                      <a:endParaRPr lang="de-DE" sz="1400" dirty="0"/>
                    </a:p>
                  </a:txBody>
                  <a:tcPr/>
                </a:tc>
                <a:tc>
                  <a:txBody>
                    <a:bodyPr/>
                    <a:lstStyle/>
                    <a:p>
                      <a:r>
                        <a:rPr lang="de-DE" sz="1400" dirty="0" smtClean="0"/>
                        <a:t>10</a:t>
                      </a:r>
                      <a:r>
                        <a:rPr lang="de-DE" sz="1400" baseline="30000" dirty="0" smtClean="0"/>
                        <a:t>-12</a:t>
                      </a:r>
                      <a:endParaRPr lang="de-DE" sz="1400" baseline="30000" dirty="0"/>
                    </a:p>
                  </a:txBody>
                  <a:tcPr/>
                </a:tc>
              </a:tr>
              <a:tr h="530975">
                <a:tc>
                  <a:txBody>
                    <a:bodyPr/>
                    <a:lstStyle/>
                    <a:p>
                      <a:r>
                        <a:rPr lang="de-DE" sz="1400" dirty="0" smtClean="0"/>
                        <a:t>Wireless</a:t>
                      </a:r>
                      <a:r>
                        <a:rPr lang="de-DE" sz="1400" baseline="0" dirty="0" smtClean="0"/>
                        <a:t> Backhauling</a:t>
                      </a:r>
                      <a:endParaRPr lang="de-DE" sz="1400" dirty="0"/>
                    </a:p>
                  </a:txBody>
                  <a:tcPr/>
                </a:tc>
                <a:tc>
                  <a:txBody>
                    <a:bodyPr/>
                    <a:lstStyle/>
                    <a:p>
                      <a:r>
                        <a:rPr lang="de-DE" sz="1400" dirty="0" err="1" smtClean="0"/>
                        <a:t>tbd</a:t>
                      </a:r>
                      <a:endParaRPr lang="de-DE" sz="1400" dirty="0"/>
                    </a:p>
                  </a:txBody>
                  <a:tcPr/>
                </a:tc>
                <a:tc>
                  <a:txBody>
                    <a:bodyPr/>
                    <a:lstStyle/>
                    <a:p>
                      <a:r>
                        <a:rPr lang="de-DE" sz="1400" dirty="0" smtClean="0"/>
                        <a:t>100</a:t>
                      </a:r>
                      <a:endParaRPr lang="de-DE" sz="1400" dirty="0"/>
                    </a:p>
                  </a:txBody>
                  <a:tcPr/>
                </a:tc>
                <a:tc>
                  <a:txBody>
                    <a:bodyPr/>
                    <a:lstStyle/>
                    <a:p>
                      <a:r>
                        <a:rPr lang="de-DE" sz="1400" dirty="0" smtClean="0"/>
                        <a:t>10</a:t>
                      </a:r>
                      <a:r>
                        <a:rPr lang="de-DE" sz="1400" baseline="30000" dirty="0" smtClean="0"/>
                        <a:t>-12</a:t>
                      </a:r>
                      <a:endParaRPr lang="de-DE" sz="1400" baseline="30000" dirty="0"/>
                    </a:p>
                  </a:txBody>
                  <a:tcPr/>
                </a:tc>
              </a:tr>
              <a:tr h="307629">
                <a:tc>
                  <a:txBody>
                    <a:bodyPr/>
                    <a:lstStyle/>
                    <a:p>
                      <a:r>
                        <a:rPr lang="de-DE" sz="1400" dirty="0" smtClean="0"/>
                        <a:t>Data Center</a:t>
                      </a:r>
                      <a:endParaRPr lang="de-DE" sz="1400" dirty="0"/>
                    </a:p>
                  </a:txBody>
                  <a:tcPr/>
                </a:tc>
                <a:tc>
                  <a:txBody>
                    <a:bodyPr/>
                    <a:lstStyle/>
                    <a:p>
                      <a:r>
                        <a:rPr lang="de-DE" sz="1400" dirty="0" smtClean="0"/>
                        <a:t>1</a:t>
                      </a:r>
                      <a:endParaRPr lang="de-DE" sz="1400" dirty="0"/>
                    </a:p>
                  </a:txBody>
                  <a:tcPr/>
                </a:tc>
                <a:tc>
                  <a:txBody>
                    <a:bodyPr/>
                    <a:lstStyle/>
                    <a:p>
                      <a:r>
                        <a:rPr lang="de-DE" sz="1400" dirty="0" smtClean="0"/>
                        <a:t>100</a:t>
                      </a:r>
                      <a:endParaRPr lang="de-DE" sz="1400" dirty="0"/>
                    </a:p>
                  </a:txBody>
                  <a:tcPr/>
                </a:tc>
                <a:tc>
                  <a:txBody>
                    <a:bodyPr/>
                    <a:lstStyle/>
                    <a:p>
                      <a:r>
                        <a:rPr lang="de-DE" sz="1400" dirty="0" smtClean="0"/>
                        <a:t>10</a:t>
                      </a:r>
                      <a:r>
                        <a:rPr lang="de-DE" sz="1400" baseline="30000" dirty="0" smtClean="0"/>
                        <a:t>-12</a:t>
                      </a:r>
                      <a:endParaRPr lang="de-DE" sz="1400" baseline="300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9 Transmission </a:t>
            </a:r>
            <a:r>
              <a:rPr lang="de-DE" dirty="0" err="1" smtClean="0"/>
              <a:t>Distances</a:t>
            </a:r>
            <a:endParaRPr lang="de-DE" dirty="0"/>
          </a:p>
        </p:txBody>
      </p:sp>
      <p:sp>
        <p:nvSpPr>
          <p:cNvPr id="3" name="Inhaltsplatzhalter 2"/>
          <p:cNvSpPr>
            <a:spLocks noGrp="1"/>
          </p:cNvSpPr>
          <p:nvPr>
            <p:ph idx="1"/>
          </p:nvPr>
        </p:nvSpPr>
        <p:spPr>
          <a:xfrm>
            <a:off x="685800" y="1981200"/>
            <a:ext cx="7772400" cy="1206500"/>
          </a:xfrm>
        </p:spPr>
        <p:txBody>
          <a:bodyPr/>
          <a:lstStyle/>
          <a:p>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lvl="1"/>
            <a:r>
              <a:rPr lang="en-US" sz="2000" dirty="0" smtClean="0"/>
              <a:t>The data rates specified in section 8 shall be achieved for transmissions over the distances specified in table 2</a:t>
            </a:r>
          </a:p>
          <a:p>
            <a:pPr lvl="1"/>
            <a:endParaRPr lang="en-US" sz="2000" dirty="0" smtClean="0"/>
          </a:p>
          <a:p>
            <a:pPr lvl="1"/>
            <a:endParaRPr lang="en-US" sz="2000" dirty="0" smtClean="0"/>
          </a:p>
          <a:p>
            <a:pPr>
              <a:buNone/>
            </a:pPr>
            <a:endParaRPr lang="de-DE"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graphicFrame>
        <p:nvGraphicFramePr>
          <p:cNvPr id="7" name="Tabelle 6"/>
          <p:cNvGraphicFramePr>
            <a:graphicFrameLocks noGrp="1"/>
          </p:cNvGraphicFramePr>
          <p:nvPr/>
        </p:nvGraphicFramePr>
        <p:xfrm>
          <a:off x="1409700" y="3253105"/>
          <a:ext cx="6381750" cy="2966719"/>
        </p:xfrm>
        <a:graphic>
          <a:graphicData uri="http://schemas.openxmlformats.org/drawingml/2006/table">
            <a:tbl>
              <a:tblPr firstRow="1" bandRow="1">
                <a:tableStyleId>{5C22544A-7EE6-4342-B048-85BDC9FD1C3A}</a:tableStyleId>
              </a:tblPr>
              <a:tblGrid>
                <a:gridCol w="3511067"/>
                <a:gridCol w="2870683"/>
              </a:tblGrid>
              <a:tr h="758536">
                <a:tc>
                  <a:txBody>
                    <a:bodyPr/>
                    <a:lstStyle/>
                    <a:p>
                      <a:r>
                        <a:rPr lang="de-DE" sz="1400" dirty="0" err="1" smtClean="0"/>
                        <a:t>Use</a:t>
                      </a:r>
                      <a:r>
                        <a:rPr lang="de-DE" sz="1400" dirty="0" smtClean="0"/>
                        <a:t> </a:t>
                      </a:r>
                      <a:r>
                        <a:rPr lang="de-DE" sz="1400" dirty="0" err="1" smtClean="0"/>
                        <a:t>case</a:t>
                      </a:r>
                      <a:endParaRPr lang="de-DE" sz="1400" dirty="0"/>
                    </a:p>
                  </a:txBody>
                  <a:tcPr/>
                </a:tc>
                <a:tc>
                  <a:txBody>
                    <a:bodyPr/>
                    <a:lstStyle/>
                    <a:p>
                      <a:r>
                        <a:rPr lang="de-DE" sz="1400" dirty="0" smtClean="0"/>
                        <a:t>Transmission</a:t>
                      </a:r>
                      <a:r>
                        <a:rPr lang="de-DE" sz="1400" baseline="0" dirty="0" smtClean="0"/>
                        <a:t> </a:t>
                      </a:r>
                      <a:r>
                        <a:rPr lang="de-DE" sz="1400" baseline="0" dirty="0" err="1" smtClean="0"/>
                        <a:t>Distance</a:t>
                      </a:r>
                      <a:endParaRPr lang="de-DE" sz="1400" dirty="0"/>
                    </a:p>
                  </a:txBody>
                  <a:tcPr/>
                </a:tc>
              </a:tr>
              <a:tr h="530975">
                <a:tc>
                  <a:txBody>
                    <a:bodyPr/>
                    <a:lstStyle/>
                    <a:p>
                      <a:r>
                        <a:rPr lang="de-DE" sz="1400" dirty="0" err="1" smtClean="0"/>
                        <a:t>Intra</a:t>
                      </a:r>
                      <a:r>
                        <a:rPr lang="de-DE" sz="1400" dirty="0" smtClean="0"/>
                        <a:t>-Device Communication</a:t>
                      </a:r>
                      <a:endParaRPr lang="de-DE" sz="1400" dirty="0"/>
                    </a:p>
                  </a:txBody>
                  <a:tcPr/>
                </a:tc>
                <a:tc>
                  <a:txBody>
                    <a:bodyPr/>
                    <a:lstStyle/>
                    <a:p>
                      <a:r>
                        <a:rPr lang="de-DE" sz="1400" baseline="0" dirty="0" smtClean="0"/>
                        <a:t>10 cm </a:t>
                      </a:r>
                      <a:r>
                        <a:rPr lang="de-DE" sz="1400" baseline="0" dirty="0" err="1" smtClean="0"/>
                        <a:t>or</a:t>
                      </a:r>
                      <a:r>
                        <a:rPr lang="de-DE" sz="1400" baseline="0" dirty="0" smtClean="0"/>
                        <a:t> </a:t>
                      </a:r>
                      <a:r>
                        <a:rPr lang="de-DE" sz="1400" baseline="0" dirty="0" err="1" smtClean="0"/>
                        <a:t>less</a:t>
                      </a:r>
                      <a:endParaRPr lang="de-DE" sz="1400" baseline="0" dirty="0" smtClean="0"/>
                    </a:p>
                  </a:txBody>
                  <a:tcPr/>
                </a:tc>
              </a:tr>
              <a:tr h="307629">
                <a:tc>
                  <a:txBody>
                    <a:bodyPr/>
                    <a:lstStyle/>
                    <a:p>
                      <a:r>
                        <a:rPr lang="de-DE" sz="1400" dirty="0" smtClean="0"/>
                        <a:t>Close</a:t>
                      </a:r>
                      <a:r>
                        <a:rPr lang="de-DE" sz="1400" baseline="0" dirty="0" smtClean="0"/>
                        <a:t> </a:t>
                      </a:r>
                      <a:r>
                        <a:rPr lang="de-DE" sz="1400" baseline="0" dirty="0" err="1" smtClean="0"/>
                        <a:t>Proximity</a:t>
                      </a:r>
                      <a:r>
                        <a:rPr lang="de-DE" sz="1400" baseline="0" dirty="0" smtClean="0"/>
                        <a:t> Communication</a:t>
                      </a:r>
                      <a:endParaRPr lang="de-DE" sz="1400" dirty="0"/>
                    </a:p>
                  </a:txBody>
                  <a:tcPr/>
                </a:tc>
                <a:tc>
                  <a:txBody>
                    <a:bodyPr/>
                    <a:lstStyle/>
                    <a:p>
                      <a:r>
                        <a:rPr lang="de-DE" sz="1400" dirty="0" smtClean="0"/>
                        <a:t>50</a:t>
                      </a:r>
                      <a:r>
                        <a:rPr lang="de-DE" sz="1400" baseline="0" dirty="0" smtClean="0"/>
                        <a:t> mm </a:t>
                      </a:r>
                      <a:r>
                        <a:rPr lang="de-DE" sz="1400" baseline="0" dirty="0" err="1" smtClean="0"/>
                        <a:t>or</a:t>
                      </a:r>
                      <a:r>
                        <a:rPr lang="de-DE" sz="1400" baseline="0" dirty="0" smtClean="0"/>
                        <a:t> </a:t>
                      </a:r>
                      <a:r>
                        <a:rPr lang="de-DE" sz="1400" baseline="0" dirty="0" err="1" smtClean="0"/>
                        <a:t>less</a:t>
                      </a:r>
                      <a:endParaRPr lang="de-DE" sz="1400" dirty="0"/>
                    </a:p>
                  </a:txBody>
                  <a:tcPr/>
                </a:tc>
              </a:tr>
              <a:tr h="530975">
                <a:tc>
                  <a:txBody>
                    <a:bodyPr/>
                    <a:lstStyle/>
                    <a:p>
                      <a:r>
                        <a:rPr lang="de-DE" sz="1400" dirty="0" smtClean="0"/>
                        <a:t>Wireless</a:t>
                      </a:r>
                      <a:r>
                        <a:rPr lang="de-DE" sz="1400" baseline="0" dirty="0" smtClean="0"/>
                        <a:t> Fronthauling</a:t>
                      </a:r>
                      <a:endParaRPr lang="de-DE" sz="1400" dirty="0"/>
                    </a:p>
                  </a:txBody>
                  <a:tcPr/>
                </a:tc>
                <a:tc>
                  <a:txBody>
                    <a:bodyPr/>
                    <a:lstStyle/>
                    <a:p>
                      <a:r>
                        <a:rPr lang="de-DE" sz="1400" baseline="0" dirty="0" smtClean="0"/>
                        <a:t>a </a:t>
                      </a:r>
                      <a:r>
                        <a:rPr lang="de-DE" sz="1400" baseline="0" dirty="0" err="1" smtClean="0"/>
                        <a:t>few</a:t>
                      </a:r>
                      <a:r>
                        <a:rPr lang="de-DE" sz="1400" baseline="0" dirty="0" smtClean="0"/>
                        <a:t> </a:t>
                      </a:r>
                      <a:r>
                        <a:rPr lang="de-DE" sz="1400" baseline="0" dirty="0" err="1" smtClean="0"/>
                        <a:t>hundred</a:t>
                      </a:r>
                      <a:r>
                        <a:rPr lang="de-DE" sz="1400" baseline="0" dirty="0" smtClean="0"/>
                        <a:t> </a:t>
                      </a:r>
                      <a:r>
                        <a:rPr lang="de-DE" sz="1400" baseline="0" dirty="0" err="1" smtClean="0"/>
                        <a:t>meters</a:t>
                      </a:r>
                      <a:endParaRPr lang="de-DE" sz="1400" dirty="0"/>
                    </a:p>
                  </a:txBody>
                  <a:tcPr/>
                </a:tc>
              </a:tr>
              <a:tr h="530975">
                <a:tc>
                  <a:txBody>
                    <a:bodyPr/>
                    <a:lstStyle/>
                    <a:p>
                      <a:r>
                        <a:rPr lang="de-DE" sz="1400" dirty="0" smtClean="0"/>
                        <a:t>Wireless</a:t>
                      </a:r>
                      <a:r>
                        <a:rPr lang="de-DE" sz="1400" baseline="0" dirty="0" smtClean="0"/>
                        <a:t> Backhauling</a:t>
                      </a:r>
                      <a:endParaRPr lang="de-DE" sz="1400" dirty="0"/>
                    </a:p>
                  </a:txBody>
                  <a:tcPr/>
                </a:tc>
                <a:tc>
                  <a:txBody>
                    <a:bodyPr/>
                    <a:lstStyle/>
                    <a:p>
                      <a:r>
                        <a:rPr lang="de-DE" sz="1400" baseline="0" dirty="0" smtClean="0"/>
                        <a:t>a </a:t>
                      </a:r>
                      <a:r>
                        <a:rPr lang="de-DE" sz="1400" baseline="0" dirty="0" err="1" smtClean="0"/>
                        <a:t>few</a:t>
                      </a:r>
                      <a:r>
                        <a:rPr lang="de-DE" sz="1400" baseline="0" dirty="0" smtClean="0"/>
                        <a:t> </a:t>
                      </a:r>
                      <a:r>
                        <a:rPr lang="de-DE" sz="1400" baseline="0" dirty="0" err="1" smtClean="0"/>
                        <a:t>hundred</a:t>
                      </a:r>
                      <a:r>
                        <a:rPr lang="de-DE" sz="1400" baseline="0" dirty="0" smtClean="0"/>
                        <a:t> </a:t>
                      </a:r>
                      <a:r>
                        <a:rPr lang="de-DE" sz="1400" baseline="0" dirty="0" err="1" smtClean="0"/>
                        <a:t>meters</a:t>
                      </a:r>
                      <a:r>
                        <a:rPr lang="de-DE" sz="1400" baseline="0" dirty="0" smtClean="0"/>
                        <a:t> </a:t>
                      </a:r>
                      <a:r>
                        <a:rPr lang="de-DE" sz="1400" baseline="0" dirty="0" err="1" smtClean="0"/>
                        <a:t>up</a:t>
                      </a:r>
                      <a:r>
                        <a:rPr lang="de-DE" sz="1400" baseline="0" dirty="0" smtClean="0"/>
                        <a:t> </a:t>
                      </a:r>
                      <a:r>
                        <a:rPr lang="de-DE" sz="1400" baseline="0" dirty="0" err="1" smtClean="0"/>
                        <a:t>to</a:t>
                      </a:r>
                      <a:r>
                        <a:rPr lang="de-DE" sz="1400" baseline="0" dirty="0" smtClean="0"/>
                        <a:t> a </a:t>
                      </a:r>
                      <a:r>
                        <a:rPr lang="de-DE" sz="1400" baseline="0" dirty="0" err="1" smtClean="0"/>
                        <a:t>few</a:t>
                      </a:r>
                      <a:r>
                        <a:rPr lang="de-DE" sz="1400" baseline="0" dirty="0" smtClean="0"/>
                        <a:t> </a:t>
                      </a:r>
                      <a:r>
                        <a:rPr lang="de-DE" sz="1400" baseline="0" dirty="0" err="1" smtClean="0"/>
                        <a:t>kilometers</a:t>
                      </a:r>
                      <a:endParaRPr lang="de-DE" sz="1400" dirty="0"/>
                    </a:p>
                  </a:txBody>
                  <a:tcPr/>
                </a:tc>
              </a:tr>
              <a:tr h="307629">
                <a:tc>
                  <a:txBody>
                    <a:bodyPr/>
                    <a:lstStyle/>
                    <a:p>
                      <a:r>
                        <a:rPr lang="de-DE" sz="1400" dirty="0" smtClean="0"/>
                        <a:t>Wireless</a:t>
                      </a:r>
                      <a:r>
                        <a:rPr lang="de-DE" sz="1400" baseline="0" dirty="0" smtClean="0"/>
                        <a:t> </a:t>
                      </a:r>
                      <a:r>
                        <a:rPr lang="de-DE" sz="1400" dirty="0" smtClean="0"/>
                        <a:t>Data Center</a:t>
                      </a:r>
                      <a:endParaRPr lang="de-DE" sz="1400" dirty="0"/>
                    </a:p>
                  </a:txBody>
                  <a:tcPr/>
                </a:tc>
                <a:tc>
                  <a:txBody>
                    <a:bodyPr/>
                    <a:lstStyle/>
                    <a:p>
                      <a:r>
                        <a:rPr lang="de-DE" sz="1400" dirty="0" smtClean="0"/>
                        <a:t>10-100</a:t>
                      </a:r>
                      <a:r>
                        <a:rPr lang="de-DE" sz="1400" baseline="0" dirty="0" smtClean="0"/>
                        <a:t> m</a:t>
                      </a:r>
                      <a:endParaRPr lang="de-DE" sz="1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10. Operational </a:t>
            </a:r>
            <a:r>
              <a:rPr lang="de-DE" dirty="0" err="1" smtClean="0"/>
              <a:t>Frequency</a:t>
            </a:r>
            <a:r>
              <a:rPr lang="de-DE" dirty="0" smtClean="0"/>
              <a:t> Bands</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0" indent="0">
              <a:buNone/>
            </a:pPr>
            <a:r>
              <a:rPr lang="de-DE" sz="2400" dirty="0" smtClean="0"/>
              <a:t>The operational </a:t>
            </a:r>
            <a:r>
              <a:rPr lang="de-DE" sz="2400" dirty="0" err="1" smtClean="0"/>
              <a:t>frequency</a:t>
            </a:r>
            <a:r>
              <a:rPr lang="de-DE" sz="2400" dirty="0" smtClean="0"/>
              <a:t> </a:t>
            </a:r>
            <a:r>
              <a:rPr lang="de-DE" sz="2400" dirty="0" err="1" smtClean="0"/>
              <a:t>bands</a:t>
            </a:r>
            <a:r>
              <a:rPr lang="de-DE" sz="2400" dirty="0" smtClean="0"/>
              <a:t> </a:t>
            </a:r>
            <a:r>
              <a:rPr lang="de-DE" sz="2400" dirty="0" err="1" smtClean="0"/>
              <a:t>are</a:t>
            </a:r>
            <a:r>
              <a:rPr lang="de-DE" sz="2400" dirty="0" smtClean="0"/>
              <a:t> </a:t>
            </a:r>
            <a:r>
              <a:rPr lang="de-DE" sz="2400" dirty="0" err="1" smtClean="0"/>
              <a:t>from</a:t>
            </a:r>
            <a:r>
              <a:rPr lang="de-DE" sz="2400" dirty="0" smtClean="0"/>
              <a:t> 252 </a:t>
            </a:r>
            <a:r>
              <a:rPr lang="de-DE" sz="2400" dirty="0" err="1" smtClean="0"/>
              <a:t>to</a:t>
            </a:r>
            <a:r>
              <a:rPr lang="de-DE" sz="2400" dirty="0" smtClean="0"/>
              <a:t> 325 GHz. The </a:t>
            </a:r>
            <a:r>
              <a:rPr lang="de-DE" sz="2400" dirty="0" err="1" smtClean="0"/>
              <a:t>frequency</a:t>
            </a:r>
            <a:r>
              <a:rPr lang="de-DE" sz="2400" dirty="0" smtClean="0"/>
              <a:t> </a:t>
            </a:r>
            <a:r>
              <a:rPr lang="de-DE" sz="2400" dirty="0" err="1" smtClean="0"/>
              <a:t>bands</a:t>
            </a:r>
            <a:r>
              <a:rPr lang="de-DE" sz="2400" dirty="0" smtClean="0"/>
              <a:t> 252 </a:t>
            </a:r>
            <a:r>
              <a:rPr lang="de-DE" sz="2400" dirty="0" err="1" smtClean="0"/>
              <a:t>to</a:t>
            </a:r>
            <a:r>
              <a:rPr lang="de-DE" sz="2400" dirty="0" smtClean="0"/>
              <a:t> 275 GHz </a:t>
            </a:r>
            <a:r>
              <a:rPr lang="de-DE" sz="2400" dirty="0" err="1" smtClean="0"/>
              <a:t>have</a:t>
            </a:r>
            <a:r>
              <a:rPr lang="de-DE" sz="2400" dirty="0" smtClean="0"/>
              <a:t> </a:t>
            </a:r>
            <a:r>
              <a:rPr lang="de-DE" sz="2400" dirty="0" err="1" smtClean="0"/>
              <a:t>already</a:t>
            </a:r>
            <a:r>
              <a:rPr lang="de-DE" sz="2400" dirty="0" smtClean="0"/>
              <a:t> an </a:t>
            </a:r>
            <a:r>
              <a:rPr lang="de-DE" sz="2400" dirty="0" err="1" smtClean="0"/>
              <a:t>allocation</a:t>
            </a:r>
            <a:r>
              <a:rPr lang="de-DE" sz="2400" dirty="0" smtClean="0"/>
              <a:t> </a:t>
            </a:r>
            <a:r>
              <a:rPr lang="de-DE" sz="2400" dirty="0" err="1" smtClean="0"/>
              <a:t>for</a:t>
            </a:r>
            <a:r>
              <a:rPr lang="de-DE" sz="2400" dirty="0" smtClean="0"/>
              <a:t> MOBILE and FIXED </a:t>
            </a:r>
            <a:r>
              <a:rPr lang="de-DE" sz="2400" dirty="0" err="1" smtClean="0"/>
              <a:t>services</a:t>
            </a:r>
            <a:r>
              <a:rPr lang="de-DE" sz="2400" dirty="0" smtClean="0"/>
              <a:t> in </a:t>
            </a:r>
            <a:r>
              <a:rPr lang="de-DE" sz="2400" dirty="0" err="1" smtClean="0"/>
              <a:t>the</a:t>
            </a:r>
            <a:r>
              <a:rPr lang="de-DE" sz="2400" dirty="0" smtClean="0"/>
              <a:t> </a:t>
            </a:r>
            <a:r>
              <a:rPr lang="de-DE" sz="2400" dirty="0" err="1" smtClean="0"/>
              <a:t>radio</a:t>
            </a:r>
            <a:r>
              <a:rPr lang="de-DE" sz="2400" dirty="0" smtClean="0"/>
              <a:t> </a:t>
            </a:r>
            <a:r>
              <a:rPr lang="de-DE" sz="2400" dirty="0" err="1" smtClean="0"/>
              <a:t>regulations</a:t>
            </a:r>
            <a:r>
              <a:rPr lang="de-DE" sz="2400" dirty="0" smtClean="0"/>
              <a:t>. The band 275 – 325 GHz </a:t>
            </a:r>
            <a:r>
              <a:rPr lang="de-DE" sz="2400" dirty="0" err="1" smtClean="0"/>
              <a:t>is</a:t>
            </a:r>
            <a:r>
              <a:rPr lang="de-DE" sz="2400" dirty="0" smtClean="0"/>
              <a:t> not </a:t>
            </a:r>
            <a:r>
              <a:rPr lang="de-DE" sz="2400" dirty="0" err="1" smtClean="0"/>
              <a:t>allocated</a:t>
            </a:r>
            <a:r>
              <a:rPr lang="de-DE" sz="2400" dirty="0" smtClean="0"/>
              <a:t> </a:t>
            </a:r>
            <a:r>
              <a:rPr lang="de-DE" sz="2400" dirty="0" err="1" smtClean="0"/>
              <a:t>to</a:t>
            </a:r>
            <a:r>
              <a:rPr lang="de-DE" sz="2400" dirty="0" smtClean="0"/>
              <a:t> </a:t>
            </a:r>
            <a:r>
              <a:rPr lang="de-DE" sz="2400" dirty="0" err="1" smtClean="0"/>
              <a:t>any</a:t>
            </a:r>
            <a:r>
              <a:rPr lang="de-DE" sz="2400" dirty="0" smtClean="0"/>
              <a:t> </a:t>
            </a:r>
            <a:r>
              <a:rPr lang="de-DE" sz="2400" dirty="0" err="1" smtClean="0"/>
              <a:t>servcie</a:t>
            </a:r>
            <a:r>
              <a:rPr lang="de-DE" sz="2400" dirty="0" smtClean="0"/>
              <a:t> in </a:t>
            </a:r>
            <a:r>
              <a:rPr lang="de-DE" sz="2400" dirty="0" err="1" smtClean="0"/>
              <a:t>the</a:t>
            </a:r>
            <a:r>
              <a:rPr lang="de-DE" sz="2400" dirty="0" smtClean="0"/>
              <a:t> </a:t>
            </a:r>
            <a:r>
              <a:rPr lang="de-DE" sz="2400" dirty="0" err="1" smtClean="0"/>
              <a:t>radio</a:t>
            </a:r>
            <a:r>
              <a:rPr lang="de-DE" sz="2400" dirty="0" smtClean="0"/>
              <a:t> </a:t>
            </a:r>
            <a:r>
              <a:rPr lang="de-DE" sz="2400" dirty="0" err="1" smtClean="0"/>
              <a:t>regulations</a:t>
            </a:r>
            <a:r>
              <a:rPr lang="de-DE" sz="2400" dirty="0" smtClean="0"/>
              <a:t>, but </a:t>
            </a:r>
            <a:r>
              <a:rPr lang="de-DE" sz="2400" dirty="0" err="1" smtClean="0"/>
              <a:t>may</a:t>
            </a:r>
            <a:r>
              <a:rPr lang="de-DE" sz="2400" dirty="0" smtClean="0"/>
              <a:t> </a:t>
            </a:r>
            <a:r>
              <a:rPr lang="de-DE" sz="2400" dirty="0" err="1" smtClean="0"/>
              <a:t>be</a:t>
            </a:r>
            <a:r>
              <a:rPr lang="de-DE" sz="2400" dirty="0" smtClean="0"/>
              <a:t> </a:t>
            </a:r>
            <a:r>
              <a:rPr lang="de-DE" sz="2400" dirty="0" err="1" smtClean="0"/>
              <a:t>used</a:t>
            </a:r>
            <a:r>
              <a:rPr lang="de-DE" sz="2400" dirty="0" smtClean="0"/>
              <a:t> </a:t>
            </a:r>
            <a:r>
              <a:rPr lang="de-DE" sz="2400" dirty="0" err="1" smtClean="0"/>
              <a:t>for</a:t>
            </a:r>
            <a:r>
              <a:rPr lang="de-DE" sz="2400" dirty="0" smtClean="0"/>
              <a:t> </a:t>
            </a:r>
            <a:r>
              <a:rPr lang="de-DE" sz="2400" dirty="0" err="1" smtClean="0"/>
              <a:t>active</a:t>
            </a:r>
            <a:r>
              <a:rPr lang="de-DE" sz="2400" dirty="0" smtClean="0"/>
              <a:t> </a:t>
            </a:r>
            <a:r>
              <a:rPr lang="de-DE" sz="2400" dirty="0" err="1" smtClean="0"/>
              <a:t>services</a:t>
            </a:r>
            <a:r>
              <a:rPr lang="de-DE" sz="2400" dirty="0" smtClean="0"/>
              <a:t>, </a:t>
            </a:r>
            <a:r>
              <a:rPr lang="de-DE" sz="2400" dirty="0" err="1" smtClean="0"/>
              <a:t>if</a:t>
            </a:r>
            <a:r>
              <a:rPr lang="de-DE" sz="2400" dirty="0" smtClean="0"/>
              <a:t> </a:t>
            </a:r>
            <a:r>
              <a:rPr lang="de-DE" sz="2400" dirty="0" err="1" smtClean="0"/>
              <a:t>the</a:t>
            </a:r>
            <a:r>
              <a:rPr lang="de-DE" sz="2400" dirty="0" smtClean="0"/>
              <a:t> </a:t>
            </a:r>
            <a:r>
              <a:rPr lang="de-DE" sz="2400" dirty="0" err="1" smtClean="0"/>
              <a:t>conditions</a:t>
            </a:r>
            <a:r>
              <a:rPr lang="de-DE" sz="2400" dirty="0" smtClean="0"/>
              <a:t> in </a:t>
            </a:r>
            <a:r>
              <a:rPr lang="de-DE" sz="2400" dirty="0" err="1" smtClean="0"/>
              <a:t>footnote</a:t>
            </a:r>
            <a:r>
              <a:rPr lang="de-DE" sz="2400" dirty="0" smtClean="0"/>
              <a:t> 5.565 of </a:t>
            </a:r>
            <a:r>
              <a:rPr lang="de-DE" sz="2400" dirty="0" err="1" smtClean="0"/>
              <a:t>the</a:t>
            </a:r>
            <a:r>
              <a:rPr lang="de-DE" sz="2400" dirty="0" smtClean="0"/>
              <a:t> </a:t>
            </a:r>
            <a:r>
              <a:rPr lang="de-DE" sz="2400" dirty="0" err="1" smtClean="0"/>
              <a:t>radio</a:t>
            </a:r>
            <a:r>
              <a:rPr lang="de-DE" sz="2400" dirty="0" smtClean="0"/>
              <a:t> </a:t>
            </a:r>
            <a:r>
              <a:rPr lang="de-DE" sz="2400" dirty="0" err="1" smtClean="0"/>
              <a:t>regulations</a:t>
            </a:r>
            <a:r>
              <a:rPr lang="de-DE" sz="2400" dirty="0" smtClean="0"/>
              <a:t> </a:t>
            </a:r>
            <a:r>
              <a:rPr lang="de-DE" sz="2400" dirty="0" err="1" smtClean="0"/>
              <a:t>are</a:t>
            </a:r>
            <a:r>
              <a:rPr lang="de-DE" sz="2400" dirty="0" smtClean="0"/>
              <a:t> </a:t>
            </a:r>
            <a:r>
              <a:rPr lang="de-DE" sz="2400" dirty="0" err="1" smtClean="0"/>
              <a:t>met</a:t>
            </a:r>
            <a:r>
              <a:rPr lang="de-DE" sz="2400" dirty="0" smtClean="0"/>
              <a:t>.</a:t>
            </a:r>
          </a:p>
          <a:p>
            <a:pPr marL="0" indent="0">
              <a:buNone/>
            </a:pPr>
            <a:r>
              <a:rPr lang="de-DE" sz="2400" dirty="0" smtClean="0"/>
              <a:t>    &lt;</a:t>
            </a:r>
            <a:r>
              <a:rPr lang="de-DE" sz="2400" dirty="0" err="1" smtClean="0"/>
              <a:t>tbd</a:t>
            </a:r>
            <a:r>
              <a:rPr lang="de-DE" sz="2400" dirty="0" smtClean="0"/>
              <a:t>: </a:t>
            </a:r>
            <a:r>
              <a:rPr lang="de-DE" sz="2400" dirty="0" err="1" smtClean="0"/>
              <a:t>include</a:t>
            </a:r>
            <a:r>
              <a:rPr lang="de-DE" sz="2400" dirty="0" smtClean="0"/>
              <a:t> </a:t>
            </a:r>
            <a:r>
              <a:rPr lang="de-DE" sz="2400" dirty="0" err="1" smtClean="0"/>
              <a:t>options</a:t>
            </a:r>
            <a:r>
              <a:rPr lang="de-DE" sz="2400" dirty="0" smtClean="0"/>
              <a:t> </a:t>
            </a:r>
            <a:r>
              <a:rPr lang="de-DE" sz="2400" dirty="0" err="1" smtClean="0"/>
              <a:t>for</a:t>
            </a:r>
            <a:r>
              <a:rPr lang="de-DE" sz="2400" dirty="0" smtClean="0"/>
              <a:t> </a:t>
            </a:r>
            <a:r>
              <a:rPr lang="de-DE" sz="2400" dirty="0" err="1" smtClean="0"/>
              <a:t>channelization</a:t>
            </a:r>
            <a:r>
              <a:rPr lang="de-DE" sz="2400" dirty="0" smtClean="0"/>
              <a:t>&gt; </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945</Words>
  <Application>Microsoft Office PowerPoint</Application>
  <PresentationFormat>Bildschirmpräsentation (4:3)</PresentationFormat>
  <Paragraphs>164</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vt:lpstr>
      <vt:lpstr>Folie 1</vt:lpstr>
      <vt:lpstr>Input to the TRD of TG3d</vt:lpstr>
      <vt:lpstr>Scope</vt:lpstr>
      <vt:lpstr>Proposal for Restructering the Document in Section 7ff (1/2)</vt:lpstr>
      <vt:lpstr>Proposal for Restructering the Document in Section 7ff (2/2)</vt:lpstr>
      <vt:lpstr>Section 7: Topology and Link Switching</vt:lpstr>
      <vt:lpstr>Section 8 Target Data Rates</vt:lpstr>
      <vt:lpstr>Section 9 Transmission Distances</vt:lpstr>
      <vt:lpstr>10. Operational Frequency Bands</vt:lpstr>
      <vt:lpstr>11. Regulatory Requirements and Coexistence</vt:lpstr>
      <vt:lpstr>Section 13: Link Budget and SNR Analysis</vt:lpstr>
      <vt:lpstr>14. MAC Mechanism</vt:lpstr>
      <vt:lpstr>15. I/O Interface and Memory Buffer Considerations</vt:lpstr>
      <vt:lpstr>16. Fast Connection Setup Scheme</vt:lpstr>
      <vt:lpstr>17. Security Mechanism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121</cp:revision>
  <cp:lastPrinted>1998-02-10T13:28:06Z</cp:lastPrinted>
  <dcterms:created xsi:type="dcterms:W3CDTF">2012-11-14T22:04:21Z</dcterms:created>
  <dcterms:modified xsi:type="dcterms:W3CDTF">2015-05-13T01:20:58Z</dcterms:modified>
</cp:coreProperties>
</file>