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5"/>
  </p:notesMasterIdLst>
  <p:handoutMasterIdLst>
    <p:handoutMasterId r:id="rId26"/>
  </p:handoutMasterIdLst>
  <p:sldIdLst>
    <p:sldId id="259" r:id="rId2"/>
    <p:sldId id="264" r:id="rId3"/>
    <p:sldId id="287" r:id="rId4"/>
    <p:sldId id="288" r:id="rId5"/>
    <p:sldId id="289" r:id="rId6"/>
    <p:sldId id="290" r:id="rId7"/>
    <p:sldId id="291" r:id="rId8"/>
    <p:sldId id="271" r:id="rId9"/>
    <p:sldId id="278" r:id="rId10"/>
    <p:sldId id="272" r:id="rId11"/>
    <p:sldId id="277" r:id="rId12"/>
    <p:sldId id="281" r:id="rId13"/>
    <p:sldId id="293" r:id="rId14"/>
    <p:sldId id="294" r:id="rId15"/>
    <p:sldId id="292" r:id="rId16"/>
    <p:sldId id="295" r:id="rId17"/>
    <p:sldId id="283" r:id="rId18"/>
    <p:sldId id="284" r:id="rId19"/>
    <p:sldId id="297" r:id="rId20"/>
    <p:sldId id="285" r:id="rId21"/>
    <p:sldId id="296" r:id="rId22"/>
    <p:sldId id="286" r:id="rId23"/>
    <p:sldId id="280" r:id="rId2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7972" autoAdjust="0"/>
  </p:normalViewPr>
  <p:slideViewPr>
    <p:cSldViewPr>
      <p:cViewPr varScale="1">
        <p:scale>
          <a:sx n="117" d="100"/>
          <a:sy n="117" d="100"/>
        </p:scale>
        <p:origin x="-1944"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handoutMaster" Target="handoutMasters/handout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xfrm>
            <a:off x="3467100" y="-212054"/>
            <a:ext cx="2814638" cy="52320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802.15-&lt;15-09-0758-00-004e&gt;</a:t>
            </a:r>
          </a:p>
        </p:txBody>
      </p:sp>
      <p:sp>
        <p:nvSpPr>
          <p:cNvPr id="35842" name="Rectangle 3"/>
          <p:cNvSpPr>
            <a:spLocks noGrp="1" noChangeArrowheads="1"/>
          </p:cNvSpPr>
          <p:nvPr>
            <p:ph type="dt" sz="quarter" idx="1"/>
          </p:nvPr>
        </p:nvSpPr>
        <p:spPr>
          <a:xfrm>
            <a:off x="654051" y="3390"/>
            <a:ext cx="2736850" cy="30776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&lt;month year&gt;</a:t>
            </a:r>
          </a:p>
        </p:txBody>
      </p:sp>
      <p:sp>
        <p:nvSpPr>
          <p:cNvPr id="35843" name="Rectangle 7"/>
          <p:cNvSpPr>
            <a:spLocks noGrp="1" noChangeArrowheads="1"/>
          </p:cNvSpPr>
          <p:nvPr>
            <p:ph type="sldNum" sz="quarter" idx="5"/>
          </p:nvPr>
        </p:nvSpPr>
        <p:spPr>
          <a:xfrm>
            <a:off x="2933700" y="8985251"/>
            <a:ext cx="801688" cy="27698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17</a:t>
            </a:fld>
            <a:endParaRPr lang="en-US"/>
          </a:p>
        </p:txBody>
      </p:sp>
      <p:sp>
        <p:nvSpPr>
          <p:cNvPr id="35844" name="Date Placeholder 3"/>
          <p:cNvSpPr txBox="1">
            <a:spLocks noGrp="1" noChangeArrowheads="1"/>
          </p:cNvSpPr>
          <p:nvPr/>
        </p:nvSpPr>
        <p:spPr bwMode="auto">
          <a:xfrm>
            <a:off x="654051" y="96838"/>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May 15</a:t>
            </a:fld>
            <a:endParaRPr lang="en-US" sz="1400" b="1" dirty="0"/>
          </a:p>
        </p:txBody>
      </p:sp>
      <p:sp>
        <p:nvSpPr>
          <p:cNvPr id="35845"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17</a:t>
            </a:fld>
            <a:endParaRPr lang="en-US"/>
          </a:p>
        </p:txBody>
      </p:sp>
      <p:sp>
        <p:nvSpPr>
          <p:cNvPr id="35846" name="Rectangle 2"/>
          <p:cNvSpPr>
            <a:spLocks noGrp="1" noRot="1" noChangeAspect="1" noChangeArrowheads="1" noTextEdit="1"/>
          </p:cNvSpPr>
          <p:nvPr>
            <p:ph type="sldImg"/>
          </p:nvPr>
        </p:nvSpPr>
        <p:spPr>
          <a:xfrm>
            <a:off x="1157288" y="700088"/>
            <a:ext cx="4624387" cy="3470275"/>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40" tIns="46371" rIns="92740" bIns="46371"/>
          <a:lstStyle/>
          <a:p>
            <a:pPr defTabSz="914241"/>
            <a:endParaRPr lang="en-US" sz="1000" dirty="0">
              <a:latin typeface="Times New Roman" charset="0"/>
              <a:ea typeface="ＭＳ Ｐゴシック" charset="0"/>
              <a:cs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xfrm>
            <a:off x="3467100" y="-212054"/>
            <a:ext cx="2814638" cy="52320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802.15-&lt;15-09-0758-00-004e&gt;</a:t>
            </a:r>
          </a:p>
        </p:txBody>
      </p:sp>
      <p:sp>
        <p:nvSpPr>
          <p:cNvPr id="35842" name="Rectangle 3"/>
          <p:cNvSpPr>
            <a:spLocks noGrp="1" noChangeArrowheads="1"/>
          </p:cNvSpPr>
          <p:nvPr>
            <p:ph type="dt" sz="quarter" idx="1"/>
          </p:nvPr>
        </p:nvSpPr>
        <p:spPr>
          <a:xfrm>
            <a:off x="654051" y="3390"/>
            <a:ext cx="2736850" cy="30776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&lt;month year&gt;</a:t>
            </a:r>
          </a:p>
        </p:txBody>
      </p:sp>
      <p:sp>
        <p:nvSpPr>
          <p:cNvPr id="35843" name="Rectangle 7"/>
          <p:cNvSpPr>
            <a:spLocks noGrp="1" noChangeArrowheads="1"/>
          </p:cNvSpPr>
          <p:nvPr>
            <p:ph type="sldNum" sz="quarter" idx="5"/>
          </p:nvPr>
        </p:nvSpPr>
        <p:spPr>
          <a:xfrm>
            <a:off x="2933700" y="8985251"/>
            <a:ext cx="801688" cy="27698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18</a:t>
            </a:fld>
            <a:endParaRPr lang="en-US"/>
          </a:p>
        </p:txBody>
      </p:sp>
      <p:sp>
        <p:nvSpPr>
          <p:cNvPr id="35844" name="Date Placeholder 3"/>
          <p:cNvSpPr txBox="1">
            <a:spLocks noGrp="1" noChangeArrowheads="1"/>
          </p:cNvSpPr>
          <p:nvPr/>
        </p:nvSpPr>
        <p:spPr bwMode="auto">
          <a:xfrm>
            <a:off x="654051" y="96838"/>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May 15</a:t>
            </a:fld>
            <a:endParaRPr lang="en-US" sz="1400" b="1" dirty="0"/>
          </a:p>
        </p:txBody>
      </p:sp>
      <p:sp>
        <p:nvSpPr>
          <p:cNvPr id="35845"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18</a:t>
            </a:fld>
            <a:endParaRPr lang="en-US"/>
          </a:p>
        </p:txBody>
      </p:sp>
      <p:sp>
        <p:nvSpPr>
          <p:cNvPr id="35846" name="Rectangle 2"/>
          <p:cNvSpPr>
            <a:spLocks noGrp="1" noRot="1" noChangeAspect="1" noChangeArrowheads="1" noTextEdit="1"/>
          </p:cNvSpPr>
          <p:nvPr>
            <p:ph type="sldImg"/>
          </p:nvPr>
        </p:nvSpPr>
        <p:spPr>
          <a:xfrm>
            <a:off x="1157288" y="700088"/>
            <a:ext cx="4624387" cy="3470275"/>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40" tIns="46371" rIns="92740" bIns="46371"/>
          <a:lstStyle/>
          <a:p>
            <a:pPr defTabSz="914241"/>
            <a:endParaRPr lang="en-US" sz="1000" dirty="0">
              <a:latin typeface="Times New Roman" charset="0"/>
              <a:ea typeface="ＭＳ Ｐゴシック" charset="0"/>
              <a:cs typeface="ＭＳ Ｐゴシック"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xfrm>
            <a:off x="3467100" y="-212054"/>
            <a:ext cx="2814638" cy="52320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802.15-&lt;15-09-0758-00-004e&gt;</a:t>
            </a:r>
          </a:p>
        </p:txBody>
      </p:sp>
      <p:sp>
        <p:nvSpPr>
          <p:cNvPr id="35842" name="Rectangle 3"/>
          <p:cNvSpPr>
            <a:spLocks noGrp="1" noChangeArrowheads="1"/>
          </p:cNvSpPr>
          <p:nvPr>
            <p:ph type="dt" sz="quarter" idx="1"/>
          </p:nvPr>
        </p:nvSpPr>
        <p:spPr>
          <a:xfrm>
            <a:off x="654051" y="3390"/>
            <a:ext cx="2736850" cy="30776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&lt;month year&gt;</a:t>
            </a:r>
          </a:p>
        </p:txBody>
      </p:sp>
      <p:sp>
        <p:nvSpPr>
          <p:cNvPr id="35843" name="Rectangle 7"/>
          <p:cNvSpPr>
            <a:spLocks noGrp="1" noChangeArrowheads="1"/>
          </p:cNvSpPr>
          <p:nvPr>
            <p:ph type="sldNum" sz="quarter" idx="5"/>
          </p:nvPr>
        </p:nvSpPr>
        <p:spPr>
          <a:xfrm>
            <a:off x="2933700" y="8985251"/>
            <a:ext cx="801688" cy="27698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20</a:t>
            </a:fld>
            <a:endParaRPr lang="en-US"/>
          </a:p>
        </p:txBody>
      </p:sp>
      <p:sp>
        <p:nvSpPr>
          <p:cNvPr id="35844" name="Date Placeholder 3"/>
          <p:cNvSpPr txBox="1">
            <a:spLocks noGrp="1" noChangeArrowheads="1"/>
          </p:cNvSpPr>
          <p:nvPr/>
        </p:nvSpPr>
        <p:spPr bwMode="auto">
          <a:xfrm>
            <a:off x="654051" y="96838"/>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May 15</a:t>
            </a:fld>
            <a:endParaRPr lang="en-US" sz="1400" b="1" dirty="0"/>
          </a:p>
        </p:txBody>
      </p:sp>
      <p:sp>
        <p:nvSpPr>
          <p:cNvPr id="35845"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20</a:t>
            </a:fld>
            <a:endParaRPr lang="en-US"/>
          </a:p>
        </p:txBody>
      </p:sp>
      <p:sp>
        <p:nvSpPr>
          <p:cNvPr id="35846" name="Rectangle 2"/>
          <p:cNvSpPr>
            <a:spLocks noGrp="1" noRot="1" noChangeAspect="1" noChangeArrowheads="1" noTextEdit="1"/>
          </p:cNvSpPr>
          <p:nvPr>
            <p:ph type="sldImg"/>
          </p:nvPr>
        </p:nvSpPr>
        <p:spPr>
          <a:xfrm>
            <a:off x="1157288" y="700088"/>
            <a:ext cx="4624387" cy="3470275"/>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40" tIns="46371" rIns="92740" bIns="46371"/>
          <a:lstStyle/>
          <a:p>
            <a:pPr defTabSz="914241"/>
            <a:endParaRPr lang="en-US" sz="1000" dirty="0">
              <a:latin typeface="Times New Roman" charset="0"/>
              <a:ea typeface="ＭＳ Ｐゴシック" charset="0"/>
              <a:cs typeface="ＭＳ Ｐゴシック"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xfrm>
            <a:off x="3467100" y="-212054"/>
            <a:ext cx="2814638" cy="52320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802.15-&lt;15-09-0758-00-004e&gt;</a:t>
            </a:r>
          </a:p>
        </p:txBody>
      </p:sp>
      <p:sp>
        <p:nvSpPr>
          <p:cNvPr id="35842" name="Rectangle 3"/>
          <p:cNvSpPr>
            <a:spLocks noGrp="1" noChangeArrowheads="1"/>
          </p:cNvSpPr>
          <p:nvPr>
            <p:ph type="dt" sz="quarter" idx="1"/>
          </p:nvPr>
        </p:nvSpPr>
        <p:spPr>
          <a:xfrm>
            <a:off x="654051" y="3390"/>
            <a:ext cx="2736850" cy="30776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&lt;month year&gt;</a:t>
            </a:r>
          </a:p>
        </p:txBody>
      </p:sp>
      <p:sp>
        <p:nvSpPr>
          <p:cNvPr id="35843" name="Rectangle 7"/>
          <p:cNvSpPr>
            <a:spLocks noGrp="1" noChangeArrowheads="1"/>
          </p:cNvSpPr>
          <p:nvPr>
            <p:ph type="sldNum" sz="quarter" idx="5"/>
          </p:nvPr>
        </p:nvSpPr>
        <p:spPr>
          <a:xfrm>
            <a:off x="2933700" y="8985251"/>
            <a:ext cx="801688" cy="27698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21</a:t>
            </a:fld>
            <a:endParaRPr lang="en-US"/>
          </a:p>
        </p:txBody>
      </p:sp>
      <p:sp>
        <p:nvSpPr>
          <p:cNvPr id="35844" name="Date Placeholder 3"/>
          <p:cNvSpPr txBox="1">
            <a:spLocks noGrp="1" noChangeArrowheads="1"/>
          </p:cNvSpPr>
          <p:nvPr/>
        </p:nvSpPr>
        <p:spPr bwMode="auto">
          <a:xfrm>
            <a:off x="654051" y="96838"/>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May 15</a:t>
            </a:fld>
            <a:endParaRPr lang="en-US" sz="1400" b="1" dirty="0"/>
          </a:p>
        </p:txBody>
      </p:sp>
      <p:sp>
        <p:nvSpPr>
          <p:cNvPr id="35845"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21</a:t>
            </a:fld>
            <a:endParaRPr lang="en-US"/>
          </a:p>
        </p:txBody>
      </p:sp>
      <p:sp>
        <p:nvSpPr>
          <p:cNvPr id="35846" name="Rectangle 2"/>
          <p:cNvSpPr>
            <a:spLocks noGrp="1" noRot="1" noChangeAspect="1" noChangeArrowheads="1" noTextEdit="1"/>
          </p:cNvSpPr>
          <p:nvPr>
            <p:ph type="sldImg"/>
          </p:nvPr>
        </p:nvSpPr>
        <p:spPr>
          <a:xfrm>
            <a:off x="1157288" y="700088"/>
            <a:ext cx="4624387" cy="3470275"/>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40" tIns="46371" rIns="92740" bIns="46371"/>
          <a:lstStyle/>
          <a:p>
            <a:pPr defTabSz="914241"/>
            <a:endParaRPr lang="en-US" sz="1000" dirty="0">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F1BCA979-86B2-BE48-B0E4-6D2705FD9C02}" type="slidenum">
              <a:rPr lang="en-US"/>
              <a:pPr/>
              <a:t>3</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487E8C0C-34CE-0C49-A8C5-33277DD36091}" type="slidenum">
              <a:rPr lang="en-US"/>
              <a:pPr/>
              <a:t>7</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10</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May 15</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10</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&lt;May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&lt;May 2015&gt;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&lt;May 2015&gt;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&lt;May 2015&gt;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&lt;May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&lt;May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&lt;May 2015&gt;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15-0345-</a:t>
            </a:r>
            <a:r>
              <a:rPr lang="en-US" b="1" dirty="0" smtClean="0"/>
              <a:t>03-</a:t>
            </a:r>
            <a:r>
              <a:rPr lang="en-US" b="1" dirty="0" smtClean="0"/>
              <a:t>0mag</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 Id="rId3" Type="http://schemas.openxmlformats.org/officeDocument/2006/relationships/hyperlink" Target="http://ieee802.org/Mike_Spring_Article_on_Stds_Process.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5/dcn/15/15-15-0344-00-0mag-revision-sb-comments.xlsx"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 Id="rId3" Type="http://schemas.openxmlformats.org/officeDocument/2006/relationships/hyperlink" Target="https://join.me/ieeesawg_802.15"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 Id="rId3" Type="http://schemas.openxmlformats.org/officeDocument/2006/relationships/hyperlink" Target="https://join.me/ieeesawg_802.15"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SC Opening/ </a:t>
            </a:r>
            <a:r>
              <a:rPr lang="en-US" sz="1600" dirty="0">
                <a:solidFill>
                  <a:srgbClr val="FF0000"/>
                </a:solidFill>
                <a:latin typeface="Times New Roman" pitchFamily="18" charset="0"/>
                <a:ea typeface="ＭＳ Ｐゴシック" pitchFamily="-65" charset="-128"/>
                <a:cs typeface="+mn-cs"/>
              </a:rPr>
              <a:t>Report for </a:t>
            </a:r>
            <a:r>
              <a:rPr lang="en-US" sz="1600" dirty="0" smtClean="0">
                <a:solidFill>
                  <a:srgbClr val="FF0000"/>
                </a:solidFill>
                <a:latin typeface="Times New Roman" pitchFamily="18" charset="0"/>
                <a:ea typeface="ＭＳ Ｐゴシック" pitchFamily="-65" charset="-128"/>
                <a:cs typeface="+mn-cs"/>
              </a:rPr>
              <a:t>May 2015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10 May2015</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SC </a:t>
            </a:r>
            <a:r>
              <a:rPr lang="en-US" sz="1600" dirty="0">
                <a:latin typeface="Times New Roman" pitchFamily="18" charset="0"/>
                <a:ea typeface="ＭＳ Ｐゴシック" pitchFamily="-65" charset="-128"/>
                <a:cs typeface="+mn-cs"/>
              </a:rPr>
              <a:t>Opening Report for </a:t>
            </a:r>
            <a:r>
              <a:rPr lang="en-US" sz="1600" dirty="0" smtClean="0">
                <a:latin typeface="Times New Roman" pitchFamily="18" charset="0"/>
                <a:ea typeface="ＭＳ Ｐゴシック" pitchFamily="-65" charset="-128"/>
                <a:cs typeface="+mn-cs"/>
              </a:rPr>
              <a:t>May 2015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latin typeface="Times New Roman" pitchFamily="18" charset="0"/>
                <a:ea typeface="ＭＳ Ｐゴシック" pitchFamily="-65" charset="-128"/>
                <a:cs typeface="+mn-cs"/>
              </a:rPr>
              <a:t>Opening 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May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2015&gt;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2015&gt;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10</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10</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Chair’s Role</a:t>
            </a:r>
          </a:p>
        </p:txBody>
      </p:sp>
      <p:sp>
        <p:nvSpPr>
          <p:cNvPr id="34822" name="Rectangle 3"/>
          <p:cNvSpPr>
            <a:spLocks noGrp="1" noChangeArrowheads="1"/>
          </p:cNvSpPr>
          <p:nvPr>
            <p:ph type="body" idx="4294967295"/>
          </p:nvPr>
        </p:nvSpPr>
        <p:spPr>
          <a:xfrm>
            <a:off x="762000" y="1371600"/>
            <a:ext cx="7772400" cy="4876800"/>
          </a:xfrm>
        </p:spPr>
        <p:txBody>
          <a:bodyPr/>
          <a:lstStyle/>
          <a:p>
            <a:pPr>
              <a:lnSpc>
                <a:spcPct val="80000"/>
              </a:lnSpc>
            </a:pPr>
            <a:r>
              <a:rPr lang="en-US" sz="2400" b="1">
                <a:latin typeface="Arial" charset="0"/>
                <a:ea typeface="ＭＳ Ｐゴシック" charset="0"/>
                <a:cs typeface="ＭＳ Ｐゴシック" charset="0"/>
                <a:hlinkClick r:id="rId3"/>
              </a:rPr>
              <a:t>http://ieee802.org/Mike_Spring_Article_on_Stds_Process.pdf</a:t>
            </a:r>
            <a:endParaRPr lang="en-US" sz="2400" b="1">
              <a:latin typeface="Arial" charset="0"/>
              <a:ea typeface="ＭＳ Ｐゴシック" charset="0"/>
              <a:cs typeface="ＭＳ Ｐゴシック" charset="0"/>
            </a:endParaRPr>
          </a:p>
          <a:p>
            <a:pPr>
              <a:lnSpc>
                <a:spcPct val="80000"/>
              </a:lnSpc>
              <a:buFontTx/>
              <a:buNone/>
            </a:pPr>
            <a:r>
              <a:rPr lang="en-US" sz="2400" i="1">
                <a:latin typeface="Arial" charset="0"/>
                <a:ea typeface="ＭＳ Ｐゴシック" charset="0"/>
                <a:cs typeface="ＭＳ Ｐゴシック" charset="0"/>
              </a:rPr>
              <a:t>…the chairperson of the working group is key to what and how fast a standard is produced.</a:t>
            </a:r>
            <a:endParaRPr lang="en-US" sz="2400">
              <a:latin typeface="Arial" charset="0"/>
              <a:ea typeface="ＭＳ Ｐゴシック" charset="0"/>
              <a:cs typeface="ＭＳ Ｐゴシック" charset="0"/>
            </a:endParaRPr>
          </a:p>
          <a:p>
            <a:pPr>
              <a:lnSpc>
                <a:spcPct val="80000"/>
              </a:lnSpc>
              <a:buFontTx/>
              <a:buNone/>
            </a:pPr>
            <a:endParaRPr lang="en-US" sz="2400">
              <a:latin typeface="Arial" charset="0"/>
              <a:ea typeface="ＭＳ Ｐゴシック" charset="0"/>
              <a:cs typeface="ＭＳ Ｐゴシック" charset="0"/>
            </a:endParaRPr>
          </a:p>
          <a:p>
            <a:pPr>
              <a:lnSpc>
                <a:spcPct val="80000"/>
              </a:lnSpc>
              <a:buFontTx/>
              <a:buNone/>
            </a:pPr>
            <a:r>
              <a:rPr lang="en-US" sz="2400">
                <a:latin typeface="Arial" charset="0"/>
                <a:ea typeface="ＭＳ Ｐゴシック" charset="0"/>
                <a:cs typeface="ＭＳ Ｐゴシック" charset="0"/>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7772400" cy="1066800"/>
          </a:xfrm>
        </p:spPr>
        <p:txBody>
          <a:bodyPr/>
          <a:lstStyle/>
          <a:p>
            <a:r>
              <a:rPr lang="en-US" dirty="0" smtClean="0"/>
              <a:t>Voting Results</a:t>
            </a:r>
            <a:endParaRPr lang="en-US" sz="2400" dirty="0"/>
          </a:p>
        </p:txBody>
      </p:sp>
      <p:sp>
        <p:nvSpPr>
          <p:cNvPr id="3" name="Content Placeholder 2"/>
          <p:cNvSpPr>
            <a:spLocks noGrp="1"/>
          </p:cNvSpPr>
          <p:nvPr>
            <p:ph idx="1"/>
          </p:nvPr>
        </p:nvSpPr>
        <p:spPr>
          <a:xfrm>
            <a:off x="990600" y="1600200"/>
            <a:ext cx="7543800" cy="4343400"/>
          </a:xfrm>
        </p:spPr>
        <p:txBody>
          <a:bodyPr/>
          <a:lstStyle/>
          <a:p>
            <a:pPr marL="0" indent="0">
              <a:buNone/>
            </a:pPr>
            <a:r>
              <a:rPr lang="en-US" sz="2400" dirty="0"/>
              <a:t>137 </a:t>
            </a:r>
            <a:r>
              <a:rPr lang="en-US" sz="2400" dirty="0" smtClean="0"/>
              <a:t>	eligible </a:t>
            </a:r>
            <a:r>
              <a:rPr lang="en-US" sz="2400" dirty="0"/>
              <a:t>people in this ballot </a:t>
            </a:r>
            <a:r>
              <a:rPr lang="en-US" sz="2400" dirty="0" smtClean="0"/>
              <a:t>group</a:t>
            </a:r>
            <a:endParaRPr lang="en-US" sz="2400" dirty="0"/>
          </a:p>
          <a:p>
            <a:pPr marL="0" indent="0">
              <a:buNone/>
            </a:pPr>
            <a:r>
              <a:rPr lang="en-US" sz="2400" dirty="0" smtClean="0"/>
              <a:t>117	votes </a:t>
            </a:r>
            <a:r>
              <a:rPr lang="en-US" sz="2400" dirty="0"/>
              <a:t>received (85% returned</a:t>
            </a:r>
            <a:r>
              <a:rPr lang="en-US" sz="2400" dirty="0" smtClean="0"/>
              <a:t>)</a:t>
            </a:r>
          </a:p>
          <a:p>
            <a:pPr marL="0" indent="0">
              <a:buNone/>
            </a:pPr>
            <a:r>
              <a:rPr lang="en-US" sz="2400" dirty="0" smtClean="0"/>
              <a:t>103	affirmative votes (93% approval)</a:t>
            </a:r>
            <a:endParaRPr lang="en-US" sz="2400" dirty="0"/>
          </a:p>
          <a:p>
            <a:pPr marL="906463" indent="-850900">
              <a:buAutoNum type="arabicPlain" startAt="7"/>
            </a:pPr>
            <a:r>
              <a:rPr lang="en-US" sz="2400" dirty="0" smtClean="0"/>
              <a:t>negative </a:t>
            </a:r>
            <a:r>
              <a:rPr lang="en-US" sz="2400" dirty="0"/>
              <a:t>votes with comments</a:t>
            </a:r>
          </a:p>
          <a:p>
            <a:pPr marL="963613" indent="-963613">
              <a:buAutoNum type="arabicPlain" startAt="7"/>
            </a:pPr>
            <a:r>
              <a:rPr lang="en-US" sz="2400" dirty="0" smtClean="0"/>
              <a:t>abstention votes (5%)</a:t>
            </a:r>
          </a:p>
          <a:p>
            <a:pPr marL="0" indent="0">
              <a:buNone/>
            </a:pPr>
            <a:endParaRPr lang="en-US" sz="2000" dirty="0" smtClean="0"/>
          </a:p>
          <a:p>
            <a:pPr marL="0" indent="0">
              <a:buNone/>
            </a:pPr>
            <a:r>
              <a:rPr lang="en-US" sz="2000" dirty="0" smtClean="0"/>
              <a:t>447	COMMENTS (</a:t>
            </a:r>
            <a:r>
              <a:rPr lang="en-US" sz="2000" dirty="0" smtClean="0">
                <a:ln>
                  <a:solidFill>
                    <a:schemeClr val="accent2"/>
                  </a:solidFill>
                </a:ln>
                <a:hlinkClick r:id="rId2"/>
              </a:rPr>
              <a:t>15-15-0344-00</a:t>
            </a:r>
            <a:r>
              <a:rPr lang="en-US" sz="2000" dirty="0" smtClean="0"/>
              <a:t>)</a:t>
            </a:r>
          </a:p>
          <a:p>
            <a:pPr marL="0" indent="0">
              <a:buNone/>
            </a:pPr>
            <a:r>
              <a:rPr lang="en-US" sz="2000" dirty="0" smtClean="0"/>
              <a:t>173	MUST </a:t>
            </a:r>
            <a:r>
              <a:rPr lang="en-US" sz="2000" dirty="0"/>
              <a:t>BE SATISFIED </a:t>
            </a:r>
            <a:r>
              <a:rPr lang="en-US" sz="2000" dirty="0" smtClean="0"/>
              <a:t>COMMENTS</a:t>
            </a:r>
          </a:p>
          <a:p>
            <a:pPr marL="0" indent="0">
              <a:buNone/>
            </a:pPr>
            <a:r>
              <a:rPr lang="en-US" sz="2000" dirty="0"/>
              <a:t>174 	Marked as </a:t>
            </a:r>
            <a:r>
              <a:rPr lang="en-US" sz="2000" dirty="0" smtClean="0"/>
              <a:t>Editorial</a:t>
            </a:r>
            <a:endParaRPr lang="en-US" sz="2000"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&lt;May 2015&gt;</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11</a:t>
            </a:fld>
            <a:endParaRPr lang="en-GB"/>
          </a:p>
        </p:txBody>
      </p:sp>
      <p:sp>
        <p:nvSpPr>
          <p:cNvPr id="7" name="Footer Placeholder 6"/>
          <p:cNvSpPr>
            <a:spLocks noGrp="1"/>
          </p:cNvSpPr>
          <p:nvPr>
            <p:ph type="ftr" idx="11"/>
          </p:nvPr>
        </p:nvSpPr>
        <p:spPr/>
        <p:txBody>
          <a:bodyPr/>
          <a:lstStyle/>
          <a:p>
            <a:pPr>
              <a:defRPr/>
            </a:pPr>
            <a:r>
              <a:rPr lang="en-GB" smtClean="0"/>
              <a:t>&lt;Pat Kinney&gt;, &lt;Kinney Consulting LLC&gt;</a:t>
            </a:r>
            <a:endParaRPr lang="en-GB" dirty="0"/>
          </a:p>
        </p:txBody>
      </p:sp>
    </p:spTree>
    <p:extLst>
      <p:ext uri="{BB962C8B-B14F-4D97-AF65-F5344CB8AC3E}">
        <p14:creationId xmlns:p14="http://schemas.microsoft.com/office/powerpoint/2010/main" val="19095750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12</a:t>
            </a:fld>
            <a:endParaRPr lang="en-US"/>
          </a:p>
        </p:txBody>
      </p:sp>
      <p:sp>
        <p:nvSpPr>
          <p:cNvPr id="21509" name="Rectangle 2"/>
          <p:cNvSpPr>
            <a:spLocks noGrp="1" noChangeArrowheads="1"/>
          </p:cNvSpPr>
          <p:nvPr>
            <p:ph type="title" idx="4294967295"/>
          </p:nvPr>
        </p:nvSpPr>
        <p:spPr>
          <a:xfrm>
            <a:off x="533400" y="533400"/>
            <a:ext cx="7772400" cy="762000"/>
          </a:xfrm>
        </p:spPr>
        <p:txBody>
          <a:bodyPr/>
          <a:lstStyle/>
          <a:p>
            <a:r>
              <a:rPr lang="en-US" b="1" dirty="0" smtClean="0">
                <a:latin typeface="Times New Roman" charset="0"/>
                <a:ea typeface="ＭＳ Ｐゴシック" charset="0"/>
                <a:cs typeface="ＭＳ Ｐゴシック" charset="0"/>
              </a:rPr>
              <a:t>SC Maintenance </a:t>
            </a:r>
            <a:br>
              <a:rPr lang="en-US" b="1" dirty="0" smtClean="0">
                <a:latin typeface="Times New Roman" charset="0"/>
                <a:ea typeface="ＭＳ Ｐゴシック" charset="0"/>
                <a:cs typeface="ＭＳ Ｐゴシック" charset="0"/>
              </a:rPr>
            </a:br>
            <a:r>
              <a:rPr lang="en-US" b="1" dirty="0" smtClean="0">
                <a:latin typeface="Times New Roman" charset="0"/>
                <a:ea typeface="ＭＳ Ｐゴシック" charset="0"/>
                <a:cs typeface="ＭＳ Ｐゴシック" charset="0"/>
              </a:rPr>
              <a:t>Technical Comment Breakdown</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143000" y="1524000"/>
            <a:ext cx="4038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569913" indent="-342900">
              <a:buClr>
                <a:srgbClr val="FF0000"/>
              </a:buClr>
              <a:buFont typeface="Wingdings" charset="2"/>
              <a:buChar char="q"/>
            </a:pPr>
            <a:r>
              <a:rPr lang="en-US" sz="2000" b="1" dirty="0" smtClean="0"/>
              <a:t>Clauses &lt;5		4</a:t>
            </a:r>
          </a:p>
          <a:p>
            <a:pPr marL="569913" indent="-342900">
              <a:buClr>
                <a:srgbClr val="FF0000"/>
              </a:buClr>
              <a:buFont typeface="Wingdings" charset="2"/>
              <a:buChar char="q"/>
            </a:pPr>
            <a:r>
              <a:rPr lang="en-US" sz="2000" b="1" dirty="0" smtClean="0"/>
              <a:t>Clause 5		10</a:t>
            </a:r>
          </a:p>
          <a:p>
            <a:pPr marL="569913" indent="-342900">
              <a:buClr>
                <a:srgbClr val="FF0000"/>
              </a:buClr>
              <a:buFont typeface="Wingdings" charset="2"/>
              <a:buChar char="q"/>
            </a:pPr>
            <a:r>
              <a:rPr lang="en-US" sz="2000" b="1" dirty="0" smtClean="0"/>
              <a:t>Clause 6		61</a:t>
            </a:r>
          </a:p>
          <a:p>
            <a:pPr marL="569913" indent="-342900">
              <a:buClr>
                <a:srgbClr val="FF0000"/>
              </a:buClr>
              <a:buFont typeface="Wingdings" charset="2"/>
              <a:buChar char="q"/>
            </a:pPr>
            <a:r>
              <a:rPr lang="en-US" sz="2000" b="1" dirty="0" smtClean="0"/>
              <a:t>Clause 7		121</a:t>
            </a:r>
          </a:p>
          <a:p>
            <a:pPr marL="569913" indent="-342900">
              <a:buClr>
                <a:srgbClr val="FF0000"/>
              </a:buClr>
              <a:buFont typeface="Wingdings" charset="2"/>
              <a:buChar char="q"/>
            </a:pPr>
            <a:r>
              <a:rPr lang="en-US" sz="2000" b="1" dirty="0" smtClean="0"/>
              <a:t>Clause 8		39</a:t>
            </a:r>
          </a:p>
          <a:p>
            <a:pPr marL="569913" indent="-342900">
              <a:buClr>
                <a:srgbClr val="FF0000"/>
              </a:buClr>
              <a:buFont typeface="Wingdings" charset="2"/>
              <a:buChar char="q"/>
            </a:pPr>
            <a:r>
              <a:rPr lang="en-US" sz="2000" b="1" dirty="0" smtClean="0"/>
              <a:t>Clause 9		9</a:t>
            </a:r>
          </a:p>
          <a:p>
            <a:pPr marL="569913" indent="-342900">
              <a:buClr>
                <a:srgbClr val="FF0000"/>
              </a:buClr>
              <a:buFont typeface="Wingdings" charset="2"/>
              <a:buChar char="q"/>
            </a:pPr>
            <a:r>
              <a:rPr lang="en-US" sz="2000" b="1" dirty="0" smtClean="0"/>
              <a:t>Clause 10		5</a:t>
            </a:r>
          </a:p>
          <a:p>
            <a:pPr marL="569913" indent="-342900">
              <a:buClr>
                <a:srgbClr val="FF0000"/>
              </a:buClr>
              <a:buFont typeface="Wingdings" charset="2"/>
              <a:buChar char="q"/>
            </a:pPr>
            <a:r>
              <a:rPr lang="en-US" sz="2000" b="1" dirty="0" smtClean="0"/>
              <a:t>Clause 11		1</a:t>
            </a:r>
          </a:p>
          <a:p>
            <a:pPr marL="569913" indent="-342900">
              <a:buClr>
                <a:srgbClr val="FF0000"/>
              </a:buClr>
              <a:buFont typeface="Wingdings" charset="2"/>
              <a:buChar char="q"/>
            </a:pPr>
            <a:r>
              <a:rPr lang="en-US" sz="2000" b="1" dirty="0" smtClean="0"/>
              <a:t>Clause 18		1</a:t>
            </a:r>
          </a:p>
          <a:p>
            <a:pPr marL="569913" indent="-342900">
              <a:buClr>
                <a:srgbClr val="FF0000"/>
              </a:buClr>
              <a:buFont typeface="Wingdings" charset="2"/>
              <a:buChar char="q"/>
            </a:pPr>
            <a:r>
              <a:rPr lang="en-US" sz="2000" b="1" dirty="0" smtClean="0"/>
              <a:t>Clause 19		1</a:t>
            </a:r>
          </a:p>
          <a:p>
            <a:pPr marL="569913" indent="-342900">
              <a:buClr>
                <a:srgbClr val="FF0000"/>
              </a:buClr>
              <a:buFont typeface="Wingdings" charset="2"/>
              <a:buChar char="q"/>
            </a:pPr>
            <a:r>
              <a:rPr lang="en-US" sz="2000" b="1" dirty="0" smtClean="0"/>
              <a:t>Clause 21		2</a:t>
            </a:r>
          </a:p>
          <a:p>
            <a:pPr marL="569913" indent="-342900">
              <a:buClr>
                <a:srgbClr val="FF0000"/>
              </a:buClr>
              <a:buFont typeface="Wingdings" charset="2"/>
              <a:buChar char="q"/>
            </a:pPr>
            <a:r>
              <a:rPr lang="en-US" sz="2000" b="1" dirty="0" smtClean="0"/>
              <a:t>Clause 22		3</a:t>
            </a:r>
          </a:p>
          <a:p>
            <a:pPr marL="569913" indent="-342900">
              <a:buClr>
                <a:srgbClr val="FF0000"/>
              </a:buClr>
              <a:buFont typeface="Wingdings" charset="2"/>
              <a:buChar char="q"/>
            </a:pPr>
            <a:r>
              <a:rPr lang="en-US" sz="2000" b="1" dirty="0" smtClean="0"/>
              <a:t>Clause 23		12</a:t>
            </a:r>
          </a:p>
          <a:p>
            <a:pPr marL="569913" indent="-342900">
              <a:buClr>
                <a:srgbClr val="FF0000"/>
              </a:buClr>
              <a:buFont typeface="Wingdings" charset="2"/>
              <a:buChar char="q"/>
            </a:pPr>
            <a:r>
              <a:rPr lang="en-US" sz="2000" b="1" dirty="0" smtClean="0"/>
              <a:t>Clause 28		1</a:t>
            </a:r>
          </a:p>
          <a:p>
            <a:pPr marL="569913" indent="-342900">
              <a:buClr>
                <a:srgbClr val="FF0000"/>
              </a:buClr>
              <a:buFont typeface="Wingdings" charset="2"/>
              <a:buChar char="q"/>
            </a:pPr>
            <a:r>
              <a:rPr lang="en-US" sz="2000" b="1" dirty="0" smtClean="0"/>
              <a:t>Other		5</a:t>
            </a:r>
          </a:p>
        </p:txBody>
      </p:sp>
    </p:spTree>
    <p:extLst>
      <p:ext uri="{BB962C8B-B14F-4D97-AF65-F5344CB8AC3E}">
        <p14:creationId xmlns:p14="http://schemas.microsoft.com/office/powerpoint/2010/main" val="31552067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13</a:t>
            </a:fld>
            <a:endParaRPr lang="en-US"/>
          </a:p>
        </p:txBody>
      </p:sp>
      <p:sp>
        <p:nvSpPr>
          <p:cNvPr id="21509" name="Rectangle 2"/>
          <p:cNvSpPr>
            <a:spLocks noGrp="1" noChangeArrowheads="1"/>
          </p:cNvSpPr>
          <p:nvPr>
            <p:ph type="title" idx="4294967295"/>
          </p:nvPr>
        </p:nvSpPr>
        <p:spPr>
          <a:xfrm>
            <a:off x="152400" y="381000"/>
            <a:ext cx="7772400" cy="762000"/>
          </a:xfrm>
        </p:spPr>
        <p:txBody>
          <a:bodyPr/>
          <a:lstStyle/>
          <a:p>
            <a:r>
              <a:rPr lang="en-US" b="1" dirty="0" smtClean="0">
                <a:latin typeface="Times New Roman" charset="0"/>
                <a:ea typeface="ＭＳ Ｐゴシック" charset="0"/>
                <a:cs typeface="ＭＳ Ｐゴシック" charset="0"/>
              </a:rPr>
              <a:t>SC Maintenance </a:t>
            </a:r>
            <a:br>
              <a:rPr lang="en-US" b="1" dirty="0" smtClean="0">
                <a:latin typeface="Times New Roman" charset="0"/>
                <a:ea typeface="ＭＳ Ｐゴシック" charset="0"/>
                <a:cs typeface="ＭＳ Ｐゴシック" charset="0"/>
              </a:rPr>
            </a:br>
            <a:r>
              <a:rPr lang="en-US" b="1" dirty="0" smtClean="0">
                <a:latin typeface="Times New Roman" charset="0"/>
                <a:ea typeface="ＭＳ Ｐゴシック" charset="0"/>
                <a:cs typeface="ＭＳ Ｐゴシック" charset="0"/>
              </a:rPr>
              <a:t>Technical Comment Grouping</a:t>
            </a:r>
            <a:endParaRPr lang="en-US" sz="2800" dirty="0">
              <a:latin typeface="Times New Roman" charset="0"/>
              <a:ea typeface="ＭＳ Ｐゴシック" charset="0"/>
              <a:cs typeface="ＭＳ Ｐゴシック" charset="0"/>
            </a:endParaRPr>
          </a:p>
        </p:txBody>
      </p:sp>
      <p:sp>
        <p:nvSpPr>
          <p:cNvPr id="8" name="Rectangle 5"/>
          <p:cNvSpPr>
            <a:spLocks noChangeArrowheads="1"/>
          </p:cNvSpPr>
          <p:nvPr/>
        </p:nvSpPr>
        <p:spPr bwMode="auto">
          <a:xfrm>
            <a:off x="304800" y="2438400"/>
            <a:ext cx="41910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569913" indent="-342900">
              <a:buClr>
                <a:srgbClr val="FF0000"/>
              </a:buClr>
              <a:buFont typeface="Wingdings" charset="2"/>
              <a:buChar char="q"/>
            </a:pPr>
            <a:r>
              <a:rPr lang="en-US" sz="2000" b="1" dirty="0" smtClean="0"/>
              <a:t>LLDN		L Winkel</a:t>
            </a:r>
          </a:p>
          <a:p>
            <a:pPr marL="569913" indent="-342900">
              <a:buClr>
                <a:srgbClr val="FF0000"/>
              </a:buClr>
              <a:buFont typeface="Wingdings" charset="2"/>
              <a:buChar char="q"/>
            </a:pPr>
            <a:r>
              <a:rPr lang="en-US" sz="2000" b="1" dirty="0" err="1" smtClean="0"/>
              <a:t>Frak</a:t>
            </a:r>
            <a:r>
              <a:rPr lang="en-US" sz="2000" b="1" dirty="0" smtClean="0"/>
              <a:t>		J Haapola</a:t>
            </a:r>
          </a:p>
          <a:p>
            <a:pPr marL="569913" indent="-342900">
              <a:buClr>
                <a:srgbClr val="FF0000"/>
              </a:buClr>
              <a:buFont typeface="Wingdings" charset="2"/>
              <a:buChar char="q"/>
            </a:pPr>
            <a:r>
              <a:rPr lang="en-US" sz="2000" b="1" dirty="0" smtClean="0"/>
              <a:t>TSCH		P Kinney</a:t>
            </a:r>
            <a:endParaRPr lang="en-US" sz="2000" b="1" dirty="0"/>
          </a:p>
          <a:p>
            <a:pPr marL="569913" indent="-342900">
              <a:buClr>
                <a:srgbClr val="FF0000"/>
              </a:buClr>
              <a:buFont typeface="Wingdings" charset="2"/>
              <a:buChar char="q"/>
            </a:pPr>
            <a:r>
              <a:rPr lang="en-US" sz="2000" b="1" dirty="0" smtClean="0"/>
              <a:t>Integer Encoding	All</a:t>
            </a:r>
          </a:p>
          <a:p>
            <a:pPr marL="569913" indent="-342900">
              <a:buClr>
                <a:srgbClr val="FF0000"/>
              </a:buClr>
              <a:buFont typeface="Wingdings" charset="2"/>
              <a:buChar char="q"/>
            </a:pPr>
            <a:r>
              <a:rPr lang="en-US" sz="2000" b="1" dirty="0" smtClean="0"/>
              <a:t>PCA		J Haapola</a:t>
            </a:r>
          </a:p>
          <a:p>
            <a:pPr marL="569913" indent="-342900">
              <a:buClr>
                <a:srgbClr val="FF0000"/>
              </a:buClr>
              <a:buFont typeface="Wingdings" charset="2"/>
              <a:buChar char="q"/>
            </a:pPr>
            <a:r>
              <a:rPr lang="en-US" sz="2000" b="1" dirty="0" smtClean="0"/>
              <a:t>PAN ID		M McInnis</a:t>
            </a:r>
          </a:p>
          <a:p>
            <a:pPr marL="569913" indent="-342900">
              <a:buClr>
                <a:srgbClr val="FF0000"/>
              </a:buClr>
              <a:buFont typeface="Wingdings" charset="2"/>
              <a:buChar char="q"/>
            </a:pPr>
            <a:r>
              <a:rPr lang="en-US" sz="2000" b="1" dirty="0" err="1" smtClean="0"/>
              <a:t>DRate</a:t>
            </a:r>
            <a:r>
              <a:rPr lang="en-US" sz="2000" b="1" dirty="0"/>
              <a:t> </a:t>
            </a:r>
            <a:r>
              <a:rPr lang="en-US" sz="2000" b="1" dirty="0" smtClean="0"/>
              <a:t>(data rate)	All</a:t>
            </a:r>
          </a:p>
          <a:p>
            <a:pPr marL="569913" indent="-342900">
              <a:buClr>
                <a:srgbClr val="FF0000"/>
              </a:buClr>
              <a:buFont typeface="Wingdings" charset="2"/>
              <a:buChar char="q"/>
            </a:pPr>
            <a:r>
              <a:rPr lang="en-US" sz="2000" b="1" dirty="0" smtClean="0"/>
              <a:t>PICS		M McInnis</a:t>
            </a:r>
          </a:p>
          <a:p>
            <a:pPr marL="227013">
              <a:buClr>
                <a:srgbClr val="FF0000"/>
              </a:buClr>
            </a:pPr>
            <a:endParaRPr lang="en-US" sz="2000" b="1" dirty="0" smtClean="0"/>
          </a:p>
        </p:txBody>
      </p:sp>
      <p:sp>
        <p:nvSpPr>
          <p:cNvPr id="2" name="Rectangle 1"/>
          <p:cNvSpPr/>
          <p:nvPr/>
        </p:nvSpPr>
        <p:spPr>
          <a:xfrm>
            <a:off x="4495800" y="2362200"/>
            <a:ext cx="4343400" cy="2554545"/>
          </a:xfrm>
          <a:prstGeom prst="rect">
            <a:avLst/>
          </a:prstGeom>
        </p:spPr>
        <p:txBody>
          <a:bodyPr wrap="square">
            <a:spAutoFit/>
          </a:bodyPr>
          <a:lstStyle/>
          <a:p>
            <a:pPr marL="569913" indent="-342900">
              <a:buClr>
                <a:srgbClr val="FF0000"/>
              </a:buClr>
              <a:buFont typeface="Wingdings" charset="2"/>
              <a:buChar char="q"/>
              <a:tabLst>
                <a:tab pos="2055813" algn="l"/>
              </a:tabLst>
            </a:pPr>
            <a:r>
              <a:rPr lang="en-US" sz="2000" b="1" dirty="0"/>
              <a:t>Security	</a:t>
            </a:r>
            <a:r>
              <a:rPr lang="en-US" sz="2000" b="1" dirty="0" smtClean="0"/>
              <a:t>T </a:t>
            </a:r>
            <a:r>
              <a:rPr lang="en-US" sz="2000" b="1" dirty="0"/>
              <a:t>Kivinen/J Gilb</a:t>
            </a:r>
          </a:p>
          <a:p>
            <a:pPr marL="569913" indent="-342900">
              <a:buClr>
                <a:srgbClr val="FF0000"/>
              </a:buClr>
              <a:buFont typeface="Wingdings" charset="2"/>
              <a:buChar char="q"/>
              <a:tabLst>
                <a:tab pos="2055813" algn="l"/>
              </a:tabLst>
            </a:pPr>
            <a:r>
              <a:rPr lang="en-US" sz="2000" b="1" dirty="0"/>
              <a:t>Ack </a:t>
            </a:r>
            <a:r>
              <a:rPr lang="en-US" sz="2000" b="1" dirty="0" smtClean="0"/>
              <a:t>Timing	All</a:t>
            </a:r>
            <a:endParaRPr lang="en-US" sz="2000" b="1" dirty="0"/>
          </a:p>
          <a:p>
            <a:pPr marL="569913" indent="-342900">
              <a:buClr>
                <a:srgbClr val="FF0000"/>
              </a:buClr>
              <a:buFont typeface="Wingdings" charset="2"/>
              <a:buChar char="q"/>
              <a:tabLst>
                <a:tab pos="2055813" algn="l"/>
              </a:tabLst>
            </a:pPr>
            <a:r>
              <a:rPr lang="en-US" sz="2000" b="1" dirty="0"/>
              <a:t>RIT	</a:t>
            </a:r>
            <a:r>
              <a:rPr lang="en-US" sz="2000" b="1" dirty="0" smtClean="0"/>
              <a:t>A </a:t>
            </a:r>
            <a:r>
              <a:rPr lang="en-US" sz="2000" b="1" dirty="0"/>
              <a:t>Kumar</a:t>
            </a:r>
          </a:p>
          <a:p>
            <a:pPr marL="569913" indent="-342900">
              <a:buClr>
                <a:srgbClr val="FF0000"/>
              </a:buClr>
              <a:buFont typeface="Wingdings" charset="2"/>
              <a:buChar char="q"/>
              <a:tabLst>
                <a:tab pos="2055813" algn="l"/>
              </a:tabLst>
            </a:pPr>
            <a:r>
              <a:rPr lang="en-US" sz="2000" b="1" dirty="0"/>
              <a:t>Clause 23	</a:t>
            </a:r>
            <a:r>
              <a:rPr lang="en-US" sz="2000" b="1" dirty="0" smtClean="0"/>
              <a:t>J </a:t>
            </a:r>
            <a:r>
              <a:rPr lang="en-US" sz="2000" b="1" dirty="0"/>
              <a:t>Haapola</a:t>
            </a:r>
          </a:p>
          <a:p>
            <a:pPr marL="569913" indent="-342900">
              <a:buClr>
                <a:srgbClr val="FF0000"/>
              </a:buClr>
              <a:buFont typeface="Wingdings" charset="2"/>
              <a:buChar char="q"/>
              <a:tabLst>
                <a:tab pos="2055813" algn="l"/>
              </a:tabLst>
            </a:pPr>
            <a:r>
              <a:rPr lang="en-US" sz="2000" b="1" dirty="0"/>
              <a:t>TRLE	</a:t>
            </a:r>
            <a:r>
              <a:rPr lang="en-US" sz="2000" b="1" dirty="0" smtClean="0"/>
              <a:t>S </a:t>
            </a:r>
            <a:r>
              <a:rPr lang="en-US" sz="2000" b="1" dirty="0"/>
              <a:t>Soon-Joo</a:t>
            </a:r>
          </a:p>
          <a:p>
            <a:pPr marL="569913" indent="-342900">
              <a:buClr>
                <a:srgbClr val="FF0000"/>
              </a:buClr>
              <a:buFont typeface="Wingdings" charset="2"/>
              <a:buChar char="q"/>
              <a:tabLst>
                <a:tab pos="2055813" algn="l"/>
              </a:tabLst>
            </a:pPr>
            <a:r>
              <a:rPr lang="en-US" sz="2000" b="1" dirty="0"/>
              <a:t>General	</a:t>
            </a:r>
            <a:r>
              <a:rPr lang="en-US" sz="2000" b="1" dirty="0" smtClean="0"/>
              <a:t>All</a:t>
            </a:r>
            <a:endParaRPr lang="en-US" sz="2000" b="1" dirty="0"/>
          </a:p>
          <a:p>
            <a:pPr marL="569913" indent="-342900">
              <a:buClr>
                <a:srgbClr val="FF0000"/>
              </a:buClr>
              <a:buFont typeface="Wingdings" charset="2"/>
              <a:buChar char="q"/>
              <a:tabLst>
                <a:tab pos="1995488" algn="l"/>
              </a:tabLst>
            </a:pPr>
            <a:r>
              <a:rPr lang="en-US" sz="2000" b="1" dirty="0"/>
              <a:t>DSME	</a:t>
            </a:r>
            <a:r>
              <a:rPr lang="en-US" sz="2000" b="1" dirty="0" smtClean="0"/>
              <a:t>TBD</a:t>
            </a:r>
            <a:endParaRPr lang="en-US" sz="2000" b="1" dirty="0"/>
          </a:p>
          <a:p>
            <a:pPr marL="569913" indent="-342900">
              <a:buClr>
                <a:srgbClr val="FF0000"/>
              </a:buClr>
              <a:buFont typeface="Wingdings" charset="2"/>
              <a:buChar char="q"/>
              <a:tabLst>
                <a:tab pos="2055813" algn="l"/>
              </a:tabLst>
            </a:pPr>
            <a:r>
              <a:rPr lang="en-US" sz="2000" b="1" dirty="0"/>
              <a:t>TVWS	</a:t>
            </a:r>
            <a:r>
              <a:rPr lang="en-US" sz="2000" b="1" dirty="0" smtClean="0"/>
              <a:t>K </a:t>
            </a:r>
            <a:r>
              <a:rPr lang="en-US" sz="2000" b="1" dirty="0"/>
              <a:t>Shah</a:t>
            </a:r>
          </a:p>
        </p:txBody>
      </p:sp>
    </p:spTree>
    <p:extLst>
      <p:ext uri="{BB962C8B-B14F-4D97-AF65-F5344CB8AC3E}">
        <p14:creationId xmlns:p14="http://schemas.microsoft.com/office/powerpoint/2010/main" val="32540167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14</a:t>
            </a:fld>
            <a:endParaRPr lang="en-US"/>
          </a:p>
        </p:txBody>
      </p:sp>
      <p:sp>
        <p:nvSpPr>
          <p:cNvPr id="21509" name="Rectangle 2"/>
          <p:cNvSpPr>
            <a:spLocks noGrp="1" noChangeArrowheads="1"/>
          </p:cNvSpPr>
          <p:nvPr>
            <p:ph type="title" idx="4294967295"/>
          </p:nvPr>
        </p:nvSpPr>
        <p:spPr>
          <a:xfrm>
            <a:off x="457200" y="304800"/>
            <a:ext cx="7772400" cy="762000"/>
          </a:xfrm>
        </p:spPr>
        <p:txBody>
          <a:bodyPr/>
          <a:lstStyle/>
          <a:p>
            <a:r>
              <a:rPr lang="en-US" b="1" dirty="0" smtClean="0">
                <a:latin typeface="Times New Roman" charset="0"/>
                <a:ea typeface="ＭＳ Ｐゴシック" charset="0"/>
                <a:cs typeface="ＭＳ Ｐゴシック" charset="0"/>
              </a:rPr>
              <a:t>SC Maintenance Timing</a:t>
            </a:r>
            <a:endParaRPr lang="en-US" sz="2800" dirty="0">
              <a:latin typeface="Times New Roman" charset="0"/>
              <a:ea typeface="ＭＳ Ｐゴシック" charset="0"/>
              <a:cs typeface="ＭＳ Ｐゴシック" charset="0"/>
            </a:endParaRPr>
          </a:p>
        </p:txBody>
      </p:sp>
      <p:sp>
        <p:nvSpPr>
          <p:cNvPr id="8" name="Rectangle 5"/>
          <p:cNvSpPr>
            <a:spLocks noChangeArrowheads="1"/>
          </p:cNvSpPr>
          <p:nvPr/>
        </p:nvSpPr>
        <p:spPr bwMode="auto">
          <a:xfrm>
            <a:off x="762000" y="1295400"/>
            <a:ext cx="80772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227013">
              <a:buClr>
                <a:srgbClr val="FF0000"/>
              </a:buClr>
            </a:pPr>
            <a:r>
              <a:rPr lang="en-US" sz="2000" b="1" dirty="0" smtClean="0"/>
              <a:t>Originator calculation for Acknowledgment time</a:t>
            </a:r>
          </a:p>
          <a:p>
            <a:pPr marL="569913" indent="-342900">
              <a:buClr>
                <a:srgbClr val="FF0000"/>
              </a:buClr>
              <a:buFont typeface="Wingdings" charset="2"/>
              <a:buChar char="q"/>
            </a:pPr>
            <a:r>
              <a:rPr lang="en-US" sz="2000" b="1" dirty="0" smtClean="0"/>
              <a:t>Variable Preamble Length</a:t>
            </a:r>
          </a:p>
          <a:p>
            <a:pPr marL="1027113" lvl="1" indent="-342900">
              <a:buClr>
                <a:srgbClr val="FF0000"/>
              </a:buClr>
              <a:buFont typeface="Wingdings" charset="2"/>
              <a:buChar char="q"/>
            </a:pPr>
            <a:r>
              <a:rPr lang="en-US" sz="2000" b="1" dirty="0" smtClean="0"/>
              <a:t>UWB, SUN, TVWS, LECIM</a:t>
            </a:r>
          </a:p>
          <a:p>
            <a:pPr marL="1027113" lvl="1" indent="-342900">
              <a:buClr>
                <a:srgbClr val="FF0000"/>
              </a:buClr>
              <a:buFont typeface="Wingdings" charset="2"/>
              <a:buChar char="q"/>
            </a:pPr>
            <a:r>
              <a:rPr lang="en-US" sz="2000" b="1" dirty="0" smtClean="0"/>
              <a:t>Recommend to use default PHR lengths to calculate timing</a:t>
            </a:r>
          </a:p>
          <a:p>
            <a:pPr marL="1484313" lvl="2" indent="-342900">
              <a:buClr>
                <a:srgbClr val="FF0000"/>
              </a:buClr>
              <a:buFont typeface="Wingdings" charset="2"/>
              <a:buChar char="q"/>
            </a:pPr>
            <a:r>
              <a:rPr lang="en-US" sz="2000" b="1" dirty="0" smtClean="0"/>
              <a:t>Use comment assignees to define defaults</a:t>
            </a:r>
          </a:p>
          <a:p>
            <a:pPr marL="569913" indent="-342900">
              <a:buClr>
                <a:srgbClr val="FF0000"/>
              </a:buClr>
              <a:buFont typeface="Wingdings" charset="2"/>
              <a:buChar char="q"/>
            </a:pPr>
            <a:r>
              <a:rPr lang="en-US" sz="2000" b="1" dirty="0" smtClean="0"/>
              <a:t>Number and Length of IEs</a:t>
            </a:r>
          </a:p>
          <a:p>
            <a:pPr marL="1027113" lvl="1" indent="-342900">
              <a:buClr>
                <a:srgbClr val="FF0000"/>
              </a:buClr>
              <a:buFont typeface="Wingdings" charset="2"/>
              <a:buChar char="q"/>
            </a:pPr>
            <a:r>
              <a:rPr lang="en-US" sz="2000" b="1" dirty="0" smtClean="0"/>
              <a:t>Calculation should use only those IEs required by the mode, e.g. time sync info IE for TSCH</a:t>
            </a:r>
          </a:p>
          <a:p>
            <a:pPr marL="569913" indent="-342900">
              <a:buClr>
                <a:srgbClr val="FF0000"/>
              </a:buClr>
              <a:buFont typeface="Wingdings" charset="2"/>
              <a:buChar char="q"/>
            </a:pPr>
            <a:r>
              <a:rPr lang="en-US" sz="2000" b="1" dirty="0" smtClean="0"/>
              <a:t>Variable Length Frame Payload</a:t>
            </a:r>
          </a:p>
          <a:p>
            <a:pPr marL="1027113" lvl="1" indent="-342900">
              <a:buClr>
                <a:srgbClr val="FF0000"/>
              </a:buClr>
              <a:buFont typeface="Wingdings" charset="2"/>
              <a:buChar char="q"/>
            </a:pPr>
            <a:r>
              <a:rPr lang="en-US" sz="2000" b="1" dirty="0" smtClean="0"/>
              <a:t>Calculation includes only MIC if present</a:t>
            </a:r>
          </a:p>
        </p:txBody>
      </p:sp>
      <p:sp>
        <p:nvSpPr>
          <p:cNvPr id="9" name="Rectangle 5"/>
          <p:cNvSpPr>
            <a:spLocks noChangeArrowheads="1"/>
          </p:cNvSpPr>
          <p:nvPr/>
        </p:nvSpPr>
        <p:spPr bwMode="auto">
          <a:xfrm>
            <a:off x="762000" y="4343400"/>
            <a:ext cx="81534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227013">
              <a:buClr>
                <a:srgbClr val="FF0000"/>
              </a:buClr>
            </a:pPr>
            <a:r>
              <a:rPr lang="en-US" sz="2000" b="1" dirty="0" smtClean="0"/>
              <a:t>Guard Times (between end of one slot and start of another slot</a:t>
            </a:r>
          </a:p>
          <a:p>
            <a:pPr marL="569913" indent="-342900">
              <a:buClr>
                <a:srgbClr val="FF0000"/>
              </a:buClr>
              <a:buFont typeface="Wingdings" charset="2"/>
              <a:buChar char="q"/>
            </a:pPr>
            <a:r>
              <a:rPr lang="en-US" sz="2000" b="1" dirty="0" smtClean="0"/>
              <a:t>TSCH</a:t>
            </a:r>
          </a:p>
          <a:p>
            <a:pPr marL="1027113" lvl="1" indent="-342900">
              <a:buClr>
                <a:srgbClr val="FF0000"/>
              </a:buClr>
              <a:buFont typeface="Wingdings" charset="2"/>
              <a:buChar char="q"/>
            </a:pPr>
            <a:r>
              <a:rPr lang="en-US" sz="2000" b="1" dirty="0" smtClean="0"/>
              <a:t>Absorbed by </a:t>
            </a:r>
            <a:r>
              <a:rPr lang="en-US" sz="2000" b="1" i="1" dirty="0" err="1" smtClean="0"/>
              <a:t>macTsCcaOffset</a:t>
            </a:r>
            <a:endParaRPr lang="en-US" sz="2000" b="1" dirty="0" smtClean="0"/>
          </a:p>
          <a:p>
            <a:pPr marL="569913" indent="-342900">
              <a:buClr>
                <a:srgbClr val="FF0000"/>
              </a:buClr>
              <a:buFont typeface="Wingdings" charset="2"/>
              <a:buChar char="q"/>
            </a:pPr>
            <a:r>
              <a:rPr lang="en-US" sz="2000" b="1" dirty="0" smtClean="0"/>
              <a:t>GTS</a:t>
            </a:r>
          </a:p>
          <a:p>
            <a:pPr marL="1027113" lvl="1" indent="-342900">
              <a:buClr>
                <a:srgbClr val="FF0000"/>
              </a:buClr>
              <a:buFont typeface="Wingdings" charset="2"/>
              <a:buChar char="q"/>
            </a:pPr>
            <a:r>
              <a:rPr lang="en-US" sz="2000" b="1" dirty="0" smtClean="0"/>
              <a:t>Add subclause 8.4.3.6 from 15.3-2003 </a:t>
            </a:r>
          </a:p>
          <a:p>
            <a:pPr marL="569913" indent="-342900">
              <a:buClr>
                <a:srgbClr val="FF0000"/>
              </a:buClr>
              <a:buFont typeface="Wingdings" charset="2"/>
              <a:buChar char="q"/>
            </a:pPr>
            <a:r>
              <a:rPr lang="en-US" sz="2000" b="1" dirty="0" smtClean="0"/>
              <a:t>DSME</a:t>
            </a:r>
          </a:p>
          <a:p>
            <a:pPr marL="1027113" lvl="1" indent="-342900">
              <a:buClr>
                <a:srgbClr val="FF0000"/>
              </a:buClr>
              <a:buFont typeface="Wingdings" charset="2"/>
              <a:buChar char="q"/>
              <a:tabLst>
                <a:tab pos="1600200" algn="l"/>
              </a:tabLst>
            </a:pPr>
            <a:r>
              <a:rPr lang="en-US" sz="2000" b="1" dirty="0" smtClean="0"/>
              <a:t>Request from DSME assignee</a:t>
            </a:r>
          </a:p>
        </p:txBody>
      </p:sp>
    </p:spTree>
    <p:extLst>
      <p:ext uri="{BB962C8B-B14F-4D97-AF65-F5344CB8AC3E}">
        <p14:creationId xmlns:p14="http://schemas.microsoft.com/office/powerpoint/2010/main" val="25762037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15</a:t>
            </a:fld>
            <a:endParaRPr lang="en-US"/>
          </a:p>
        </p:txBody>
      </p:sp>
      <p:sp>
        <p:nvSpPr>
          <p:cNvPr id="21509" name="Rectangle 2"/>
          <p:cNvSpPr>
            <a:spLocks noGrp="1" noChangeArrowheads="1"/>
          </p:cNvSpPr>
          <p:nvPr>
            <p:ph type="title" idx="4294967295"/>
          </p:nvPr>
        </p:nvSpPr>
        <p:spPr>
          <a:xfrm>
            <a:off x="533400" y="533400"/>
            <a:ext cx="7772400" cy="762000"/>
          </a:xfrm>
        </p:spPr>
        <p:txBody>
          <a:bodyPr/>
          <a:lstStyle/>
          <a:p>
            <a:r>
              <a:rPr lang="en-US" b="1" dirty="0" smtClean="0">
                <a:latin typeface="Times New Roman" charset="0"/>
                <a:ea typeface="ＭＳ Ｐゴシック" charset="0"/>
                <a:cs typeface="ＭＳ Ｐゴシック" charset="0"/>
              </a:rPr>
              <a:t>SC Maintenance </a:t>
            </a:r>
            <a:br>
              <a:rPr lang="en-US" b="1" dirty="0" smtClean="0">
                <a:latin typeface="Times New Roman" charset="0"/>
                <a:ea typeface="ＭＳ Ｐゴシック" charset="0"/>
                <a:cs typeface="ＭＳ Ｐゴシック" charset="0"/>
              </a:rPr>
            </a:br>
            <a:r>
              <a:rPr lang="en-US" b="1" dirty="0" smtClean="0">
                <a:latin typeface="Times New Roman" charset="0"/>
                <a:ea typeface="ＭＳ Ｐゴシック" charset="0"/>
                <a:cs typeface="ＭＳ Ｐゴシック" charset="0"/>
              </a:rPr>
              <a:t>Meeting Accomplishments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04800" y="1676400"/>
            <a:ext cx="83820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569913" indent="-342900">
              <a:buClr>
                <a:srgbClr val="FF0000"/>
              </a:buClr>
              <a:buFont typeface="Wingdings" charset="2"/>
              <a:buChar char="q"/>
            </a:pPr>
            <a:endParaRPr lang="en-US" sz="2400" b="1" dirty="0"/>
          </a:p>
        </p:txBody>
      </p:sp>
      <p:sp>
        <p:nvSpPr>
          <p:cNvPr id="2" name="Rectangle 1"/>
          <p:cNvSpPr/>
          <p:nvPr/>
        </p:nvSpPr>
        <p:spPr>
          <a:xfrm>
            <a:off x="533400" y="1600200"/>
            <a:ext cx="8915400" cy="3046988"/>
          </a:xfrm>
          <a:prstGeom prst="rect">
            <a:avLst/>
          </a:prstGeom>
        </p:spPr>
        <p:txBody>
          <a:bodyPr wrap="square">
            <a:spAutoFit/>
          </a:bodyPr>
          <a:lstStyle/>
          <a:p>
            <a:pPr marL="1027113" lvl="1" indent="-342900">
              <a:buClr>
                <a:srgbClr val="FF0000"/>
              </a:buClr>
              <a:buFont typeface="Wingdings" charset="2"/>
              <a:buChar char="q"/>
            </a:pPr>
            <a:r>
              <a:rPr lang="en-US" sz="2400" b="1" dirty="0" smtClean="0"/>
              <a:t>Total Comments = </a:t>
            </a:r>
            <a:r>
              <a:rPr lang="en-US" sz="2400" b="1" dirty="0" smtClean="0"/>
              <a:t>451</a:t>
            </a:r>
            <a:endParaRPr lang="en-US" sz="2400" b="1" dirty="0" smtClean="0"/>
          </a:p>
          <a:p>
            <a:pPr marL="1484313" lvl="2" indent="-342900">
              <a:buClr>
                <a:srgbClr val="FF0000"/>
              </a:buClr>
              <a:buFont typeface="Wingdings" charset="2"/>
              <a:buChar char="q"/>
            </a:pPr>
            <a:r>
              <a:rPr lang="en-US" sz="2400" b="1" dirty="0" smtClean="0"/>
              <a:t>447 </a:t>
            </a:r>
            <a:r>
              <a:rPr lang="en-US" sz="2400" b="1" smtClean="0"/>
              <a:t>Sponsor Ballot</a:t>
            </a:r>
            <a:endParaRPr lang="en-US" sz="2400" b="1" dirty="0" smtClean="0"/>
          </a:p>
          <a:p>
            <a:pPr marL="1484313" lvl="2" indent="-342900">
              <a:buClr>
                <a:srgbClr val="FF0000"/>
              </a:buClr>
              <a:buFont typeface="Wingdings" charset="2"/>
              <a:buChar char="q"/>
            </a:pPr>
            <a:r>
              <a:rPr lang="en-US" sz="2400" b="1" dirty="0" smtClean="0"/>
              <a:t>4 </a:t>
            </a:r>
            <a:r>
              <a:rPr lang="en-US" sz="2400" b="1" dirty="0" smtClean="0"/>
              <a:t>Rogue</a:t>
            </a:r>
          </a:p>
          <a:p>
            <a:pPr marL="1027113" lvl="1" indent="-342900">
              <a:buClr>
                <a:srgbClr val="FF0000"/>
              </a:buClr>
              <a:buFont typeface="Wingdings" charset="2"/>
              <a:buChar char="q"/>
            </a:pPr>
            <a:r>
              <a:rPr lang="en-US" sz="2400" b="1" dirty="0" smtClean="0"/>
              <a:t>Resolved = </a:t>
            </a:r>
            <a:r>
              <a:rPr lang="en-US" sz="2400" b="1" dirty="0" smtClean="0"/>
              <a:t>86</a:t>
            </a:r>
            <a:endParaRPr lang="en-US" sz="2400" b="1" dirty="0" smtClean="0"/>
          </a:p>
          <a:p>
            <a:pPr marL="1484313" lvl="2" indent="-342900">
              <a:buClr>
                <a:srgbClr val="FF0000"/>
              </a:buClr>
              <a:buFont typeface="Wingdings" charset="2"/>
              <a:buChar char="q"/>
            </a:pPr>
            <a:r>
              <a:rPr lang="en-US" sz="2400" b="1" dirty="0" smtClean="0"/>
              <a:t>45 </a:t>
            </a:r>
            <a:r>
              <a:rPr lang="en-US" sz="2400" b="1" dirty="0" smtClean="0"/>
              <a:t>Accept</a:t>
            </a:r>
          </a:p>
          <a:p>
            <a:pPr marL="1484313" lvl="2" indent="-342900">
              <a:buClr>
                <a:srgbClr val="FF0000"/>
              </a:buClr>
              <a:buFont typeface="Wingdings" charset="2"/>
              <a:buChar char="q"/>
            </a:pPr>
            <a:r>
              <a:rPr lang="en-US" sz="2400" b="1" dirty="0" smtClean="0"/>
              <a:t>39 </a:t>
            </a:r>
            <a:r>
              <a:rPr lang="en-US" sz="2400" b="1" dirty="0" smtClean="0"/>
              <a:t>Revise</a:t>
            </a:r>
          </a:p>
          <a:p>
            <a:pPr marL="1484313" lvl="2" indent="-342900">
              <a:buClr>
                <a:srgbClr val="FF0000"/>
              </a:buClr>
              <a:buFont typeface="Wingdings" charset="2"/>
              <a:buChar char="q"/>
            </a:pPr>
            <a:r>
              <a:rPr lang="en-US" sz="2400" b="1" dirty="0" smtClean="0"/>
              <a:t>2 </a:t>
            </a:r>
            <a:r>
              <a:rPr lang="en-US" sz="2400" b="1" dirty="0" smtClean="0"/>
              <a:t>	Reject</a:t>
            </a:r>
          </a:p>
          <a:p>
            <a:pPr marL="1484313" lvl="2" indent="-342900">
              <a:buClr>
                <a:srgbClr val="FF0000"/>
              </a:buClr>
              <a:buFont typeface="Wingdings" charset="2"/>
              <a:buChar char="q"/>
            </a:pPr>
            <a:endParaRPr lang="en-US" sz="2400" b="1" dirty="0"/>
          </a:p>
        </p:txBody>
      </p:sp>
    </p:spTree>
    <p:extLst>
      <p:ext uri="{BB962C8B-B14F-4D97-AF65-F5344CB8AC3E}">
        <p14:creationId xmlns:p14="http://schemas.microsoft.com/office/powerpoint/2010/main" val="10456003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16</a:t>
            </a:fld>
            <a:endParaRPr lang="en-US"/>
          </a:p>
        </p:txBody>
      </p:sp>
      <p:sp>
        <p:nvSpPr>
          <p:cNvPr id="21509" name="Rectangle 2"/>
          <p:cNvSpPr>
            <a:spLocks noGrp="1" noChangeArrowheads="1"/>
          </p:cNvSpPr>
          <p:nvPr>
            <p:ph type="title" idx="4294967295"/>
          </p:nvPr>
        </p:nvSpPr>
        <p:spPr>
          <a:xfrm>
            <a:off x="533400" y="228600"/>
            <a:ext cx="7772400" cy="762000"/>
          </a:xfrm>
        </p:spPr>
        <p:txBody>
          <a:bodyPr/>
          <a:lstStyle/>
          <a:p>
            <a:r>
              <a:rPr lang="en-US" b="1" dirty="0" smtClean="0">
                <a:latin typeface="Times New Roman" charset="0"/>
                <a:ea typeface="ＭＳ Ｐゴシック" charset="0"/>
                <a:cs typeface="ＭＳ Ｐゴシック" charset="0"/>
              </a:rPr>
              <a:t>SC Maintenance </a:t>
            </a:r>
            <a:br>
              <a:rPr lang="en-US" b="1" dirty="0" smtClean="0">
                <a:latin typeface="Times New Roman" charset="0"/>
                <a:ea typeface="ＭＳ Ｐゴシック" charset="0"/>
                <a:cs typeface="ＭＳ Ｐゴシック" charset="0"/>
              </a:rPr>
            </a:br>
            <a:r>
              <a:rPr lang="en-US" b="1" dirty="0" smtClean="0">
                <a:latin typeface="Times New Roman" charset="0"/>
                <a:ea typeface="ＭＳ Ｐゴシック" charset="0"/>
                <a:cs typeface="ＭＳ Ｐゴシック" charset="0"/>
              </a:rPr>
              <a:t>Meeting Accomplishments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295400"/>
            <a:ext cx="83820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569913" indent="-342900">
              <a:buClr>
                <a:srgbClr val="FF0000"/>
              </a:buClr>
              <a:buFont typeface="Wingdings" charset="2"/>
              <a:buChar char="q"/>
            </a:pPr>
            <a:r>
              <a:rPr lang="en-US" sz="2400" b="1" dirty="0"/>
              <a:t>Comments reviewed for editorial vs. technical</a:t>
            </a:r>
          </a:p>
          <a:p>
            <a:pPr marL="569913" indent="-342900">
              <a:buClr>
                <a:srgbClr val="FF0000"/>
              </a:buClr>
              <a:buFont typeface="Wingdings" charset="2"/>
              <a:buChar char="q"/>
            </a:pPr>
            <a:r>
              <a:rPr lang="en-US" sz="2400" b="1" dirty="0"/>
              <a:t>Comments </a:t>
            </a:r>
            <a:r>
              <a:rPr lang="en-US" sz="2400" b="1" dirty="0" smtClean="0"/>
              <a:t>grouped and assigned</a:t>
            </a:r>
            <a:endParaRPr lang="en-US" sz="2400" b="1" dirty="0"/>
          </a:p>
          <a:p>
            <a:pPr marL="569913" indent="-342900">
              <a:buClr>
                <a:srgbClr val="FF0000"/>
              </a:buClr>
              <a:buFont typeface="Wingdings" charset="2"/>
              <a:buChar char="q"/>
            </a:pPr>
            <a:r>
              <a:rPr lang="en-US" sz="2400" b="1" dirty="0" smtClean="0"/>
              <a:t>Security Issues</a:t>
            </a:r>
          </a:p>
          <a:p>
            <a:pPr marL="1027113" lvl="1" indent="-342900">
              <a:buClr>
                <a:srgbClr val="FF0000"/>
              </a:buClr>
              <a:buFont typeface="Wingdings" charset="2"/>
              <a:buChar char="q"/>
            </a:pPr>
            <a:r>
              <a:rPr lang="en-US" sz="2400" b="1" dirty="0" smtClean="0"/>
              <a:t>Reviewed and completed (15-15-0388-00)</a:t>
            </a:r>
          </a:p>
          <a:p>
            <a:pPr marL="569913" indent="-342900">
              <a:buClr>
                <a:srgbClr val="FF0000"/>
              </a:buClr>
              <a:buFont typeface="Wingdings" charset="2"/>
              <a:buChar char="q"/>
            </a:pPr>
            <a:r>
              <a:rPr lang="en-US" sz="2400" b="1" dirty="0" smtClean="0"/>
              <a:t>TSCH Issues</a:t>
            </a:r>
          </a:p>
          <a:p>
            <a:pPr marL="1027113" lvl="1" indent="-342900">
              <a:buClr>
                <a:srgbClr val="FF0000"/>
              </a:buClr>
              <a:buFont typeface="Wingdings" charset="2"/>
              <a:buChar char="q"/>
            </a:pPr>
            <a:r>
              <a:rPr lang="en-US" sz="2400" b="1" dirty="0" smtClean="0"/>
              <a:t>Not been reviewed, phone conference</a:t>
            </a:r>
          </a:p>
          <a:p>
            <a:pPr marL="569913" indent="-342900">
              <a:buClr>
                <a:srgbClr val="FF0000"/>
              </a:buClr>
              <a:buFont typeface="Wingdings" charset="2"/>
              <a:buChar char="q"/>
            </a:pPr>
            <a:r>
              <a:rPr lang="en-US" sz="2400" b="1" dirty="0" smtClean="0"/>
              <a:t>LLDN Issues</a:t>
            </a:r>
          </a:p>
          <a:p>
            <a:pPr marL="1027113" lvl="1" indent="-342900">
              <a:buClr>
                <a:srgbClr val="FF0000"/>
              </a:buClr>
              <a:buFont typeface="Wingdings" charset="2"/>
              <a:buChar char="q"/>
            </a:pPr>
            <a:r>
              <a:rPr lang="en-US" sz="2400" b="1" dirty="0"/>
              <a:t>Not been reviewed, phone conference</a:t>
            </a:r>
          </a:p>
          <a:p>
            <a:pPr marL="569913" indent="-342900">
              <a:buClr>
                <a:srgbClr val="FF0000"/>
              </a:buClr>
              <a:buFont typeface="Wingdings" charset="2"/>
              <a:buChar char="q"/>
            </a:pPr>
            <a:r>
              <a:rPr lang="en-US" sz="2400" b="1" dirty="0" smtClean="0"/>
              <a:t>Other MAC Issues</a:t>
            </a:r>
          </a:p>
          <a:p>
            <a:pPr marL="1027113" lvl="1" indent="-342900">
              <a:buClr>
                <a:srgbClr val="FF0000"/>
              </a:buClr>
              <a:buFont typeface="Wingdings" charset="2"/>
              <a:buChar char="q"/>
            </a:pPr>
            <a:r>
              <a:rPr lang="en-US" sz="2400" b="1" dirty="0" smtClean="0"/>
              <a:t>Encoding reviewed, General started</a:t>
            </a:r>
          </a:p>
          <a:p>
            <a:pPr marL="569913" indent="-342900">
              <a:buClr>
                <a:srgbClr val="FF0000"/>
              </a:buClr>
              <a:buFont typeface="Wingdings" charset="2"/>
              <a:buChar char="q"/>
            </a:pPr>
            <a:r>
              <a:rPr lang="en-US" sz="2400" b="1" dirty="0" smtClean="0"/>
              <a:t>PHY Issues</a:t>
            </a:r>
          </a:p>
          <a:p>
            <a:pPr marL="1027113" lvl="1" indent="-342900">
              <a:buClr>
                <a:srgbClr val="FF0000"/>
              </a:buClr>
              <a:buFont typeface="Wingdings" charset="2"/>
              <a:buChar char="q"/>
            </a:pPr>
            <a:r>
              <a:rPr lang="en-US" sz="2400" b="1" dirty="0"/>
              <a:t>Not been reviewed, phone </a:t>
            </a:r>
            <a:r>
              <a:rPr lang="en-US" sz="2400" b="1" dirty="0" smtClean="0"/>
              <a:t>conference</a:t>
            </a:r>
          </a:p>
          <a:p>
            <a:pPr marL="569913" indent="-342900">
              <a:buClr>
                <a:srgbClr val="FF0000"/>
              </a:buClr>
              <a:buFont typeface="Wingdings" charset="2"/>
              <a:buChar char="q"/>
            </a:pPr>
            <a:r>
              <a:rPr lang="en-US" sz="2400" b="1" dirty="0" smtClean="0"/>
              <a:t>Flow Charts and Security State Diagrams</a:t>
            </a:r>
          </a:p>
          <a:p>
            <a:pPr marL="1027113" lvl="1" indent="-342900">
              <a:buClr>
                <a:srgbClr val="FF0000"/>
              </a:buClr>
              <a:buFont typeface="Wingdings" charset="2"/>
              <a:buChar char="q"/>
            </a:pPr>
            <a:r>
              <a:rPr lang="en-US" sz="2400" b="1" dirty="0"/>
              <a:t>Not been reviewed, phone </a:t>
            </a:r>
            <a:r>
              <a:rPr lang="en-US" sz="2400" b="1" dirty="0" smtClean="0"/>
              <a:t>conference</a:t>
            </a:r>
            <a:endParaRPr lang="en-US" sz="2400" b="1" dirty="0"/>
          </a:p>
        </p:txBody>
      </p:sp>
    </p:spTree>
    <p:extLst>
      <p:ext uri="{BB962C8B-B14F-4D97-AF65-F5344CB8AC3E}">
        <p14:creationId xmlns:p14="http://schemas.microsoft.com/office/powerpoint/2010/main" val="20986920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4294967295"/>
          </p:nvPr>
        </p:nvSpPr>
        <p:spPr>
          <a:xfrm>
            <a:off x="685800" y="381000"/>
            <a:ext cx="1600200" cy="2159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2015&gt;</a:t>
            </a:r>
            <a:endParaRPr lang="en-US" sz="1400" dirty="0"/>
          </a:p>
        </p:txBody>
      </p:sp>
      <p:sp>
        <p:nvSpPr>
          <p:cNvPr id="34818" name="Footer Placeholder 2"/>
          <p:cNvSpPr>
            <a:spLocks noGrp="1"/>
          </p:cNvSpPr>
          <p:nvPr>
            <p:ph type="ftr" sz="quarter" idx="4294967295"/>
          </p:nvPr>
        </p:nvSpPr>
        <p:spPr>
          <a:xfrm>
            <a:off x="5486400" y="6475413"/>
            <a:ext cx="3124200" cy="1825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4294967295"/>
          </p:nvPr>
        </p:nvSpPr>
        <p:spPr>
          <a:xfrm>
            <a:off x="4344988" y="6475413"/>
            <a:ext cx="530225" cy="1825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17</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17</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dirty="0" err="1" smtClean="0">
                <a:latin typeface="Times New Roman" charset="0"/>
                <a:ea typeface="ＭＳ Ｐゴシック" charset="0"/>
                <a:cs typeface="ＭＳ Ｐゴシック" charset="0"/>
              </a:rPr>
              <a:t>SCm</a:t>
            </a:r>
            <a:r>
              <a:rPr lang="en-US" dirty="0" smtClean="0">
                <a:latin typeface="Times New Roman" charset="0"/>
                <a:ea typeface="ＭＳ Ｐゴシック" charset="0"/>
                <a:cs typeface="ＭＳ Ｐゴシック" charset="0"/>
              </a:rPr>
              <a:t> motions</a:t>
            </a:r>
            <a:br>
              <a:rPr lang="en-US" dirty="0" smtClean="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34822" name="Rectangle 3"/>
          <p:cNvSpPr>
            <a:spLocks noGrp="1" noChangeArrowheads="1"/>
          </p:cNvSpPr>
          <p:nvPr>
            <p:ph type="body" idx="4294967295"/>
          </p:nvPr>
        </p:nvSpPr>
        <p:spPr>
          <a:xfrm>
            <a:off x="228600" y="838200"/>
            <a:ext cx="8915400" cy="5638800"/>
          </a:xfrm>
        </p:spPr>
        <p:txBody>
          <a:bodyPr/>
          <a:lstStyle/>
          <a:p>
            <a:pPr marL="0" indent="0">
              <a:buNone/>
            </a:pPr>
            <a:r>
              <a:rPr lang="en-US" sz="2400" b="1" dirty="0" smtClean="0">
                <a:ea typeface="ＭＳ Ｐゴシック" charset="0"/>
                <a:cs typeface="ＭＳ Ｐゴシック" charset="0"/>
              </a:rPr>
              <a:t>BRC</a:t>
            </a:r>
            <a:r>
              <a:rPr lang="en-US" sz="2400" b="1" dirty="0">
                <a:ea typeface="ＭＳ Ｐゴシック" charset="0"/>
                <a:cs typeface="ＭＳ Ｐゴシック" charset="0"/>
              </a:rPr>
              <a:t>:</a:t>
            </a:r>
          </a:p>
          <a:p>
            <a:pPr marL="0" indent="0">
              <a:buNone/>
            </a:pPr>
            <a:r>
              <a:rPr lang="en-US" sz="2000" i="1" dirty="0" err="1" smtClean="0"/>
              <a:t>SCm</a:t>
            </a:r>
            <a:r>
              <a:rPr lang="en-US" sz="2000" i="1" dirty="0" smtClean="0"/>
              <a:t> requests that </a:t>
            </a:r>
            <a:r>
              <a:rPr lang="en-US" sz="2000" i="1" dirty="0"/>
              <a:t>802.15 WG approve the formation of a Ballot Resolution Committee (BRC) for the </a:t>
            </a:r>
            <a:r>
              <a:rPr lang="en-US" sz="2000" i="1" dirty="0" smtClean="0"/>
              <a:t>Sponsor </a:t>
            </a:r>
            <a:r>
              <a:rPr lang="en-US" sz="2000" i="1" dirty="0"/>
              <a:t>B</a:t>
            </a:r>
            <a:r>
              <a:rPr lang="en-US" sz="2000" i="1" dirty="0" smtClean="0"/>
              <a:t>alloting </a:t>
            </a:r>
            <a:r>
              <a:rPr lang="en-US" sz="2000" i="1" dirty="0"/>
              <a:t>of the 802.15.4 Revision draft standard with the following membership: </a:t>
            </a:r>
            <a:r>
              <a:rPr lang="en-US" sz="2000" dirty="0"/>
              <a:t>Pat </a:t>
            </a:r>
            <a:r>
              <a:rPr lang="en-US" sz="2000" dirty="0" smtClean="0"/>
              <a:t>Kinney, </a:t>
            </a:r>
            <a:r>
              <a:rPr lang="en-US" sz="2000" dirty="0"/>
              <a:t>James Gilb, </a:t>
            </a:r>
            <a:r>
              <a:rPr lang="en-US" sz="2000" dirty="0" smtClean="0"/>
              <a:t>Jussi Haapola, Jeritt Kent, Benjamin </a:t>
            </a:r>
            <a:r>
              <a:rPr lang="en-US" sz="2000" dirty="0"/>
              <a:t>Rolfe, Clint Powell, Billy Verso, Kunal </a:t>
            </a:r>
            <a:r>
              <a:rPr lang="en-US" sz="2000" dirty="0" smtClean="0"/>
              <a:t>Shah, Fumihide Kojima, Tero Kivinen, and Tim Harrington. </a:t>
            </a:r>
            <a:r>
              <a:rPr lang="en-US" sz="2000" i="1" dirty="0"/>
              <a:t>The 802.15.4 Revision BRC is authorized to approve comment resolutions and to approve the start of balloting the 802.15.4 Revision draft on behalf of the 802.15 WG. Comment resolution on recirculation ballots between sessions will be conducted via reflector email and via teleconferences </a:t>
            </a:r>
            <a:r>
              <a:rPr lang="en-US" sz="2000" i="1" dirty="0" smtClean="0"/>
              <a:t>as announced </a:t>
            </a:r>
            <a:r>
              <a:rPr lang="en-US" sz="2000" i="1" dirty="0"/>
              <a:t>to the reflector at least </a:t>
            </a:r>
            <a:r>
              <a:rPr lang="en-US" sz="2000" i="1" dirty="0" smtClean="0"/>
              <a:t>30 </a:t>
            </a:r>
            <a:r>
              <a:rPr lang="en-US" sz="2000" i="1" dirty="0"/>
              <a:t>days in advance</a:t>
            </a:r>
            <a:r>
              <a:rPr lang="en-US" sz="2000" i="1" dirty="0" smtClean="0"/>
              <a:t>.</a:t>
            </a:r>
          </a:p>
          <a:p>
            <a:pPr marL="0" indent="0">
              <a:buNone/>
            </a:pPr>
            <a:endParaRPr lang="en-US" sz="2000" i="1" dirty="0"/>
          </a:p>
          <a:p>
            <a:pPr marL="0" indent="0">
              <a:buNone/>
            </a:pPr>
            <a:r>
              <a:rPr lang="en-US" sz="2000" dirty="0" smtClean="0"/>
              <a:t>T Kivinen moved, C Powell seconded.  Upon no opposition the motion carries with unanimous consent.</a:t>
            </a:r>
            <a:endParaRPr lang="en-US" sz="2000" dirty="0"/>
          </a:p>
        </p:txBody>
      </p:sp>
    </p:spTree>
    <p:extLst>
      <p:ext uri="{BB962C8B-B14F-4D97-AF65-F5344CB8AC3E}">
        <p14:creationId xmlns:p14="http://schemas.microsoft.com/office/powerpoint/2010/main" val="16532026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4294967295"/>
          </p:nvPr>
        </p:nvSpPr>
        <p:spPr>
          <a:xfrm>
            <a:off x="685800" y="381000"/>
            <a:ext cx="1600200" cy="2159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2015&gt;</a:t>
            </a:r>
            <a:endParaRPr lang="en-US" sz="1400"/>
          </a:p>
        </p:txBody>
      </p:sp>
      <p:sp>
        <p:nvSpPr>
          <p:cNvPr id="34818" name="Footer Placeholder 2"/>
          <p:cNvSpPr>
            <a:spLocks noGrp="1"/>
          </p:cNvSpPr>
          <p:nvPr>
            <p:ph type="ftr" sz="quarter" idx="4294967295"/>
          </p:nvPr>
        </p:nvSpPr>
        <p:spPr>
          <a:xfrm>
            <a:off x="5486400" y="6475413"/>
            <a:ext cx="3124200" cy="1825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4294967295"/>
          </p:nvPr>
        </p:nvSpPr>
        <p:spPr>
          <a:xfrm>
            <a:off x="4344988" y="6475413"/>
            <a:ext cx="530225" cy="1825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18</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18</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dirty="0" err="1" smtClean="0">
                <a:latin typeface="Times New Roman" charset="0"/>
                <a:ea typeface="ＭＳ Ｐゴシック" charset="0"/>
                <a:cs typeface="ＭＳ Ｐゴシック" charset="0"/>
              </a:rPr>
              <a:t>SCm</a:t>
            </a:r>
            <a:r>
              <a:rPr lang="en-US" dirty="0" smtClean="0">
                <a:latin typeface="Times New Roman" charset="0"/>
                <a:ea typeface="ＭＳ Ｐゴシック" charset="0"/>
                <a:cs typeface="ＭＳ Ｐゴシック" charset="0"/>
              </a:rPr>
              <a:t> motions</a:t>
            </a:r>
            <a:r>
              <a:rPr lang="en-US" dirty="0">
                <a:latin typeface="Times New Roman" charset="0"/>
                <a:ea typeface="ＭＳ Ｐゴシック" charset="0"/>
                <a:cs typeface="ＭＳ Ｐゴシック" charset="0"/>
              </a:rPr>
              <a:t> </a:t>
            </a:r>
            <a:r>
              <a:rPr lang="en-US" dirty="0" smtClean="0">
                <a:latin typeface="Times New Roman" charset="0"/>
                <a:ea typeface="ＭＳ Ｐゴシック" charset="0"/>
                <a:cs typeface="ＭＳ Ｐゴシック" charset="0"/>
              </a:rPr>
              <a:t>to WG15</a:t>
            </a:r>
            <a:endParaRPr lang="en-US" sz="2800" dirty="0">
              <a:latin typeface="Times New Roman" charset="0"/>
              <a:ea typeface="ＭＳ Ｐゴシック" charset="0"/>
              <a:cs typeface="ＭＳ Ｐゴシック" charset="0"/>
            </a:endParaRPr>
          </a:p>
        </p:txBody>
      </p:sp>
      <p:sp>
        <p:nvSpPr>
          <p:cNvPr id="34822" name="Rectangle 3"/>
          <p:cNvSpPr>
            <a:spLocks noGrp="1" noChangeArrowheads="1"/>
          </p:cNvSpPr>
          <p:nvPr>
            <p:ph type="body" idx="4294967295"/>
          </p:nvPr>
        </p:nvSpPr>
        <p:spPr>
          <a:xfrm>
            <a:off x="220587" y="1143000"/>
            <a:ext cx="8915400" cy="5181600"/>
          </a:xfrm>
        </p:spPr>
        <p:txBody>
          <a:bodyPr/>
          <a:lstStyle/>
          <a:p>
            <a:pPr marL="0" indent="0">
              <a:buNone/>
            </a:pPr>
            <a:r>
              <a:rPr lang="en-US" sz="2000" b="1" dirty="0" smtClean="0">
                <a:ea typeface="ＭＳ Ｐゴシック" charset="0"/>
                <a:cs typeface="ＭＳ Ｐゴシック" charset="0"/>
              </a:rPr>
              <a:t>BRC</a:t>
            </a:r>
            <a:r>
              <a:rPr lang="en-US" sz="2000" b="1" dirty="0">
                <a:ea typeface="ＭＳ Ｐゴシック" charset="0"/>
                <a:cs typeface="ＭＳ Ｐゴシック" charset="0"/>
              </a:rPr>
              <a:t>:</a:t>
            </a:r>
          </a:p>
          <a:p>
            <a:pPr marL="0" indent="0">
              <a:buNone/>
            </a:pPr>
            <a:r>
              <a:rPr lang="en-US" sz="2000" i="1" dirty="0" smtClean="0"/>
              <a:t>Move that 802.15 WG approve the formation of a Ballot Resolution Committee (BRC) for the Sponsor </a:t>
            </a:r>
            <a:r>
              <a:rPr lang="en-US" sz="2000" i="1" dirty="0"/>
              <a:t>B</a:t>
            </a:r>
            <a:r>
              <a:rPr lang="en-US" sz="2000" i="1" dirty="0" smtClean="0"/>
              <a:t>alloting of the 802.15.4 Revision draft standard with the following membership: </a:t>
            </a:r>
            <a:r>
              <a:rPr lang="en-US" sz="2000" dirty="0" smtClean="0"/>
              <a:t>Pat Kinney, James Gilb, Jussi Haapola, Jeritt Kent, Benjamin Rolfe, Clint Powell, Billy Verso, Kunal Shah, Fumihide Kojima, Tero Kivinen, and Tim Harrington. </a:t>
            </a:r>
            <a:r>
              <a:rPr lang="en-US" sz="2000" i="1" dirty="0" smtClean="0"/>
              <a:t>The 802.15.4 Revision BRC is authorized to approve comment resolutions and to approve the start of balloting the 802.15.4 Revision draft on behalf of the 802.15 WG. Comment resolution on recirculation ballots between sessions will be conducted via reflector email and via teleconferences as announced to the reflector at least 30 days in advance.</a:t>
            </a:r>
            <a:endParaRPr lang="en-US" sz="2000" i="1" dirty="0"/>
          </a:p>
          <a:p>
            <a:pPr marL="0" indent="0">
              <a:buNone/>
            </a:pPr>
            <a:r>
              <a:rPr lang="en-US" sz="2000" b="1" i="1" dirty="0" smtClean="0">
                <a:latin typeface="+mj-lt"/>
                <a:ea typeface="ＭＳ Ｐゴシック" charset="0"/>
                <a:cs typeface="ＭＳ Ｐゴシック" charset="0"/>
              </a:rPr>
              <a:t>Moved by Pat Kinney</a:t>
            </a:r>
            <a:r>
              <a:rPr lang="en-US" sz="2200" dirty="0"/>
              <a:t> </a:t>
            </a:r>
            <a:r>
              <a:rPr lang="en-US" sz="2200" dirty="0" smtClean="0"/>
              <a:t>on behalf of Standing Committee</a:t>
            </a:r>
            <a:endParaRPr lang="en-US" sz="2000" b="1" i="1" dirty="0" smtClean="0">
              <a:latin typeface="+mj-lt"/>
              <a:ea typeface="ＭＳ Ｐゴシック" charset="0"/>
              <a:cs typeface="ＭＳ Ｐゴシック" charset="0"/>
            </a:endParaRPr>
          </a:p>
        </p:txBody>
      </p:sp>
    </p:spTree>
    <p:extLst>
      <p:ext uri="{BB962C8B-B14F-4D97-AF65-F5344CB8AC3E}">
        <p14:creationId xmlns:p14="http://schemas.microsoft.com/office/powerpoint/2010/main" val="19270204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19</a:t>
            </a:fld>
            <a:endParaRPr lang="en-US"/>
          </a:p>
        </p:txBody>
      </p:sp>
      <p:sp>
        <p:nvSpPr>
          <p:cNvPr id="21509" name="Rectangle 2"/>
          <p:cNvSpPr>
            <a:spLocks noGrp="1" noChangeArrowheads="1"/>
          </p:cNvSpPr>
          <p:nvPr>
            <p:ph type="title" idx="4294967295"/>
          </p:nvPr>
        </p:nvSpPr>
        <p:spPr>
          <a:xfrm>
            <a:off x="381000" y="762000"/>
            <a:ext cx="7772400" cy="762000"/>
          </a:xfrm>
        </p:spPr>
        <p:txBody>
          <a:bodyPr/>
          <a:lstStyle/>
          <a:p>
            <a:r>
              <a:rPr lang="en-US" b="1" dirty="0" smtClean="0">
                <a:latin typeface="Times New Roman" charset="0"/>
                <a:ea typeface="ＭＳ Ｐゴシック" charset="0"/>
                <a:cs typeface="ＭＳ Ｐゴシック" charset="0"/>
              </a:rPr>
              <a:t>BRC Conference Calls: </a:t>
            </a:r>
            <a:br>
              <a:rPr lang="en-US" b="1" dirty="0" smtClean="0">
                <a:latin typeface="Times New Roman" charset="0"/>
                <a:ea typeface="ＭＳ Ｐゴシック" charset="0"/>
                <a:cs typeface="ＭＳ Ｐゴシック" charset="0"/>
              </a:rPr>
            </a:br>
            <a:r>
              <a:rPr lang="en-US" b="1" dirty="0" smtClean="0">
                <a:latin typeface="Times New Roman" charset="0"/>
                <a:ea typeface="ＭＳ Ｐゴシック" charset="0"/>
                <a:cs typeface="ＭＳ Ｐゴシック" charset="0"/>
              </a:rPr>
              <a:t>Agenda Items</a:t>
            </a:r>
            <a:endParaRPr lang="en-US" sz="2800" dirty="0">
              <a:latin typeface="Times New Roman" charset="0"/>
              <a:ea typeface="ＭＳ Ｐゴシック" charset="0"/>
              <a:cs typeface="ＭＳ Ｐゴシック" charset="0"/>
            </a:endParaRPr>
          </a:p>
        </p:txBody>
      </p:sp>
      <p:sp>
        <p:nvSpPr>
          <p:cNvPr id="8" name="Rectangle 5"/>
          <p:cNvSpPr>
            <a:spLocks noChangeArrowheads="1"/>
          </p:cNvSpPr>
          <p:nvPr/>
        </p:nvSpPr>
        <p:spPr bwMode="auto">
          <a:xfrm>
            <a:off x="76200" y="2438400"/>
            <a:ext cx="41910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569913" indent="-342900">
              <a:buClr>
                <a:srgbClr val="FF0000"/>
              </a:buClr>
              <a:buFont typeface="Wingdings" charset="2"/>
              <a:buChar char="q"/>
            </a:pPr>
            <a:r>
              <a:rPr lang="en-US" sz="2000" b="1" dirty="0" smtClean="0"/>
              <a:t>LLDN:  3 June	L Winkel</a:t>
            </a:r>
          </a:p>
          <a:p>
            <a:pPr marL="569913" indent="-342900">
              <a:buClr>
                <a:srgbClr val="FF0000"/>
              </a:buClr>
              <a:buFont typeface="Wingdings" charset="2"/>
              <a:buChar char="q"/>
            </a:pPr>
            <a:r>
              <a:rPr lang="en-US" sz="2000" b="1" dirty="0" err="1" smtClean="0"/>
              <a:t>Frak</a:t>
            </a:r>
            <a:r>
              <a:rPr lang="en-US" sz="2000" b="1" dirty="0" smtClean="0"/>
              <a:t>:  27 May	J Haapola</a:t>
            </a:r>
          </a:p>
          <a:p>
            <a:pPr marL="569913" indent="-342900">
              <a:buClr>
                <a:srgbClr val="FF0000"/>
              </a:buClr>
              <a:buFont typeface="Wingdings" charset="2"/>
              <a:buChar char="q"/>
            </a:pPr>
            <a:r>
              <a:rPr lang="en-US" sz="2000" b="1" dirty="0" smtClean="0"/>
              <a:t>TSCH:  TBD	P Kinney</a:t>
            </a:r>
            <a:endParaRPr lang="en-US" sz="2000" b="1" dirty="0"/>
          </a:p>
          <a:p>
            <a:pPr marL="569913" indent="-342900">
              <a:buClr>
                <a:srgbClr val="FF0000"/>
              </a:buClr>
              <a:buFont typeface="Wingdings" charset="2"/>
              <a:buChar char="q"/>
            </a:pPr>
            <a:r>
              <a:rPr lang="en-US" sz="2000" b="1" dirty="0" smtClean="0"/>
              <a:t>Integer Encoding	All</a:t>
            </a:r>
          </a:p>
          <a:p>
            <a:pPr marL="569913" indent="-342900">
              <a:buClr>
                <a:srgbClr val="FF0000"/>
              </a:buClr>
              <a:buFont typeface="Wingdings" charset="2"/>
              <a:buChar char="q"/>
            </a:pPr>
            <a:r>
              <a:rPr lang="en-US" sz="2000" b="1" dirty="0" smtClean="0"/>
              <a:t>PCA:  27 May	J Haapola</a:t>
            </a:r>
          </a:p>
          <a:p>
            <a:pPr marL="569913" indent="-342900">
              <a:buClr>
                <a:srgbClr val="FF0000"/>
              </a:buClr>
              <a:buFont typeface="Wingdings" charset="2"/>
              <a:buChar char="q"/>
            </a:pPr>
            <a:r>
              <a:rPr lang="en-US" sz="2000" b="1" dirty="0" smtClean="0"/>
              <a:t>PAN ID:  10 June	M McInnis</a:t>
            </a:r>
          </a:p>
          <a:p>
            <a:pPr marL="569913" indent="-342900">
              <a:buClr>
                <a:srgbClr val="FF0000"/>
              </a:buClr>
              <a:buFont typeface="Wingdings" charset="2"/>
              <a:buChar char="q"/>
            </a:pPr>
            <a:r>
              <a:rPr lang="en-US" sz="2000" b="1" dirty="0" err="1" smtClean="0"/>
              <a:t>DRate</a:t>
            </a:r>
            <a:r>
              <a:rPr lang="en-US" sz="2000" b="1" dirty="0"/>
              <a:t> </a:t>
            </a:r>
            <a:r>
              <a:rPr lang="en-US" sz="2000" b="1" dirty="0" smtClean="0"/>
              <a:t>(data rate)	All</a:t>
            </a:r>
          </a:p>
          <a:p>
            <a:pPr marL="569913" indent="-342900">
              <a:buClr>
                <a:srgbClr val="FF0000"/>
              </a:buClr>
              <a:buFont typeface="Wingdings" charset="2"/>
              <a:buChar char="q"/>
            </a:pPr>
            <a:r>
              <a:rPr lang="en-US" sz="2000" b="1" dirty="0" smtClean="0"/>
              <a:t>PICS:  10 June	M McInnis</a:t>
            </a:r>
          </a:p>
          <a:p>
            <a:pPr marL="227013">
              <a:buClr>
                <a:srgbClr val="FF0000"/>
              </a:buClr>
            </a:pPr>
            <a:endParaRPr lang="en-US" sz="2000" b="1" dirty="0" smtClean="0"/>
          </a:p>
        </p:txBody>
      </p:sp>
      <p:sp>
        <p:nvSpPr>
          <p:cNvPr id="2" name="Rectangle 1"/>
          <p:cNvSpPr/>
          <p:nvPr/>
        </p:nvSpPr>
        <p:spPr>
          <a:xfrm>
            <a:off x="4267200" y="2362200"/>
            <a:ext cx="4343400" cy="2554545"/>
          </a:xfrm>
          <a:prstGeom prst="rect">
            <a:avLst/>
          </a:prstGeom>
        </p:spPr>
        <p:txBody>
          <a:bodyPr wrap="square">
            <a:spAutoFit/>
          </a:bodyPr>
          <a:lstStyle/>
          <a:p>
            <a:pPr marL="569913" indent="-342900">
              <a:buClr>
                <a:srgbClr val="FF0000"/>
              </a:buClr>
              <a:buFont typeface="Wingdings" charset="2"/>
              <a:buChar char="q"/>
              <a:tabLst>
                <a:tab pos="2055813" algn="l"/>
              </a:tabLst>
            </a:pPr>
            <a:r>
              <a:rPr lang="en-US" sz="2000" b="1" dirty="0" smtClean="0"/>
              <a:t>Security</a:t>
            </a:r>
            <a:r>
              <a:rPr lang="en-US" sz="2000" b="1" dirty="0"/>
              <a:t>	</a:t>
            </a:r>
            <a:r>
              <a:rPr lang="en-US" sz="2000" b="1" dirty="0" smtClean="0"/>
              <a:t>T </a:t>
            </a:r>
            <a:r>
              <a:rPr lang="en-US" sz="2000" b="1" dirty="0"/>
              <a:t>Kivinen/J Gilb</a:t>
            </a:r>
          </a:p>
          <a:p>
            <a:pPr marL="569913" indent="-342900">
              <a:buClr>
                <a:srgbClr val="FF0000"/>
              </a:buClr>
              <a:buFont typeface="Wingdings" charset="2"/>
              <a:buChar char="q"/>
              <a:tabLst>
                <a:tab pos="2055813" algn="l"/>
              </a:tabLst>
            </a:pPr>
            <a:r>
              <a:rPr lang="en-US" sz="2000" b="1" dirty="0"/>
              <a:t>Ack </a:t>
            </a:r>
            <a:r>
              <a:rPr lang="en-US" sz="2000" b="1" dirty="0" smtClean="0"/>
              <a:t>Timing		All</a:t>
            </a:r>
            <a:endParaRPr lang="en-US" sz="2000" b="1" dirty="0"/>
          </a:p>
          <a:p>
            <a:pPr marL="569913" indent="-342900">
              <a:buClr>
                <a:srgbClr val="FF0000"/>
              </a:buClr>
              <a:buFont typeface="Wingdings" charset="2"/>
              <a:buChar char="q"/>
              <a:tabLst>
                <a:tab pos="2055813" algn="l"/>
              </a:tabLst>
            </a:pPr>
            <a:r>
              <a:rPr lang="en-US" sz="2000" b="1" dirty="0" smtClean="0"/>
              <a:t>RIT:  20 May		A </a:t>
            </a:r>
            <a:r>
              <a:rPr lang="en-US" sz="2000" b="1" dirty="0"/>
              <a:t>Kumar</a:t>
            </a:r>
          </a:p>
          <a:p>
            <a:pPr marL="569913" indent="-342900">
              <a:buClr>
                <a:srgbClr val="FF0000"/>
              </a:buClr>
              <a:buFont typeface="Wingdings" charset="2"/>
              <a:buChar char="q"/>
              <a:tabLst>
                <a:tab pos="2055813" algn="l"/>
              </a:tabLst>
            </a:pPr>
            <a:r>
              <a:rPr lang="en-US" sz="2000" b="1" dirty="0"/>
              <a:t>Clause </a:t>
            </a:r>
            <a:r>
              <a:rPr lang="en-US" sz="2000" b="1" dirty="0" smtClean="0"/>
              <a:t>23: 27 May</a:t>
            </a:r>
            <a:r>
              <a:rPr lang="en-US" sz="2000" b="1" dirty="0"/>
              <a:t>	</a:t>
            </a:r>
            <a:r>
              <a:rPr lang="en-US" sz="2000" b="1" dirty="0" smtClean="0"/>
              <a:t>J </a:t>
            </a:r>
            <a:r>
              <a:rPr lang="en-US" sz="2000" b="1" dirty="0"/>
              <a:t>Haapola</a:t>
            </a:r>
          </a:p>
          <a:p>
            <a:pPr marL="569913" indent="-342900">
              <a:buClr>
                <a:srgbClr val="FF0000"/>
              </a:buClr>
              <a:buFont typeface="Wingdings" charset="2"/>
              <a:buChar char="q"/>
              <a:tabLst>
                <a:tab pos="2055813" algn="l"/>
              </a:tabLst>
            </a:pPr>
            <a:r>
              <a:rPr lang="en-US" sz="2000" b="1" dirty="0"/>
              <a:t>TRLE	</a:t>
            </a:r>
            <a:r>
              <a:rPr lang="en-US" sz="2000" b="1" dirty="0" smtClean="0"/>
              <a:t>	S </a:t>
            </a:r>
            <a:r>
              <a:rPr lang="en-US" sz="2000" b="1" dirty="0"/>
              <a:t>Soon-Joo</a:t>
            </a:r>
          </a:p>
          <a:p>
            <a:pPr marL="569913" indent="-342900">
              <a:buClr>
                <a:srgbClr val="FF0000"/>
              </a:buClr>
              <a:buFont typeface="Wingdings" charset="2"/>
              <a:buChar char="q"/>
              <a:tabLst>
                <a:tab pos="2055813" algn="l"/>
              </a:tabLst>
            </a:pPr>
            <a:r>
              <a:rPr lang="en-US" sz="2000" b="1" dirty="0"/>
              <a:t>General	</a:t>
            </a:r>
            <a:r>
              <a:rPr lang="en-US" sz="2000" b="1" dirty="0" smtClean="0"/>
              <a:t>	All</a:t>
            </a:r>
            <a:endParaRPr lang="en-US" sz="2000" b="1" dirty="0"/>
          </a:p>
          <a:p>
            <a:pPr marL="569913" indent="-342900">
              <a:buClr>
                <a:srgbClr val="FF0000"/>
              </a:buClr>
              <a:buFont typeface="Wingdings" charset="2"/>
              <a:buChar char="q"/>
              <a:tabLst>
                <a:tab pos="1995488" algn="l"/>
              </a:tabLst>
            </a:pPr>
            <a:r>
              <a:rPr lang="en-US" sz="2000" b="1" dirty="0"/>
              <a:t>DSME	</a:t>
            </a:r>
            <a:r>
              <a:rPr lang="en-US" sz="2000" b="1" dirty="0" smtClean="0"/>
              <a:t>	TBD</a:t>
            </a:r>
            <a:endParaRPr lang="en-US" sz="2000" b="1" dirty="0"/>
          </a:p>
          <a:p>
            <a:pPr marL="569913" indent="-342900">
              <a:buClr>
                <a:srgbClr val="FF0000"/>
              </a:buClr>
              <a:buFont typeface="Wingdings" charset="2"/>
              <a:buChar char="q"/>
              <a:tabLst>
                <a:tab pos="2055813" algn="l"/>
              </a:tabLst>
            </a:pPr>
            <a:r>
              <a:rPr lang="en-US" sz="2000" b="1" dirty="0" smtClean="0"/>
              <a:t>TVWS - TBD</a:t>
            </a:r>
            <a:r>
              <a:rPr lang="en-US" sz="2000" b="1" dirty="0"/>
              <a:t>	</a:t>
            </a:r>
            <a:r>
              <a:rPr lang="en-US" sz="2000" b="1" dirty="0" smtClean="0"/>
              <a:t>	K </a:t>
            </a:r>
            <a:r>
              <a:rPr lang="en-US" sz="2000" b="1" dirty="0"/>
              <a:t>Shah</a:t>
            </a:r>
          </a:p>
        </p:txBody>
      </p:sp>
    </p:spTree>
    <p:extLst>
      <p:ext uri="{BB962C8B-B14F-4D97-AF65-F5344CB8AC3E}">
        <p14:creationId xmlns:p14="http://schemas.microsoft.com/office/powerpoint/2010/main" val="6401237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a:t>
            </a:fld>
            <a:endParaRPr lang="en-US"/>
          </a:p>
        </p:txBody>
      </p:sp>
      <p:sp>
        <p:nvSpPr>
          <p:cNvPr id="21509" name="Rectangle 2"/>
          <p:cNvSpPr>
            <a:spLocks noGrp="1" noChangeArrowheads="1"/>
          </p:cNvSpPr>
          <p:nvPr>
            <p:ph type="title" idx="4294967295"/>
          </p:nvPr>
        </p:nvSpPr>
        <p:spPr>
          <a:xfrm>
            <a:off x="533400" y="533400"/>
            <a:ext cx="7772400" cy="7620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Goals </a:t>
            </a:r>
            <a:r>
              <a:rPr lang="en-US" sz="2800" dirty="0" smtClean="0">
                <a:latin typeface="Times New Roman" charset="0"/>
                <a:ea typeface="ＭＳ Ｐゴシック" charset="0"/>
                <a:cs typeface="ＭＳ Ｐゴシック" charset="0"/>
              </a:rPr>
              <a:t>(Agenda 15-15-0328-00)</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371600"/>
            <a:ext cx="8915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800" b="1" dirty="0" smtClean="0"/>
              <a:t>SC Maintenance</a:t>
            </a:r>
          </a:p>
          <a:p>
            <a:pPr marL="569913" indent="-342900">
              <a:buClr>
                <a:srgbClr val="FF0000"/>
              </a:buClr>
              <a:buFont typeface="Wingdings" charset="2"/>
              <a:buChar char="q"/>
            </a:pPr>
            <a:r>
              <a:rPr lang="en-US" sz="2000" b="1" dirty="0"/>
              <a:t>Monday 11 May PM2: 802.15.4 Revision - Review Sponsor Ballot </a:t>
            </a:r>
            <a:r>
              <a:rPr lang="en-US" sz="2000" b="1" dirty="0" smtClean="0"/>
              <a:t>results</a:t>
            </a:r>
            <a:endParaRPr lang="en-US" sz="2000" dirty="0" smtClean="0"/>
          </a:p>
          <a:p>
            <a:pPr marL="569913" indent="-342900">
              <a:buClr>
                <a:srgbClr val="FF0000"/>
              </a:buClr>
              <a:buFont typeface="Wingdings" charset="2"/>
              <a:buChar char="q"/>
            </a:pPr>
            <a:r>
              <a:rPr lang="en-US" sz="2000" b="1" dirty="0" smtClean="0"/>
              <a:t>Tuesday </a:t>
            </a:r>
            <a:r>
              <a:rPr lang="en-US" sz="2000" b="1" dirty="0"/>
              <a:t>12 May AM1: 802.15.4 Revision </a:t>
            </a:r>
            <a:r>
              <a:rPr lang="en-US" sz="2000" b="1" dirty="0" smtClean="0"/>
              <a:t>–SB Comment </a:t>
            </a:r>
            <a:r>
              <a:rPr lang="en-US" sz="2000" b="1" dirty="0"/>
              <a:t>Resolution</a:t>
            </a:r>
            <a:r>
              <a:rPr lang="en-US" sz="2000" dirty="0"/>
              <a:t> </a:t>
            </a:r>
            <a:endParaRPr lang="en-US" sz="2000" dirty="0" smtClean="0"/>
          </a:p>
          <a:p>
            <a:pPr marL="569913" indent="-342900">
              <a:buClr>
                <a:srgbClr val="FF0000"/>
              </a:buClr>
              <a:buFont typeface="Wingdings" charset="2"/>
              <a:buChar char="q"/>
            </a:pPr>
            <a:r>
              <a:rPr lang="en-US" sz="2000" b="1" dirty="0"/>
              <a:t>Tuesday 12 May PM1: 802.15.4 Revision </a:t>
            </a:r>
            <a:r>
              <a:rPr lang="en-US" sz="2000" b="1" dirty="0" smtClean="0"/>
              <a:t>–SB Comment </a:t>
            </a:r>
            <a:r>
              <a:rPr lang="en-US" sz="2000" b="1" dirty="0"/>
              <a:t>Resolution</a:t>
            </a:r>
            <a:r>
              <a:rPr lang="en-US" sz="2000" dirty="0"/>
              <a:t> </a:t>
            </a:r>
            <a:endParaRPr lang="en-US" sz="2000" dirty="0" smtClean="0"/>
          </a:p>
          <a:p>
            <a:pPr marL="569913" indent="-342900">
              <a:buClr>
                <a:srgbClr val="FF0000"/>
              </a:buClr>
              <a:buFont typeface="Wingdings" charset="2"/>
              <a:buChar char="q"/>
            </a:pPr>
            <a:r>
              <a:rPr lang="en-US" sz="2000" b="1" dirty="0" smtClean="0"/>
              <a:t>Wednesday </a:t>
            </a:r>
            <a:r>
              <a:rPr lang="en-US" sz="2000" b="1" dirty="0"/>
              <a:t>13 May AM1: 802.15.4 Revision </a:t>
            </a:r>
            <a:r>
              <a:rPr lang="en-US" sz="2000" b="1" dirty="0" smtClean="0"/>
              <a:t>–SB Comment </a:t>
            </a:r>
            <a:r>
              <a:rPr lang="en-US" sz="2000" b="1" dirty="0"/>
              <a:t>Resolution</a:t>
            </a:r>
            <a:r>
              <a:rPr lang="en-US" sz="2000" dirty="0"/>
              <a:t> </a:t>
            </a:r>
            <a:endParaRPr lang="en-US" sz="2000" b="1" dirty="0" smtClean="0"/>
          </a:p>
          <a:p>
            <a:pPr marL="569913" indent="-342900">
              <a:buClr>
                <a:srgbClr val="FF0000"/>
              </a:buClr>
              <a:buFont typeface="Wingdings" charset="2"/>
              <a:buChar char="q"/>
            </a:pPr>
            <a:r>
              <a:rPr lang="en-US" sz="2000" b="1" dirty="0" smtClean="0"/>
              <a:t>Wednesday 13 May, PM1: 802.15.4 Revision –SB Comment Resolution </a:t>
            </a:r>
          </a:p>
          <a:p>
            <a:pPr marL="569913" indent="-342900">
              <a:buClr>
                <a:srgbClr val="FF0000"/>
              </a:buClr>
              <a:buFont typeface="Wingdings" charset="2"/>
              <a:buChar char="q"/>
            </a:pPr>
            <a:r>
              <a:rPr lang="en-US" sz="2000" b="1" dirty="0" smtClean="0"/>
              <a:t>Thursday </a:t>
            </a:r>
            <a:r>
              <a:rPr lang="en-US" sz="2000" b="1" dirty="0"/>
              <a:t>14 May, AM1: 802.15.4 Revision </a:t>
            </a:r>
            <a:r>
              <a:rPr lang="en-US" sz="2000" b="1" dirty="0" smtClean="0"/>
              <a:t>–SB Comment </a:t>
            </a:r>
            <a:r>
              <a:rPr lang="en-US" sz="2000" b="1" dirty="0"/>
              <a:t>Resolution</a:t>
            </a:r>
            <a:r>
              <a:rPr lang="en-US" sz="2000" dirty="0"/>
              <a:t> </a:t>
            </a:r>
            <a:endParaRPr lang="en-US" sz="2000" dirty="0" smtClean="0"/>
          </a:p>
          <a:p>
            <a:pPr marL="569913" indent="-342900">
              <a:buClr>
                <a:srgbClr val="FF0000"/>
              </a:buClr>
              <a:buFont typeface="Wingdings" charset="2"/>
              <a:buChar char="q"/>
            </a:pPr>
            <a:r>
              <a:rPr lang="en-US" sz="2000" b="1" dirty="0"/>
              <a:t>Thursday 14 May, AM2: 802.15.4 Revision </a:t>
            </a:r>
            <a:r>
              <a:rPr lang="en-US" sz="2000" b="1" dirty="0" smtClean="0"/>
              <a:t>–SB Comment </a:t>
            </a:r>
            <a:r>
              <a:rPr lang="en-US" sz="2000" b="1" dirty="0"/>
              <a:t>Resolution</a:t>
            </a:r>
            <a:r>
              <a:rPr lang="en-US" sz="2000" dirty="0"/>
              <a:t> </a:t>
            </a:r>
            <a:endParaRPr lang="en-US" sz="2000" dirty="0" smtClean="0"/>
          </a:p>
          <a:p>
            <a:pPr marL="569913" indent="-342900">
              <a:buClr>
                <a:srgbClr val="FF0000"/>
              </a:buClr>
              <a:buFont typeface="Wingdings" charset="2"/>
              <a:buChar char="q"/>
            </a:pPr>
            <a:r>
              <a:rPr lang="en-US" sz="2000" b="1" dirty="0" smtClean="0"/>
              <a:t>Thursday 14 May, PM1: 802.15.4 Revision Approval for recirculation, BRC membership and approval, BRC call dates and times</a:t>
            </a:r>
          </a:p>
          <a:p>
            <a:pPr marL="342900" indent="-342900">
              <a:buClr>
                <a:srgbClr val="FF0000"/>
              </a:buClr>
              <a:buFont typeface="Wingdings" charset="2"/>
              <a:buChar char="q"/>
            </a:pPr>
            <a:r>
              <a:rPr lang="en-US" sz="2800" b="1" dirty="0" smtClean="0"/>
              <a:t>SC WNG </a:t>
            </a:r>
            <a:r>
              <a:rPr lang="en-US" sz="2000" b="1" dirty="0" smtClean="0"/>
              <a:t>(Wed, 13 May, AM2)</a:t>
            </a:r>
          </a:p>
          <a:p>
            <a:pPr marL="577850" lvl="1" indent="-290513" eaLnBrk="0" fontAlgn="b" hangingPunct="0">
              <a:buClr>
                <a:srgbClr val="FF0000"/>
              </a:buClr>
              <a:buFont typeface="Wingdings" charset="2"/>
              <a:buChar char="q"/>
            </a:pPr>
            <a:r>
              <a:rPr lang="en-US" sz="2000" b="1" dirty="0" smtClean="0"/>
              <a:t>Guide for 802.15.4 presentation (15-15-0397-00) by J Gilb</a:t>
            </a:r>
          </a:p>
          <a:p>
            <a:pPr marL="577850" lvl="1" indent="-290513" eaLnBrk="0" fontAlgn="b" hangingPunct="0">
              <a:buClr>
                <a:srgbClr val="FF0000"/>
              </a:buClr>
              <a:buFont typeface="Wingdings" charset="2"/>
              <a:buChar char="q"/>
            </a:pPr>
            <a:r>
              <a:rPr lang="en-US" sz="2000" b="1" dirty="0" smtClean="0">
                <a:solidFill>
                  <a:srgbClr val="000000"/>
                </a:solidFill>
                <a:latin typeface="+mj-lt"/>
                <a:ea typeface="Lucida Grande"/>
                <a:cs typeface="Lucida Grande"/>
              </a:rPr>
              <a:t>NGMN 5G White Paper (15-15-0408-00) by T Kürner</a:t>
            </a:r>
          </a:p>
          <a:p>
            <a:pPr marL="577850" lvl="1" indent="-290513" eaLnBrk="0" fontAlgn="b" hangingPunct="0">
              <a:buClr>
                <a:srgbClr val="FF0000"/>
              </a:buClr>
              <a:buFont typeface="Wingdings" charset="2"/>
              <a:buChar char="q"/>
            </a:pPr>
            <a:r>
              <a:rPr lang="en-US" sz="2000" b="1" dirty="0" smtClean="0">
                <a:solidFill>
                  <a:srgbClr val="000000"/>
                </a:solidFill>
                <a:latin typeface="+mj-lt"/>
                <a:ea typeface="Lucida Grande"/>
                <a:cs typeface="Lucida Grande"/>
              </a:rPr>
              <a:t>802.15.4-specific L2 sub-layer presentation (15-15-0409-00) by P Kinney</a:t>
            </a:r>
          </a:p>
          <a:p>
            <a:pPr marL="914400" lvl="1" indent="-457200" eaLnBrk="0" fontAlgn="b" hangingPunct="0">
              <a:buClr>
                <a:srgbClr val="FF0000"/>
              </a:buClr>
              <a:buFont typeface="Wingdings" charset="2"/>
              <a:buChar char="q"/>
            </a:pPr>
            <a:endParaRPr lang="en-US" sz="2000" b="1" dirty="0" smtClean="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4294967295"/>
          </p:nvPr>
        </p:nvSpPr>
        <p:spPr>
          <a:xfrm>
            <a:off x="685800" y="381000"/>
            <a:ext cx="1600200" cy="2159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2015&gt;</a:t>
            </a:r>
            <a:endParaRPr lang="en-US" sz="1400"/>
          </a:p>
        </p:txBody>
      </p:sp>
      <p:sp>
        <p:nvSpPr>
          <p:cNvPr id="34818" name="Footer Placeholder 2"/>
          <p:cNvSpPr>
            <a:spLocks noGrp="1"/>
          </p:cNvSpPr>
          <p:nvPr>
            <p:ph type="ftr" sz="quarter" idx="4294967295"/>
          </p:nvPr>
        </p:nvSpPr>
        <p:spPr>
          <a:xfrm>
            <a:off x="5486400" y="6475413"/>
            <a:ext cx="3124200" cy="1825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4294967295"/>
          </p:nvPr>
        </p:nvSpPr>
        <p:spPr>
          <a:xfrm>
            <a:off x="4344988" y="6475413"/>
            <a:ext cx="530225" cy="1825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20</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20</a:t>
            </a:fld>
            <a:endParaRPr lang="en-US"/>
          </a:p>
        </p:txBody>
      </p:sp>
      <p:sp>
        <p:nvSpPr>
          <p:cNvPr id="34821" name="Rectangle 2"/>
          <p:cNvSpPr>
            <a:spLocks noGrp="1" noChangeArrowheads="1"/>
          </p:cNvSpPr>
          <p:nvPr>
            <p:ph type="title" idx="4294967295"/>
          </p:nvPr>
        </p:nvSpPr>
        <p:spPr>
          <a:xfrm>
            <a:off x="533400" y="457200"/>
            <a:ext cx="7772400" cy="762000"/>
          </a:xfrm>
        </p:spPr>
        <p:txBody>
          <a:bodyPr/>
          <a:lstStyle/>
          <a:p>
            <a:r>
              <a:rPr lang="en-US" dirty="0" smtClean="0">
                <a:latin typeface="Times New Roman" charset="0"/>
                <a:ea typeface="ＭＳ Ｐゴシック" charset="0"/>
                <a:cs typeface="ＭＳ Ｐゴシック" charset="0"/>
              </a:rPr>
              <a:t>BRC Conference Calls</a:t>
            </a:r>
            <a:endParaRPr lang="en-US" sz="2800" dirty="0">
              <a:latin typeface="Times New Roman" charset="0"/>
              <a:ea typeface="ＭＳ Ｐゴシック" charset="0"/>
              <a:cs typeface="ＭＳ Ｐゴシック" charset="0"/>
            </a:endParaRPr>
          </a:p>
        </p:txBody>
      </p:sp>
      <p:sp>
        <p:nvSpPr>
          <p:cNvPr id="34822" name="Rectangle 3"/>
          <p:cNvSpPr>
            <a:spLocks noGrp="1" noChangeArrowheads="1"/>
          </p:cNvSpPr>
          <p:nvPr>
            <p:ph type="body" idx="4294967295"/>
          </p:nvPr>
        </p:nvSpPr>
        <p:spPr>
          <a:xfrm>
            <a:off x="220587" y="1219200"/>
            <a:ext cx="8915400" cy="5105400"/>
          </a:xfrm>
        </p:spPr>
        <p:txBody>
          <a:bodyPr/>
          <a:lstStyle/>
          <a:p>
            <a:pPr>
              <a:buClr>
                <a:srgbClr val="FF0000"/>
              </a:buClr>
              <a:buFont typeface="Wingdings" charset="2"/>
              <a:buChar char="q"/>
            </a:pPr>
            <a:r>
              <a:rPr lang="en-US" sz="2000" b="1" dirty="0" smtClean="0">
                <a:ea typeface="ＭＳ Ｐゴシック" charset="0"/>
                <a:cs typeface="ＭＳ Ｐゴシック" charset="0"/>
              </a:rPr>
              <a:t>Standing Weekly Conference Call up till and including 10 June:</a:t>
            </a:r>
            <a:endParaRPr lang="en-US" sz="2000" dirty="0" smtClean="0">
              <a:latin typeface="+mj-lt"/>
              <a:ea typeface="ＭＳ Ｐゴシック" charset="0"/>
              <a:cs typeface="ＭＳ Ｐゴシック" charset="0"/>
            </a:endParaRPr>
          </a:p>
          <a:p>
            <a:pPr>
              <a:buClr>
                <a:srgbClr val="FF0000"/>
              </a:buClr>
              <a:buFont typeface="Wingdings" charset="2"/>
              <a:buChar char="q"/>
            </a:pPr>
            <a:r>
              <a:rPr lang="en-US" sz="2000" b="1" dirty="0" smtClean="0">
                <a:ea typeface="ＭＳ Ｐゴシック" charset="0"/>
                <a:cs typeface="ＭＳ Ｐゴシック" charset="0"/>
              </a:rPr>
              <a:t>Mondays and Wednesdays at 15:00 PDT, 17:00 CDT, 22:00 UTC; Tuesdays and Thursdays 01:00 EEST, 03:30 IST, 07:00 JST</a:t>
            </a:r>
          </a:p>
          <a:p>
            <a:pPr>
              <a:buClr>
                <a:srgbClr val="FF0000"/>
              </a:buClr>
              <a:buFont typeface="Wingdings" charset="2"/>
              <a:buChar char="q"/>
            </a:pPr>
            <a:r>
              <a:rPr lang="en-US" sz="2000" b="1" dirty="0" smtClean="0">
                <a:ea typeface="ＭＳ Ｐゴシック" charset="0"/>
                <a:cs typeface="ＭＳ Ｐゴシック" charset="0"/>
              </a:rPr>
              <a:t>First call after this session is 20 May</a:t>
            </a:r>
          </a:p>
          <a:p>
            <a:r>
              <a:rPr lang="en-US" sz="1800" dirty="0"/>
              <a:t>The call-in details are: </a:t>
            </a:r>
          </a:p>
          <a:p>
            <a:pPr lvl="1"/>
            <a:r>
              <a:rPr lang="en-US" sz="1400" b="1" dirty="0"/>
              <a:t>Join the meeting: </a:t>
            </a:r>
            <a:r>
              <a:rPr lang="en-US" sz="1400" u="sng" dirty="0">
                <a:hlinkClick r:id="rId3"/>
              </a:rPr>
              <a:t>https://join.me/ieeesawg_802.15</a:t>
            </a:r>
            <a:r>
              <a:rPr lang="en-US" sz="1400" u="sng" dirty="0"/>
              <a:t> </a:t>
            </a:r>
            <a:endParaRPr lang="en-US" sz="1400" dirty="0"/>
          </a:p>
          <a:p>
            <a:pPr lvl="1"/>
            <a:r>
              <a:rPr lang="en-US" sz="1400" dirty="0"/>
              <a:t>On a computer, use any browser with Flash. Nothing to download. </a:t>
            </a:r>
          </a:p>
          <a:p>
            <a:pPr lvl="1"/>
            <a:r>
              <a:rPr lang="en-US" sz="1400" dirty="0"/>
              <a:t>On a phone or tablet, launch the </a:t>
            </a:r>
            <a:r>
              <a:rPr lang="en-US" sz="1400" u="sng" dirty="0"/>
              <a:t>join.me app and enter meeting code: </a:t>
            </a:r>
            <a:r>
              <a:rPr lang="en-US" sz="1400" b="1" u="sng" dirty="0"/>
              <a:t>ieeesawg_802.15</a:t>
            </a:r>
            <a:r>
              <a:rPr lang="en-US" sz="1400" u="sng" dirty="0"/>
              <a:t> </a:t>
            </a:r>
            <a:endParaRPr lang="en-US" sz="1400" dirty="0"/>
          </a:p>
          <a:p>
            <a:pPr lvl="1"/>
            <a:r>
              <a:rPr lang="en-US" sz="1400" b="1" dirty="0"/>
              <a:t>Join the audio conference: </a:t>
            </a:r>
            <a:endParaRPr lang="en-US" sz="1400" dirty="0"/>
          </a:p>
          <a:p>
            <a:r>
              <a:rPr lang="en-US" sz="1800" dirty="0"/>
              <a:t>Dial a phone number and enter access code, or connect via internet. </a:t>
            </a:r>
          </a:p>
          <a:p>
            <a:r>
              <a:rPr lang="en-US" sz="1800" b="1" dirty="0"/>
              <a:t>By phone: </a:t>
            </a:r>
            <a:endParaRPr lang="en-US" sz="1800" dirty="0"/>
          </a:p>
          <a:p>
            <a:pPr lvl="1"/>
            <a:r>
              <a:rPr lang="en-US" sz="1400" dirty="0"/>
              <a:t>United States - Hartford, CT   </a:t>
            </a:r>
            <a:r>
              <a:rPr lang="en-US" sz="1400" b="1" dirty="0"/>
              <a:t>+1.860.970.0010</a:t>
            </a:r>
            <a:r>
              <a:rPr lang="en-US" sz="1400" dirty="0"/>
              <a:t> </a:t>
            </a:r>
          </a:p>
          <a:p>
            <a:pPr lvl="1"/>
            <a:r>
              <a:rPr lang="en-US" sz="1400" dirty="0"/>
              <a:t>United States - Los Angeles, CA   </a:t>
            </a:r>
            <a:r>
              <a:rPr lang="en-US" sz="1400" b="1" dirty="0"/>
              <a:t>+1.213.226.1066</a:t>
            </a:r>
            <a:r>
              <a:rPr lang="en-US" sz="1400" dirty="0"/>
              <a:t> </a:t>
            </a:r>
          </a:p>
          <a:p>
            <a:pPr lvl="1"/>
            <a:r>
              <a:rPr lang="en-US" sz="1400" dirty="0"/>
              <a:t>United States - Thousand Oaks, CA   </a:t>
            </a:r>
            <a:r>
              <a:rPr lang="en-US" sz="1400" b="1" dirty="0"/>
              <a:t>+1.805.309.5900</a:t>
            </a:r>
            <a:r>
              <a:rPr lang="en-US" sz="1400" dirty="0"/>
              <a:t> </a:t>
            </a:r>
          </a:p>
          <a:p>
            <a:pPr lvl="1"/>
            <a:r>
              <a:rPr lang="tr-TR" sz="1400" dirty="0"/>
              <a:t>Japan - Tokyo   </a:t>
            </a:r>
            <a:r>
              <a:rPr lang="tr-TR" sz="1400" b="1" dirty="0"/>
              <a:t>+81.3.4579.5983</a:t>
            </a:r>
            <a:r>
              <a:rPr lang="tr-TR" sz="1400" dirty="0"/>
              <a:t> </a:t>
            </a:r>
          </a:p>
          <a:p>
            <a:pPr lvl="1"/>
            <a:r>
              <a:rPr lang="en-US" sz="1400" dirty="0" smtClean="0"/>
              <a:t>United </a:t>
            </a:r>
            <a:r>
              <a:rPr lang="en-US" sz="1400" dirty="0"/>
              <a:t>Kingdom - London   </a:t>
            </a:r>
            <a:r>
              <a:rPr lang="en-US" sz="1400" b="1" dirty="0"/>
              <a:t>+44.33.0088.2634</a:t>
            </a:r>
            <a:r>
              <a:rPr lang="en-US" sz="1400" dirty="0"/>
              <a:t> </a:t>
            </a:r>
          </a:p>
          <a:p>
            <a:pPr lvl="1"/>
            <a:r>
              <a:rPr lang="en-US" sz="1400" dirty="0"/>
              <a:t>Access Code   </a:t>
            </a:r>
            <a:r>
              <a:rPr lang="en-US" sz="1400" b="1" dirty="0"/>
              <a:t>184-971-970#</a:t>
            </a:r>
            <a:endParaRPr lang="en-US" sz="1400" dirty="0"/>
          </a:p>
          <a:p>
            <a:pPr marL="400050" lvl="1" indent="0">
              <a:buNone/>
            </a:pPr>
            <a:r>
              <a:rPr lang="en-US" sz="1600" b="1" dirty="0" smtClean="0">
                <a:ea typeface="ＭＳ Ｐゴシック" charset="0"/>
                <a:cs typeface="ＭＳ Ｐゴシック" charset="0"/>
              </a:rPr>
              <a:t> </a:t>
            </a:r>
          </a:p>
          <a:p>
            <a:pPr marL="0" indent="0">
              <a:buNone/>
            </a:pPr>
            <a:endParaRPr lang="en-US" sz="2000" b="1" dirty="0">
              <a:latin typeface="+mj-lt"/>
              <a:ea typeface="ＭＳ Ｐゴシック" charset="0"/>
              <a:cs typeface="ＭＳ Ｐゴシック" charset="0"/>
            </a:endParaRPr>
          </a:p>
        </p:txBody>
      </p:sp>
    </p:spTree>
    <p:extLst>
      <p:ext uri="{BB962C8B-B14F-4D97-AF65-F5344CB8AC3E}">
        <p14:creationId xmlns:p14="http://schemas.microsoft.com/office/powerpoint/2010/main" val="5412184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4294967295"/>
          </p:nvPr>
        </p:nvSpPr>
        <p:spPr>
          <a:xfrm>
            <a:off x="685800" y="381000"/>
            <a:ext cx="1600200" cy="2159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2015&gt;</a:t>
            </a:r>
            <a:endParaRPr lang="en-US" sz="1400"/>
          </a:p>
        </p:txBody>
      </p:sp>
      <p:sp>
        <p:nvSpPr>
          <p:cNvPr id="34818" name="Footer Placeholder 2"/>
          <p:cNvSpPr>
            <a:spLocks noGrp="1"/>
          </p:cNvSpPr>
          <p:nvPr>
            <p:ph type="ftr" sz="quarter" idx="4294967295"/>
          </p:nvPr>
        </p:nvSpPr>
        <p:spPr>
          <a:xfrm>
            <a:off x="5486400" y="6475413"/>
            <a:ext cx="3124200" cy="1825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4294967295"/>
          </p:nvPr>
        </p:nvSpPr>
        <p:spPr>
          <a:xfrm>
            <a:off x="4344988" y="6475413"/>
            <a:ext cx="530225" cy="1825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21</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21</a:t>
            </a:fld>
            <a:endParaRPr lang="en-US"/>
          </a:p>
        </p:txBody>
      </p:sp>
      <p:sp>
        <p:nvSpPr>
          <p:cNvPr id="34821" name="Rectangle 2"/>
          <p:cNvSpPr>
            <a:spLocks noGrp="1" noChangeArrowheads="1"/>
          </p:cNvSpPr>
          <p:nvPr>
            <p:ph type="title" idx="4294967295"/>
          </p:nvPr>
        </p:nvSpPr>
        <p:spPr>
          <a:xfrm>
            <a:off x="533400" y="457200"/>
            <a:ext cx="7772400" cy="762000"/>
          </a:xfrm>
        </p:spPr>
        <p:txBody>
          <a:bodyPr/>
          <a:lstStyle/>
          <a:p>
            <a:r>
              <a:rPr lang="en-US" dirty="0" smtClean="0">
                <a:latin typeface="Times New Roman" charset="0"/>
                <a:ea typeface="ＭＳ Ｐゴシック" charset="0"/>
                <a:cs typeface="ＭＳ Ｐゴシック" charset="0"/>
              </a:rPr>
              <a:t>BRC Conference Calls</a:t>
            </a:r>
            <a:endParaRPr lang="en-US" sz="2800" dirty="0">
              <a:latin typeface="Times New Roman" charset="0"/>
              <a:ea typeface="ＭＳ Ｐゴシック" charset="0"/>
              <a:cs typeface="ＭＳ Ｐゴシック" charset="0"/>
            </a:endParaRPr>
          </a:p>
        </p:txBody>
      </p:sp>
      <p:sp>
        <p:nvSpPr>
          <p:cNvPr id="34822" name="Rectangle 3"/>
          <p:cNvSpPr>
            <a:spLocks noGrp="1" noChangeArrowheads="1"/>
          </p:cNvSpPr>
          <p:nvPr>
            <p:ph type="body" idx="4294967295"/>
          </p:nvPr>
        </p:nvSpPr>
        <p:spPr>
          <a:xfrm>
            <a:off x="220587" y="1219200"/>
            <a:ext cx="8915400" cy="5105400"/>
          </a:xfrm>
        </p:spPr>
        <p:txBody>
          <a:bodyPr/>
          <a:lstStyle/>
          <a:p>
            <a:pPr>
              <a:buClr>
                <a:srgbClr val="FF0000"/>
              </a:buClr>
              <a:buFont typeface="Wingdings" charset="2"/>
              <a:buChar char="q"/>
            </a:pPr>
            <a:r>
              <a:rPr lang="en-US" sz="2000" b="1" dirty="0" smtClean="0">
                <a:ea typeface="ＭＳ Ｐゴシック" charset="0"/>
                <a:cs typeface="ＭＳ Ｐゴシック" charset="0"/>
              </a:rPr>
              <a:t>Standing Weekly Conference Call after 10 June:</a:t>
            </a:r>
            <a:endParaRPr lang="en-US" sz="2000" dirty="0" smtClean="0">
              <a:latin typeface="+mj-lt"/>
              <a:ea typeface="ＭＳ Ｐゴシック" charset="0"/>
              <a:cs typeface="ＭＳ Ｐゴシック" charset="0"/>
            </a:endParaRPr>
          </a:p>
          <a:p>
            <a:pPr>
              <a:buClr>
                <a:srgbClr val="FF0000"/>
              </a:buClr>
              <a:buFont typeface="Wingdings" charset="2"/>
              <a:buChar char="q"/>
            </a:pPr>
            <a:r>
              <a:rPr lang="en-US" sz="2000" b="1" dirty="0" smtClean="0">
                <a:ea typeface="ＭＳ Ｐゴシック" charset="0"/>
                <a:cs typeface="ＭＳ Ｐゴシック" charset="0"/>
              </a:rPr>
              <a:t>Mondays and Wednesdays at 16:00 PDT, 18:00 CDT, 23:00 UTC; Tuesdays and Thursdays 02:00 EEST, 04:30 IST, 08:00 JST</a:t>
            </a:r>
          </a:p>
          <a:p>
            <a:r>
              <a:rPr lang="en-US" sz="1800" dirty="0"/>
              <a:t>The call-in details are: </a:t>
            </a:r>
          </a:p>
          <a:p>
            <a:pPr lvl="1"/>
            <a:r>
              <a:rPr lang="en-US" sz="1400" b="1" dirty="0"/>
              <a:t>Join the meeting: </a:t>
            </a:r>
            <a:r>
              <a:rPr lang="en-US" sz="1400" u="sng" dirty="0">
                <a:hlinkClick r:id="rId3"/>
              </a:rPr>
              <a:t>https://join.me/ieeesawg_802.15</a:t>
            </a:r>
            <a:r>
              <a:rPr lang="en-US" sz="1400" u="sng" dirty="0"/>
              <a:t> </a:t>
            </a:r>
            <a:endParaRPr lang="en-US" sz="1400" dirty="0"/>
          </a:p>
          <a:p>
            <a:pPr lvl="1"/>
            <a:r>
              <a:rPr lang="en-US" sz="1400" dirty="0"/>
              <a:t>On a computer, use any browser with Flash. Nothing to download. </a:t>
            </a:r>
          </a:p>
          <a:p>
            <a:pPr lvl="1"/>
            <a:r>
              <a:rPr lang="en-US" sz="1400" dirty="0"/>
              <a:t>On a phone or tablet, launch the </a:t>
            </a:r>
            <a:r>
              <a:rPr lang="en-US" sz="1400" u="sng" dirty="0"/>
              <a:t>join.me app and enter meeting code: </a:t>
            </a:r>
            <a:r>
              <a:rPr lang="en-US" sz="1400" b="1" u="sng" dirty="0"/>
              <a:t>ieeesawg_802.15</a:t>
            </a:r>
            <a:r>
              <a:rPr lang="en-US" sz="1400" u="sng" dirty="0"/>
              <a:t> </a:t>
            </a:r>
            <a:endParaRPr lang="en-US" sz="1400" dirty="0"/>
          </a:p>
          <a:p>
            <a:pPr lvl="1"/>
            <a:r>
              <a:rPr lang="en-US" sz="1400" b="1" dirty="0"/>
              <a:t>Join the audio conference: </a:t>
            </a:r>
            <a:endParaRPr lang="en-US" sz="1400" dirty="0"/>
          </a:p>
          <a:p>
            <a:r>
              <a:rPr lang="en-US" sz="1800" dirty="0"/>
              <a:t>Dial a phone number and enter access code, or connect via internet. </a:t>
            </a:r>
          </a:p>
          <a:p>
            <a:r>
              <a:rPr lang="en-US" sz="1800" b="1" dirty="0"/>
              <a:t>By phone: </a:t>
            </a:r>
            <a:endParaRPr lang="en-US" sz="1800" dirty="0"/>
          </a:p>
          <a:p>
            <a:pPr lvl="1"/>
            <a:r>
              <a:rPr lang="en-US" sz="1400" dirty="0"/>
              <a:t>United States - Hartford, CT   </a:t>
            </a:r>
            <a:r>
              <a:rPr lang="en-US" sz="1400" b="1" dirty="0"/>
              <a:t>+1.860.970.0010</a:t>
            </a:r>
            <a:r>
              <a:rPr lang="en-US" sz="1400" dirty="0"/>
              <a:t> </a:t>
            </a:r>
          </a:p>
          <a:p>
            <a:pPr lvl="1"/>
            <a:r>
              <a:rPr lang="en-US" sz="1400" dirty="0"/>
              <a:t>United States - Los Angeles, CA   </a:t>
            </a:r>
            <a:r>
              <a:rPr lang="en-US" sz="1400" b="1" dirty="0"/>
              <a:t>+1.213.226.1066</a:t>
            </a:r>
            <a:r>
              <a:rPr lang="en-US" sz="1400" dirty="0"/>
              <a:t> </a:t>
            </a:r>
          </a:p>
          <a:p>
            <a:pPr lvl="1"/>
            <a:r>
              <a:rPr lang="en-US" sz="1400" dirty="0"/>
              <a:t>United States - Thousand Oaks, CA   </a:t>
            </a:r>
            <a:r>
              <a:rPr lang="en-US" sz="1400" b="1" dirty="0"/>
              <a:t>+1.805.309.5900</a:t>
            </a:r>
            <a:r>
              <a:rPr lang="en-US" sz="1400" dirty="0"/>
              <a:t> </a:t>
            </a:r>
          </a:p>
          <a:p>
            <a:pPr lvl="1"/>
            <a:r>
              <a:rPr lang="tr-TR" sz="1400" dirty="0"/>
              <a:t>Japan - Tokyo   </a:t>
            </a:r>
            <a:r>
              <a:rPr lang="tr-TR" sz="1400" b="1" dirty="0"/>
              <a:t>+81.3.4579.5983</a:t>
            </a:r>
            <a:r>
              <a:rPr lang="tr-TR" sz="1400" dirty="0"/>
              <a:t> </a:t>
            </a:r>
          </a:p>
          <a:p>
            <a:pPr lvl="1"/>
            <a:r>
              <a:rPr lang="en-US" sz="1400" dirty="0" smtClean="0"/>
              <a:t>United </a:t>
            </a:r>
            <a:r>
              <a:rPr lang="en-US" sz="1400" dirty="0"/>
              <a:t>Kingdom - London   </a:t>
            </a:r>
            <a:r>
              <a:rPr lang="en-US" sz="1400" b="1" dirty="0"/>
              <a:t>+44.33.0088.2634</a:t>
            </a:r>
            <a:r>
              <a:rPr lang="en-US" sz="1400" dirty="0"/>
              <a:t> </a:t>
            </a:r>
          </a:p>
          <a:p>
            <a:pPr lvl="1"/>
            <a:r>
              <a:rPr lang="en-US" sz="1400" dirty="0"/>
              <a:t>Access Code   </a:t>
            </a:r>
            <a:r>
              <a:rPr lang="en-US" sz="1400" b="1" dirty="0"/>
              <a:t>184-971-970#</a:t>
            </a:r>
            <a:endParaRPr lang="en-US" sz="1400" dirty="0"/>
          </a:p>
          <a:p>
            <a:pPr marL="400050" lvl="1" indent="0">
              <a:buNone/>
            </a:pPr>
            <a:r>
              <a:rPr lang="en-US" sz="1600" b="1" dirty="0" smtClean="0">
                <a:ea typeface="ＭＳ Ｐゴシック" charset="0"/>
                <a:cs typeface="ＭＳ Ｐゴシック" charset="0"/>
              </a:rPr>
              <a:t> </a:t>
            </a:r>
          </a:p>
          <a:p>
            <a:pPr marL="0" indent="0">
              <a:buNone/>
            </a:pPr>
            <a:endParaRPr lang="en-US" sz="2000" b="1" dirty="0">
              <a:latin typeface="+mj-lt"/>
              <a:ea typeface="ＭＳ Ｐゴシック" charset="0"/>
              <a:cs typeface="ＭＳ Ｐゴシック" charset="0"/>
            </a:endParaRPr>
          </a:p>
        </p:txBody>
      </p:sp>
    </p:spTree>
    <p:extLst>
      <p:ext uri="{BB962C8B-B14F-4D97-AF65-F5344CB8AC3E}">
        <p14:creationId xmlns:p14="http://schemas.microsoft.com/office/powerpoint/2010/main" val="16910766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WNG Summary</a:t>
            </a:r>
            <a:endParaRPr lang="en-US" b="1" dirty="0"/>
          </a:p>
        </p:txBody>
      </p:sp>
      <p:sp>
        <p:nvSpPr>
          <p:cNvPr id="3" name="Date Placeholder 2"/>
          <p:cNvSpPr>
            <a:spLocks noGrp="1"/>
          </p:cNvSpPr>
          <p:nvPr>
            <p:ph type="dt" sz="half" idx="10"/>
          </p:nvPr>
        </p:nvSpPr>
        <p:spPr/>
        <p:txBody>
          <a:bodyPr/>
          <a:lstStyle/>
          <a:p>
            <a:pPr>
              <a:defRPr/>
            </a:pPr>
            <a:r>
              <a:rPr lang="en-US" smtClean="0"/>
              <a:t>&lt;May 2015&gt;</a:t>
            </a:r>
            <a:endParaRPr lang="en-US" dirty="0"/>
          </a:p>
        </p:txBody>
      </p:sp>
      <p:sp>
        <p:nvSpPr>
          <p:cNvPr id="4" name="Footer Placeholder 3"/>
          <p:cNvSpPr>
            <a:spLocks noGrp="1"/>
          </p:cNvSpPr>
          <p:nvPr>
            <p:ph type="ftr" sz="quarter" idx="11"/>
          </p:nvPr>
        </p:nvSpPr>
        <p:spPr/>
        <p:txBody>
          <a:bodyPr/>
          <a:lstStyle/>
          <a:p>
            <a:pPr>
              <a:defRPr/>
            </a:pPr>
            <a:r>
              <a:rPr lang="en-US" smtClean="0"/>
              <a:t>&lt;Pat Kinney&gt;, &lt;Kinney Consulting LLC&gt;</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610FB486-AAD8-7A45-91E4-F1992B1AD250}" type="slidenum">
              <a:rPr lang="en-US" smtClean="0"/>
              <a:pPr>
                <a:defRPr/>
              </a:pPr>
              <a:t>22</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7772400" cy="1066800"/>
          </a:xfrm>
        </p:spPr>
        <p:txBody>
          <a:bodyPr/>
          <a:lstStyle/>
          <a:p>
            <a:r>
              <a:rPr lang="en-US" b="1" dirty="0"/>
              <a:t>SC WNG </a:t>
            </a:r>
            <a:endParaRPr lang="en-US" dirty="0"/>
          </a:p>
        </p:txBody>
      </p:sp>
      <p:sp>
        <p:nvSpPr>
          <p:cNvPr id="3" name="Content Placeholder 2"/>
          <p:cNvSpPr>
            <a:spLocks noGrp="1"/>
          </p:cNvSpPr>
          <p:nvPr>
            <p:ph idx="1"/>
          </p:nvPr>
        </p:nvSpPr>
        <p:spPr>
          <a:xfrm>
            <a:off x="152400" y="1222829"/>
            <a:ext cx="8839200" cy="5638800"/>
          </a:xfrm>
        </p:spPr>
        <p:txBody>
          <a:bodyPr/>
          <a:lstStyle/>
          <a:p>
            <a:pPr marL="577850" lvl="1" indent="-290513" fontAlgn="b">
              <a:buClr>
                <a:srgbClr val="FF0000"/>
              </a:buClr>
              <a:buFont typeface="Wingdings" charset="2"/>
              <a:buChar char="q"/>
            </a:pPr>
            <a:r>
              <a:rPr lang="en-US" b="1" dirty="0"/>
              <a:t>Guide for 802.15.4 presentation (15-15-0397-00) by J </a:t>
            </a:r>
            <a:r>
              <a:rPr lang="en-US" b="1" dirty="0" smtClean="0"/>
              <a:t>Gilb</a:t>
            </a:r>
          </a:p>
          <a:p>
            <a:pPr marL="920750" lvl="2" indent="-290513" fontAlgn="b">
              <a:buClr>
                <a:srgbClr val="FF0000"/>
              </a:buClr>
              <a:buFont typeface="Wingdings" charset="2"/>
              <a:buChar char="q"/>
            </a:pPr>
            <a:r>
              <a:rPr lang="en-US" sz="2000" b="1" dirty="0" smtClean="0"/>
              <a:t>Significant interest from attendees</a:t>
            </a:r>
          </a:p>
          <a:p>
            <a:pPr marL="920750" lvl="2" indent="-290513" fontAlgn="b">
              <a:buClr>
                <a:srgbClr val="FF0000"/>
              </a:buClr>
              <a:buFont typeface="Wingdings" charset="2"/>
              <a:buChar char="q"/>
            </a:pPr>
            <a:r>
              <a:rPr lang="en-US" sz="2000" b="1" dirty="0" smtClean="0"/>
              <a:t>IG was started, chair will be one of the following: P Beecher,</a:t>
            </a:r>
            <a:br>
              <a:rPr lang="en-US" sz="2000" b="1" dirty="0" smtClean="0"/>
            </a:br>
            <a:r>
              <a:rPr lang="en-US" sz="2000" b="1" dirty="0" smtClean="0"/>
              <a:t>E Callaway, C Powell </a:t>
            </a:r>
            <a:endParaRPr lang="en-US" sz="2000" b="1" dirty="0"/>
          </a:p>
          <a:p>
            <a:pPr marL="577850" lvl="1" indent="-290513" fontAlgn="b">
              <a:buClr>
                <a:srgbClr val="FF0000"/>
              </a:buClr>
              <a:buFont typeface="Wingdings" charset="2"/>
              <a:buChar char="q"/>
            </a:pPr>
            <a:r>
              <a:rPr lang="en-US" b="1" dirty="0">
                <a:solidFill>
                  <a:srgbClr val="000000"/>
                </a:solidFill>
                <a:ea typeface="Lucida Grande"/>
                <a:cs typeface="Lucida Grande"/>
              </a:rPr>
              <a:t>NGMN 5G White Paper (15-15-0408-00) by T Kürner</a:t>
            </a:r>
          </a:p>
          <a:p>
            <a:pPr marL="577850" lvl="1" indent="-290513" fontAlgn="b">
              <a:buClr>
                <a:srgbClr val="FF0000"/>
              </a:buClr>
              <a:buFont typeface="Wingdings" charset="2"/>
              <a:buChar char="q"/>
            </a:pPr>
            <a:r>
              <a:rPr lang="en-US" b="1" dirty="0">
                <a:solidFill>
                  <a:srgbClr val="000000"/>
                </a:solidFill>
                <a:ea typeface="Lucida Grande"/>
                <a:cs typeface="Lucida Grande"/>
              </a:rPr>
              <a:t>802.15.4-specific L2 sub-layer presentation (15-15-0409-00) by P </a:t>
            </a:r>
            <a:r>
              <a:rPr lang="en-US" b="1" dirty="0" smtClean="0">
                <a:solidFill>
                  <a:srgbClr val="000000"/>
                </a:solidFill>
                <a:ea typeface="Lucida Grande"/>
                <a:cs typeface="Lucida Grande"/>
              </a:rPr>
              <a:t>Kinney</a:t>
            </a:r>
          </a:p>
          <a:p>
            <a:pPr marL="920750" lvl="2" indent="-290513" fontAlgn="b">
              <a:buClr>
                <a:srgbClr val="FF0000"/>
              </a:buClr>
              <a:buFont typeface="Wingdings" charset="2"/>
              <a:buChar char="q"/>
            </a:pPr>
            <a:r>
              <a:rPr lang="en-US" sz="2000" b="1" dirty="0"/>
              <a:t>Significant interest from </a:t>
            </a:r>
            <a:r>
              <a:rPr lang="en-US" sz="2000" b="1" dirty="0" smtClean="0"/>
              <a:t>attendees</a:t>
            </a:r>
            <a:endParaRPr lang="en-US" sz="2000" b="1" dirty="0" smtClean="0">
              <a:solidFill>
                <a:srgbClr val="000000"/>
              </a:solidFill>
              <a:ea typeface="Lucida Grande"/>
              <a:cs typeface="Lucida Grande"/>
            </a:endParaRPr>
          </a:p>
          <a:p>
            <a:pPr marL="920750" lvl="2" indent="-290513" fontAlgn="b">
              <a:buClr>
                <a:srgbClr val="FF0000"/>
              </a:buClr>
              <a:buFont typeface="Wingdings" charset="2"/>
              <a:buChar char="q"/>
            </a:pPr>
            <a:r>
              <a:rPr lang="en-US" sz="2000" b="1" dirty="0" smtClean="0">
                <a:solidFill>
                  <a:srgbClr val="000000"/>
                </a:solidFill>
                <a:ea typeface="Lucida Grande"/>
                <a:cs typeface="Lucida Grande"/>
              </a:rPr>
              <a:t>IG was started, chair is P Kinney, with C Perkins as vice-chair</a:t>
            </a:r>
            <a:endParaRPr lang="en-US" sz="2000" b="1" dirty="0">
              <a:solidFill>
                <a:srgbClr val="000000"/>
              </a:solidFill>
              <a:ea typeface="Lucida Grande"/>
              <a:cs typeface="Lucida Grande"/>
            </a:endParaRPr>
          </a:p>
        </p:txBody>
      </p:sp>
      <p:sp>
        <p:nvSpPr>
          <p:cNvPr id="4" name="Date Placeholder 3"/>
          <p:cNvSpPr>
            <a:spLocks noGrp="1"/>
          </p:cNvSpPr>
          <p:nvPr>
            <p:ph type="dt" sz="half" idx="10"/>
          </p:nvPr>
        </p:nvSpPr>
        <p:spPr/>
        <p:txBody>
          <a:bodyPr/>
          <a:lstStyle/>
          <a:p>
            <a:pPr>
              <a:defRPr/>
            </a:pPr>
            <a:r>
              <a:rPr lang="en-US" smtClean="0"/>
              <a:t>&lt;May 2015&gt;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23</a:t>
            </a:fld>
            <a:endParaRPr lang="en-US"/>
          </a:p>
        </p:txBody>
      </p:sp>
    </p:spTree>
    <p:extLst>
      <p:ext uri="{BB962C8B-B14F-4D97-AF65-F5344CB8AC3E}">
        <p14:creationId xmlns:p14="http://schemas.microsoft.com/office/powerpoint/2010/main" val="21436770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76200" y="685800"/>
            <a:ext cx="8458200" cy="5638800"/>
          </a:xfrm>
        </p:spPr>
        <p:txBody>
          <a:bodyPr lIns="90487" tIns="44450" rIns="90487" bIns="44450"/>
          <a:lstStyle/>
          <a:p>
            <a:pPr>
              <a:lnSpc>
                <a:spcPct val="80000"/>
              </a:lnSpc>
              <a:spcAft>
                <a:spcPct val="30000"/>
              </a:spcAft>
              <a:buFont typeface="Monotype Sorts" charset="0"/>
              <a:buNone/>
            </a:pPr>
            <a:r>
              <a:rPr lang="en-US" sz="1800" b="1" dirty="0">
                <a:latin typeface="Arial" charset="0"/>
              </a:rPr>
              <a:t>	The IEEE-SA strongly recommends that at each WG meeting the chair or a designee:</a:t>
            </a:r>
            <a:endParaRPr lang="en-US" sz="1800" dirty="0">
              <a:latin typeface="Arial" charset="0"/>
            </a:endParaRPr>
          </a:p>
          <a:p>
            <a:pPr lvl="1">
              <a:lnSpc>
                <a:spcPct val="80000"/>
              </a:lnSpc>
              <a:buFont typeface="Arial" charset="0"/>
              <a:buChar char="•"/>
            </a:pPr>
            <a:r>
              <a:rPr lang="en-US" sz="1400" b="1" dirty="0">
                <a:latin typeface="Arial" charset="0"/>
              </a:rPr>
              <a:t>Show slides #1 through #4 of this presentation</a:t>
            </a:r>
          </a:p>
          <a:p>
            <a:pPr lvl="1">
              <a:lnSpc>
                <a:spcPct val="80000"/>
              </a:lnSpc>
              <a:buFont typeface="Arial" charset="0"/>
              <a:buChar char="•"/>
            </a:pPr>
            <a:r>
              <a:rPr lang="en-US" sz="1400" b="1" dirty="0">
                <a:latin typeface="Arial" charset="0"/>
              </a:rPr>
              <a:t>Advise the WG attendees that:</a:t>
            </a:r>
            <a:r>
              <a:rPr lang="en-US" sz="1400" dirty="0">
                <a:latin typeface="Arial" charset="0"/>
              </a:rPr>
              <a:t> </a:t>
            </a:r>
          </a:p>
          <a:p>
            <a:pPr lvl="2">
              <a:lnSpc>
                <a:spcPct val="80000"/>
              </a:lnSpc>
              <a:buFont typeface="Arial" charset="0"/>
              <a:buChar char="•"/>
            </a:pPr>
            <a:r>
              <a:rPr lang="en-US" sz="1400" dirty="0">
                <a:latin typeface="Arial" charset="0"/>
              </a:rPr>
              <a:t>The IEEE’s patent policy is described in Clause 6 of the </a:t>
            </a:r>
            <a:r>
              <a:rPr lang="en-US" sz="1400" i="1" dirty="0">
                <a:latin typeface="Arial" charset="0"/>
              </a:rPr>
              <a:t>IEEE-SA Standards Board Bylaws</a:t>
            </a:r>
            <a:r>
              <a:rPr lang="en-US" sz="1400" dirty="0">
                <a:latin typeface="Arial" charset="0"/>
              </a:rPr>
              <a:t>;</a:t>
            </a:r>
          </a:p>
          <a:p>
            <a:pPr lvl="2">
              <a:lnSpc>
                <a:spcPct val="80000"/>
              </a:lnSpc>
              <a:buFont typeface="Arial" charset="0"/>
              <a:buChar char="•"/>
            </a:pPr>
            <a:r>
              <a:rPr lang="en-US" sz="1400" dirty="0">
                <a:latin typeface="Arial" charset="0"/>
              </a:rPr>
              <a:t>Early identification of patent claims which may be essential for the use of standards under development is strongly encouraged; </a:t>
            </a:r>
          </a:p>
          <a:p>
            <a:pPr lvl="2">
              <a:lnSpc>
                <a:spcPct val="80000"/>
              </a:lnSpc>
              <a:buFont typeface="Arial" charset="0"/>
              <a:buChar char="•"/>
            </a:pPr>
            <a:r>
              <a:rPr lang="en-US" sz="1400" dirty="0">
                <a:latin typeface="Arial"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latin typeface="Arial" charset="0"/>
              </a:rPr>
            </a:br>
            <a:endParaRPr lang="en-US" sz="1400" dirty="0">
              <a:latin typeface="Arial" charset="0"/>
            </a:endParaRPr>
          </a:p>
          <a:p>
            <a:pPr lvl="1">
              <a:lnSpc>
                <a:spcPct val="20000"/>
              </a:lnSpc>
              <a:buFont typeface="Arial" charset="0"/>
              <a:buChar char="•"/>
            </a:pPr>
            <a:r>
              <a:rPr lang="en-US" sz="1400" b="1" dirty="0">
                <a:latin typeface="Arial" charset="0"/>
              </a:rPr>
              <a:t>Instruct the WG Secretary to record in the minutes of the relevant WG meeting:</a:t>
            </a:r>
            <a:r>
              <a:rPr lang="en-US" sz="900" dirty="0">
                <a:latin typeface="Arial" charset="0"/>
              </a:rPr>
              <a:t> </a:t>
            </a:r>
          </a:p>
          <a:p>
            <a:pPr lvl="2">
              <a:lnSpc>
                <a:spcPct val="80000"/>
              </a:lnSpc>
              <a:buFont typeface="Arial" charset="0"/>
              <a:buChar char="•"/>
            </a:pPr>
            <a:r>
              <a:rPr lang="en-US" sz="1400" dirty="0">
                <a:latin typeface="Arial" charset="0"/>
              </a:rPr>
              <a:t>That the foregoing information was provided and that slides 1 through 4 (and this slide 0, if applicable) were shown; </a:t>
            </a:r>
          </a:p>
          <a:p>
            <a:pPr lvl="2">
              <a:lnSpc>
                <a:spcPct val="80000"/>
              </a:lnSpc>
              <a:buFont typeface="Arial" charset="0"/>
              <a:buChar char="•"/>
            </a:pPr>
            <a:r>
              <a:rPr lang="en-US" sz="1400" dirty="0">
                <a:latin typeface="Arial"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charset="0"/>
              <a:buChar char="•"/>
            </a:pPr>
            <a:r>
              <a:rPr lang="en-US" sz="1400" dirty="0">
                <a:latin typeface="Arial" charset="0"/>
              </a:rPr>
              <a:t>Any responses that were given, specifically the patent claim(s)/patent application claim(s) and/or the holder of the patent claim(s)/patent application claim(s) that were identified (if any) and by whom.</a:t>
            </a:r>
          </a:p>
          <a:p>
            <a:pPr lvl="2">
              <a:lnSpc>
                <a:spcPct val="80000"/>
              </a:lnSpc>
              <a:buFont typeface="Arial" charset="0"/>
              <a:buChar char="•"/>
            </a:pPr>
            <a:endParaRPr lang="en-US" sz="800" dirty="0">
              <a:latin typeface="Arial" charset="0"/>
            </a:endParaRPr>
          </a:p>
          <a:p>
            <a:pPr lvl="1">
              <a:lnSpc>
                <a:spcPct val="80000"/>
              </a:lnSpc>
              <a:spcBef>
                <a:spcPct val="5000"/>
              </a:spcBef>
              <a:buFont typeface="Arial" charset="0"/>
              <a:buChar char="•"/>
            </a:pPr>
            <a:r>
              <a:rPr lang="en-US" sz="1400" dirty="0">
                <a:latin typeface="Arial" charset="0"/>
              </a:rPr>
              <a:t>The WG Chair shall ensure that a request is made to any identified holders of potential essential patent claim(s) to complete and submit a Letter of Assurance.</a:t>
            </a:r>
          </a:p>
          <a:p>
            <a:pPr lvl="1">
              <a:lnSpc>
                <a:spcPct val="80000"/>
              </a:lnSpc>
              <a:spcBef>
                <a:spcPct val="5000"/>
              </a:spcBef>
              <a:buFont typeface="Arial" charset="0"/>
              <a:buChar char="•"/>
            </a:pPr>
            <a:r>
              <a:rPr lang="en-US" sz="1400" dirty="0">
                <a:latin typeface="Arial" charset="0"/>
              </a:rPr>
              <a:t>It is recommended that the WG chair review the guidance in </a:t>
            </a:r>
            <a:r>
              <a:rPr lang="en-US" sz="1400" i="1" dirty="0">
                <a:latin typeface="Arial" charset="0"/>
              </a:rPr>
              <a:t>IEEE-SA Standards Board Operations Manual</a:t>
            </a:r>
            <a:r>
              <a:rPr lang="en-US" sz="1400" dirty="0">
                <a:latin typeface="Arial" charset="0"/>
              </a:rPr>
              <a:t> 6.3.5 and in FAQs 14 and 15 on inclusion of potential Essential Patent Claims by incorporation or by reference.</a:t>
            </a:r>
            <a:r>
              <a:rPr lang="en-US" sz="1400" dirty="0">
                <a:solidFill>
                  <a:srgbClr val="FF3300"/>
                </a:solidFill>
                <a:latin typeface="Arial" charset="0"/>
              </a:rPr>
              <a:t> </a:t>
            </a:r>
          </a:p>
          <a:p>
            <a:pPr lvl="1">
              <a:lnSpc>
                <a:spcPct val="80000"/>
              </a:lnSpc>
              <a:spcBef>
                <a:spcPct val="5000"/>
              </a:spcBef>
              <a:buFont typeface="Monotype Sorts" charset="0"/>
              <a:buNone/>
            </a:pPr>
            <a:endParaRPr lang="en-US" sz="1200" dirty="0">
              <a:latin typeface="Arial" charset="0"/>
            </a:endParaRPr>
          </a:p>
          <a:p>
            <a:pPr lvl="1">
              <a:lnSpc>
                <a:spcPct val="80000"/>
              </a:lnSpc>
              <a:spcBef>
                <a:spcPct val="5000"/>
              </a:spcBef>
              <a:buFont typeface="Monotype Sorts" charset="0"/>
              <a:buNone/>
            </a:pPr>
            <a:r>
              <a:rPr lang="en-US" sz="1200" dirty="0">
                <a:latin typeface="Arial" charset="0"/>
              </a:rPr>
              <a:t>	Note: </a:t>
            </a:r>
            <a:r>
              <a:rPr lang="en-US" sz="1200" b="1" dirty="0">
                <a:latin typeface="Arial" charset="0"/>
              </a:rPr>
              <a:t>WG</a:t>
            </a:r>
            <a:r>
              <a:rPr lang="en-US" sz="1200" dirty="0">
                <a:latin typeface="Arial"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sz="2800" u="sng">
                <a:latin typeface="Arial" charset="0"/>
              </a:rPr>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p:cNvSpPr>
            <a:spLocks noGrp="1"/>
          </p:cNvSpPr>
          <p:nvPr>
            <p:ph type="dt" sz="half" idx="10"/>
          </p:nvPr>
        </p:nvSpPr>
        <p:spPr/>
        <p:txBody>
          <a:bodyPr/>
          <a:lstStyle/>
          <a:p>
            <a:pPr>
              <a:defRPr/>
            </a:pPr>
            <a:r>
              <a:rPr lang="en-US" smtClean="0"/>
              <a:t>&lt;May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sz="3200" u="sng">
                <a:latin typeface="Arial" charset="0"/>
              </a:rPr>
              <a:t>Participants, Patents, and Duty to Inform</a:t>
            </a:r>
            <a:endParaRPr lang="en-US" sz="3200">
              <a:latin typeface="Arial" charset="0"/>
            </a:endParaRPr>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charset="0"/>
              <a:buNone/>
            </a:pPr>
            <a:r>
              <a:rPr lang="en-US" sz="1600" b="1">
                <a:latin typeface="Arial" charset="0"/>
              </a:rPr>
              <a:t>All participants in this meeting have certain obligations under the IEEE-SA Patent Policy. </a:t>
            </a:r>
          </a:p>
          <a:p>
            <a:pPr lvl="1">
              <a:buFont typeface="Arial" charset="0"/>
              <a:buChar char="•"/>
            </a:pPr>
            <a:r>
              <a:rPr lang="en-US" sz="1600" b="1">
                <a:solidFill>
                  <a:srgbClr val="003399"/>
                </a:solidFill>
                <a:latin typeface="Arial" charset="0"/>
              </a:rPr>
              <a:t>Participants [Note: </a:t>
            </a:r>
            <a:r>
              <a:rPr lang="en-GB" sz="1600" b="1">
                <a:solidFill>
                  <a:srgbClr val="003399"/>
                </a:solidFill>
                <a:latin typeface="Arial" charset="0"/>
              </a:rPr>
              <a:t>Quoted text excerpted from IEEE-SA Standards Board Bylaws subclause 6.2</a:t>
            </a:r>
            <a:r>
              <a:rPr lang="en-US" sz="1600" b="1">
                <a:solidFill>
                  <a:srgbClr val="003399"/>
                </a:solidFill>
                <a:latin typeface="Arial" charset="0"/>
              </a:rPr>
              <a:t>]:</a:t>
            </a:r>
          </a:p>
          <a:p>
            <a:pPr lvl="2">
              <a:buFont typeface="Arial" charset="0"/>
              <a:buChar char="•"/>
            </a:pPr>
            <a:r>
              <a:rPr lang="en-US" sz="1600" b="1">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a:latin typeface="Arial" charset="0"/>
            </a:endParaRPr>
          </a:p>
          <a:p>
            <a:pPr lvl="2">
              <a:buFont typeface="Arial" charset="0"/>
              <a:buChar char="•"/>
            </a:pPr>
            <a:r>
              <a:rPr lang="en-US" sz="1600" b="1">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charset="0"/>
              <a:buChar char="•"/>
            </a:pPr>
            <a:r>
              <a:rPr lang="en-US" sz="1600" b="1">
                <a:solidFill>
                  <a:srgbClr val="003399"/>
                </a:solidFill>
                <a:latin typeface="Arial" charset="0"/>
              </a:rPr>
              <a:t>The above does not apply if the patent claim is already the subject of an Accepted Letter of Assurance that applies to the proposed standard(s) under consideration by this group</a:t>
            </a:r>
          </a:p>
          <a:p>
            <a:pPr lvl="1">
              <a:buFont typeface="Arial" charset="0"/>
              <a:buChar char="•"/>
            </a:pPr>
            <a:r>
              <a:rPr lang="en-US" sz="1600" b="1">
                <a:solidFill>
                  <a:srgbClr val="003399"/>
                </a:solidFill>
                <a:latin typeface="Arial" charset="0"/>
              </a:rPr>
              <a:t>Early identification of holders of potential Essential Patent Claims is strongly encouraged</a:t>
            </a:r>
          </a:p>
          <a:p>
            <a:pPr lvl="1">
              <a:buFont typeface="Arial" charset="0"/>
              <a:buChar char="•"/>
            </a:pPr>
            <a:r>
              <a:rPr lang="en-US" sz="1600" b="1">
                <a:solidFill>
                  <a:srgbClr val="003399"/>
                </a:solidFill>
                <a:latin typeface="Arial" charset="0"/>
              </a:rPr>
              <a:t>No duty to perform a patent search</a:t>
            </a:r>
            <a:endParaRPr lang="en-US" sz="1600">
              <a:latin typeface="Arial" charset="0"/>
            </a:endParaRPr>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#1</a:t>
            </a:r>
          </a:p>
        </p:txBody>
      </p:sp>
      <p:sp>
        <p:nvSpPr>
          <p:cNvPr id="2" name="Date Placeholder 1"/>
          <p:cNvSpPr>
            <a:spLocks noGrp="1"/>
          </p:cNvSpPr>
          <p:nvPr>
            <p:ph type="dt" sz="half" idx="10"/>
          </p:nvPr>
        </p:nvSpPr>
        <p:spPr/>
        <p:txBody>
          <a:bodyPr/>
          <a:lstStyle/>
          <a:p>
            <a:pPr>
              <a:defRPr/>
            </a:pPr>
            <a:r>
              <a:rPr lang="en-US" smtClean="0"/>
              <a:t>&lt;May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4</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u="sng">
                <a:latin typeface="Arial" charset="0"/>
              </a:rPr>
              <a:t>Patent Related Links</a:t>
            </a:r>
            <a:endParaRPr lang="en-US" u="sng">
              <a:latin typeface="Arial" charset="0"/>
            </a:endParaRPr>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0"/>
              <a:buNone/>
            </a:pPr>
            <a:r>
              <a:rPr lang="en-US" sz="2400">
                <a:latin typeface="Arial"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cs typeface="Times New Roman" charset="0"/>
              </a:rPr>
              <a:t>	Patent Policy is stated in these sources:</a:t>
            </a:r>
          </a:p>
          <a:p>
            <a:pPr lvl="1">
              <a:lnSpc>
                <a:spcPct val="90000"/>
              </a:lnSpc>
              <a:buFont typeface="Monotype Sorts" charset="0"/>
              <a:buNone/>
            </a:pPr>
            <a:r>
              <a:rPr lang="en-GB" sz="2400">
                <a:latin typeface="Arial" charset="0"/>
              </a:rPr>
              <a:t>		IEEE-SA Standards Boards Bylaws</a:t>
            </a:r>
          </a:p>
          <a:p>
            <a:pPr lvl="1">
              <a:lnSpc>
                <a:spcPct val="90000"/>
              </a:lnSpc>
              <a:buFont typeface="Monotype Sorts" charset="0"/>
              <a:buNone/>
            </a:pPr>
            <a:r>
              <a:rPr lang="en-US" sz="2100">
                <a:latin typeface="Arial" charset="0"/>
              </a:rPr>
              <a:t>		</a:t>
            </a:r>
            <a:r>
              <a:rPr lang="en-US" sz="2100" i="1">
                <a:latin typeface="Arial" charset="0"/>
              </a:rPr>
              <a:t>http://standards.ieee.org/develop/policies/bylaws/sect6-7.html#6</a:t>
            </a:r>
          </a:p>
          <a:p>
            <a:pPr lvl="1">
              <a:lnSpc>
                <a:spcPct val="90000"/>
              </a:lnSpc>
              <a:buFont typeface="Monotype Sorts" charset="0"/>
              <a:buNone/>
            </a:pPr>
            <a:r>
              <a:rPr lang="en-GB" sz="2400">
                <a:latin typeface="Arial" charset="0"/>
              </a:rPr>
              <a:t>		IEEE-SA Standards Board Operations Manual</a:t>
            </a:r>
          </a:p>
          <a:p>
            <a:pPr lvl="1">
              <a:lnSpc>
                <a:spcPct val="90000"/>
              </a:lnSpc>
              <a:buFont typeface="Monotype Sorts" charset="0"/>
              <a:buNone/>
            </a:pPr>
            <a:r>
              <a:rPr lang="en-US" sz="2400">
                <a:latin typeface="Arial" charset="0"/>
              </a:rPr>
              <a:t>		</a:t>
            </a:r>
            <a:r>
              <a:rPr lang="en-US" sz="2100" i="1">
                <a:latin typeface="Arial" charset="0"/>
              </a:rPr>
              <a:t>http://standards.ieee.org/develop/policies/opman/sect6.html#6.3</a:t>
            </a:r>
            <a:endParaRPr lang="en-US" sz="2400">
              <a:latin typeface="Arial" charset="0"/>
            </a:endParaRPr>
          </a:p>
          <a:p>
            <a:pPr lvl="1">
              <a:lnSpc>
                <a:spcPct val="90000"/>
              </a:lnSpc>
              <a:buFont typeface="Monotype Sorts" charset="0"/>
              <a:buNone/>
            </a:pPr>
            <a:r>
              <a:rPr lang="en-US" sz="2400">
                <a:latin typeface="Arial" charset="0"/>
                <a:cs typeface="Times New Roman" charset="0"/>
              </a:rPr>
              <a:t>	Material about the patent policy is available at</a:t>
            </a:r>
            <a:r>
              <a:rPr lang="en-US" sz="2400">
                <a:latin typeface="Arial" charset="0"/>
              </a:rPr>
              <a:t> </a:t>
            </a:r>
          </a:p>
          <a:p>
            <a:pPr lvl="1">
              <a:lnSpc>
                <a:spcPct val="90000"/>
              </a:lnSpc>
              <a:buFont typeface="Monotype Sorts" charset="0"/>
              <a:buNone/>
            </a:pPr>
            <a:r>
              <a:rPr lang="en-US" sz="2400">
                <a:latin typeface="Arial" charset="0"/>
              </a:rPr>
              <a:t>		</a:t>
            </a:r>
            <a:r>
              <a:rPr lang="en-US" sz="2100" i="1">
                <a:latin typeface="Arial" charset="0"/>
              </a:rPr>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#2</a:t>
            </a:r>
            <a:endParaRPr lang="en-US" sz="2400">
              <a:solidFill>
                <a:schemeClr val="tx1"/>
              </a:solidFill>
              <a:latin typeface="Times New Roman"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sz="1200" b="1">
                <a:solidFill>
                  <a:srgbClr val="000099"/>
                </a:solidFill>
                <a:latin typeface="Arial"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charset="0"/>
              <a:buNone/>
            </a:pPr>
            <a:endParaRPr lang="en-US" sz="1200" b="1">
              <a:solidFill>
                <a:srgbClr val="000099"/>
              </a:solidFill>
              <a:latin typeface="Arial" charset="0"/>
            </a:endParaRPr>
          </a:p>
          <a:p>
            <a:pPr algn="ctr" eaLnBrk="0" hangingPunct="0">
              <a:lnSpc>
                <a:spcPct val="80000"/>
              </a:lnSpc>
              <a:spcBef>
                <a:spcPct val="20000"/>
              </a:spcBef>
              <a:buClr>
                <a:srgbClr val="CC3300"/>
              </a:buClr>
              <a:buSzPct val="50000"/>
              <a:buFont typeface="Monotype Sorts" charset="0"/>
              <a:buNone/>
            </a:pPr>
            <a:r>
              <a:rPr lang="en-US" sz="1200" b="1">
                <a:solidFill>
                  <a:srgbClr val="000099"/>
                </a:solidFill>
                <a:latin typeface="Arial" charset="0"/>
              </a:rPr>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&lt;May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5</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atin typeface="Arial" charset="0"/>
              </a:rPr>
              <a:t>Call for Potentially Essential Patents</a:t>
            </a:r>
          </a:p>
        </p:txBody>
      </p:sp>
      <p:sp>
        <p:nvSpPr>
          <p:cNvPr id="10243" name="Rectangle 1027"/>
          <p:cNvSpPr>
            <a:spLocks noGrp="1" noChangeArrowheads="1"/>
          </p:cNvSpPr>
          <p:nvPr>
            <p:ph type="body" idx="1"/>
          </p:nvPr>
        </p:nvSpPr>
        <p:spPr/>
        <p:txBody>
          <a:bodyPr/>
          <a:lstStyle/>
          <a:p>
            <a:pPr>
              <a:buFont typeface="Arial" charset="0"/>
              <a:buChar char="•"/>
            </a:pPr>
            <a:r>
              <a:rPr lang="en-US" sz="2800">
                <a:latin typeface="Arial"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sz="2000">
                <a:latin typeface="Arial" charset="0"/>
              </a:rPr>
              <a:t>Either speak up now or</a:t>
            </a:r>
          </a:p>
          <a:p>
            <a:pPr lvl="1">
              <a:buFont typeface="Arial" charset="0"/>
              <a:buChar char="•"/>
            </a:pPr>
            <a:r>
              <a:rPr lang="en-US" sz="2000">
                <a:latin typeface="Arial" charset="0"/>
              </a:rPr>
              <a:t>Provide the chair of this group with the identity of the holder(s) of any and all such claims as soon as possible or</a:t>
            </a:r>
          </a:p>
          <a:p>
            <a:pPr lvl="1">
              <a:buFont typeface="Arial" charset="0"/>
              <a:buChar char="•"/>
            </a:pPr>
            <a:r>
              <a:rPr lang="en-US" sz="2000">
                <a:latin typeface="Arial" charset="0"/>
              </a:rPr>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#3</a:t>
            </a:r>
          </a:p>
        </p:txBody>
      </p:sp>
      <p:sp>
        <p:nvSpPr>
          <p:cNvPr id="2" name="Date Placeholder 1"/>
          <p:cNvSpPr>
            <a:spLocks noGrp="1"/>
          </p:cNvSpPr>
          <p:nvPr>
            <p:ph type="dt" sz="half" idx="10"/>
          </p:nvPr>
        </p:nvSpPr>
        <p:spPr/>
        <p:txBody>
          <a:bodyPr/>
          <a:lstStyle/>
          <a:p>
            <a:pPr>
              <a:defRPr/>
            </a:pPr>
            <a:r>
              <a:rPr lang="en-US" smtClean="0"/>
              <a:t>&lt;May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6</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sz="3200" u="sng">
                <a:latin typeface="Arial" charset="0"/>
              </a:rPr>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eaLnBrk="0" hangingPunct="0">
              <a:lnSpc>
                <a:spcPct val="80000"/>
              </a:lnSpc>
              <a:spcBef>
                <a:spcPct val="20000"/>
              </a:spcBef>
              <a:spcAft>
                <a:spcPct val="40000"/>
              </a:spcAft>
              <a:buClr>
                <a:srgbClr val="CC3300"/>
              </a:buClr>
              <a:buSzPct val="50000"/>
              <a:buFont typeface="Arial" charset="0"/>
              <a:buChar char="•"/>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a:solidFill>
                  <a:srgbClr val="000099"/>
                </a:solidFill>
                <a:latin typeface="Arial" charset="0"/>
              </a:rPr>
              <a:t>Don’t discuss the interpretation, validity, or essentiality of patents/patent claims. </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a:solidFill>
                  <a:srgbClr val="000099"/>
                </a:solidFill>
                <a:latin typeface="Arial" charset="0"/>
              </a:rPr>
              <a:t>Don’t discuss specific license rates, terms, or conditions.</a:t>
            </a:r>
          </a:p>
          <a:p>
            <a:pPr marL="1143000" lvl="2" indent="-228600" eaLnBrk="0" hangingPunct="0">
              <a:lnSpc>
                <a:spcPct val="80000"/>
              </a:lnSpc>
              <a:spcBef>
                <a:spcPct val="20000"/>
              </a:spcBef>
              <a:spcAft>
                <a:spcPct val="40000"/>
              </a:spcAft>
              <a:buClr>
                <a:srgbClr val="CC3300"/>
              </a:buClr>
              <a:buSzPct val="50000"/>
              <a:buFont typeface="Arial" charset="0"/>
              <a:buChar char="•"/>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eaLnBrk="0" hangingPunct="0">
              <a:lnSpc>
                <a:spcPct val="80000"/>
              </a:lnSpc>
              <a:spcBef>
                <a:spcPct val="20000"/>
              </a:spcBef>
              <a:spcAft>
                <a:spcPct val="40000"/>
              </a:spcAft>
              <a:buClr>
                <a:srgbClr val="CC3300"/>
              </a:buClr>
              <a:buSzPct val="50000"/>
              <a:buFont typeface="Arial" charset="0"/>
              <a:buChar char="•"/>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a:solidFill>
                  <a:srgbClr val="000099"/>
                </a:solidFill>
                <a:latin typeface="Arial" charset="0"/>
              </a:rPr>
              <a:t>Don’t discuss or engage in the fixing of product prices, allocation of customers, or division of sales markets.</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a:solidFill>
                  <a:srgbClr val="000099"/>
                </a:solidFill>
                <a:latin typeface="Arial" charset="0"/>
              </a:rPr>
              <a:t>Don’t discuss the status or substance of ongoing or threatened litigation.</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a:solidFill>
                  <a:srgbClr val="000099"/>
                </a:solidFill>
                <a:latin typeface="Arial" charset="0"/>
              </a:rPr>
              <a:t>Don’t be silent if inappropriate topics are discussed … do formally object.</a:t>
            </a:r>
          </a:p>
          <a:p>
            <a:pPr marL="230188" indent="-230188" algn="ctr" eaLnBrk="0" hangingPunct="0">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sz="1200" b="1">
              <a:solidFill>
                <a:srgbClr val="000099"/>
              </a:solidFill>
              <a:latin typeface="Arial" charset="0"/>
            </a:endParaRPr>
          </a:p>
          <a:p>
            <a:pPr marL="230188" indent="-230188" algn="ctr" eaLnBrk="0" hangingPunct="0">
              <a:lnSpc>
                <a:spcPct val="80000"/>
              </a:lnSpc>
              <a:spcBef>
                <a:spcPct val="20000"/>
              </a:spcBef>
              <a:buClr>
                <a:srgbClr val="CC3300"/>
              </a:buClr>
              <a:buSzPct val="50000"/>
              <a:buFont typeface="Monotype Sorts" charset="0"/>
              <a:buNone/>
            </a:pPr>
            <a:r>
              <a:rPr lang="en-US" sz="1200" b="1">
                <a:solidFill>
                  <a:srgbClr val="000099"/>
                </a:solidFill>
                <a:latin typeface="Arial" charset="0"/>
              </a:rPr>
              <a:t>See </a:t>
            </a:r>
            <a:r>
              <a:rPr lang="en-US" sz="1200" b="1" i="1">
                <a:solidFill>
                  <a:srgbClr val="000099"/>
                </a:solidFill>
                <a:latin typeface="Arial" charset="0"/>
              </a:rPr>
              <a:t>IEEE-SA Standards Board Operations Manual</a:t>
            </a:r>
            <a:r>
              <a:rPr lang="en-US" sz="1200" b="1">
                <a:solidFill>
                  <a:srgbClr val="000099"/>
                </a:solidFill>
                <a:latin typeface="Arial" charset="0"/>
              </a:rPr>
              <a:t>, clause 5.3.10 and </a:t>
            </a:r>
            <a:r>
              <a:rPr lang="en-GB" sz="1200" b="1">
                <a:solidFill>
                  <a:srgbClr val="000099"/>
                </a:solidFill>
                <a:latin typeface="Arial" charset="0"/>
              </a:rPr>
              <a:t>“Promoting Competition and Innovation: What You Need to Know about the IEEE Standards Association's Antitrust and Competition Policy”</a:t>
            </a:r>
            <a:r>
              <a:rPr lang="en-US" sz="1200" b="1">
                <a:solidFill>
                  <a:srgbClr val="000099"/>
                </a:solidFill>
                <a:latin typeface="Arial" charset="0"/>
              </a:rPr>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#4</a:t>
            </a:r>
            <a:endParaRPr lang="en-US" sz="2400">
              <a:solidFill>
                <a:schemeClr val="tx1"/>
              </a:solidFill>
              <a:latin typeface="Times New Roman" charset="0"/>
            </a:endParaRPr>
          </a:p>
        </p:txBody>
      </p:sp>
      <p:sp>
        <p:nvSpPr>
          <p:cNvPr id="2" name="Date Placeholder 1"/>
          <p:cNvSpPr>
            <a:spLocks noGrp="1"/>
          </p:cNvSpPr>
          <p:nvPr>
            <p:ph type="dt" sz="half" idx="10"/>
          </p:nvPr>
        </p:nvSpPr>
        <p:spPr/>
        <p:txBody>
          <a:bodyPr/>
          <a:lstStyle/>
          <a:p>
            <a:pPr>
              <a:defRPr/>
            </a:pPr>
            <a:r>
              <a:rPr lang="en-US" smtClean="0"/>
              <a:t>&lt;May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7</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2015&gt;</a:t>
            </a:r>
            <a:endParaRPr lang="en-US" sz="1400"/>
          </a:p>
        </p:txBody>
      </p:sp>
      <p:sp>
        <p:nvSpPr>
          <p:cNvPr id="3379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379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A3A51FB-5A75-9A45-A17E-5844EA2DA793}" type="slidenum">
              <a:rPr lang="en-US"/>
              <a:pPr/>
              <a:t>8</a:t>
            </a:fld>
            <a:endParaRPr lang="en-US"/>
          </a:p>
        </p:txBody>
      </p:sp>
      <p:sp>
        <p:nvSpPr>
          <p:cNvPr id="33796"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EEEEEC27-9AB7-2748-97A7-7ACDD150DF3D}" type="slidenum">
              <a:rPr lang="en-US"/>
              <a:pPr algn="ctr"/>
              <a:t>8</a:t>
            </a:fld>
            <a:endParaRPr lang="en-US"/>
          </a:p>
        </p:txBody>
      </p:sp>
      <p:sp>
        <p:nvSpPr>
          <p:cNvPr id="33797" name="Rectangle 2"/>
          <p:cNvSpPr>
            <a:spLocks noGrp="1" noChangeArrowheads="1"/>
          </p:cNvSpPr>
          <p:nvPr>
            <p:ph type="title" idx="4294967295"/>
          </p:nvPr>
        </p:nvSpPr>
        <p:spPr/>
        <p:txBody>
          <a:bodyPr/>
          <a:lstStyle/>
          <a:p>
            <a:r>
              <a:rPr lang="en-US" dirty="0" err="1" smtClean="0">
                <a:latin typeface="Times New Roman" charset="0"/>
                <a:ea typeface="ＭＳ Ｐゴシック" charset="0"/>
                <a:cs typeface="ＭＳ Ｐゴシック" charset="0"/>
              </a:rPr>
              <a:t>SCmaintenance</a:t>
            </a:r>
            <a:r>
              <a:rPr lang="en-US" dirty="0" smtClean="0">
                <a:latin typeface="Times New Roman" charset="0"/>
                <a:ea typeface="ＭＳ Ｐゴシック" charset="0"/>
                <a:cs typeface="ＭＳ Ｐゴシック" charset="0"/>
              </a:rPr>
              <a:t>/</a:t>
            </a:r>
            <a:r>
              <a:rPr lang="en-US" dirty="0" err="1" smtClean="0">
                <a:latin typeface="Times New Roman" charset="0"/>
                <a:ea typeface="ＭＳ Ｐゴシック" charset="0"/>
                <a:cs typeface="ＭＳ Ｐゴシック" charset="0"/>
              </a:rPr>
              <a:t>SCwng</a:t>
            </a:r>
            <a:r>
              <a:rPr lang="en-US" dirty="0" smtClean="0">
                <a:latin typeface="Times New Roman" charset="0"/>
                <a:ea typeface="ＭＳ Ｐゴシック" charset="0"/>
                <a:cs typeface="ＭＳ Ｐゴシック" charset="0"/>
              </a:rPr>
              <a:t> Officer</a:t>
            </a:r>
            <a:endParaRPr lang="en-US" dirty="0">
              <a:latin typeface="Times New Roman" charset="0"/>
              <a:ea typeface="ＭＳ Ｐゴシック" charset="0"/>
              <a:cs typeface="ＭＳ Ｐゴシック" charset="0"/>
            </a:endParaRPr>
          </a:p>
        </p:txBody>
      </p:sp>
      <p:sp>
        <p:nvSpPr>
          <p:cNvPr id="33798" name="Rectangle 3"/>
          <p:cNvSpPr>
            <a:spLocks noGrp="1" noChangeArrowheads="1"/>
          </p:cNvSpPr>
          <p:nvPr>
            <p:ph type="body" idx="4294967295"/>
          </p:nvPr>
        </p:nvSpPr>
        <p:spPr>
          <a:xfrm>
            <a:off x="762000" y="1752600"/>
            <a:ext cx="7772400" cy="4419600"/>
          </a:xfrm>
        </p:spPr>
        <p:txBody>
          <a:bodyPr/>
          <a:lstStyle/>
          <a:p>
            <a:pPr>
              <a:lnSpc>
                <a:spcPct val="80000"/>
              </a:lnSpc>
              <a:buFontTx/>
              <a:buNone/>
            </a:pPr>
            <a:r>
              <a:rPr lang="en-US" sz="1800" dirty="0">
                <a:latin typeface="Arial" charset="0"/>
                <a:ea typeface="ＭＳ Ｐゴシック" charset="0"/>
                <a:cs typeface="ＭＳ Ｐゴシック" charset="0"/>
              </a:rPr>
              <a:t>Chair:		</a:t>
            </a:r>
            <a:r>
              <a:rPr lang="en-US" sz="1800" dirty="0" smtClean="0">
                <a:latin typeface="Arial" charset="0"/>
                <a:ea typeface="ＭＳ Ｐゴシック" charset="0"/>
                <a:cs typeface="ＭＳ Ｐゴシック" charset="0"/>
              </a:rPr>
              <a:t>	Patrick </a:t>
            </a:r>
            <a:r>
              <a:rPr lang="en-US" sz="1800" dirty="0">
                <a:latin typeface="Arial" charset="0"/>
                <a:ea typeface="ＭＳ Ｐゴシック" charset="0"/>
                <a:cs typeface="ＭＳ Ｐゴシック" charset="0"/>
              </a:rPr>
              <a:t>Kinney</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Vice </a:t>
            </a:r>
            <a:r>
              <a:rPr lang="en-US" sz="1800" dirty="0" smtClean="0">
                <a:latin typeface="Arial" charset="0"/>
                <a:ea typeface="ＭＳ Ｐゴシック" charset="0"/>
                <a:cs typeface="ＭＳ Ｐゴシック" charset="0"/>
              </a:rPr>
              <a:t>Chair		Ben Rolfe</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smtClean="0">
                <a:latin typeface="Arial" charset="0"/>
                <a:ea typeface="ＭＳ Ｐゴシック" charset="0"/>
                <a:cs typeface="ＭＳ Ｐゴシック" charset="0"/>
              </a:rPr>
              <a:t>Secretary	</a:t>
            </a:r>
            <a:endParaRPr lang="en-US" sz="1800" dirty="0">
              <a:latin typeface="Arial"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772400" cy="1066800"/>
          </a:xfrm>
        </p:spPr>
        <p:txBody>
          <a:bodyPr/>
          <a:lstStyle/>
          <a:p>
            <a:r>
              <a:rPr lang="en-US" dirty="0" smtClean="0"/>
              <a:t>Revision Schedule</a:t>
            </a:r>
            <a:endParaRPr lang="en-US" sz="2400" dirty="0"/>
          </a:p>
        </p:txBody>
      </p:sp>
      <p:sp>
        <p:nvSpPr>
          <p:cNvPr id="3" name="Content Placeholder 2"/>
          <p:cNvSpPr>
            <a:spLocks noGrp="1"/>
          </p:cNvSpPr>
          <p:nvPr>
            <p:ph idx="1"/>
          </p:nvPr>
        </p:nvSpPr>
        <p:spPr>
          <a:xfrm>
            <a:off x="609600" y="1447800"/>
            <a:ext cx="7770813" cy="4264025"/>
          </a:xfrm>
        </p:spPr>
        <p:txBody>
          <a:bodyPr>
            <a:normAutofit fontScale="85000" lnSpcReduction="20000"/>
          </a:bodyPr>
          <a:lstStyle/>
          <a:p>
            <a:r>
              <a:rPr lang="en-US" sz="1900" b="1" dirty="0">
                <a:solidFill>
                  <a:srgbClr val="0000FF"/>
                </a:solidFill>
              </a:rPr>
              <a:t>Comment collection		 </a:t>
            </a:r>
          </a:p>
          <a:p>
            <a:pPr lvl="1">
              <a:buFont typeface="Arial"/>
              <a:buChar char="•"/>
            </a:pPr>
            <a:r>
              <a:rPr lang="en-US" sz="1900" b="1" dirty="0">
                <a:solidFill>
                  <a:srgbClr val="0000FF"/>
                </a:solidFill>
              </a:rPr>
              <a:t>Start			23 May 2014</a:t>
            </a:r>
          </a:p>
          <a:p>
            <a:pPr lvl="1">
              <a:buFont typeface="Arial"/>
              <a:buChar char="•"/>
            </a:pPr>
            <a:r>
              <a:rPr lang="en-US" sz="1900" b="1" dirty="0">
                <a:solidFill>
                  <a:srgbClr val="0000FF"/>
                </a:solidFill>
              </a:rPr>
              <a:t>End			6 June 2014</a:t>
            </a:r>
          </a:p>
          <a:p>
            <a:r>
              <a:rPr lang="en-US" sz="1900" b="1" dirty="0">
                <a:solidFill>
                  <a:srgbClr val="0000FF"/>
                </a:solidFill>
              </a:rPr>
              <a:t>Letter Ballot </a:t>
            </a:r>
          </a:p>
          <a:p>
            <a:pPr lvl="1">
              <a:buFont typeface="Arial"/>
              <a:buChar char="•"/>
            </a:pPr>
            <a:r>
              <a:rPr lang="en-US" sz="1900" b="1" dirty="0">
                <a:solidFill>
                  <a:srgbClr val="0000FF"/>
                </a:solidFill>
              </a:rPr>
              <a:t>Start			14 June 2014</a:t>
            </a:r>
          </a:p>
          <a:p>
            <a:pPr lvl="1">
              <a:buFont typeface="Arial"/>
              <a:buChar char="•"/>
            </a:pPr>
            <a:r>
              <a:rPr lang="en-US" sz="1900" b="1" dirty="0">
                <a:solidFill>
                  <a:srgbClr val="0000FF"/>
                </a:solidFill>
              </a:rPr>
              <a:t>End			13 July </a:t>
            </a:r>
            <a:r>
              <a:rPr lang="en-US" sz="1900" b="1" dirty="0" smtClean="0">
                <a:solidFill>
                  <a:srgbClr val="0000FF"/>
                </a:solidFill>
              </a:rPr>
              <a:t>2014</a:t>
            </a:r>
            <a:endParaRPr lang="en-US" sz="1900" b="1" dirty="0">
              <a:solidFill>
                <a:srgbClr val="0000FF"/>
              </a:solidFill>
            </a:endParaRPr>
          </a:p>
          <a:p>
            <a:r>
              <a:rPr lang="en-US" sz="1900" b="1" dirty="0" err="1">
                <a:solidFill>
                  <a:srgbClr val="0000FF"/>
                </a:solidFill>
              </a:rPr>
              <a:t>Recirculations</a:t>
            </a:r>
            <a:endParaRPr lang="en-US" sz="1900" b="1" dirty="0">
              <a:solidFill>
                <a:srgbClr val="0000FF"/>
              </a:solidFill>
            </a:endParaRPr>
          </a:p>
          <a:p>
            <a:pPr lvl="1">
              <a:buFont typeface="Arial"/>
              <a:buChar char="•"/>
            </a:pPr>
            <a:r>
              <a:rPr lang="en-US" sz="1900" b="1" dirty="0">
                <a:solidFill>
                  <a:srgbClr val="0000FF"/>
                </a:solidFill>
              </a:rPr>
              <a:t>Start			20 Oct 2014</a:t>
            </a:r>
          </a:p>
          <a:p>
            <a:pPr lvl="1">
              <a:buFont typeface="Arial"/>
              <a:buChar char="•"/>
            </a:pPr>
            <a:r>
              <a:rPr lang="en-US" sz="1900" b="1" dirty="0">
                <a:solidFill>
                  <a:srgbClr val="0000FF"/>
                </a:solidFill>
              </a:rPr>
              <a:t>End 			</a:t>
            </a:r>
            <a:r>
              <a:rPr lang="en-US" sz="1900" b="1" dirty="0" smtClean="0">
                <a:solidFill>
                  <a:srgbClr val="0000FF"/>
                </a:solidFill>
              </a:rPr>
              <a:t>6 Apr 2015</a:t>
            </a:r>
          </a:p>
          <a:p>
            <a:r>
              <a:rPr lang="en-US" sz="1900" b="1" dirty="0" smtClean="0"/>
              <a:t>Sponsor Ballot</a:t>
            </a:r>
          </a:p>
          <a:p>
            <a:pPr lvl="1">
              <a:buFont typeface="Arial"/>
              <a:buChar char="•"/>
            </a:pPr>
            <a:r>
              <a:rPr lang="en-US" sz="1900" b="1" dirty="0" smtClean="0">
                <a:solidFill>
                  <a:srgbClr val="0000FF"/>
                </a:solidFill>
              </a:rPr>
              <a:t>Start</a:t>
            </a:r>
            <a:r>
              <a:rPr lang="en-US" sz="1900" b="1" dirty="0">
                <a:solidFill>
                  <a:srgbClr val="0000FF"/>
                </a:solidFill>
              </a:rPr>
              <a:t>	 		</a:t>
            </a:r>
            <a:r>
              <a:rPr lang="en-US" sz="1900" b="1" dirty="0" smtClean="0">
                <a:solidFill>
                  <a:srgbClr val="0000FF"/>
                </a:solidFill>
              </a:rPr>
              <a:t>8 Apr, </a:t>
            </a:r>
            <a:r>
              <a:rPr lang="en-US" sz="1900" b="1" dirty="0">
                <a:solidFill>
                  <a:srgbClr val="0000FF"/>
                </a:solidFill>
              </a:rPr>
              <a:t>2015</a:t>
            </a:r>
          </a:p>
          <a:p>
            <a:pPr lvl="1">
              <a:buFont typeface="Arial"/>
              <a:buChar char="•"/>
            </a:pPr>
            <a:r>
              <a:rPr lang="en-US" sz="1900" b="1" dirty="0">
                <a:solidFill>
                  <a:srgbClr val="0000FF"/>
                </a:solidFill>
              </a:rPr>
              <a:t>Ends			</a:t>
            </a:r>
            <a:r>
              <a:rPr lang="en-US" sz="1900" b="1" dirty="0" smtClean="0">
                <a:solidFill>
                  <a:srgbClr val="0000FF"/>
                </a:solidFill>
              </a:rPr>
              <a:t>8 May</a:t>
            </a:r>
            <a:r>
              <a:rPr lang="en-US" sz="1900" b="1" dirty="0">
                <a:solidFill>
                  <a:srgbClr val="0000FF"/>
                </a:solidFill>
              </a:rPr>
              <a:t>, 2015</a:t>
            </a:r>
          </a:p>
          <a:p>
            <a:r>
              <a:rPr lang="en-US" sz="1900" b="1" dirty="0" err="1"/>
              <a:t>Recirculations</a:t>
            </a:r>
            <a:r>
              <a:rPr lang="en-US" sz="1900" b="1" dirty="0"/>
              <a:t>		</a:t>
            </a:r>
          </a:p>
          <a:p>
            <a:pPr lvl="1">
              <a:buFont typeface="Arial"/>
              <a:buChar char="•"/>
            </a:pPr>
            <a:r>
              <a:rPr lang="en-US" sz="1900" b="1" dirty="0"/>
              <a:t>Start			Jun, 2015</a:t>
            </a:r>
          </a:p>
          <a:p>
            <a:pPr lvl="1">
              <a:buFont typeface="Arial"/>
              <a:buChar char="•"/>
            </a:pPr>
            <a:r>
              <a:rPr lang="en-US" sz="1900" b="1" dirty="0"/>
              <a:t>End			Jul, 2015		</a:t>
            </a:r>
          </a:p>
          <a:p>
            <a:r>
              <a:rPr lang="en-US" sz="1900" b="1" dirty="0"/>
              <a:t>EC submittal 			17 July, 2015 (Hawaii)</a:t>
            </a:r>
          </a:p>
          <a:p>
            <a:r>
              <a:rPr lang="en-US" sz="1900" b="1" dirty="0"/>
              <a:t>RevCom			</a:t>
            </a:r>
            <a:r>
              <a:rPr lang="en-US" sz="1900" b="1" dirty="0" smtClean="0"/>
              <a:t>23 October </a:t>
            </a:r>
            <a:r>
              <a:rPr lang="en-US" sz="1900" b="1" dirty="0"/>
              <a:t>2015</a:t>
            </a:r>
          </a:p>
          <a:p>
            <a:pPr marL="457200" lvl="1" indent="0">
              <a:buNone/>
            </a:pPr>
            <a:endParaRPr lang="en-US" dirty="0" smtClean="0"/>
          </a:p>
          <a:p>
            <a:endParaRPr lang="en-US"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&lt;May 2015&gt;</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9</a:t>
            </a:fld>
            <a:endParaRPr lang="en-GB"/>
          </a:p>
        </p:txBody>
      </p:sp>
      <p:sp>
        <p:nvSpPr>
          <p:cNvPr id="7" name="Footer Placeholder 6"/>
          <p:cNvSpPr>
            <a:spLocks noGrp="1"/>
          </p:cNvSpPr>
          <p:nvPr>
            <p:ph type="ftr" idx="11"/>
          </p:nvPr>
        </p:nvSpPr>
        <p:spPr/>
        <p:txBody>
          <a:bodyPr/>
          <a:lstStyle/>
          <a:p>
            <a:pPr>
              <a:defRPr/>
            </a:pPr>
            <a:r>
              <a:rPr lang="en-GB" smtClean="0"/>
              <a:t>&lt;Pat Kinney&gt;, &lt;Kinney Consulting LLC&gt;</a:t>
            </a:r>
            <a:endParaRPr lang="en-GB" dirty="0"/>
          </a:p>
        </p:txBody>
      </p:sp>
    </p:spTree>
    <p:extLst>
      <p:ext uri="{BB962C8B-B14F-4D97-AF65-F5344CB8AC3E}">
        <p14:creationId xmlns:p14="http://schemas.microsoft.com/office/powerpoint/2010/main" val="3704376704"/>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32744</TotalTime>
  <Words>2315</Words>
  <Application>Microsoft Macintosh PowerPoint</Application>
  <PresentationFormat>On-screen Show (4:3)</PresentationFormat>
  <Paragraphs>412</Paragraphs>
  <Slides>23</Slides>
  <Notes>15</Notes>
  <HiddenSlides>6</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Default Design</vt:lpstr>
      <vt:lpstr>PowerPoint Presentation</vt:lpstr>
      <vt:lpstr>Meeting Goals (Agenda 15-15-0328-00)</vt:lpstr>
      <vt:lpstr>Instructions for the WG Chair</vt:lpstr>
      <vt:lpstr>Participants, Patents, and Duty to Inform</vt:lpstr>
      <vt:lpstr>Patent Related Links</vt:lpstr>
      <vt:lpstr>Call for Potentially Essential Patents</vt:lpstr>
      <vt:lpstr>Other Guidelines for IEEE WG Meetings</vt:lpstr>
      <vt:lpstr>SCmaintenance/SCwng Officer</vt:lpstr>
      <vt:lpstr>Revision Schedule</vt:lpstr>
      <vt:lpstr>Chair’s Role</vt:lpstr>
      <vt:lpstr>Voting Results</vt:lpstr>
      <vt:lpstr>SC Maintenance  Technical Comment Breakdown</vt:lpstr>
      <vt:lpstr>SC Maintenance  Technical Comment Grouping</vt:lpstr>
      <vt:lpstr>SC Maintenance Timing</vt:lpstr>
      <vt:lpstr>SC Maintenance  Meeting Accomplishments</vt:lpstr>
      <vt:lpstr>SC Maintenance  Meeting Accomplishments</vt:lpstr>
      <vt:lpstr>SCm motions </vt:lpstr>
      <vt:lpstr>SCm motions to WG15</vt:lpstr>
      <vt:lpstr>BRC Conference Calls:  Agenda Items</vt:lpstr>
      <vt:lpstr>BRC Conference Calls</vt:lpstr>
      <vt:lpstr>BRC Conference Calls</vt:lpstr>
      <vt:lpstr>WNG Summary</vt:lpstr>
      <vt:lpstr>SC WNG </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Opening Report for Vancouver</dc:title>
  <dc:subject>IEEE 802.15 &lt;SC Opening Report&gt;</dc:subject>
  <dc:creator>Pat Kinney</dc:creator>
  <cp:keywords/>
  <dc:description>&lt;15-15-0345-00-0mag&gt;</dc:description>
  <cp:lastModifiedBy>Pat Kinney</cp:lastModifiedBy>
  <cp:revision>602</cp:revision>
  <cp:lastPrinted>1998-02-10T13:28:06Z</cp:lastPrinted>
  <dcterms:created xsi:type="dcterms:W3CDTF">2009-07-12T16:25:16Z</dcterms:created>
  <dcterms:modified xsi:type="dcterms:W3CDTF">2015-05-15T01:14:08Z</dcterms:modified>
  <cp:category/>
</cp:coreProperties>
</file>