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64" r:id="rId3"/>
    <p:sldId id="287" r:id="rId4"/>
    <p:sldId id="288" r:id="rId5"/>
    <p:sldId id="289" r:id="rId6"/>
    <p:sldId id="290" r:id="rId7"/>
    <p:sldId id="291" r:id="rId8"/>
    <p:sldId id="271" r:id="rId9"/>
    <p:sldId id="278" r:id="rId10"/>
    <p:sldId id="272" r:id="rId11"/>
    <p:sldId id="277" r:id="rId12"/>
    <p:sldId id="281" r:id="rId13"/>
    <p:sldId id="293" r:id="rId14"/>
    <p:sldId id="294" r:id="rId15"/>
    <p:sldId id="292" r:id="rId16"/>
    <p:sldId id="295" r:id="rId17"/>
    <p:sldId id="283" r:id="rId18"/>
    <p:sldId id="284" r:id="rId19"/>
    <p:sldId id="297" r:id="rId20"/>
    <p:sldId id="285" r:id="rId21"/>
    <p:sldId id="296" r:id="rId22"/>
    <p:sldId id="286" r:id="rId23"/>
    <p:sldId id="280"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17" d="100"/>
          <a:sy n="117" d="100"/>
        </p:scale>
        <p:origin x="-194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17</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17</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18</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18</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20</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20</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21</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21</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May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15-0345-</a:t>
            </a:r>
            <a:r>
              <a:rPr lang="en-US" b="1" dirty="0" smtClean="0"/>
              <a:t>03-</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5/dcn/15/15-15-0344-00-0mag-revision-sb-comments.xls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hyperlink" Target="https://join.me/ieeesawg_802.15"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 Id="rId3" Type="http://schemas.openxmlformats.org/officeDocument/2006/relationships/hyperlink" Target="https://join.me/ieeesawg_802.15"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May2015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May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dirty="0"/>
              <a:t>137 </a:t>
            </a:r>
            <a:r>
              <a:rPr lang="en-US" sz="2400" dirty="0" smtClean="0"/>
              <a:t>	eligible </a:t>
            </a:r>
            <a:r>
              <a:rPr lang="en-US" sz="2400" dirty="0"/>
              <a:t>people in this ballot </a:t>
            </a:r>
            <a:r>
              <a:rPr lang="en-US" sz="2400" dirty="0" smtClean="0"/>
              <a:t>group</a:t>
            </a:r>
            <a:endParaRPr lang="en-US" sz="2400" dirty="0"/>
          </a:p>
          <a:p>
            <a:pPr marL="0" indent="0">
              <a:buNone/>
            </a:pPr>
            <a:r>
              <a:rPr lang="en-US" sz="2400" dirty="0" smtClean="0"/>
              <a:t>117	votes </a:t>
            </a:r>
            <a:r>
              <a:rPr lang="en-US" sz="2400" dirty="0"/>
              <a:t>received (85% returned</a:t>
            </a:r>
            <a:r>
              <a:rPr lang="en-US" sz="2400" dirty="0" smtClean="0"/>
              <a:t>)</a:t>
            </a:r>
          </a:p>
          <a:p>
            <a:pPr marL="0" indent="0">
              <a:buNone/>
            </a:pPr>
            <a:r>
              <a:rPr lang="en-US" sz="2400" dirty="0" smtClean="0"/>
              <a:t>103	affirmative votes (93% approval)</a:t>
            </a:r>
            <a:endParaRPr lang="en-US" sz="2400" dirty="0"/>
          </a:p>
          <a:p>
            <a:pPr marL="906463" indent="-850900">
              <a:buAutoNum type="arabicPlain" startAt="7"/>
            </a:pPr>
            <a:r>
              <a:rPr lang="en-US" sz="2400" dirty="0" smtClean="0"/>
              <a:t>negative </a:t>
            </a:r>
            <a:r>
              <a:rPr lang="en-US" sz="2400" dirty="0"/>
              <a:t>votes with comments</a:t>
            </a:r>
          </a:p>
          <a:p>
            <a:pPr marL="963613" indent="-963613">
              <a:buAutoNum type="arabicPlain" startAt="7"/>
            </a:pPr>
            <a:r>
              <a:rPr lang="en-US" sz="2400" dirty="0" smtClean="0"/>
              <a:t>abstention votes (5%)</a:t>
            </a:r>
          </a:p>
          <a:p>
            <a:pPr marL="0" indent="0">
              <a:buNone/>
            </a:pPr>
            <a:endParaRPr lang="en-US" sz="2000" dirty="0" smtClean="0"/>
          </a:p>
          <a:p>
            <a:pPr marL="0" indent="0">
              <a:buNone/>
            </a:pPr>
            <a:r>
              <a:rPr lang="en-US" sz="2000" dirty="0" smtClean="0"/>
              <a:t>447	COMMENTS (</a:t>
            </a:r>
            <a:r>
              <a:rPr lang="en-US" sz="2000" dirty="0" smtClean="0">
                <a:ln>
                  <a:solidFill>
                    <a:schemeClr val="accent2"/>
                  </a:solidFill>
                </a:ln>
                <a:hlinkClick r:id="rId2"/>
              </a:rPr>
              <a:t>15-15-0344-00</a:t>
            </a:r>
            <a:r>
              <a:rPr lang="en-US" sz="2000" dirty="0" smtClean="0"/>
              <a:t>)</a:t>
            </a:r>
          </a:p>
          <a:p>
            <a:pPr marL="0" indent="0">
              <a:buNone/>
            </a:pPr>
            <a:r>
              <a:rPr lang="en-US" sz="2000" dirty="0" smtClean="0"/>
              <a:t>173	MUST </a:t>
            </a:r>
            <a:r>
              <a:rPr lang="en-US" sz="2000" dirty="0"/>
              <a:t>BE SATISFIED </a:t>
            </a:r>
            <a:r>
              <a:rPr lang="en-US" sz="2000" dirty="0" smtClean="0"/>
              <a:t>COMMENTS</a:t>
            </a:r>
          </a:p>
          <a:p>
            <a:pPr marL="0" indent="0">
              <a:buNone/>
            </a:pPr>
            <a:r>
              <a:rPr lang="en-US" sz="2000" dirty="0"/>
              <a:t>174 	Marked as </a:t>
            </a:r>
            <a:r>
              <a:rPr lang="en-US" sz="2000" dirty="0" smtClean="0"/>
              <a:t>Editorial</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Technical Comment Breakdown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143000" y="1524000"/>
            <a:ext cx="4038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000" b="1" dirty="0" smtClean="0"/>
              <a:t>Clauses &lt;5		4</a:t>
            </a:r>
          </a:p>
          <a:p>
            <a:pPr marL="569913" indent="-342900">
              <a:buClr>
                <a:srgbClr val="FF0000"/>
              </a:buClr>
              <a:buFont typeface="Wingdings" charset="2"/>
              <a:buChar char="q"/>
            </a:pPr>
            <a:r>
              <a:rPr lang="en-US" sz="2000" b="1" dirty="0" smtClean="0"/>
              <a:t>Clause 5		10</a:t>
            </a:r>
          </a:p>
          <a:p>
            <a:pPr marL="569913" indent="-342900">
              <a:buClr>
                <a:srgbClr val="FF0000"/>
              </a:buClr>
              <a:buFont typeface="Wingdings" charset="2"/>
              <a:buChar char="q"/>
            </a:pPr>
            <a:r>
              <a:rPr lang="en-US" sz="2000" b="1" dirty="0" smtClean="0"/>
              <a:t>Clause 6		61</a:t>
            </a:r>
          </a:p>
          <a:p>
            <a:pPr marL="569913" indent="-342900">
              <a:buClr>
                <a:srgbClr val="FF0000"/>
              </a:buClr>
              <a:buFont typeface="Wingdings" charset="2"/>
              <a:buChar char="q"/>
            </a:pPr>
            <a:r>
              <a:rPr lang="en-US" sz="2000" b="1" dirty="0" smtClean="0"/>
              <a:t>Clause 7		121</a:t>
            </a:r>
          </a:p>
          <a:p>
            <a:pPr marL="569913" indent="-342900">
              <a:buClr>
                <a:srgbClr val="FF0000"/>
              </a:buClr>
              <a:buFont typeface="Wingdings" charset="2"/>
              <a:buChar char="q"/>
            </a:pPr>
            <a:r>
              <a:rPr lang="en-US" sz="2000" b="1" dirty="0" smtClean="0"/>
              <a:t>Clause 8		39</a:t>
            </a:r>
          </a:p>
          <a:p>
            <a:pPr marL="569913" indent="-342900">
              <a:buClr>
                <a:srgbClr val="FF0000"/>
              </a:buClr>
              <a:buFont typeface="Wingdings" charset="2"/>
              <a:buChar char="q"/>
            </a:pPr>
            <a:r>
              <a:rPr lang="en-US" sz="2000" b="1" dirty="0" smtClean="0"/>
              <a:t>Clause 9		9</a:t>
            </a:r>
          </a:p>
          <a:p>
            <a:pPr marL="569913" indent="-342900">
              <a:buClr>
                <a:srgbClr val="FF0000"/>
              </a:buClr>
              <a:buFont typeface="Wingdings" charset="2"/>
              <a:buChar char="q"/>
            </a:pPr>
            <a:r>
              <a:rPr lang="en-US" sz="2000" b="1" dirty="0" smtClean="0"/>
              <a:t>Clause 10		5</a:t>
            </a:r>
          </a:p>
          <a:p>
            <a:pPr marL="569913" indent="-342900">
              <a:buClr>
                <a:srgbClr val="FF0000"/>
              </a:buClr>
              <a:buFont typeface="Wingdings" charset="2"/>
              <a:buChar char="q"/>
            </a:pPr>
            <a:r>
              <a:rPr lang="en-US" sz="2000" b="1" dirty="0" smtClean="0"/>
              <a:t>Clause 11		1</a:t>
            </a:r>
          </a:p>
          <a:p>
            <a:pPr marL="569913" indent="-342900">
              <a:buClr>
                <a:srgbClr val="FF0000"/>
              </a:buClr>
              <a:buFont typeface="Wingdings" charset="2"/>
              <a:buChar char="q"/>
            </a:pPr>
            <a:r>
              <a:rPr lang="en-US" sz="2000" b="1" dirty="0" smtClean="0"/>
              <a:t>Clause 18		1</a:t>
            </a:r>
          </a:p>
          <a:p>
            <a:pPr marL="569913" indent="-342900">
              <a:buClr>
                <a:srgbClr val="FF0000"/>
              </a:buClr>
              <a:buFont typeface="Wingdings" charset="2"/>
              <a:buChar char="q"/>
            </a:pPr>
            <a:r>
              <a:rPr lang="en-US" sz="2000" b="1" dirty="0" smtClean="0"/>
              <a:t>Clause 19		1</a:t>
            </a:r>
          </a:p>
          <a:p>
            <a:pPr marL="569913" indent="-342900">
              <a:buClr>
                <a:srgbClr val="FF0000"/>
              </a:buClr>
              <a:buFont typeface="Wingdings" charset="2"/>
              <a:buChar char="q"/>
            </a:pPr>
            <a:r>
              <a:rPr lang="en-US" sz="2000" b="1" dirty="0" smtClean="0"/>
              <a:t>Clause 21		2</a:t>
            </a:r>
          </a:p>
          <a:p>
            <a:pPr marL="569913" indent="-342900">
              <a:buClr>
                <a:srgbClr val="FF0000"/>
              </a:buClr>
              <a:buFont typeface="Wingdings" charset="2"/>
              <a:buChar char="q"/>
            </a:pPr>
            <a:r>
              <a:rPr lang="en-US" sz="2000" b="1" dirty="0" smtClean="0"/>
              <a:t>Clause 22		3</a:t>
            </a:r>
          </a:p>
          <a:p>
            <a:pPr marL="569913" indent="-342900">
              <a:buClr>
                <a:srgbClr val="FF0000"/>
              </a:buClr>
              <a:buFont typeface="Wingdings" charset="2"/>
              <a:buChar char="q"/>
            </a:pPr>
            <a:r>
              <a:rPr lang="en-US" sz="2000" b="1" dirty="0" smtClean="0"/>
              <a:t>Clause 23		12</a:t>
            </a:r>
          </a:p>
          <a:p>
            <a:pPr marL="569913" indent="-342900">
              <a:buClr>
                <a:srgbClr val="FF0000"/>
              </a:buClr>
              <a:buFont typeface="Wingdings" charset="2"/>
              <a:buChar char="q"/>
            </a:pPr>
            <a:r>
              <a:rPr lang="en-US" sz="2000" b="1" dirty="0" smtClean="0"/>
              <a:t>Clause 28		1</a:t>
            </a:r>
          </a:p>
          <a:p>
            <a:pPr marL="569913" indent="-342900">
              <a:buClr>
                <a:srgbClr val="FF0000"/>
              </a:buClr>
              <a:buFont typeface="Wingdings" charset="2"/>
              <a:buChar char="q"/>
            </a:pPr>
            <a:r>
              <a:rPr lang="en-US" sz="2000" b="1" dirty="0" smtClean="0"/>
              <a:t>Other		5</a:t>
            </a:r>
          </a:p>
        </p:txBody>
      </p:sp>
    </p:spTree>
    <p:extLst>
      <p:ext uri="{BB962C8B-B14F-4D97-AF65-F5344CB8AC3E}">
        <p14:creationId xmlns:p14="http://schemas.microsoft.com/office/powerpoint/2010/main" val="3155206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152400" y="3810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Technical Comment Grouping</a:t>
            </a:r>
            <a:endParaRPr lang="en-US" sz="2800" dirty="0">
              <a:latin typeface="Times New Roman" charset="0"/>
              <a:ea typeface="ＭＳ Ｐゴシック" charset="0"/>
              <a:cs typeface="ＭＳ Ｐゴシック" charset="0"/>
            </a:endParaRPr>
          </a:p>
        </p:txBody>
      </p:sp>
      <p:sp>
        <p:nvSpPr>
          <p:cNvPr id="8" name="Rectangle 5"/>
          <p:cNvSpPr>
            <a:spLocks noChangeArrowheads="1"/>
          </p:cNvSpPr>
          <p:nvPr/>
        </p:nvSpPr>
        <p:spPr bwMode="auto">
          <a:xfrm>
            <a:off x="304800" y="2438400"/>
            <a:ext cx="4191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000" b="1" dirty="0" smtClean="0"/>
              <a:t>LLDN		L Winkel</a:t>
            </a:r>
          </a:p>
          <a:p>
            <a:pPr marL="569913" indent="-342900">
              <a:buClr>
                <a:srgbClr val="FF0000"/>
              </a:buClr>
              <a:buFont typeface="Wingdings" charset="2"/>
              <a:buChar char="q"/>
            </a:pPr>
            <a:r>
              <a:rPr lang="en-US" sz="2000" b="1" dirty="0" err="1" smtClean="0"/>
              <a:t>Frak</a:t>
            </a:r>
            <a:r>
              <a:rPr lang="en-US" sz="2000" b="1" dirty="0" smtClean="0"/>
              <a:t>		J Haapola</a:t>
            </a:r>
          </a:p>
          <a:p>
            <a:pPr marL="569913" indent="-342900">
              <a:buClr>
                <a:srgbClr val="FF0000"/>
              </a:buClr>
              <a:buFont typeface="Wingdings" charset="2"/>
              <a:buChar char="q"/>
            </a:pPr>
            <a:r>
              <a:rPr lang="en-US" sz="2000" b="1" dirty="0" smtClean="0"/>
              <a:t>TSCH		P Kinney</a:t>
            </a:r>
            <a:endParaRPr lang="en-US" sz="2000" b="1" dirty="0"/>
          </a:p>
          <a:p>
            <a:pPr marL="569913" indent="-342900">
              <a:buClr>
                <a:srgbClr val="FF0000"/>
              </a:buClr>
              <a:buFont typeface="Wingdings" charset="2"/>
              <a:buChar char="q"/>
            </a:pPr>
            <a:r>
              <a:rPr lang="en-US" sz="2000" b="1" dirty="0" smtClean="0"/>
              <a:t>Integer Encoding	All</a:t>
            </a:r>
          </a:p>
          <a:p>
            <a:pPr marL="569913" indent="-342900">
              <a:buClr>
                <a:srgbClr val="FF0000"/>
              </a:buClr>
              <a:buFont typeface="Wingdings" charset="2"/>
              <a:buChar char="q"/>
            </a:pPr>
            <a:r>
              <a:rPr lang="en-US" sz="2000" b="1" dirty="0" smtClean="0"/>
              <a:t>PCA		J Haapola</a:t>
            </a:r>
          </a:p>
          <a:p>
            <a:pPr marL="569913" indent="-342900">
              <a:buClr>
                <a:srgbClr val="FF0000"/>
              </a:buClr>
              <a:buFont typeface="Wingdings" charset="2"/>
              <a:buChar char="q"/>
            </a:pPr>
            <a:r>
              <a:rPr lang="en-US" sz="2000" b="1" dirty="0" smtClean="0"/>
              <a:t>PAN ID		M McInnis</a:t>
            </a:r>
          </a:p>
          <a:p>
            <a:pPr marL="569913" indent="-342900">
              <a:buClr>
                <a:srgbClr val="FF0000"/>
              </a:buClr>
              <a:buFont typeface="Wingdings" charset="2"/>
              <a:buChar char="q"/>
            </a:pPr>
            <a:r>
              <a:rPr lang="en-US" sz="2000" b="1" dirty="0" err="1" smtClean="0"/>
              <a:t>DRate</a:t>
            </a:r>
            <a:r>
              <a:rPr lang="en-US" sz="2000" b="1" dirty="0"/>
              <a:t> </a:t>
            </a:r>
            <a:r>
              <a:rPr lang="en-US" sz="2000" b="1" dirty="0" smtClean="0"/>
              <a:t>(data rate)	All</a:t>
            </a:r>
          </a:p>
          <a:p>
            <a:pPr marL="569913" indent="-342900">
              <a:buClr>
                <a:srgbClr val="FF0000"/>
              </a:buClr>
              <a:buFont typeface="Wingdings" charset="2"/>
              <a:buChar char="q"/>
            </a:pPr>
            <a:r>
              <a:rPr lang="en-US" sz="2000" b="1" dirty="0" smtClean="0"/>
              <a:t>PICS		M McInnis</a:t>
            </a:r>
          </a:p>
          <a:p>
            <a:pPr marL="227013">
              <a:buClr>
                <a:srgbClr val="FF0000"/>
              </a:buClr>
            </a:pPr>
            <a:endParaRPr lang="en-US" sz="2000" b="1" dirty="0" smtClean="0"/>
          </a:p>
        </p:txBody>
      </p:sp>
      <p:sp>
        <p:nvSpPr>
          <p:cNvPr id="2" name="Rectangle 1"/>
          <p:cNvSpPr/>
          <p:nvPr/>
        </p:nvSpPr>
        <p:spPr>
          <a:xfrm>
            <a:off x="4495800" y="2362200"/>
            <a:ext cx="4343400" cy="2554545"/>
          </a:xfrm>
          <a:prstGeom prst="rect">
            <a:avLst/>
          </a:prstGeom>
        </p:spPr>
        <p:txBody>
          <a:bodyPr wrap="square">
            <a:spAutoFit/>
          </a:bodyPr>
          <a:lstStyle/>
          <a:p>
            <a:pPr marL="569913" indent="-342900">
              <a:buClr>
                <a:srgbClr val="FF0000"/>
              </a:buClr>
              <a:buFont typeface="Wingdings" charset="2"/>
              <a:buChar char="q"/>
              <a:tabLst>
                <a:tab pos="2055813" algn="l"/>
              </a:tabLst>
            </a:pPr>
            <a:r>
              <a:rPr lang="en-US" sz="2000" b="1" dirty="0"/>
              <a:t>Security	</a:t>
            </a:r>
            <a:r>
              <a:rPr lang="en-US" sz="2000" b="1" dirty="0" smtClean="0"/>
              <a:t>T </a:t>
            </a:r>
            <a:r>
              <a:rPr lang="en-US" sz="2000" b="1" dirty="0"/>
              <a:t>Kivinen/J Gilb</a:t>
            </a:r>
          </a:p>
          <a:p>
            <a:pPr marL="569913" indent="-342900">
              <a:buClr>
                <a:srgbClr val="FF0000"/>
              </a:buClr>
              <a:buFont typeface="Wingdings" charset="2"/>
              <a:buChar char="q"/>
              <a:tabLst>
                <a:tab pos="2055813" algn="l"/>
              </a:tabLst>
            </a:pPr>
            <a:r>
              <a:rPr lang="en-US" sz="2000" b="1" dirty="0"/>
              <a:t>Ack </a:t>
            </a:r>
            <a:r>
              <a:rPr lang="en-US" sz="2000" b="1" dirty="0" smtClean="0"/>
              <a:t>Timing	All</a:t>
            </a:r>
            <a:endParaRPr lang="en-US" sz="2000" b="1" dirty="0"/>
          </a:p>
          <a:p>
            <a:pPr marL="569913" indent="-342900">
              <a:buClr>
                <a:srgbClr val="FF0000"/>
              </a:buClr>
              <a:buFont typeface="Wingdings" charset="2"/>
              <a:buChar char="q"/>
              <a:tabLst>
                <a:tab pos="2055813" algn="l"/>
              </a:tabLst>
            </a:pPr>
            <a:r>
              <a:rPr lang="en-US" sz="2000" b="1" dirty="0"/>
              <a:t>RIT	</a:t>
            </a:r>
            <a:r>
              <a:rPr lang="en-US" sz="2000" b="1" dirty="0" smtClean="0"/>
              <a:t>A </a:t>
            </a:r>
            <a:r>
              <a:rPr lang="en-US" sz="2000" b="1" dirty="0"/>
              <a:t>Kumar</a:t>
            </a:r>
          </a:p>
          <a:p>
            <a:pPr marL="569913" indent="-342900">
              <a:buClr>
                <a:srgbClr val="FF0000"/>
              </a:buClr>
              <a:buFont typeface="Wingdings" charset="2"/>
              <a:buChar char="q"/>
              <a:tabLst>
                <a:tab pos="2055813" algn="l"/>
              </a:tabLst>
            </a:pPr>
            <a:r>
              <a:rPr lang="en-US" sz="2000" b="1" dirty="0"/>
              <a:t>Clause 23	</a:t>
            </a:r>
            <a:r>
              <a:rPr lang="en-US" sz="2000" b="1" dirty="0" smtClean="0"/>
              <a:t>J </a:t>
            </a:r>
            <a:r>
              <a:rPr lang="en-US" sz="2000" b="1" dirty="0"/>
              <a:t>Haapola</a:t>
            </a:r>
          </a:p>
          <a:p>
            <a:pPr marL="569913" indent="-342900">
              <a:buClr>
                <a:srgbClr val="FF0000"/>
              </a:buClr>
              <a:buFont typeface="Wingdings" charset="2"/>
              <a:buChar char="q"/>
              <a:tabLst>
                <a:tab pos="2055813" algn="l"/>
              </a:tabLst>
            </a:pPr>
            <a:r>
              <a:rPr lang="en-US" sz="2000" b="1" dirty="0"/>
              <a:t>TRLE	</a:t>
            </a:r>
            <a:r>
              <a:rPr lang="en-US" sz="2000" b="1" dirty="0" smtClean="0"/>
              <a:t>S </a:t>
            </a:r>
            <a:r>
              <a:rPr lang="en-US" sz="2000" b="1" dirty="0"/>
              <a:t>Soon-Joo</a:t>
            </a:r>
          </a:p>
          <a:p>
            <a:pPr marL="569913" indent="-342900">
              <a:buClr>
                <a:srgbClr val="FF0000"/>
              </a:buClr>
              <a:buFont typeface="Wingdings" charset="2"/>
              <a:buChar char="q"/>
              <a:tabLst>
                <a:tab pos="2055813" algn="l"/>
              </a:tabLst>
            </a:pPr>
            <a:r>
              <a:rPr lang="en-US" sz="2000" b="1" dirty="0"/>
              <a:t>General	</a:t>
            </a:r>
            <a:r>
              <a:rPr lang="en-US" sz="2000" b="1" dirty="0" smtClean="0"/>
              <a:t>All</a:t>
            </a:r>
            <a:endParaRPr lang="en-US" sz="2000" b="1" dirty="0"/>
          </a:p>
          <a:p>
            <a:pPr marL="569913" indent="-342900">
              <a:buClr>
                <a:srgbClr val="FF0000"/>
              </a:buClr>
              <a:buFont typeface="Wingdings" charset="2"/>
              <a:buChar char="q"/>
              <a:tabLst>
                <a:tab pos="1995488" algn="l"/>
              </a:tabLst>
            </a:pPr>
            <a:r>
              <a:rPr lang="en-US" sz="2000" b="1" dirty="0"/>
              <a:t>DSME	</a:t>
            </a:r>
            <a:r>
              <a:rPr lang="en-US" sz="2000" b="1" dirty="0" smtClean="0"/>
              <a:t>TBD</a:t>
            </a:r>
            <a:endParaRPr lang="en-US" sz="2000" b="1" dirty="0"/>
          </a:p>
          <a:p>
            <a:pPr marL="569913" indent="-342900">
              <a:buClr>
                <a:srgbClr val="FF0000"/>
              </a:buClr>
              <a:buFont typeface="Wingdings" charset="2"/>
              <a:buChar char="q"/>
              <a:tabLst>
                <a:tab pos="2055813" algn="l"/>
              </a:tabLst>
            </a:pPr>
            <a:r>
              <a:rPr lang="en-US" sz="2000" b="1" dirty="0"/>
              <a:t>TVWS	</a:t>
            </a:r>
            <a:r>
              <a:rPr lang="en-US" sz="2000" b="1" dirty="0" smtClean="0"/>
              <a:t>K </a:t>
            </a:r>
            <a:r>
              <a:rPr lang="en-US" sz="2000" b="1" dirty="0"/>
              <a:t>Shah</a:t>
            </a:r>
          </a:p>
        </p:txBody>
      </p:sp>
    </p:spTree>
    <p:extLst>
      <p:ext uri="{BB962C8B-B14F-4D97-AF65-F5344CB8AC3E}">
        <p14:creationId xmlns:p14="http://schemas.microsoft.com/office/powerpoint/2010/main" val="3254016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304800"/>
            <a:ext cx="7772400" cy="762000"/>
          </a:xfrm>
        </p:spPr>
        <p:txBody>
          <a:bodyPr/>
          <a:lstStyle/>
          <a:p>
            <a:r>
              <a:rPr lang="en-US" b="1" dirty="0" smtClean="0">
                <a:latin typeface="Times New Roman" charset="0"/>
                <a:ea typeface="ＭＳ Ｐゴシック" charset="0"/>
                <a:cs typeface="ＭＳ Ｐゴシック" charset="0"/>
              </a:rPr>
              <a:t>SC Maintenance Timing</a:t>
            </a:r>
            <a:endParaRPr lang="en-US" sz="2800" dirty="0">
              <a:latin typeface="Times New Roman" charset="0"/>
              <a:ea typeface="ＭＳ Ｐゴシック" charset="0"/>
              <a:cs typeface="ＭＳ Ｐゴシック" charset="0"/>
            </a:endParaRPr>
          </a:p>
        </p:txBody>
      </p:sp>
      <p:sp>
        <p:nvSpPr>
          <p:cNvPr id="8" name="Rectangle 5"/>
          <p:cNvSpPr>
            <a:spLocks noChangeArrowheads="1"/>
          </p:cNvSpPr>
          <p:nvPr/>
        </p:nvSpPr>
        <p:spPr bwMode="auto">
          <a:xfrm>
            <a:off x="762000" y="1295400"/>
            <a:ext cx="8077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000" b="1" dirty="0" smtClean="0"/>
              <a:t>Originator calculation for Acknowledgment time</a:t>
            </a:r>
          </a:p>
          <a:p>
            <a:pPr marL="569913" indent="-342900">
              <a:buClr>
                <a:srgbClr val="FF0000"/>
              </a:buClr>
              <a:buFont typeface="Wingdings" charset="2"/>
              <a:buChar char="q"/>
            </a:pPr>
            <a:r>
              <a:rPr lang="en-US" sz="2000" b="1" dirty="0" smtClean="0"/>
              <a:t>Variable Preamble Length</a:t>
            </a:r>
          </a:p>
          <a:p>
            <a:pPr marL="1027113" lvl="1" indent="-342900">
              <a:buClr>
                <a:srgbClr val="FF0000"/>
              </a:buClr>
              <a:buFont typeface="Wingdings" charset="2"/>
              <a:buChar char="q"/>
            </a:pPr>
            <a:r>
              <a:rPr lang="en-US" sz="2000" b="1" dirty="0" smtClean="0"/>
              <a:t>UWB, SUN, TVWS, LECIM</a:t>
            </a:r>
          </a:p>
          <a:p>
            <a:pPr marL="1027113" lvl="1" indent="-342900">
              <a:buClr>
                <a:srgbClr val="FF0000"/>
              </a:buClr>
              <a:buFont typeface="Wingdings" charset="2"/>
              <a:buChar char="q"/>
            </a:pPr>
            <a:r>
              <a:rPr lang="en-US" sz="2000" b="1" dirty="0" smtClean="0"/>
              <a:t>Recommend to use default PHR lengths to calculate timing</a:t>
            </a:r>
          </a:p>
          <a:p>
            <a:pPr marL="1484313" lvl="2" indent="-342900">
              <a:buClr>
                <a:srgbClr val="FF0000"/>
              </a:buClr>
              <a:buFont typeface="Wingdings" charset="2"/>
              <a:buChar char="q"/>
            </a:pPr>
            <a:r>
              <a:rPr lang="en-US" sz="2000" b="1" dirty="0" smtClean="0"/>
              <a:t>Use comment assignees to define defaults</a:t>
            </a:r>
          </a:p>
          <a:p>
            <a:pPr marL="569913" indent="-342900">
              <a:buClr>
                <a:srgbClr val="FF0000"/>
              </a:buClr>
              <a:buFont typeface="Wingdings" charset="2"/>
              <a:buChar char="q"/>
            </a:pPr>
            <a:r>
              <a:rPr lang="en-US" sz="2000" b="1" dirty="0" smtClean="0"/>
              <a:t>Number and Length of IEs</a:t>
            </a:r>
          </a:p>
          <a:p>
            <a:pPr marL="1027113" lvl="1" indent="-342900">
              <a:buClr>
                <a:srgbClr val="FF0000"/>
              </a:buClr>
              <a:buFont typeface="Wingdings" charset="2"/>
              <a:buChar char="q"/>
            </a:pPr>
            <a:r>
              <a:rPr lang="en-US" sz="2000" b="1" dirty="0" smtClean="0"/>
              <a:t>Calculation should use only those IEs required by the mode, e.g. time sync info IE for TSCH</a:t>
            </a:r>
          </a:p>
          <a:p>
            <a:pPr marL="569913" indent="-342900">
              <a:buClr>
                <a:srgbClr val="FF0000"/>
              </a:buClr>
              <a:buFont typeface="Wingdings" charset="2"/>
              <a:buChar char="q"/>
            </a:pPr>
            <a:r>
              <a:rPr lang="en-US" sz="2000" b="1" dirty="0" smtClean="0"/>
              <a:t>Variable Length Frame Payload</a:t>
            </a:r>
          </a:p>
          <a:p>
            <a:pPr marL="1027113" lvl="1" indent="-342900">
              <a:buClr>
                <a:srgbClr val="FF0000"/>
              </a:buClr>
              <a:buFont typeface="Wingdings" charset="2"/>
              <a:buChar char="q"/>
            </a:pPr>
            <a:r>
              <a:rPr lang="en-US" sz="2000" b="1" dirty="0" smtClean="0"/>
              <a:t>Calculation includes only MIC if present</a:t>
            </a:r>
          </a:p>
        </p:txBody>
      </p:sp>
      <p:sp>
        <p:nvSpPr>
          <p:cNvPr id="9" name="Rectangle 5"/>
          <p:cNvSpPr>
            <a:spLocks noChangeArrowheads="1"/>
          </p:cNvSpPr>
          <p:nvPr/>
        </p:nvSpPr>
        <p:spPr bwMode="auto">
          <a:xfrm>
            <a:off x="762000" y="4343400"/>
            <a:ext cx="8153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000" b="1" dirty="0" smtClean="0"/>
              <a:t>Guard Times (between end of one slot and start of another slot</a:t>
            </a:r>
          </a:p>
          <a:p>
            <a:pPr marL="569913" indent="-342900">
              <a:buClr>
                <a:srgbClr val="FF0000"/>
              </a:buClr>
              <a:buFont typeface="Wingdings" charset="2"/>
              <a:buChar char="q"/>
            </a:pPr>
            <a:r>
              <a:rPr lang="en-US" sz="2000" b="1" dirty="0" smtClean="0"/>
              <a:t>TSCH</a:t>
            </a:r>
          </a:p>
          <a:p>
            <a:pPr marL="1027113" lvl="1" indent="-342900">
              <a:buClr>
                <a:srgbClr val="FF0000"/>
              </a:buClr>
              <a:buFont typeface="Wingdings" charset="2"/>
              <a:buChar char="q"/>
            </a:pPr>
            <a:r>
              <a:rPr lang="en-US" sz="2000" b="1" dirty="0" smtClean="0"/>
              <a:t>Absorbed by </a:t>
            </a:r>
            <a:r>
              <a:rPr lang="en-US" sz="2000" b="1" i="1" dirty="0" err="1" smtClean="0"/>
              <a:t>macTsCcaOffset</a:t>
            </a:r>
            <a:endParaRPr lang="en-US" sz="2000" b="1" dirty="0" smtClean="0"/>
          </a:p>
          <a:p>
            <a:pPr marL="569913" indent="-342900">
              <a:buClr>
                <a:srgbClr val="FF0000"/>
              </a:buClr>
              <a:buFont typeface="Wingdings" charset="2"/>
              <a:buChar char="q"/>
            </a:pPr>
            <a:r>
              <a:rPr lang="en-US" sz="2000" b="1" dirty="0" smtClean="0"/>
              <a:t>GTS</a:t>
            </a:r>
          </a:p>
          <a:p>
            <a:pPr marL="1027113" lvl="1" indent="-342900">
              <a:buClr>
                <a:srgbClr val="FF0000"/>
              </a:buClr>
              <a:buFont typeface="Wingdings" charset="2"/>
              <a:buChar char="q"/>
            </a:pPr>
            <a:r>
              <a:rPr lang="en-US" sz="2000" b="1" dirty="0" smtClean="0"/>
              <a:t>Add subclause 8.4.3.6 from 15.3-2003 </a:t>
            </a:r>
          </a:p>
          <a:p>
            <a:pPr marL="569913" indent="-342900">
              <a:buClr>
                <a:srgbClr val="FF0000"/>
              </a:buClr>
              <a:buFont typeface="Wingdings" charset="2"/>
              <a:buChar char="q"/>
            </a:pPr>
            <a:r>
              <a:rPr lang="en-US" sz="2000" b="1" dirty="0" smtClean="0"/>
              <a:t>DSME</a:t>
            </a:r>
          </a:p>
          <a:p>
            <a:pPr marL="1027113" lvl="1" indent="-342900">
              <a:buClr>
                <a:srgbClr val="FF0000"/>
              </a:buClr>
              <a:buFont typeface="Wingdings" charset="2"/>
              <a:buChar char="q"/>
              <a:tabLst>
                <a:tab pos="1600200" algn="l"/>
              </a:tabLst>
            </a:pPr>
            <a:r>
              <a:rPr lang="en-US" sz="2000" b="1" dirty="0" smtClean="0"/>
              <a:t>Request from DSME assignee</a:t>
            </a:r>
          </a:p>
        </p:txBody>
      </p:sp>
    </p:spTree>
    <p:extLst>
      <p:ext uri="{BB962C8B-B14F-4D97-AF65-F5344CB8AC3E}">
        <p14:creationId xmlns:p14="http://schemas.microsoft.com/office/powerpoint/2010/main" val="2576203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676400"/>
            <a:ext cx="8382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endParaRPr lang="en-US" sz="2400" b="1" dirty="0"/>
          </a:p>
        </p:txBody>
      </p:sp>
      <p:sp>
        <p:nvSpPr>
          <p:cNvPr id="2" name="Rectangle 1"/>
          <p:cNvSpPr/>
          <p:nvPr/>
        </p:nvSpPr>
        <p:spPr>
          <a:xfrm>
            <a:off x="533400" y="1600200"/>
            <a:ext cx="8915400" cy="3046988"/>
          </a:xfrm>
          <a:prstGeom prst="rect">
            <a:avLst/>
          </a:prstGeom>
        </p:spPr>
        <p:txBody>
          <a:bodyPr wrap="square">
            <a:spAutoFit/>
          </a:bodyPr>
          <a:lstStyle/>
          <a:p>
            <a:pPr marL="1027113" lvl="1" indent="-342900">
              <a:buClr>
                <a:srgbClr val="FF0000"/>
              </a:buClr>
              <a:buFont typeface="Wingdings" charset="2"/>
              <a:buChar char="q"/>
            </a:pPr>
            <a:r>
              <a:rPr lang="en-US" sz="2400" b="1" dirty="0" smtClean="0"/>
              <a:t>Total Comments = </a:t>
            </a:r>
            <a:r>
              <a:rPr lang="en-US" sz="2400" b="1" dirty="0" smtClean="0"/>
              <a:t>451</a:t>
            </a:r>
            <a:endParaRPr lang="en-US" sz="2400" b="1" dirty="0" smtClean="0"/>
          </a:p>
          <a:p>
            <a:pPr marL="1484313" lvl="2" indent="-342900">
              <a:buClr>
                <a:srgbClr val="FF0000"/>
              </a:buClr>
              <a:buFont typeface="Wingdings" charset="2"/>
              <a:buChar char="q"/>
            </a:pPr>
            <a:r>
              <a:rPr lang="en-US" sz="2400" b="1" dirty="0" smtClean="0"/>
              <a:t>447 </a:t>
            </a:r>
            <a:r>
              <a:rPr lang="en-US" sz="2400" b="1" smtClean="0"/>
              <a:t>Sponsor Ballot</a:t>
            </a:r>
            <a:endParaRPr lang="en-US" sz="2400" b="1" dirty="0" smtClean="0"/>
          </a:p>
          <a:p>
            <a:pPr marL="1484313" lvl="2" indent="-342900">
              <a:buClr>
                <a:srgbClr val="FF0000"/>
              </a:buClr>
              <a:buFont typeface="Wingdings" charset="2"/>
              <a:buChar char="q"/>
            </a:pPr>
            <a:r>
              <a:rPr lang="en-US" sz="2400" b="1" dirty="0" smtClean="0"/>
              <a:t>4 </a:t>
            </a:r>
            <a:r>
              <a:rPr lang="en-US" sz="2400" b="1" dirty="0" smtClean="0"/>
              <a:t>Rogue</a:t>
            </a:r>
          </a:p>
          <a:p>
            <a:pPr marL="1027113" lvl="1" indent="-342900">
              <a:buClr>
                <a:srgbClr val="FF0000"/>
              </a:buClr>
              <a:buFont typeface="Wingdings" charset="2"/>
              <a:buChar char="q"/>
            </a:pPr>
            <a:r>
              <a:rPr lang="en-US" sz="2400" b="1" dirty="0" smtClean="0"/>
              <a:t>Resolved = </a:t>
            </a:r>
            <a:r>
              <a:rPr lang="en-US" sz="2400" b="1" dirty="0" smtClean="0"/>
              <a:t>86</a:t>
            </a:r>
            <a:endParaRPr lang="en-US" sz="2400" b="1" dirty="0" smtClean="0"/>
          </a:p>
          <a:p>
            <a:pPr marL="1484313" lvl="2" indent="-342900">
              <a:buClr>
                <a:srgbClr val="FF0000"/>
              </a:buClr>
              <a:buFont typeface="Wingdings" charset="2"/>
              <a:buChar char="q"/>
            </a:pPr>
            <a:r>
              <a:rPr lang="en-US" sz="2400" b="1" dirty="0" smtClean="0"/>
              <a:t>45 </a:t>
            </a:r>
            <a:r>
              <a:rPr lang="en-US" sz="2400" b="1" dirty="0" smtClean="0"/>
              <a:t>Accept</a:t>
            </a:r>
          </a:p>
          <a:p>
            <a:pPr marL="1484313" lvl="2" indent="-342900">
              <a:buClr>
                <a:srgbClr val="FF0000"/>
              </a:buClr>
              <a:buFont typeface="Wingdings" charset="2"/>
              <a:buChar char="q"/>
            </a:pPr>
            <a:r>
              <a:rPr lang="en-US" sz="2400" b="1" dirty="0" smtClean="0"/>
              <a:t>39 </a:t>
            </a:r>
            <a:r>
              <a:rPr lang="en-US" sz="2400" b="1" dirty="0" smtClean="0"/>
              <a:t>Revise</a:t>
            </a:r>
          </a:p>
          <a:p>
            <a:pPr marL="1484313" lvl="2" indent="-342900">
              <a:buClr>
                <a:srgbClr val="FF0000"/>
              </a:buClr>
              <a:buFont typeface="Wingdings" charset="2"/>
              <a:buChar char="q"/>
            </a:pPr>
            <a:r>
              <a:rPr lang="en-US" sz="2400" b="1" dirty="0" smtClean="0"/>
              <a:t>2 </a:t>
            </a:r>
            <a:r>
              <a:rPr lang="en-US" sz="2400" b="1" dirty="0" smtClean="0"/>
              <a:t>	Reject</a:t>
            </a:r>
          </a:p>
          <a:p>
            <a:pPr marL="1484313" lvl="2"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1045600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16</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382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400" b="1" dirty="0"/>
              <a:t>Comments reviewed for editorial vs. technical</a:t>
            </a:r>
          </a:p>
          <a:p>
            <a:pPr marL="569913" indent="-342900">
              <a:buClr>
                <a:srgbClr val="FF0000"/>
              </a:buClr>
              <a:buFont typeface="Wingdings" charset="2"/>
              <a:buChar char="q"/>
            </a:pPr>
            <a:r>
              <a:rPr lang="en-US" sz="2400" b="1" dirty="0"/>
              <a:t>Comments </a:t>
            </a:r>
            <a:r>
              <a:rPr lang="en-US" sz="2400" b="1" dirty="0" smtClean="0"/>
              <a:t>grouped and assigned</a:t>
            </a:r>
            <a:endParaRPr lang="en-US" sz="2400" b="1" dirty="0"/>
          </a:p>
          <a:p>
            <a:pPr marL="569913" indent="-342900">
              <a:buClr>
                <a:srgbClr val="FF0000"/>
              </a:buClr>
              <a:buFont typeface="Wingdings" charset="2"/>
              <a:buChar char="q"/>
            </a:pPr>
            <a:r>
              <a:rPr lang="en-US" sz="2400" b="1" dirty="0" smtClean="0"/>
              <a:t>Security Issues</a:t>
            </a:r>
          </a:p>
          <a:p>
            <a:pPr marL="1027113" lvl="1" indent="-342900">
              <a:buClr>
                <a:srgbClr val="FF0000"/>
              </a:buClr>
              <a:buFont typeface="Wingdings" charset="2"/>
              <a:buChar char="q"/>
            </a:pPr>
            <a:r>
              <a:rPr lang="en-US" sz="2400" b="1" dirty="0" smtClean="0"/>
              <a:t>Reviewed and completed (15-15-0388-00)</a:t>
            </a:r>
          </a:p>
          <a:p>
            <a:pPr marL="569913" indent="-342900">
              <a:buClr>
                <a:srgbClr val="FF0000"/>
              </a:buClr>
              <a:buFont typeface="Wingdings" charset="2"/>
              <a:buChar char="q"/>
            </a:pPr>
            <a:r>
              <a:rPr lang="en-US" sz="2400" b="1" dirty="0" smtClean="0"/>
              <a:t>TSCH Issues</a:t>
            </a:r>
          </a:p>
          <a:p>
            <a:pPr marL="1027113" lvl="1" indent="-342900">
              <a:buClr>
                <a:srgbClr val="FF0000"/>
              </a:buClr>
              <a:buFont typeface="Wingdings" charset="2"/>
              <a:buChar char="q"/>
            </a:pPr>
            <a:r>
              <a:rPr lang="en-US" sz="2400" b="1" dirty="0" smtClean="0"/>
              <a:t>Not been reviewed, phone conference</a:t>
            </a:r>
          </a:p>
          <a:p>
            <a:pPr marL="569913" indent="-342900">
              <a:buClr>
                <a:srgbClr val="FF0000"/>
              </a:buClr>
              <a:buFont typeface="Wingdings" charset="2"/>
              <a:buChar char="q"/>
            </a:pPr>
            <a:r>
              <a:rPr lang="en-US" sz="2400" b="1" dirty="0" smtClean="0"/>
              <a:t>LLDN Issues</a:t>
            </a:r>
          </a:p>
          <a:p>
            <a:pPr marL="1027113" lvl="1" indent="-342900">
              <a:buClr>
                <a:srgbClr val="FF0000"/>
              </a:buClr>
              <a:buFont typeface="Wingdings" charset="2"/>
              <a:buChar char="q"/>
            </a:pPr>
            <a:r>
              <a:rPr lang="en-US" sz="2400" b="1" dirty="0"/>
              <a:t>Not been reviewed, phone conference</a:t>
            </a:r>
          </a:p>
          <a:p>
            <a:pPr marL="569913" indent="-342900">
              <a:buClr>
                <a:srgbClr val="FF0000"/>
              </a:buClr>
              <a:buFont typeface="Wingdings" charset="2"/>
              <a:buChar char="q"/>
            </a:pPr>
            <a:r>
              <a:rPr lang="en-US" sz="2400" b="1" dirty="0" smtClean="0"/>
              <a:t>Other MAC Issues</a:t>
            </a:r>
          </a:p>
          <a:p>
            <a:pPr marL="1027113" lvl="1" indent="-342900">
              <a:buClr>
                <a:srgbClr val="FF0000"/>
              </a:buClr>
              <a:buFont typeface="Wingdings" charset="2"/>
              <a:buChar char="q"/>
            </a:pPr>
            <a:r>
              <a:rPr lang="en-US" sz="2400" b="1" dirty="0" smtClean="0"/>
              <a:t>Encoding reviewed, General started</a:t>
            </a:r>
          </a:p>
          <a:p>
            <a:pPr marL="569913" indent="-342900">
              <a:buClr>
                <a:srgbClr val="FF0000"/>
              </a:buClr>
              <a:buFont typeface="Wingdings" charset="2"/>
              <a:buChar char="q"/>
            </a:pPr>
            <a:r>
              <a:rPr lang="en-US" sz="2400" b="1" dirty="0" smtClean="0"/>
              <a:t>PHY Issues</a:t>
            </a:r>
          </a:p>
          <a:p>
            <a:pPr marL="1027113" lvl="1" indent="-342900">
              <a:buClr>
                <a:srgbClr val="FF0000"/>
              </a:buClr>
              <a:buFont typeface="Wingdings" charset="2"/>
              <a:buChar char="q"/>
            </a:pPr>
            <a:r>
              <a:rPr lang="en-US" sz="2400" b="1" dirty="0"/>
              <a:t>Not been reviewed, phone </a:t>
            </a:r>
            <a:r>
              <a:rPr lang="en-US" sz="2400" b="1" dirty="0" smtClean="0"/>
              <a:t>conference</a:t>
            </a:r>
          </a:p>
          <a:p>
            <a:pPr marL="569913" indent="-342900">
              <a:buClr>
                <a:srgbClr val="FF0000"/>
              </a:buClr>
              <a:buFont typeface="Wingdings" charset="2"/>
              <a:buChar char="q"/>
            </a:pPr>
            <a:r>
              <a:rPr lang="en-US" sz="2400" b="1" dirty="0" smtClean="0"/>
              <a:t>Flow Charts and Security State Diagrams</a:t>
            </a:r>
          </a:p>
          <a:p>
            <a:pPr marL="1027113" lvl="1" indent="-342900">
              <a:buClr>
                <a:srgbClr val="FF0000"/>
              </a:buClr>
              <a:buFont typeface="Wingdings" charset="2"/>
              <a:buChar char="q"/>
            </a:pPr>
            <a:r>
              <a:rPr lang="en-US" sz="2400" b="1" dirty="0"/>
              <a:t>Not been reviewed, phone </a:t>
            </a:r>
            <a:r>
              <a:rPr lang="en-US" sz="2400" b="1" dirty="0" smtClean="0"/>
              <a:t>conference</a:t>
            </a:r>
            <a:endParaRPr lang="en-US" sz="2400" b="1" dirty="0"/>
          </a:p>
        </p:txBody>
      </p:sp>
    </p:spTree>
    <p:extLst>
      <p:ext uri="{BB962C8B-B14F-4D97-AF65-F5344CB8AC3E}">
        <p14:creationId xmlns:p14="http://schemas.microsoft.com/office/powerpoint/2010/main" val="2098692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17</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a:t>
            </a:r>
            <a:r>
              <a:rPr lang="en-US" sz="2000" i="1" dirty="0" smtClean="0"/>
              <a:t>Sponsor </a:t>
            </a:r>
            <a:r>
              <a:rPr lang="en-US" sz="2000" i="1" dirty="0"/>
              <a:t>B</a:t>
            </a:r>
            <a:r>
              <a:rPr lang="en-US" sz="2000" i="1" dirty="0" smtClean="0"/>
              <a:t>alloting </a:t>
            </a:r>
            <a:r>
              <a:rPr lang="en-US" sz="2000" i="1" dirty="0"/>
              <a:t>of the 802.15.4 Revision draft standard with the following membership: </a:t>
            </a:r>
            <a:r>
              <a:rPr lang="en-US" sz="2000" dirty="0"/>
              <a:t>Pat </a:t>
            </a:r>
            <a:r>
              <a:rPr lang="en-US" sz="2000" dirty="0" smtClean="0"/>
              <a:t>Kinney, </a:t>
            </a:r>
            <a:r>
              <a:rPr lang="en-US" sz="2000" dirty="0"/>
              <a:t>James Gilb, </a:t>
            </a:r>
            <a:r>
              <a:rPr lang="en-US" sz="2000" dirty="0" smtClean="0"/>
              <a:t>Jussi Haapola, Jeritt Kent, Benjamin </a:t>
            </a:r>
            <a:r>
              <a:rPr lang="en-US" sz="2000" dirty="0"/>
              <a:t>Rolfe, Clint Powell, Billy Verso, Kunal </a:t>
            </a:r>
            <a:r>
              <a:rPr lang="en-US" sz="2000" dirty="0" smtClean="0"/>
              <a:t>Shah, Fumihide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T Kivinen moved, C Powell seconded.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Sponsor </a:t>
            </a:r>
            <a:r>
              <a:rPr lang="en-US" sz="2000" i="1" dirty="0"/>
              <a:t>B</a:t>
            </a:r>
            <a:r>
              <a:rPr lang="en-US" sz="2000" i="1" dirty="0" smtClean="0"/>
              <a:t>alloting of the 802.15.4 Revision draft standard with the following membership: </a:t>
            </a:r>
            <a:r>
              <a:rPr lang="en-US" sz="2000" dirty="0" smtClean="0"/>
              <a:t>Pat Kinney, James Gilb, Jussi Haapola, Jeritt Kent, Benjamin Rolfe, Clint Powell, Billy Verso, Kunal Shah, Fumihide Kojima, Tero Kivinen,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Kinney</a:t>
            </a:r>
            <a:r>
              <a:rPr lang="en-US" sz="2200" dirty="0"/>
              <a:t> </a:t>
            </a:r>
            <a:r>
              <a:rPr lang="en-US" sz="2200" dirty="0" smtClean="0"/>
              <a:t>on behalf of Standing Committee</a:t>
            </a:r>
            <a:endParaRPr lang="en-US" sz="2000" b="1" i="1" dirty="0" smtClean="0">
              <a:latin typeface="+mj-lt"/>
              <a:ea typeface="ＭＳ Ｐゴシック" charset="0"/>
              <a:cs typeface="ＭＳ Ｐゴシック" charset="0"/>
            </a:endParaRPr>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sp>
        <p:nvSpPr>
          <p:cNvPr id="21509" name="Rectangle 2"/>
          <p:cNvSpPr>
            <a:spLocks noGrp="1" noChangeArrowheads="1"/>
          </p:cNvSpPr>
          <p:nvPr>
            <p:ph type="title" idx="4294967295"/>
          </p:nvPr>
        </p:nvSpPr>
        <p:spPr>
          <a:xfrm>
            <a:off x="381000" y="762000"/>
            <a:ext cx="7772400" cy="762000"/>
          </a:xfrm>
        </p:spPr>
        <p:txBody>
          <a:bodyPr/>
          <a:lstStyle/>
          <a:p>
            <a:r>
              <a:rPr lang="en-US" b="1" dirty="0" smtClean="0">
                <a:latin typeface="Times New Roman" charset="0"/>
                <a:ea typeface="ＭＳ Ｐゴシック" charset="0"/>
                <a:cs typeface="ＭＳ Ｐゴシック" charset="0"/>
              </a:rPr>
              <a:t>BRC Conference Calls: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Agenda Items</a:t>
            </a:r>
            <a:endParaRPr lang="en-US" sz="2800" dirty="0">
              <a:latin typeface="Times New Roman" charset="0"/>
              <a:ea typeface="ＭＳ Ｐゴシック" charset="0"/>
              <a:cs typeface="ＭＳ Ｐゴシック" charset="0"/>
            </a:endParaRPr>
          </a:p>
        </p:txBody>
      </p:sp>
      <p:sp>
        <p:nvSpPr>
          <p:cNvPr id="8" name="Rectangle 5"/>
          <p:cNvSpPr>
            <a:spLocks noChangeArrowheads="1"/>
          </p:cNvSpPr>
          <p:nvPr/>
        </p:nvSpPr>
        <p:spPr bwMode="auto">
          <a:xfrm>
            <a:off x="76200" y="2438400"/>
            <a:ext cx="41910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000" b="1" dirty="0" smtClean="0"/>
              <a:t>LLDN:  3 June	L Winkel</a:t>
            </a:r>
          </a:p>
          <a:p>
            <a:pPr marL="569913" indent="-342900">
              <a:buClr>
                <a:srgbClr val="FF0000"/>
              </a:buClr>
              <a:buFont typeface="Wingdings" charset="2"/>
              <a:buChar char="q"/>
            </a:pPr>
            <a:r>
              <a:rPr lang="en-US" sz="2000" b="1" dirty="0" err="1" smtClean="0"/>
              <a:t>Frak</a:t>
            </a:r>
            <a:r>
              <a:rPr lang="en-US" sz="2000" b="1" dirty="0" smtClean="0"/>
              <a:t>:  27 May	J Haapola</a:t>
            </a:r>
          </a:p>
          <a:p>
            <a:pPr marL="569913" indent="-342900">
              <a:buClr>
                <a:srgbClr val="FF0000"/>
              </a:buClr>
              <a:buFont typeface="Wingdings" charset="2"/>
              <a:buChar char="q"/>
            </a:pPr>
            <a:r>
              <a:rPr lang="en-US" sz="2000" b="1" dirty="0" smtClean="0"/>
              <a:t>TSCH:  TBD	P Kinney</a:t>
            </a:r>
            <a:endParaRPr lang="en-US" sz="2000" b="1" dirty="0"/>
          </a:p>
          <a:p>
            <a:pPr marL="569913" indent="-342900">
              <a:buClr>
                <a:srgbClr val="FF0000"/>
              </a:buClr>
              <a:buFont typeface="Wingdings" charset="2"/>
              <a:buChar char="q"/>
            </a:pPr>
            <a:r>
              <a:rPr lang="en-US" sz="2000" b="1" dirty="0" smtClean="0"/>
              <a:t>Integer Encoding	All</a:t>
            </a:r>
          </a:p>
          <a:p>
            <a:pPr marL="569913" indent="-342900">
              <a:buClr>
                <a:srgbClr val="FF0000"/>
              </a:buClr>
              <a:buFont typeface="Wingdings" charset="2"/>
              <a:buChar char="q"/>
            </a:pPr>
            <a:r>
              <a:rPr lang="en-US" sz="2000" b="1" dirty="0" smtClean="0"/>
              <a:t>PCA:  27 May	J Haapola</a:t>
            </a:r>
          </a:p>
          <a:p>
            <a:pPr marL="569913" indent="-342900">
              <a:buClr>
                <a:srgbClr val="FF0000"/>
              </a:buClr>
              <a:buFont typeface="Wingdings" charset="2"/>
              <a:buChar char="q"/>
            </a:pPr>
            <a:r>
              <a:rPr lang="en-US" sz="2000" b="1" dirty="0" smtClean="0"/>
              <a:t>PAN ID:  10 June	M McInnis</a:t>
            </a:r>
          </a:p>
          <a:p>
            <a:pPr marL="569913" indent="-342900">
              <a:buClr>
                <a:srgbClr val="FF0000"/>
              </a:buClr>
              <a:buFont typeface="Wingdings" charset="2"/>
              <a:buChar char="q"/>
            </a:pPr>
            <a:r>
              <a:rPr lang="en-US" sz="2000" b="1" dirty="0" err="1" smtClean="0"/>
              <a:t>DRate</a:t>
            </a:r>
            <a:r>
              <a:rPr lang="en-US" sz="2000" b="1" dirty="0"/>
              <a:t> </a:t>
            </a:r>
            <a:r>
              <a:rPr lang="en-US" sz="2000" b="1" dirty="0" smtClean="0"/>
              <a:t>(data rate)	All</a:t>
            </a:r>
          </a:p>
          <a:p>
            <a:pPr marL="569913" indent="-342900">
              <a:buClr>
                <a:srgbClr val="FF0000"/>
              </a:buClr>
              <a:buFont typeface="Wingdings" charset="2"/>
              <a:buChar char="q"/>
            </a:pPr>
            <a:r>
              <a:rPr lang="en-US" sz="2000" b="1" dirty="0" smtClean="0"/>
              <a:t>PICS:  10 June	M McInnis</a:t>
            </a:r>
          </a:p>
          <a:p>
            <a:pPr marL="227013">
              <a:buClr>
                <a:srgbClr val="FF0000"/>
              </a:buClr>
            </a:pPr>
            <a:endParaRPr lang="en-US" sz="2000" b="1" dirty="0" smtClean="0"/>
          </a:p>
        </p:txBody>
      </p:sp>
      <p:sp>
        <p:nvSpPr>
          <p:cNvPr id="2" name="Rectangle 1"/>
          <p:cNvSpPr/>
          <p:nvPr/>
        </p:nvSpPr>
        <p:spPr>
          <a:xfrm>
            <a:off x="4267200" y="2362200"/>
            <a:ext cx="4343400" cy="2554545"/>
          </a:xfrm>
          <a:prstGeom prst="rect">
            <a:avLst/>
          </a:prstGeom>
        </p:spPr>
        <p:txBody>
          <a:bodyPr wrap="square">
            <a:spAutoFit/>
          </a:bodyPr>
          <a:lstStyle/>
          <a:p>
            <a:pPr marL="569913" indent="-342900">
              <a:buClr>
                <a:srgbClr val="FF0000"/>
              </a:buClr>
              <a:buFont typeface="Wingdings" charset="2"/>
              <a:buChar char="q"/>
              <a:tabLst>
                <a:tab pos="2055813" algn="l"/>
              </a:tabLst>
            </a:pPr>
            <a:r>
              <a:rPr lang="en-US" sz="2000" b="1" dirty="0" smtClean="0"/>
              <a:t>Security</a:t>
            </a:r>
            <a:r>
              <a:rPr lang="en-US" sz="2000" b="1" dirty="0"/>
              <a:t>	</a:t>
            </a:r>
            <a:r>
              <a:rPr lang="en-US" sz="2000" b="1" dirty="0" smtClean="0"/>
              <a:t>T </a:t>
            </a:r>
            <a:r>
              <a:rPr lang="en-US" sz="2000" b="1" dirty="0"/>
              <a:t>Kivinen/J Gilb</a:t>
            </a:r>
          </a:p>
          <a:p>
            <a:pPr marL="569913" indent="-342900">
              <a:buClr>
                <a:srgbClr val="FF0000"/>
              </a:buClr>
              <a:buFont typeface="Wingdings" charset="2"/>
              <a:buChar char="q"/>
              <a:tabLst>
                <a:tab pos="2055813" algn="l"/>
              </a:tabLst>
            </a:pPr>
            <a:r>
              <a:rPr lang="en-US" sz="2000" b="1" dirty="0"/>
              <a:t>Ack </a:t>
            </a:r>
            <a:r>
              <a:rPr lang="en-US" sz="2000" b="1" dirty="0" smtClean="0"/>
              <a:t>Timing		All</a:t>
            </a:r>
            <a:endParaRPr lang="en-US" sz="2000" b="1" dirty="0"/>
          </a:p>
          <a:p>
            <a:pPr marL="569913" indent="-342900">
              <a:buClr>
                <a:srgbClr val="FF0000"/>
              </a:buClr>
              <a:buFont typeface="Wingdings" charset="2"/>
              <a:buChar char="q"/>
              <a:tabLst>
                <a:tab pos="2055813" algn="l"/>
              </a:tabLst>
            </a:pPr>
            <a:r>
              <a:rPr lang="en-US" sz="2000" b="1" dirty="0" smtClean="0"/>
              <a:t>RIT:  20 May		A </a:t>
            </a:r>
            <a:r>
              <a:rPr lang="en-US" sz="2000" b="1" dirty="0"/>
              <a:t>Kumar</a:t>
            </a:r>
          </a:p>
          <a:p>
            <a:pPr marL="569913" indent="-342900">
              <a:buClr>
                <a:srgbClr val="FF0000"/>
              </a:buClr>
              <a:buFont typeface="Wingdings" charset="2"/>
              <a:buChar char="q"/>
              <a:tabLst>
                <a:tab pos="2055813" algn="l"/>
              </a:tabLst>
            </a:pPr>
            <a:r>
              <a:rPr lang="en-US" sz="2000" b="1" dirty="0"/>
              <a:t>Clause </a:t>
            </a:r>
            <a:r>
              <a:rPr lang="en-US" sz="2000" b="1" dirty="0" smtClean="0"/>
              <a:t>23: 27 May</a:t>
            </a:r>
            <a:r>
              <a:rPr lang="en-US" sz="2000" b="1" dirty="0"/>
              <a:t>	</a:t>
            </a:r>
            <a:r>
              <a:rPr lang="en-US" sz="2000" b="1" dirty="0" smtClean="0"/>
              <a:t>J </a:t>
            </a:r>
            <a:r>
              <a:rPr lang="en-US" sz="2000" b="1" dirty="0"/>
              <a:t>Haapola</a:t>
            </a:r>
          </a:p>
          <a:p>
            <a:pPr marL="569913" indent="-342900">
              <a:buClr>
                <a:srgbClr val="FF0000"/>
              </a:buClr>
              <a:buFont typeface="Wingdings" charset="2"/>
              <a:buChar char="q"/>
              <a:tabLst>
                <a:tab pos="2055813" algn="l"/>
              </a:tabLst>
            </a:pPr>
            <a:r>
              <a:rPr lang="en-US" sz="2000" b="1" dirty="0"/>
              <a:t>TRLE	</a:t>
            </a:r>
            <a:r>
              <a:rPr lang="en-US" sz="2000" b="1" dirty="0" smtClean="0"/>
              <a:t>	S </a:t>
            </a:r>
            <a:r>
              <a:rPr lang="en-US" sz="2000" b="1" dirty="0"/>
              <a:t>Soon-Joo</a:t>
            </a:r>
          </a:p>
          <a:p>
            <a:pPr marL="569913" indent="-342900">
              <a:buClr>
                <a:srgbClr val="FF0000"/>
              </a:buClr>
              <a:buFont typeface="Wingdings" charset="2"/>
              <a:buChar char="q"/>
              <a:tabLst>
                <a:tab pos="2055813" algn="l"/>
              </a:tabLst>
            </a:pPr>
            <a:r>
              <a:rPr lang="en-US" sz="2000" b="1" dirty="0"/>
              <a:t>General	</a:t>
            </a:r>
            <a:r>
              <a:rPr lang="en-US" sz="2000" b="1" dirty="0" smtClean="0"/>
              <a:t>	All</a:t>
            </a:r>
            <a:endParaRPr lang="en-US" sz="2000" b="1" dirty="0"/>
          </a:p>
          <a:p>
            <a:pPr marL="569913" indent="-342900">
              <a:buClr>
                <a:srgbClr val="FF0000"/>
              </a:buClr>
              <a:buFont typeface="Wingdings" charset="2"/>
              <a:buChar char="q"/>
              <a:tabLst>
                <a:tab pos="1995488" algn="l"/>
              </a:tabLst>
            </a:pPr>
            <a:r>
              <a:rPr lang="en-US" sz="2000" b="1" dirty="0"/>
              <a:t>DSME	</a:t>
            </a:r>
            <a:r>
              <a:rPr lang="en-US" sz="2000" b="1" dirty="0" smtClean="0"/>
              <a:t>	TBD</a:t>
            </a:r>
            <a:endParaRPr lang="en-US" sz="2000" b="1" dirty="0"/>
          </a:p>
          <a:p>
            <a:pPr marL="569913" indent="-342900">
              <a:buClr>
                <a:srgbClr val="FF0000"/>
              </a:buClr>
              <a:buFont typeface="Wingdings" charset="2"/>
              <a:buChar char="q"/>
              <a:tabLst>
                <a:tab pos="2055813" algn="l"/>
              </a:tabLst>
            </a:pPr>
            <a:r>
              <a:rPr lang="en-US" sz="2000" b="1" dirty="0" smtClean="0"/>
              <a:t>TVWS - TBD</a:t>
            </a:r>
            <a:r>
              <a:rPr lang="en-US" sz="2000" b="1" dirty="0"/>
              <a:t>	</a:t>
            </a:r>
            <a:r>
              <a:rPr lang="en-US" sz="2000" b="1" dirty="0" smtClean="0"/>
              <a:t>	K </a:t>
            </a:r>
            <a:r>
              <a:rPr lang="en-US" sz="2000" b="1" dirty="0"/>
              <a:t>Shah</a:t>
            </a:r>
          </a:p>
        </p:txBody>
      </p:sp>
    </p:spTree>
    <p:extLst>
      <p:ext uri="{BB962C8B-B14F-4D97-AF65-F5344CB8AC3E}">
        <p14:creationId xmlns:p14="http://schemas.microsoft.com/office/powerpoint/2010/main" val="640123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15-15-0328-00)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915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a:t>Monday 11 May PM2: 802.15.4 Revision - Review Sponsor Ballot </a:t>
            </a:r>
            <a:r>
              <a:rPr lang="en-US" sz="2000" b="1" dirty="0" smtClean="0"/>
              <a:t>results</a:t>
            </a:r>
            <a:endParaRPr lang="en-US" sz="2000" dirty="0" smtClean="0"/>
          </a:p>
          <a:p>
            <a:pPr marL="569913" indent="-342900">
              <a:buClr>
                <a:srgbClr val="FF0000"/>
              </a:buClr>
              <a:buFont typeface="Wingdings" charset="2"/>
              <a:buChar char="q"/>
            </a:pPr>
            <a:r>
              <a:rPr lang="en-US" sz="2000" b="1" dirty="0" smtClean="0"/>
              <a:t>Tuesday </a:t>
            </a:r>
            <a:r>
              <a:rPr lang="en-US" sz="2000" b="1" dirty="0"/>
              <a:t>12 May AM1: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Tuesday 12 May PM1: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smtClean="0"/>
              <a:t>Wednesday </a:t>
            </a:r>
            <a:r>
              <a:rPr lang="en-US" sz="2000" b="1" dirty="0"/>
              <a:t>13 May AM1: 802.15.4 Revision </a:t>
            </a:r>
            <a:r>
              <a:rPr lang="en-US" sz="2000" b="1" dirty="0" smtClean="0"/>
              <a:t>–SB Comment </a:t>
            </a:r>
            <a:r>
              <a:rPr lang="en-US" sz="2000" b="1" dirty="0"/>
              <a:t>Resolution</a:t>
            </a:r>
            <a:r>
              <a:rPr lang="en-US" sz="2000" dirty="0"/>
              <a:t> </a:t>
            </a:r>
            <a:endParaRPr lang="en-US" sz="2000" b="1" dirty="0" smtClean="0"/>
          </a:p>
          <a:p>
            <a:pPr marL="569913" indent="-342900">
              <a:buClr>
                <a:srgbClr val="FF0000"/>
              </a:buClr>
              <a:buFont typeface="Wingdings" charset="2"/>
              <a:buChar char="q"/>
            </a:pPr>
            <a:r>
              <a:rPr lang="en-US" sz="2000" b="1" dirty="0" smtClean="0"/>
              <a:t>Wednesday 13 May, PM1: 802.15.4 Revision –SB Comment Resolution </a:t>
            </a:r>
          </a:p>
          <a:p>
            <a:pPr marL="569913" indent="-342900">
              <a:buClr>
                <a:srgbClr val="FF0000"/>
              </a:buClr>
              <a:buFont typeface="Wingdings" charset="2"/>
              <a:buChar char="q"/>
            </a:pPr>
            <a:r>
              <a:rPr lang="en-US" sz="2000" b="1" dirty="0" smtClean="0"/>
              <a:t>Thursday </a:t>
            </a:r>
            <a:r>
              <a:rPr lang="en-US" sz="2000" b="1" dirty="0"/>
              <a:t>14 May, AM1: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Thursday 14 May, AM2: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smtClean="0"/>
              <a:t>Thursday 14 May, PM1: 802.15.4 Revision Approval for recirculation, BRC membership and approval, BRC call dates and times</a:t>
            </a:r>
          </a:p>
          <a:p>
            <a:pPr marL="342900" indent="-342900">
              <a:buClr>
                <a:srgbClr val="FF0000"/>
              </a:buClr>
              <a:buFont typeface="Wingdings" charset="2"/>
              <a:buChar char="q"/>
            </a:pPr>
            <a:r>
              <a:rPr lang="en-US" sz="2800" b="1" dirty="0" smtClean="0"/>
              <a:t>SC WNG </a:t>
            </a:r>
            <a:r>
              <a:rPr lang="en-US" sz="2000" b="1" dirty="0" smtClean="0"/>
              <a:t>(Wed, 13 May, AM2)</a:t>
            </a:r>
          </a:p>
          <a:p>
            <a:pPr marL="577850" lvl="1" indent="-290513" eaLnBrk="0" fontAlgn="b" hangingPunct="0">
              <a:buClr>
                <a:srgbClr val="FF0000"/>
              </a:buClr>
              <a:buFont typeface="Wingdings" charset="2"/>
              <a:buChar char="q"/>
            </a:pPr>
            <a:r>
              <a:rPr lang="en-US" sz="2000" b="1" dirty="0" smtClean="0"/>
              <a:t>Guide for 802.15.4 presentation (15-15-0397-00) by J Gilb</a:t>
            </a:r>
          </a:p>
          <a:p>
            <a:pPr marL="577850" lvl="1" indent="-290513" eaLnBrk="0" fontAlgn="b" hangingPunct="0">
              <a:buClr>
                <a:srgbClr val="FF0000"/>
              </a:buClr>
              <a:buFont typeface="Wingdings" charset="2"/>
              <a:buChar char="q"/>
            </a:pPr>
            <a:r>
              <a:rPr lang="en-US" sz="2000" b="1" dirty="0" smtClean="0">
                <a:solidFill>
                  <a:srgbClr val="000000"/>
                </a:solidFill>
                <a:latin typeface="+mj-lt"/>
                <a:ea typeface="Lucida Grande"/>
                <a:cs typeface="Lucida Grande"/>
              </a:rPr>
              <a:t>NGMN 5G White Paper (15-15-0408-00) by T Kürner</a:t>
            </a:r>
          </a:p>
          <a:p>
            <a:pPr marL="577850" lvl="1" indent="-290513" eaLnBrk="0" fontAlgn="b" hangingPunct="0">
              <a:buClr>
                <a:srgbClr val="FF0000"/>
              </a:buClr>
              <a:buFont typeface="Wingdings" charset="2"/>
              <a:buChar char="q"/>
            </a:pPr>
            <a:r>
              <a:rPr lang="en-US" sz="2000" b="1" dirty="0" smtClean="0">
                <a:solidFill>
                  <a:srgbClr val="000000"/>
                </a:solidFill>
                <a:latin typeface="+mj-lt"/>
                <a:ea typeface="Lucida Grande"/>
                <a:cs typeface="Lucida Grande"/>
              </a:rPr>
              <a:t>802.15.4-specific L2 sub-layer presentation (15-15-0409-00) by P Kinney</a:t>
            </a: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20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20</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a:buClr>
                <a:srgbClr val="FF0000"/>
              </a:buClr>
              <a:buFont typeface="Wingdings" charset="2"/>
              <a:buChar char="q"/>
            </a:pPr>
            <a:r>
              <a:rPr lang="en-US" sz="2000" b="1" dirty="0" smtClean="0">
                <a:ea typeface="ＭＳ Ｐゴシック" charset="0"/>
                <a:cs typeface="ＭＳ Ｐゴシック" charset="0"/>
              </a:rPr>
              <a:t>Standing Weekly Conference Call up till and including 10 June:</a:t>
            </a:r>
            <a:endParaRPr lang="en-US" sz="2000" dirty="0" smtClean="0">
              <a:latin typeface="+mj-lt"/>
              <a:ea typeface="ＭＳ Ｐゴシック" charset="0"/>
              <a:cs typeface="ＭＳ Ｐゴシック" charset="0"/>
            </a:endParaRPr>
          </a:p>
          <a:p>
            <a:pPr>
              <a:buClr>
                <a:srgbClr val="FF0000"/>
              </a:buClr>
              <a:buFont typeface="Wingdings" charset="2"/>
              <a:buChar char="q"/>
            </a:pPr>
            <a:r>
              <a:rPr lang="en-US" sz="2000" b="1" dirty="0" smtClean="0">
                <a:ea typeface="ＭＳ Ｐゴシック" charset="0"/>
                <a:cs typeface="ＭＳ Ｐゴシック" charset="0"/>
              </a:rPr>
              <a:t>Mondays and Wednesdays at 15:00 PDT, 17:00 CDT, 22:00 UTC; Tuesdays and Thursdays 01:00 EEST, 03:30 IST, 07:00 JST</a:t>
            </a:r>
          </a:p>
          <a:p>
            <a:pPr>
              <a:buClr>
                <a:srgbClr val="FF0000"/>
              </a:buClr>
              <a:buFont typeface="Wingdings" charset="2"/>
              <a:buChar char="q"/>
            </a:pPr>
            <a:r>
              <a:rPr lang="en-US" sz="2000" b="1" dirty="0" smtClean="0">
                <a:ea typeface="ＭＳ Ｐゴシック" charset="0"/>
                <a:cs typeface="ＭＳ Ｐゴシック" charset="0"/>
              </a:rPr>
              <a:t>First call after this session is 20 May</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en-US" sz="1400" dirty="0" smtClean="0"/>
              <a:t>United </a:t>
            </a:r>
            <a:r>
              <a:rPr lang="en-US" sz="1400" dirty="0"/>
              <a:t>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21</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21</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a:buClr>
                <a:srgbClr val="FF0000"/>
              </a:buClr>
              <a:buFont typeface="Wingdings" charset="2"/>
              <a:buChar char="q"/>
            </a:pPr>
            <a:r>
              <a:rPr lang="en-US" sz="2000" b="1" dirty="0" smtClean="0">
                <a:ea typeface="ＭＳ Ｐゴシック" charset="0"/>
                <a:cs typeface="ＭＳ Ｐゴシック" charset="0"/>
              </a:rPr>
              <a:t>Standing Weekly Conference Call after 10 June:</a:t>
            </a:r>
            <a:endParaRPr lang="en-US" sz="2000" dirty="0" smtClean="0">
              <a:latin typeface="+mj-lt"/>
              <a:ea typeface="ＭＳ Ｐゴシック" charset="0"/>
              <a:cs typeface="ＭＳ Ｐゴシック" charset="0"/>
            </a:endParaRPr>
          </a:p>
          <a:p>
            <a:pPr>
              <a:buClr>
                <a:srgbClr val="FF0000"/>
              </a:buClr>
              <a:buFont typeface="Wingdings" charset="2"/>
              <a:buChar char="q"/>
            </a:pPr>
            <a:r>
              <a:rPr lang="en-US" sz="2000" b="1" dirty="0" smtClean="0">
                <a:ea typeface="ＭＳ Ｐゴシック" charset="0"/>
                <a:cs typeface="ＭＳ Ｐゴシック" charset="0"/>
              </a:rPr>
              <a:t>Mondays and Wednesdays at 16:00 PDT, 18:00 CDT, 23:00 UTC; Tuesdays and Thursdays 02:00 EEST, 04:30 IST, 08:00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en-US" sz="1400" dirty="0" smtClean="0"/>
              <a:t>United </a:t>
            </a:r>
            <a:r>
              <a:rPr lang="en-US" sz="1400" dirty="0"/>
              <a:t>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1691076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WNG Summary</a:t>
            </a:r>
            <a:endParaRPr lang="en-US" b="1" dirty="0"/>
          </a:p>
        </p:txBody>
      </p:sp>
      <p:sp>
        <p:nvSpPr>
          <p:cNvPr id="3" name="Date Placeholder 2"/>
          <p:cNvSpPr>
            <a:spLocks noGrp="1"/>
          </p:cNvSpPr>
          <p:nvPr>
            <p:ph type="dt" sz="half" idx="10"/>
          </p:nvPr>
        </p:nvSpPr>
        <p:spPr/>
        <p:txBody>
          <a:bodyPr/>
          <a:lstStyle/>
          <a:p>
            <a:pPr>
              <a:defRPr/>
            </a:pPr>
            <a:r>
              <a:rPr lang="en-US" smtClean="0"/>
              <a:t>&lt;May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22</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1066800"/>
          </a:xfrm>
        </p:spPr>
        <p:txBody>
          <a:bodyPr/>
          <a:lstStyle/>
          <a:p>
            <a:r>
              <a:rPr lang="en-US" b="1" dirty="0"/>
              <a:t>SC WNG </a:t>
            </a:r>
            <a:endParaRPr lang="en-US" dirty="0"/>
          </a:p>
        </p:txBody>
      </p:sp>
      <p:sp>
        <p:nvSpPr>
          <p:cNvPr id="3" name="Content Placeholder 2"/>
          <p:cNvSpPr>
            <a:spLocks noGrp="1"/>
          </p:cNvSpPr>
          <p:nvPr>
            <p:ph idx="1"/>
          </p:nvPr>
        </p:nvSpPr>
        <p:spPr>
          <a:xfrm>
            <a:off x="152400" y="1222829"/>
            <a:ext cx="8839200" cy="5638800"/>
          </a:xfrm>
        </p:spPr>
        <p:txBody>
          <a:bodyPr/>
          <a:lstStyle/>
          <a:p>
            <a:pPr marL="577850" lvl="1" indent="-290513" fontAlgn="b">
              <a:buClr>
                <a:srgbClr val="FF0000"/>
              </a:buClr>
              <a:buFont typeface="Wingdings" charset="2"/>
              <a:buChar char="q"/>
            </a:pPr>
            <a:r>
              <a:rPr lang="en-US" b="1" dirty="0"/>
              <a:t>Guide for 802.15.4 presentation (15-15-0397-00) by J </a:t>
            </a:r>
            <a:r>
              <a:rPr lang="en-US" b="1" dirty="0" smtClean="0"/>
              <a:t>Gilb</a:t>
            </a:r>
          </a:p>
          <a:p>
            <a:pPr marL="920750" lvl="2" indent="-290513" fontAlgn="b">
              <a:buClr>
                <a:srgbClr val="FF0000"/>
              </a:buClr>
              <a:buFont typeface="Wingdings" charset="2"/>
              <a:buChar char="q"/>
            </a:pPr>
            <a:r>
              <a:rPr lang="en-US" sz="2000" b="1" dirty="0" smtClean="0"/>
              <a:t>Significant interest from attendees</a:t>
            </a:r>
          </a:p>
          <a:p>
            <a:pPr marL="920750" lvl="2" indent="-290513" fontAlgn="b">
              <a:buClr>
                <a:srgbClr val="FF0000"/>
              </a:buClr>
              <a:buFont typeface="Wingdings" charset="2"/>
              <a:buChar char="q"/>
            </a:pPr>
            <a:r>
              <a:rPr lang="en-US" sz="2000" b="1" dirty="0" smtClean="0"/>
              <a:t>IG was started, chair will be one of the following: P Beecher,</a:t>
            </a:r>
            <a:br>
              <a:rPr lang="en-US" sz="2000" b="1" dirty="0" smtClean="0"/>
            </a:br>
            <a:r>
              <a:rPr lang="en-US" sz="2000" b="1" dirty="0" smtClean="0"/>
              <a:t>E Callaway, C Powell </a:t>
            </a:r>
            <a:endParaRPr lang="en-US" sz="2000" b="1" dirty="0"/>
          </a:p>
          <a:p>
            <a:pPr marL="577850" lvl="1" indent="-290513" fontAlgn="b">
              <a:buClr>
                <a:srgbClr val="FF0000"/>
              </a:buClr>
              <a:buFont typeface="Wingdings" charset="2"/>
              <a:buChar char="q"/>
            </a:pPr>
            <a:r>
              <a:rPr lang="en-US" b="1" dirty="0">
                <a:solidFill>
                  <a:srgbClr val="000000"/>
                </a:solidFill>
                <a:ea typeface="Lucida Grande"/>
                <a:cs typeface="Lucida Grande"/>
              </a:rPr>
              <a:t>NGMN 5G White Paper (15-15-0408-00) by T Kürner</a:t>
            </a:r>
          </a:p>
          <a:p>
            <a:pPr marL="577850" lvl="1" indent="-290513" fontAlgn="b">
              <a:buClr>
                <a:srgbClr val="FF0000"/>
              </a:buClr>
              <a:buFont typeface="Wingdings" charset="2"/>
              <a:buChar char="q"/>
            </a:pPr>
            <a:r>
              <a:rPr lang="en-US" b="1" dirty="0">
                <a:solidFill>
                  <a:srgbClr val="000000"/>
                </a:solidFill>
                <a:ea typeface="Lucida Grande"/>
                <a:cs typeface="Lucida Grande"/>
              </a:rPr>
              <a:t>802.15.4-specific L2 sub-layer presentation (15-15-0409-00) by P </a:t>
            </a:r>
            <a:r>
              <a:rPr lang="en-US" b="1" dirty="0" smtClean="0">
                <a:solidFill>
                  <a:srgbClr val="000000"/>
                </a:solidFill>
                <a:ea typeface="Lucida Grande"/>
                <a:cs typeface="Lucida Grande"/>
              </a:rPr>
              <a:t>Kinney</a:t>
            </a:r>
          </a:p>
          <a:p>
            <a:pPr marL="920750" lvl="2" indent="-290513" fontAlgn="b">
              <a:buClr>
                <a:srgbClr val="FF0000"/>
              </a:buClr>
              <a:buFont typeface="Wingdings" charset="2"/>
              <a:buChar char="q"/>
            </a:pPr>
            <a:r>
              <a:rPr lang="en-US" sz="2000" b="1" dirty="0"/>
              <a:t>Significant interest from </a:t>
            </a:r>
            <a:r>
              <a:rPr lang="en-US" sz="2000" b="1" dirty="0" smtClean="0"/>
              <a:t>attendees</a:t>
            </a:r>
            <a:endParaRPr lang="en-US" sz="2000" b="1" dirty="0" smtClean="0">
              <a:solidFill>
                <a:srgbClr val="000000"/>
              </a:solidFill>
              <a:ea typeface="Lucida Grande"/>
              <a:cs typeface="Lucida Grande"/>
            </a:endParaRPr>
          </a:p>
          <a:p>
            <a:pPr marL="920750" lvl="2" indent="-290513" fontAlgn="b">
              <a:buClr>
                <a:srgbClr val="FF0000"/>
              </a:buClr>
              <a:buFont typeface="Wingdings" charset="2"/>
              <a:buChar char="q"/>
            </a:pPr>
            <a:r>
              <a:rPr lang="en-US" sz="2000" b="1" dirty="0" smtClean="0">
                <a:solidFill>
                  <a:srgbClr val="000000"/>
                </a:solidFill>
                <a:ea typeface="Lucida Grande"/>
                <a:cs typeface="Lucida Grande"/>
              </a:rPr>
              <a:t>IG was started, chair is P Kinney, with C Perkins as vice-chair</a:t>
            </a:r>
            <a:endParaRPr lang="en-US" sz="20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&lt;May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sz="3200" u="sng">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sz="1200" b="1">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447800"/>
            <a:ext cx="7770813" cy="4264025"/>
          </a:xfrm>
        </p:spPr>
        <p:txBody>
          <a:bodyPr>
            <a:normAutofit fontScale="85000" lnSpcReduction="20000"/>
          </a:bodyPr>
          <a:lstStyle/>
          <a:p>
            <a:r>
              <a:rPr lang="en-US" sz="1900" b="1" dirty="0">
                <a:solidFill>
                  <a:srgbClr val="0000FF"/>
                </a:solidFill>
              </a:rPr>
              <a:t>Comment collection		 </a:t>
            </a:r>
          </a:p>
          <a:p>
            <a:pPr lvl="1">
              <a:buFont typeface="Arial"/>
              <a:buChar char="•"/>
            </a:pPr>
            <a:r>
              <a:rPr lang="en-US" sz="1900" b="1" dirty="0">
                <a:solidFill>
                  <a:srgbClr val="0000FF"/>
                </a:solidFill>
              </a:rPr>
              <a:t>Start			23 May 2014</a:t>
            </a:r>
          </a:p>
          <a:p>
            <a:pPr lvl="1">
              <a:buFont typeface="Arial"/>
              <a:buChar char="•"/>
            </a:pPr>
            <a:r>
              <a:rPr lang="en-US" sz="1900" b="1" dirty="0">
                <a:solidFill>
                  <a:srgbClr val="0000FF"/>
                </a:solidFill>
              </a:rPr>
              <a:t>End			6 June 2014</a:t>
            </a:r>
          </a:p>
          <a:p>
            <a:r>
              <a:rPr lang="en-US" sz="1900" b="1" dirty="0">
                <a:solidFill>
                  <a:srgbClr val="0000FF"/>
                </a:solidFill>
              </a:rPr>
              <a:t>Letter Ballot </a:t>
            </a:r>
          </a:p>
          <a:p>
            <a:pPr lvl="1">
              <a:buFont typeface="Arial"/>
              <a:buChar char="•"/>
            </a:pPr>
            <a:r>
              <a:rPr lang="en-US" sz="1900" b="1" dirty="0">
                <a:solidFill>
                  <a:srgbClr val="0000FF"/>
                </a:solidFill>
              </a:rPr>
              <a:t>Start			14 June 2014</a:t>
            </a:r>
          </a:p>
          <a:p>
            <a:pPr lvl="1">
              <a:buFont typeface="Arial"/>
              <a:buChar char="•"/>
            </a:pPr>
            <a:r>
              <a:rPr lang="en-US" sz="1900" b="1" dirty="0">
                <a:solidFill>
                  <a:srgbClr val="0000FF"/>
                </a:solidFill>
              </a:rPr>
              <a:t>End			13 July </a:t>
            </a:r>
            <a:r>
              <a:rPr lang="en-US" sz="1900" b="1" dirty="0" smtClean="0">
                <a:solidFill>
                  <a:srgbClr val="0000FF"/>
                </a:solidFill>
              </a:rPr>
              <a:t>2014</a:t>
            </a:r>
            <a:endParaRPr lang="en-US" sz="1900" b="1" dirty="0">
              <a:solidFill>
                <a:srgbClr val="0000FF"/>
              </a:solidFill>
            </a:endParaRPr>
          </a:p>
          <a:p>
            <a:r>
              <a:rPr lang="en-US" sz="1900" b="1" dirty="0" err="1">
                <a:solidFill>
                  <a:srgbClr val="0000FF"/>
                </a:solidFill>
              </a:rPr>
              <a:t>Recirculations</a:t>
            </a:r>
            <a:endParaRPr lang="en-US" sz="1900" b="1" dirty="0">
              <a:solidFill>
                <a:srgbClr val="0000FF"/>
              </a:solidFill>
            </a:endParaRPr>
          </a:p>
          <a:p>
            <a:pPr lvl="1">
              <a:buFont typeface="Arial"/>
              <a:buChar char="•"/>
            </a:pPr>
            <a:r>
              <a:rPr lang="en-US" sz="1900" b="1" dirty="0">
                <a:solidFill>
                  <a:srgbClr val="0000FF"/>
                </a:solidFill>
              </a:rPr>
              <a:t>Start			20 Oct 2014</a:t>
            </a:r>
          </a:p>
          <a:p>
            <a:pPr lvl="1">
              <a:buFont typeface="Arial"/>
              <a:buChar char="•"/>
            </a:pPr>
            <a:r>
              <a:rPr lang="en-US" sz="1900" b="1" dirty="0">
                <a:solidFill>
                  <a:srgbClr val="0000FF"/>
                </a:solidFill>
              </a:rPr>
              <a:t>End 			</a:t>
            </a:r>
            <a:r>
              <a:rPr lang="en-US" sz="1900" b="1" dirty="0" smtClean="0">
                <a:solidFill>
                  <a:srgbClr val="0000FF"/>
                </a:solidFill>
              </a:rPr>
              <a:t>6 Apr 2015</a:t>
            </a:r>
          </a:p>
          <a:p>
            <a:r>
              <a:rPr lang="en-US" sz="1900" b="1" dirty="0" smtClean="0"/>
              <a:t>Sponsor Ballot</a:t>
            </a:r>
          </a:p>
          <a:p>
            <a:pPr lvl="1">
              <a:buFont typeface="Arial"/>
              <a:buChar char="•"/>
            </a:pPr>
            <a:r>
              <a:rPr lang="en-US" sz="1900" b="1" dirty="0" smtClean="0">
                <a:solidFill>
                  <a:srgbClr val="0000FF"/>
                </a:solidFill>
              </a:rPr>
              <a:t>Start</a:t>
            </a:r>
            <a:r>
              <a:rPr lang="en-US" sz="1900" b="1" dirty="0">
                <a:solidFill>
                  <a:srgbClr val="0000FF"/>
                </a:solidFill>
              </a:rPr>
              <a:t>	 		</a:t>
            </a:r>
            <a:r>
              <a:rPr lang="en-US" sz="1900" b="1" dirty="0" smtClean="0">
                <a:solidFill>
                  <a:srgbClr val="0000FF"/>
                </a:solidFill>
              </a:rPr>
              <a:t>8 Apr, </a:t>
            </a:r>
            <a:r>
              <a:rPr lang="en-US" sz="1900" b="1" dirty="0">
                <a:solidFill>
                  <a:srgbClr val="0000FF"/>
                </a:solidFill>
              </a:rPr>
              <a:t>2015</a:t>
            </a:r>
          </a:p>
          <a:p>
            <a:pPr lvl="1">
              <a:buFont typeface="Arial"/>
              <a:buChar char="•"/>
            </a:pPr>
            <a:r>
              <a:rPr lang="en-US" sz="1900" b="1" dirty="0">
                <a:solidFill>
                  <a:srgbClr val="0000FF"/>
                </a:solidFill>
              </a:rPr>
              <a:t>Ends			</a:t>
            </a:r>
            <a:r>
              <a:rPr lang="en-US" sz="1900" b="1" dirty="0" smtClean="0">
                <a:solidFill>
                  <a:srgbClr val="0000FF"/>
                </a:solidFill>
              </a:rPr>
              <a:t>8 May</a:t>
            </a:r>
            <a:r>
              <a:rPr lang="en-US" sz="1900" b="1" dirty="0">
                <a:solidFill>
                  <a:srgbClr val="0000FF"/>
                </a:solidFill>
              </a:rPr>
              <a:t>, 2015</a:t>
            </a:r>
          </a:p>
          <a:p>
            <a:r>
              <a:rPr lang="en-US" sz="1900" b="1" dirty="0" err="1"/>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17 July, 2015 (Hawaii)</a:t>
            </a:r>
          </a:p>
          <a:p>
            <a:r>
              <a:rPr lang="en-US" sz="1900" b="1" dirty="0"/>
              <a:t>RevCom			</a:t>
            </a:r>
            <a:r>
              <a:rPr lang="en-US" sz="1900" b="1" dirty="0" smtClean="0"/>
              <a:t>23 October </a:t>
            </a:r>
            <a:r>
              <a:rPr lang="en-US" sz="1900" b="1" dirty="0"/>
              <a:t>2015</a:t>
            </a: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&lt;May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32744</TotalTime>
  <Words>2315</Words>
  <Application>Microsoft Macintosh PowerPoint</Application>
  <PresentationFormat>On-screen Show (4:3)</PresentationFormat>
  <Paragraphs>412</Paragraphs>
  <Slides>23</Slides>
  <Notes>15</Notes>
  <HiddenSlides>6</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Meeting Goals (Agenda 15-15-0328-00)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Revision Schedule</vt:lpstr>
      <vt:lpstr>Chair’s Role</vt:lpstr>
      <vt:lpstr>Voting Results</vt:lpstr>
      <vt:lpstr>SC Maintenance  Technical Comment Breakdown</vt:lpstr>
      <vt:lpstr>SC Maintenance  Technical Comment Grouping</vt:lpstr>
      <vt:lpstr>SC Maintenance Timing</vt:lpstr>
      <vt:lpstr>SC Maintenance  Meeting Accomplishments</vt:lpstr>
      <vt:lpstr>SC Maintenance  Meeting Accomplishments</vt:lpstr>
      <vt:lpstr>SCm motions </vt:lpstr>
      <vt:lpstr>SCm motions to WG15</vt:lpstr>
      <vt:lpstr>BRC Conference Calls:  Agenda Items</vt:lpstr>
      <vt:lpstr>BRC Conference Calls</vt:lpstr>
      <vt:lpstr>BRC Conference Calls</vt:lpstr>
      <vt:lpstr>WNG Summary</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Vancouver</dc:title>
  <dc:subject>IEEE 802.15 &lt;SC Opening Report&gt;</dc:subject>
  <dc:creator>Pat Kinney</dc:creator>
  <cp:keywords/>
  <dc:description>&lt;15-15-0345-00-0mag&gt;</dc:description>
  <cp:lastModifiedBy>Pat Kinney</cp:lastModifiedBy>
  <cp:revision>602</cp:revision>
  <cp:lastPrinted>1998-02-10T13:28:06Z</cp:lastPrinted>
  <dcterms:created xsi:type="dcterms:W3CDTF">2009-07-12T16:25:16Z</dcterms:created>
  <dcterms:modified xsi:type="dcterms:W3CDTF">2015-05-15T01:14:08Z</dcterms:modified>
  <cp:category/>
</cp:coreProperties>
</file>