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264" r:id="rId3"/>
    <p:sldId id="287" r:id="rId4"/>
    <p:sldId id="288" r:id="rId5"/>
    <p:sldId id="289" r:id="rId6"/>
    <p:sldId id="290" r:id="rId7"/>
    <p:sldId id="291" r:id="rId8"/>
    <p:sldId id="271" r:id="rId9"/>
    <p:sldId id="278" r:id="rId10"/>
    <p:sldId id="272" r:id="rId11"/>
    <p:sldId id="277" r:id="rId12"/>
    <p:sldId id="281" r:id="rId13"/>
    <p:sldId id="283" r:id="rId14"/>
    <p:sldId id="284" r:id="rId15"/>
    <p:sldId id="285" r:id="rId16"/>
    <p:sldId id="286" r:id="rId17"/>
    <p:sldId id="280"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13" d="100"/>
          <a:sy n="113" d="100"/>
        </p:scale>
        <p:origin x="-186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14</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14</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15</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15</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a:t>
            </a:r>
            <a:r>
              <a:rPr lang="en-US" b="1" dirty="0" smtClean="0"/>
              <a:t>0345-</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5/dcn/15/15-15-0344-00-0mag-revision-sb-comments.xls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s://join.me/ieeesawg_802.15"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May2015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dirty="0"/>
              <a:t>137 </a:t>
            </a:r>
            <a:r>
              <a:rPr lang="en-US" sz="2400" dirty="0" smtClean="0"/>
              <a:t>	eligible </a:t>
            </a:r>
            <a:r>
              <a:rPr lang="en-US" sz="2400" dirty="0"/>
              <a:t>people in this ballot </a:t>
            </a:r>
            <a:r>
              <a:rPr lang="en-US" sz="2400" dirty="0" smtClean="0"/>
              <a:t>group</a:t>
            </a:r>
            <a:endParaRPr lang="en-US" sz="2400" dirty="0"/>
          </a:p>
          <a:p>
            <a:pPr marL="0" indent="0">
              <a:buNone/>
            </a:pPr>
            <a:r>
              <a:rPr lang="en-US" sz="2400" dirty="0" smtClean="0"/>
              <a:t>117	votes </a:t>
            </a:r>
            <a:r>
              <a:rPr lang="en-US" sz="2400" dirty="0"/>
              <a:t>received (85% returned</a:t>
            </a:r>
            <a:r>
              <a:rPr lang="en-US" sz="2400" dirty="0" smtClean="0"/>
              <a:t>)</a:t>
            </a:r>
          </a:p>
          <a:p>
            <a:pPr marL="0" indent="0">
              <a:buNone/>
            </a:pPr>
            <a:r>
              <a:rPr lang="en-US" sz="2400" dirty="0" smtClean="0"/>
              <a:t>103</a:t>
            </a:r>
            <a:r>
              <a:rPr lang="en-US" sz="2400" dirty="0"/>
              <a:t>	affirmative </a:t>
            </a:r>
            <a:r>
              <a:rPr lang="en-US" sz="2400" dirty="0" smtClean="0"/>
              <a:t>votes (93% approval)</a:t>
            </a:r>
            <a:endParaRPr lang="en-US" sz="2400" dirty="0"/>
          </a:p>
          <a:p>
            <a:pPr marL="906463" indent="-850900">
              <a:buAutoNum type="arabicPlain" startAt="7"/>
            </a:pPr>
            <a:r>
              <a:rPr lang="en-US" sz="2400" dirty="0" smtClean="0"/>
              <a:t>total </a:t>
            </a:r>
            <a:r>
              <a:rPr lang="en-US" sz="2400" dirty="0"/>
              <a:t>negative votes with comments</a:t>
            </a:r>
          </a:p>
          <a:p>
            <a:pPr marL="963613" indent="-963613">
              <a:buAutoNum type="arabicPlain" startAt="7"/>
            </a:pPr>
            <a:r>
              <a:rPr lang="en-US" sz="2400" dirty="0" smtClean="0"/>
              <a:t>abstention votes (5%)</a:t>
            </a:r>
          </a:p>
          <a:p>
            <a:pPr marL="0" indent="0">
              <a:buNone/>
            </a:pPr>
            <a:endParaRPr lang="en-US" sz="2400" dirty="0" smtClean="0"/>
          </a:p>
          <a:p>
            <a:pPr marL="0" indent="0">
              <a:buNone/>
            </a:pPr>
            <a:r>
              <a:rPr lang="en-US" sz="2400" dirty="0" smtClean="0"/>
              <a:t>447	</a:t>
            </a:r>
            <a:r>
              <a:rPr lang="en-US" sz="2000" dirty="0" smtClean="0"/>
              <a:t>COMMENTS (</a:t>
            </a:r>
            <a:r>
              <a:rPr lang="en-US" sz="2000" dirty="0" smtClean="0">
                <a:ln>
                  <a:solidFill>
                    <a:schemeClr val="accent2"/>
                  </a:solidFill>
                </a:ln>
                <a:hlinkClick r:id="rId2"/>
              </a:rPr>
              <a:t>15-15-0344-00</a:t>
            </a:r>
            <a:r>
              <a:rPr lang="en-US" sz="2000" dirty="0" smtClean="0"/>
              <a:t>)</a:t>
            </a:r>
          </a:p>
          <a:p>
            <a:pPr marL="0" indent="0">
              <a:buNone/>
            </a:pPr>
            <a:r>
              <a:rPr lang="en-US" sz="2400" dirty="0" smtClean="0"/>
              <a:t>173	</a:t>
            </a:r>
            <a:r>
              <a:rPr lang="en-US" sz="2000" dirty="0" smtClean="0"/>
              <a:t>MUST </a:t>
            </a:r>
            <a:r>
              <a:rPr lang="en-US" sz="2000" dirty="0"/>
              <a:t>BE SATISFIED </a:t>
            </a:r>
            <a:r>
              <a:rPr lang="en-US" sz="2000" dirty="0" smtClean="0"/>
              <a:t>COMMENTS</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2209800"/>
            <a:ext cx="8382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400" b="1" dirty="0" smtClean="0"/>
              <a:t>Security </a:t>
            </a:r>
            <a:r>
              <a:rPr lang="en-US" sz="2400" b="1" dirty="0" smtClean="0"/>
              <a:t>Issues</a:t>
            </a:r>
          </a:p>
          <a:p>
            <a:pPr marL="569913" indent="-342900">
              <a:buClr>
                <a:srgbClr val="FF0000"/>
              </a:buClr>
              <a:buFont typeface="Wingdings" charset="2"/>
              <a:buChar char="q"/>
            </a:pPr>
            <a:r>
              <a:rPr lang="en-US" sz="2400" b="1" dirty="0" smtClean="0"/>
              <a:t>IE Issues</a:t>
            </a:r>
          </a:p>
          <a:p>
            <a:pPr marL="569913" indent="-342900">
              <a:buClr>
                <a:srgbClr val="FF0000"/>
              </a:buClr>
              <a:buFont typeface="Wingdings" charset="2"/>
              <a:buChar char="q"/>
            </a:pPr>
            <a:r>
              <a:rPr lang="en-US" sz="2400" b="1" dirty="0" smtClean="0"/>
              <a:t>TSCH Issues</a:t>
            </a:r>
          </a:p>
          <a:p>
            <a:pPr marL="569913" indent="-342900">
              <a:buClr>
                <a:srgbClr val="FF0000"/>
              </a:buClr>
              <a:buFont typeface="Wingdings" charset="2"/>
              <a:buChar char="q"/>
            </a:pPr>
            <a:r>
              <a:rPr lang="en-US" sz="2400" b="1" dirty="0" smtClean="0"/>
              <a:t>LLN Issues</a:t>
            </a:r>
          </a:p>
          <a:p>
            <a:pPr marL="569913" indent="-342900">
              <a:buClr>
                <a:srgbClr val="FF0000"/>
              </a:buClr>
              <a:buFont typeface="Wingdings" charset="2"/>
              <a:buChar char="q"/>
            </a:pPr>
            <a:r>
              <a:rPr lang="en-US" sz="2400" b="1" dirty="0" smtClean="0"/>
              <a:t>MAC Issues</a:t>
            </a:r>
          </a:p>
          <a:p>
            <a:pPr marL="569913" indent="-342900">
              <a:buClr>
                <a:srgbClr val="FF0000"/>
              </a:buClr>
              <a:buFont typeface="Wingdings" charset="2"/>
              <a:buChar char="q"/>
            </a:pPr>
            <a:r>
              <a:rPr lang="en-US" sz="2400" b="1" dirty="0" smtClean="0"/>
              <a:t>PHY Issues</a:t>
            </a:r>
            <a:endParaRPr lang="en-US" sz="2400" b="1" dirty="0" smtClean="0"/>
          </a:p>
          <a:p>
            <a:pPr marL="569913" indent="-342900">
              <a:buClr>
                <a:srgbClr val="FF0000"/>
              </a:buClr>
              <a:buFont typeface="Wingdings" charset="2"/>
              <a:buChar char="q"/>
            </a:pPr>
            <a:r>
              <a:rPr lang="en-US" sz="2400" b="1" dirty="0" smtClean="0"/>
              <a:t>Flow </a:t>
            </a:r>
            <a:r>
              <a:rPr lang="en-US" sz="2400" b="1" dirty="0" smtClean="0"/>
              <a:t>Charts and Security State </a:t>
            </a:r>
            <a:r>
              <a:rPr lang="en-US" sz="2400" b="1" dirty="0" smtClean="0"/>
              <a:t>Diagrams</a:t>
            </a:r>
          </a:p>
        </p:txBody>
      </p:sp>
    </p:spTree>
    <p:extLst>
      <p:ext uri="{BB962C8B-B14F-4D97-AF65-F5344CB8AC3E}">
        <p14:creationId xmlns:p14="http://schemas.microsoft.com/office/powerpoint/2010/main" val="3155206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a:t>
            </a:r>
            <a:r>
              <a:rPr lang="en-US" sz="2000" dirty="0"/>
              <a:t>Rolfe, Clint Powell, Billy Verso, Kunal </a:t>
            </a:r>
            <a:r>
              <a:rPr lang="en-US" sz="2000" dirty="0" smtClean="0"/>
              <a:t>Shah, </a:t>
            </a:r>
            <a:r>
              <a:rPr lang="en-US" sz="2000" dirty="0" err="1" smtClean="0"/>
              <a:t>Fumihide</a:t>
            </a:r>
            <a:r>
              <a:rPr lang="en-US" sz="2000" dirty="0" smtClean="0"/>
              <a:t>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smtClean="0"/>
              <a:t>Kunal Shah moved, Billy Verso seconded.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14</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Rolfe</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15</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Upon conclusion of the January session the calls will be:</a:t>
            </a:r>
          </a:p>
          <a:p>
            <a:pPr marL="0" indent="0">
              <a:buNone/>
            </a:pPr>
            <a:r>
              <a:rPr lang="en-US" sz="2000" b="1" dirty="0" smtClean="0">
                <a:ea typeface="ＭＳ Ｐゴシック" charset="0"/>
                <a:cs typeface="ＭＳ Ｐゴシック" charset="0"/>
              </a:rPr>
              <a:t>Mondays and Wednesdays at 14:00 PST, 16:00 CST, Tuesdays and Thursdays 00:00 EET, 07:00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WNG Summary</a:t>
            </a:r>
            <a:endParaRPr lang="en-US" b="1" dirty="0"/>
          </a:p>
        </p:txBody>
      </p:sp>
      <p:sp>
        <p:nvSpPr>
          <p:cNvPr id="3" name="Date Placeholder 2"/>
          <p:cNvSpPr>
            <a:spLocks noGrp="1"/>
          </p:cNvSpPr>
          <p:nvPr>
            <p:ph type="dt" sz="half" idx="10"/>
          </p:nvPr>
        </p:nvSpPr>
        <p:spPr/>
        <p:txBody>
          <a:bodyPr/>
          <a:lstStyle/>
          <a:p>
            <a:pPr>
              <a:defRPr/>
            </a:pPr>
            <a:r>
              <a:rPr lang="en-US" smtClean="0"/>
              <a:t>&lt;May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16</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3200" b="1" dirty="0" smtClean="0"/>
              <a:t>No Presentations</a:t>
            </a:r>
            <a:endParaRPr lang="en-US" sz="32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&lt;May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a:t>
            </a:r>
            <a:r>
              <a:rPr lang="en-US" sz="2800" dirty="0" smtClean="0">
                <a:latin typeface="Times New Roman" charset="0"/>
                <a:ea typeface="ＭＳ Ｐゴシック" charset="0"/>
                <a:cs typeface="ＭＳ Ｐゴシック" charset="0"/>
              </a:rPr>
              <a:t>0328-</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915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a:t>Monday 11 May PM2: 802.15.4 Revision - Review Sponsor Ballot </a:t>
            </a:r>
            <a:r>
              <a:rPr lang="en-US" sz="2000" b="1" dirty="0" smtClean="0"/>
              <a:t>results</a:t>
            </a:r>
            <a:endParaRPr lang="en-US" sz="2000" dirty="0" smtClean="0"/>
          </a:p>
          <a:p>
            <a:pPr marL="569913" indent="-342900">
              <a:buClr>
                <a:srgbClr val="FF0000"/>
              </a:buClr>
              <a:buFont typeface="Wingdings" charset="2"/>
              <a:buChar char="q"/>
            </a:pPr>
            <a:r>
              <a:rPr lang="en-US" sz="2000" b="1" dirty="0" smtClean="0"/>
              <a:t>Tuesday </a:t>
            </a:r>
            <a:r>
              <a:rPr lang="en-US" sz="2000" b="1" dirty="0"/>
              <a:t>12 May AM1: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a:t>Tuesday 12 May PM1: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smtClean="0"/>
              <a:t>Wednesday </a:t>
            </a:r>
            <a:r>
              <a:rPr lang="en-US" sz="2000" b="1" dirty="0"/>
              <a:t>13 May AM1: 802.15.4 Revision </a:t>
            </a:r>
            <a:r>
              <a:rPr lang="en-US" sz="2000" b="1" dirty="0" smtClean="0"/>
              <a:t>–SB Comment </a:t>
            </a:r>
            <a:r>
              <a:rPr lang="en-US" sz="2000" b="1" dirty="0"/>
              <a:t>Resolution</a:t>
            </a:r>
            <a:r>
              <a:rPr lang="en-US" sz="2000" dirty="0"/>
              <a:t> </a:t>
            </a:r>
            <a:endParaRPr lang="en-US" sz="2000" b="1" dirty="0" smtClean="0"/>
          </a:p>
          <a:p>
            <a:pPr marL="569913" indent="-342900">
              <a:buClr>
                <a:srgbClr val="FF0000"/>
              </a:buClr>
              <a:buFont typeface="Wingdings" charset="2"/>
              <a:buChar char="q"/>
            </a:pPr>
            <a:r>
              <a:rPr lang="en-US" sz="2000" b="1" dirty="0" smtClean="0"/>
              <a:t>Wednesday 13 May, PM1: 802.15.4 Revision –SB Comment Resolution </a:t>
            </a:r>
          </a:p>
          <a:p>
            <a:pPr marL="569913" indent="-342900">
              <a:buClr>
                <a:srgbClr val="FF0000"/>
              </a:buClr>
              <a:buFont typeface="Wingdings" charset="2"/>
              <a:buChar char="q"/>
            </a:pPr>
            <a:r>
              <a:rPr lang="en-US" sz="2000" b="1" dirty="0" smtClean="0"/>
              <a:t>Thursday </a:t>
            </a:r>
            <a:r>
              <a:rPr lang="en-US" sz="2000" b="1" dirty="0"/>
              <a:t>14 May, AM1: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a:t>Thursday 14 May, AM2: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smtClean="0"/>
              <a:t>Thursday 14 May, PM1: 802.15.4 Revision Approval for recirculation, BRC membership and approval, BRC call dates and times</a:t>
            </a:r>
          </a:p>
          <a:p>
            <a:pPr marL="342900" indent="-342900">
              <a:buClr>
                <a:srgbClr val="FF0000"/>
              </a:buClr>
              <a:buFont typeface="Wingdings" charset="2"/>
              <a:buChar char="q"/>
            </a:pPr>
            <a:r>
              <a:rPr lang="en-US" sz="2800" b="1" dirty="0" smtClean="0"/>
              <a:t>SC </a:t>
            </a:r>
            <a:r>
              <a:rPr lang="en-US" sz="2800" b="1" dirty="0" smtClean="0"/>
              <a:t>WNG </a:t>
            </a:r>
            <a:r>
              <a:rPr lang="en-US" sz="2000" b="1" dirty="0" smtClean="0"/>
              <a:t>(Wed, </a:t>
            </a:r>
            <a:r>
              <a:rPr lang="en-US" sz="2000" b="1" dirty="0" smtClean="0"/>
              <a:t>13 May, </a:t>
            </a:r>
            <a:r>
              <a:rPr lang="en-US" sz="2000" b="1" dirty="0" smtClean="0"/>
              <a:t>AM2)</a:t>
            </a:r>
          </a:p>
          <a:p>
            <a:pPr marL="577850" lvl="1" indent="-290513" eaLnBrk="0" fontAlgn="b" hangingPunct="0">
              <a:buClr>
                <a:srgbClr val="FF0000"/>
              </a:buClr>
              <a:buFont typeface="Wingdings" charset="2"/>
              <a:buChar char="q"/>
            </a:pPr>
            <a:r>
              <a:rPr lang="en-US" sz="2000" b="1" dirty="0" smtClean="0"/>
              <a:t>No slated presentations</a:t>
            </a:r>
            <a:endParaRPr lang="en-US" sz="2000" b="1" dirty="0" smtClean="0">
              <a:solidFill>
                <a:srgbClr val="000000"/>
              </a:solidFill>
              <a:latin typeface="+mj-lt"/>
              <a:ea typeface="Lucida Grande"/>
              <a:cs typeface="Lucida Grande"/>
            </a:endParaRP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sz="3200" u="sng">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sz="1200" b="1">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447800"/>
            <a:ext cx="7770813" cy="4264025"/>
          </a:xfrm>
        </p:spPr>
        <p:txBody>
          <a:bodyPr>
            <a:normAutofit fontScale="85000" lnSpcReduction="20000"/>
          </a:bodyPr>
          <a:lstStyle/>
          <a:p>
            <a:r>
              <a:rPr lang="en-US" sz="1900" b="1" dirty="0">
                <a:solidFill>
                  <a:srgbClr val="0000FF"/>
                </a:solidFill>
              </a:rPr>
              <a:t>Comment collection		 </a:t>
            </a:r>
          </a:p>
          <a:p>
            <a:pPr lvl="1">
              <a:buFont typeface="Arial"/>
              <a:buChar char="•"/>
            </a:pPr>
            <a:r>
              <a:rPr lang="en-US" sz="1900" b="1" dirty="0">
                <a:solidFill>
                  <a:srgbClr val="0000FF"/>
                </a:solidFill>
              </a:rPr>
              <a:t>Start			23 May 2014</a:t>
            </a:r>
          </a:p>
          <a:p>
            <a:pPr lvl="1">
              <a:buFont typeface="Arial"/>
              <a:buChar char="•"/>
            </a:pPr>
            <a:r>
              <a:rPr lang="en-US" sz="1900" b="1" dirty="0">
                <a:solidFill>
                  <a:srgbClr val="0000FF"/>
                </a:solidFill>
              </a:rPr>
              <a:t>End			6 June 2014</a:t>
            </a:r>
          </a:p>
          <a:p>
            <a:r>
              <a:rPr lang="en-US" sz="1900" b="1" dirty="0">
                <a:solidFill>
                  <a:srgbClr val="0000FF"/>
                </a:solidFill>
              </a:rPr>
              <a:t>Letter Ballot </a:t>
            </a:r>
          </a:p>
          <a:p>
            <a:pPr lvl="1">
              <a:buFont typeface="Arial"/>
              <a:buChar char="•"/>
            </a:pPr>
            <a:r>
              <a:rPr lang="en-US" sz="1900" b="1" dirty="0">
                <a:solidFill>
                  <a:srgbClr val="0000FF"/>
                </a:solidFill>
              </a:rPr>
              <a:t>Start			14 June 2014</a:t>
            </a:r>
          </a:p>
          <a:p>
            <a:pPr lvl="1">
              <a:buFont typeface="Arial"/>
              <a:buChar char="•"/>
            </a:pPr>
            <a:r>
              <a:rPr lang="en-US" sz="1900" b="1" dirty="0">
                <a:solidFill>
                  <a:srgbClr val="0000FF"/>
                </a:solidFill>
              </a:rPr>
              <a:t>End			13 July </a:t>
            </a:r>
            <a:r>
              <a:rPr lang="en-US" sz="1900" b="1" dirty="0" smtClean="0">
                <a:solidFill>
                  <a:srgbClr val="0000FF"/>
                </a:solidFill>
              </a:rPr>
              <a:t>2014</a:t>
            </a:r>
            <a:endParaRPr lang="en-US" sz="1900" b="1" dirty="0">
              <a:solidFill>
                <a:srgbClr val="0000FF"/>
              </a:solidFill>
            </a:endParaRPr>
          </a:p>
          <a:p>
            <a:r>
              <a:rPr lang="en-US" sz="1900" b="1" dirty="0" err="1">
                <a:solidFill>
                  <a:srgbClr val="0000FF"/>
                </a:solidFill>
              </a:rPr>
              <a:t>Recirculations</a:t>
            </a:r>
            <a:endParaRPr lang="en-US" sz="1900" b="1" dirty="0">
              <a:solidFill>
                <a:srgbClr val="0000FF"/>
              </a:solidFill>
            </a:endParaRPr>
          </a:p>
          <a:p>
            <a:pPr lvl="1">
              <a:buFont typeface="Arial"/>
              <a:buChar char="•"/>
            </a:pPr>
            <a:r>
              <a:rPr lang="en-US" sz="1900" b="1" dirty="0">
                <a:solidFill>
                  <a:srgbClr val="0000FF"/>
                </a:solidFill>
              </a:rPr>
              <a:t>Start			20 Oct 2014</a:t>
            </a:r>
          </a:p>
          <a:p>
            <a:pPr lvl="1">
              <a:buFont typeface="Arial"/>
              <a:buChar char="•"/>
            </a:pPr>
            <a:r>
              <a:rPr lang="en-US" sz="1900" b="1" dirty="0">
                <a:solidFill>
                  <a:srgbClr val="0000FF"/>
                </a:solidFill>
              </a:rPr>
              <a:t>End 			</a:t>
            </a:r>
            <a:r>
              <a:rPr lang="en-US" sz="1900" b="1" dirty="0" smtClean="0">
                <a:solidFill>
                  <a:srgbClr val="0000FF"/>
                </a:solidFill>
              </a:rPr>
              <a:t>6 Apr 2015</a:t>
            </a:r>
          </a:p>
          <a:p>
            <a:r>
              <a:rPr lang="en-US" sz="1900" b="1" dirty="0" smtClean="0"/>
              <a:t>Sponsor Ballot</a:t>
            </a:r>
          </a:p>
          <a:p>
            <a:pPr lvl="1">
              <a:buFont typeface="Arial"/>
              <a:buChar char="•"/>
            </a:pPr>
            <a:r>
              <a:rPr lang="en-US" sz="1900" b="1" dirty="0" smtClean="0">
                <a:solidFill>
                  <a:srgbClr val="0000FF"/>
                </a:solidFill>
              </a:rPr>
              <a:t>Start</a:t>
            </a:r>
            <a:r>
              <a:rPr lang="en-US" sz="1900" b="1" dirty="0">
                <a:solidFill>
                  <a:srgbClr val="0000FF"/>
                </a:solidFill>
              </a:rPr>
              <a:t>	 		</a:t>
            </a:r>
            <a:r>
              <a:rPr lang="en-US" sz="1900" b="1" dirty="0" smtClean="0">
                <a:solidFill>
                  <a:srgbClr val="0000FF"/>
                </a:solidFill>
              </a:rPr>
              <a:t>8 </a:t>
            </a:r>
            <a:r>
              <a:rPr lang="en-US" sz="1900" b="1" dirty="0" smtClean="0">
                <a:solidFill>
                  <a:srgbClr val="0000FF"/>
                </a:solidFill>
              </a:rPr>
              <a:t>Apr, </a:t>
            </a:r>
            <a:r>
              <a:rPr lang="en-US" sz="1900" b="1" dirty="0">
                <a:solidFill>
                  <a:srgbClr val="0000FF"/>
                </a:solidFill>
              </a:rPr>
              <a:t>2015</a:t>
            </a:r>
          </a:p>
          <a:p>
            <a:pPr lvl="1">
              <a:buFont typeface="Arial"/>
              <a:buChar char="•"/>
            </a:pPr>
            <a:r>
              <a:rPr lang="en-US" sz="1900" b="1" dirty="0">
                <a:solidFill>
                  <a:srgbClr val="0000FF"/>
                </a:solidFill>
              </a:rPr>
              <a:t>Ends			</a:t>
            </a:r>
            <a:r>
              <a:rPr lang="en-US" sz="1900" b="1" dirty="0" smtClean="0">
                <a:solidFill>
                  <a:srgbClr val="0000FF"/>
                </a:solidFill>
              </a:rPr>
              <a:t>8 </a:t>
            </a:r>
            <a:r>
              <a:rPr lang="en-US" sz="1900" b="1" dirty="0" smtClean="0">
                <a:solidFill>
                  <a:srgbClr val="0000FF"/>
                </a:solidFill>
              </a:rPr>
              <a:t>May</a:t>
            </a:r>
            <a:r>
              <a:rPr lang="en-US" sz="1900" b="1" dirty="0">
                <a:solidFill>
                  <a:srgbClr val="0000FF"/>
                </a:solidFill>
              </a:rPr>
              <a:t>, 2015</a:t>
            </a:r>
          </a:p>
          <a:p>
            <a:r>
              <a:rPr lang="en-US" sz="1900" b="1" dirty="0" err="1"/>
              <a:t>Recirculations</a:t>
            </a:r>
            <a:r>
              <a:rPr lang="en-US" sz="1900" b="1" dirty="0"/>
              <a:t>		</a:t>
            </a:r>
          </a:p>
          <a:p>
            <a:pPr lvl="1">
              <a:buFont typeface="Arial"/>
              <a:buChar char="•"/>
            </a:pPr>
            <a:r>
              <a:rPr lang="en-US" sz="1900" b="1" dirty="0"/>
              <a:t>Start			Jun, 2015</a:t>
            </a:r>
          </a:p>
          <a:p>
            <a:pPr lvl="1">
              <a:buFont typeface="Arial"/>
              <a:buChar char="•"/>
            </a:pPr>
            <a:r>
              <a:rPr lang="en-US" sz="1900" b="1" dirty="0"/>
              <a:t>End			Jul, 2015		</a:t>
            </a:r>
          </a:p>
          <a:p>
            <a:r>
              <a:rPr lang="en-US" sz="1900" b="1" dirty="0"/>
              <a:t>EC submittal 			17 July, 2015 (Hawaii)</a:t>
            </a:r>
          </a:p>
          <a:p>
            <a:r>
              <a:rPr lang="en-US" sz="1900" b="1" dirty="0"/>
              <a:t>RevCom			27 August 2015</a:t>
            </a: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27321</TotalTime>
  <Words>1716</Words>
  <Application>Microsoft Macintosh PowerPoint</Application>
  <PresentationFormat>On-screen Show (4:3)</PresentationFormat>
  <Paragraphs>252</Paragraphs>
  <Slides>17</Slides>
  <Notes>9</Notes>
  <HiddenSlides>6</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PowerPoint Presentation</vt:lpstr>
      <vt:lpstr>Meeting Goals (Agenda 15-15-0328-00)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Revision Schedule</vt:lpstr>
      <vt:lpstr>Chair’s Role</vt:lpstr>
      <vt:lpstr>Voting Results</vt:lpstr>
      <vt:lpstr>SC Maintenance  Meeting Accomplishments</vt:lpstr>
      <vt:lpstr>SCm motions </vt:lpstr>
      <vt:lpstr>SCm motions to WG15</vt:lpstr>
      <vt:lpstr>BRC Conference Calls</vt:lpstr>
      <vt:lpstr>WNG Summary</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Vancouver</dc:title>
  <dc:subject>IEEE 802.15 &lt;SC Opening Report&gt;</dc:subject>
  <dc:creator>Pat Kinney</dc:creator>
  <cp:keywords/>
  <dc:description>&lt;15-15-0345-00-0mag&gt;</dc:description>
  <cp:lastModifiedBy>Pat Kinney</cp:lastModifiedBy>
  <cp:revision>577</cp:revision>
  <cp:lastPrinted>1998-02-10T13:28:06Z</cp:lastPrinted>
  <dcterms:created xsi:type="dcterms:W3CDTF">2009-07-12T16:25:16Z</dcterms:created>
  <dcterms:modified xsi:type="dcterms:W3CDTF">2015-05-10T15:08:31Z</dcterms:modified>
  <cp:category/>
</cp:coreProperties>
</file>