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9" r:id="rId2"/>
    <p:sldId id="301" r:id="rId3"/>
    <p:sldId id="302" r:id="rId4"/>
    <p:sldId id="327" r:id="rId5"/>
    <p:sldId id="303" r:id="rId6"/>
    <p:sldId id="307" r:id="rId7"/>
    <p:sldId id="308" r:id="rId8"/>
    <p:sldId id="323" r:id="rId9"/>
    <p:sldId id="311" r:id="rId10"/>
    <p:sldId id="313" r:id="rId11"/>
    <p:sldId id="312" r:id="rId12"/>
    <p:sldId id="314" r:id="rId13"/>
    <p:sldId id="324" r:id="rId14"/>
    <p:sldId id="315" r:id="rId15"/>
    <p:sldId id="316" r:id="rId16"/>
    <p:sldId id="319" r:id="rId17"/>
    <p:sldId id="318" r:id="rId18"/>
    <p:sldId id="317" r:id="rId19"/>
    <p:sldId id="322" r:id="rId20"/>
    <p:sldId id="321" r:id="rId21"/>
    <p:sldId id="326" r:id="rId22"/>
    <p:sldId id="305" r:id="rId23"/>
    <p:sldId id="306" r:id="rId24"/>
  </p:sldIdLst>
  <p:sldSz cx="9144000" cy="6858000" type="screen4x3"/>
  <p:notesSz cx="6797675" cy="99282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1" hangingPunct="1">
      <a:defRPr sz="1200" kern="1200">
        <a:solidFill>
          <a:schemeClr val="tx1"/>
        </a:solidFill>
        <a:latin typeface="Times New Roman" panose="02020603050405020304" pitchFamily="18" charset="0"/>
        <a:ea typeface="+mn-ea"/>
        <a:cs typeface="+mn-cs"/>
      </a:defRPr>
    </a:lvl6pPr>
    <a:lvl7pPr marL="2743200" algn="l" defTabSz="914400" rtl="0" eaLnBrk="1" latinLnBrk="1" hangingPunct="1">
      <a:defRPr sz="1200" kern="1200">
        <a:solidFill>
          <a:schemeClr val="tx1"/>
        </a:solidFill>
        <a:latin typeface="Times New Roman" panose="02020603050405020304" pitchFamily="18" charset="0"/>
        <a:ea typeface="+mn-ea"/>
        <a:cs typeface="+mn-cs"/>
      </a:defRPr>
    </a:lvl7pPr>
    <a:lvl8pPr marL="3200400" algn="l" defTabSz="914400" rtl="0" eaLnBrk="1" latinLnBrk="1" hangingPunct="1">
      <a:defRPr sz="1200" kern="1200">
        <a:solidFill>
          <a:schemeClr val="tx1"/>
        </a:solidFill>
        <a:latin typeface="Times New Roman" panose="02020603050405020304" pitchFamily="18" charset="0"/>
        <a:ea typeface="+mn-ea"/>
        <a:cs typeface="+mn-cs"/>
      </a:defRPr>
    </a:lvl8pPr>
    <a:lvl9pPr marL="3657600" algn="l" defTabSz="914400" rtl="0" eaLnBrk="1" latinLnBrk="1"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17" autoAdjust="0"/>
    <p:restoredTop sz="94613"/>
  </p:normalViewPr>
  <p:slideViewPr>
    <p:cSldViewPr>
      <p:cViewPr varScale="1">
        <p:scale>
          <a:sx n="98" d="100"/>
          <a:sy n="98" d="100"/>
        </p:scale>
        <p:origin x="-108" y="-426"/>
      </p:cViewPr>
      <p:guideLst>
        <p:guide orient="horz" pos="2115"/>
        <p:guide pos="2880"/>
      </p:guideLst>
    </p:cSldViewPr>
  </p:slideViewPr>
  <p:notesTextViewPr>
    <p:cViewPr>
      <p:scale>
        <a:sx n="3" d="2"/>
        <a:sy n="3" d="2"/>
      </p:scale>
      <p:origin x="0" y="0"/>
    </p:cViewPr>
  </p:notesTextViewPr>
  <p:notesViewPr>
    <p:cSldViewPr>
      <p:cViewPr varScale="1">
        <p:scale>
          <a:sx n="88" d="100"/>
          <a:sy n="88" d="100"/>
        </p:scale>
        <p:origin x="37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337"/>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panose="020B0600000101010101" pitchFamily="50"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337"/>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panose="020B0600000101010101" pitchFamily="50"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8946"/>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panose="020B0600000101010101" pitchFamily="50"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8946"/>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panose="020B0600000101010101" pitchFamily="50" charset="-127"/>
              </a:defRPr>
            </a:lvl1pPr>
          </a:lstStyle>
          <a:p>
            <a:r>
              <a:rPr lang="en-US" altLang="ko-KR"/>
              <a:t>Page </a:t>
            </a:r>
            <a:fld id="{B02C1AF3-8C1B-46BC-BDA2-473D5AB0D7F7}" type="slidenum">
              <a:rPr lang="en-US" altLang="ko-KR"/>
              <a:pPr/>
              <a:t>‹#›</a:t>
            </a:fld>
            <a:endParaRPr lang="en-US" altLang="ko-KR"/>
          </a:p>
        </p:txBody>
      </p:sp>
      <p:sp>
        <p:nvSpPr>
          <p:cNvPr id="3078" name="Line 6"/>
          <p:cNvSpPr>
            <a:spLocks noChangeShapeType="1"/>
          </p:cNvSpPr>
          <p:nvPr/>
        </p:nvSpPr>
        <p:spPr bwMode="auto">
          <a:xfrm>
            <a:off x="680079" y="414384"/>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894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sz="1200">
                <a:ea typeface="굴림" panose="020B0600000101010101" pitchFamily="50" charset="-127"/>
              </a:rPr>
              <a:t>Submission</a:t>
            </a:r>
          </a:p>
        </p:txBody>
      </p:sp>
      <p:sp>
        <p:nvSpPr>
          <p:cNvPr id="3080" name="Line 8"/>
          <p:cNvSpPr>
            <a:spLocks noChangeShapeType="1"/>
          </p:cNvSpPr>
          <p:nvPr/>
        </p:nvSpPr>
        <p:spPr bwMode="auto">
          <a:xfrm>
            <a:off x="680079" y="9597058"/>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63409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422"/>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panose="020B0600000101010101" pitchFamily="50"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422"/>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panose="020B0600000101010101" pitchFamily="50" charset="-127"/>
              </a:defRPr>
            </a:lvl1pPr>
          </a:lstStyle>
          <a:p>
            <a:r>
              <a:rPr lang="en-US" altLang="ko-KR" dirty="0" smtClean="0"/>
              <a:t>&lt;July 2014&gt;</a:t>
            </a:r>
            <a:endParaRPr lang="en-US" altLang="ko-KR" dirty="0"/>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6162"/>
            <a:ext cx="4986207" cy="446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2343"/>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panose="020B0600000101010101" pitchFamily="50"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2343"/>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panose="020B0600000101010101" pitchFamily="50" charset="-127"/>
              </a:defRPr>
            </a:lvl1pPr>
          </a:lstStyle>
          <a:p>
            <a:r>
              <a:rPr lang="en-US" altLang="ko-KR"/>
              <a:t>Page </a:t>
            </a:r>
            <a:fld id="{276B8D11-90D3-471A-8BA6-09796FEB0620}" type="slidenum">
              <a:rPr lang="en-US" altLang="ko-KR"/>
              <a:pPr/>
              <a:t>‹#›</a:t>
            </a:fld>
            <a:endParaRPr lang="en-US" altLang="ko-KR"/>
          </a:p>
        </p:txBody>
      </p:sp>
      <p:sp>
        <p:nvSpPr>
          <p:cNvPr id="2056" name="Rectangle 8"/>
          <p:cNvSpPr>
            <a:spLocks noChangeArrowheads="1"/>
          </p:cNvSpPr>
          <p:nvPr/>
        </p:nvSpPr>
        <p:spPr bwMode="auto">
          <a:xfrm>
            <a:off x="709648" y="9612343"/>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panose="020B0600000101010101" pitchFamily="50" charset="-127"/>
              </a:rPr>
              <a:t>Submission</a:t>
            </a:r>
          </a:p>
        </p:txBody>
      </p:sp>
      <p:sp>
        <p:nvSpPr>
          <p:cNvPr id="2057" name="Line 9"/>
          <p:cNvSpPr>
            <a:spLocks noChangeShapeType="1"/>
          </p:cNvSpPr>
          <p:nvPr/>
        </p:nvSpPr>
        <p:spPr bwMode="auto">
          <a:xfrm>
            <a:off x="709648" y="9610645"/>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8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97517786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D30027-384D-4803-84C0-A1A944A99BF7}" type="slidenum">
              <a:rPr lang="en-US" altLang="ko-KR"/>
              <a:pPr/>
              <a:t>‹#›</a:t>
            </a:fld>
            <a:endParaRPr lang="en-US" altLang="ko-KR"/>
          </a:p>
        </p:txBody>
      </p:sp>
    </p:spTree>
    <p:extLst>
      <p:ext uri="{BB962C8B-B14F-4D97-AF65-F5344CB8AC3E}">
        <p14:creationId xmlns:p14="http://schemas.microsoft.com/office/powerpoint/2010/main" val="24022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03BB23F7-C4DA-4A2D-845E-9E9A4DA1CE3D}" type="slidenum">
              <a:rPr lang="en-US" altLang="ko-KR"/>
              <a:pPr/>
              <a:t>‹#›</a:t>
            </a:fld>
            <a:endParaRPr lang="en-US" altLang="ko-KR"/>
          </a:p>
        </p:txBody>
      </p:sp>
    </p:spTree>
    <p:extLst>
      <p:ext uri="{BB962C8B-B14F-4D97-AF65-F5344CB8AC3E}">
        <p14:creationId xmlns:p14="http://schemas.microsoft.com/office/powerpoint/2010/main" val="366865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72C53B2-473D-45C3-A3AC-4199E5C5417A}" type="slidenum">
              <a:rPr lang="en-US" altLang="ko-KR"/>
              <a:pPr/>
              <a:t>‹#›</a:t>
            </a:fld>
            <a:endParaRPr lang="en-US" altLang="ko-KR"/>
          </a:p>
        </p:txBody>
      </p:sp>
    </p:spTree>
    <p:extLst>
      <p:ext uri="{BB962C8B-B14F-4D97-AF65-F5344CB8AC3E}">
        <p14:creationId xmlns:p14="http://schemas.microsoft.com/office/powerpoint/2010/main" val="13183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AA70843-7CE7-4AC8-AE08-BF17C6F76979}" type="slidenum">
              <a:rPr lang="en-US" altLang="ko-KR"/>
              <a:pPr/>
              <a:t>‹#›</a:t>
            </a:fld>
            <a:endParaRPr lang="en-US" altLang="ko-KR"/>
          </a:p>
        </p:txBody>
      </p:sp>
    </p:spTree>
    <p:extLst>
      <p:ext uri="{BB962C8B-B14F-4D97-AF65-F5344CB8AC3E}">
        <p14:creationId xmlns:p14="http://schemas.microsoft.com/office/powerpoint/2010/main" val="7985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smtClean="0"/>
              <a:t>May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745E619-3B3D-48A6-920B-61C97E1F5C9E}" type="slidenum">
              <a:rPr lang="en-US" altLang="ko-KR"/>
              <a:pPr/>
              <a:t>‹#›</a:t>
            </a:fld>
            <a:endParaRPr lang="en-US" altLang="ko-KR"/>
          </a:p>
        </p:txBody>
      </p:sp>
    </p:spTree>
    <p:extLst>
      <p:ext uri="{BB962C8B-B14F-4D97-AF65-F5344CB8AC3E}">
        <p14:creationId xmlns:p14="http://schemas.microsoft.com/office/powerpoint/2010/main" val="387822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smtClean="0"/>
              <a:t>May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EC9DB68D-2A1C-4745-94AD-F229901E82EB}" type="slidenum">
              <a:rPr lang="en-US" altLang="ko-KR"/>
              <a:pPr/>
              <a:t>‹#›</a:t>
            </a:fld>
            <a:endParaRPr lang="en-US" altLang="ko-KR"/>
          </a:p>
        </p:txBody>
      </p:sp>
    </p:spTree>
    <p:extLst>
      <p:ext uri="{BB962C8B-B14F-4D97-AF65-F5344CB8AC3E}">
        <p14:creationId xmlns:p14="http://schemas.microsoft.com/office/powerpoint/2010/main" val="243428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smtClean="0"/>
              <a:t>May 2015</a:t>
            </a:r>
            <a:endParaRPr lang="en-US" altLang="ko-KR"/>
          </a:p>
        </p:txBody>
      </p:sp>
      <p:sp>
        <p:nvSpPr>
          <p:cNvPr id="8" name="바닥글 개체 틀 7"/>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65F092C9-26A0-41B4-BB02-309DFC997FF4}" type="slidenum">
              <a:rPr lang="en-US" altLang="ko-KR"/>
              <a:pPr/>
              <a:t>‹#›</a:t>
            </a:fld>
            <a:endParaRPr lang="en-US" altLang="ko-KR"/>
          </a:p>
        </p:txBody>
      </p:sp>
    </p:spTree>
    <p:extLst>
      <p:ext uri="{BB962C8B-B14F-4D97-AF65-F5344CB8AC3E}">
        <p14:creationId xmlns:p14="http://schemas.microsoft.com/office/powerpoint/2010/main" val="47752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smtClean="0"/>
              <a:t>May 2015</a:t>
            </a:r>
            <a:endParaRPr lang="en-US" altLang="ko-KR"/>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EDD56E08-5369-46AE-A8AC-C385499601AC}" type="slidenum">
              <a:rPr lang="en-US" altLang="ko-KR"/>
              <a:pPr/>
              <a:t>‹#›</a:t>
            </a:fld>
            <a:endParaRPr lang="en-US" altLang="ko-KR"/>
          </a:p>
        </p:txBody>
      </p:sp>
    </p:spTree>
    <p:extLst>
      <p:ext uri="{BB962C8B-B14F-4D97-AF65-F5344CB8AC3E}">
        <p14:creationId xmlns:p14="http://schemas.microsoft.com/office/powerpoint/2010/main" val="338080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smtClean="0"/>
              <a:t>May 2015</a:t>
            </a:r>
            <a:endParaRPr lang="en-US" altLang="ko-KR"/>
          </a:p>
        </p:txBody>
      </p:sp>
      <p:sp>
        <p:nvSpPr>
          <p:cNvPr id="3" name="바닥글 개체 틀 2"/>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824D378B-5511-4351-8419-ABCE3D0D633E}" type="slidenum">
              <a:rPr lang="en-US" altLang="ko-KR"/>
              <a:pPr/>
              <a:t>‹#›</a:t>
            </a:fld>
            <a:endParaRPr lang="en-US" altLang="ko-KR"/>
          </a:p>
        </p:txBody>
      </p:sp>
    </p:spTree>
    <p:extLst>
      <p:ext uri="{BB962C8B-B14F-4D97-AF65-F5344CB8AC3E}">
        <p14:creationId xmlns:p14="http://schemas.microsoft.com/office/powerpoint/2010/main" val="388964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May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15B5C57-5D71-4B8F-9467-25A4EFA4F101}" type="slidenum">
              <a:rPr lang="en-US" altLang="ko-KR"/>
              <a:pPr/>
              <a:t>‹#›</a:t>
            </a:fld>
            <a:endParaRPr lang="en-US" altLang="ko-KR"/>
          </a:p>
        </p:txBody>
      </p:sp>
    </p:spTree>
    <p:extLst>
      <p:ext uri="{BB962C8B-B14F-4D97-AF65-F5344CB8AC3E}">
        <p14:creationId xmlns:p14="http://schemas.microsoft.com/office/powerpoint/2010/main" val="211470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May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1E444081-1BB0-4E37-9153-1C90BFB5393A}" type="slidenum">
              <a:rPr lang="en-US" altLang="ko-KR"/>
              <a:pPr/>
              <a:t>‹#›</a:t>
            </a:fld>
            <a:endParaRPr lang="en-US" altLang="ko-KR"/>
          </a:p>
        </p:txBody>
      </p:sp>
    </p:spTree>
    <p:extLst>
      <p:ext uri="{BB962C8B-B14F-4D97-AF65-F5344CB8AC3E}">
        <p14:creationId xmlns:p14="http://schemas.microsoft.com/office/powerpoint/2010/main" val="76955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panose="020B0600000101010101" pitchFamily="50" charset="-127"/>
              </a:defRPr>
            </a:lvl1pPr>
          </a:lstStyle>
          <a:p>
            <a:r>
              <a:rPr lang="en-US" altLang="ko-KR" smtClean="0"/>
              <a:t>May 2015</a:t>
            </a:r>
            <a:endParaRPr lang="en-US" altLang="ko-K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panose="020B0600000101010101" pitchFamily="50" charset="-127"/>
              </a:defRPr>
            </a:lvl1pPr>
          </a:lstStyle>
          <a:p>
            <a:r>
              <a:rPr lang="en-US" altLang="ko-KR" smtClean="0"/>
              <a:t>Byung-Jae Kwak et al., ETRI</a:t>
            </a:r>
            <a:endParaRPr lang="en-US" altLang="ko-K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panose="020B0600000101010101" pitchFamily="50" charset="-127"/>
              </a:defRPr>
            </a:lvl1pPr>
          </a:lstStyle>
          <a:p>
            <a:r>
              <a:rPr lang="en-US" altLang="ko-KR"/>
              <a:t>Slide </a:t>
            </a:r>
            <a:fld id="{D59B013A-0C5F-4B8F-9BBD-82EA96099D33}" type="slidenum">
              <a:rPr lang="en-US" altLang="ko-KR"/>
              <a:pPr/>
              <a:t>‹#›</a:t>
            </a:fld>
            <a:endParaRPr lang="en-US" altLang="ko-KR"/>
          </a:p>
        </p:txBody>
      </p:sp>
      <p:sp>
        <p:nvSpPr>
          <p:cNvPr id="1031" name="Rectangle 7"/>
          <p:cNvSpPr>
            <a:spLocks noChangeArrowheads="1"/>
          </p:cNvSpPr>
          <p:nvPr/>
        </p:nvSpPr>
        <p:spPr bwMode="auto">
          <a:xfrm>
            <a:off x="3923928" y="394156"/>
            <a:ext cx="45342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panose="020B0600000101010101" pitchFamily="50" charset="-127"/>
              </a:rPr>
              <a:t>doc.: IEEE </a:t>
            </a:r>
            <a:r>
              <a:rPr lang="en-US" altLang="ko-KR" sz="1400" b="1" dirty="0" smtClean="0">
                <a:ea typeface="굴림" panose="020B0600000101010101" pitchFamily="50" charset="-127"/>
              </a:rPr>
              <a:t>802.15-15-0340-00-0008</a:t>
            </a:r>
            <a:endParaRPr lang="en-US" altLang="ko-KR" sz="1400" b="1" dirty="0">
              <a:ea typeface="굴림" panose="020B0600000101010101"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panose="020B0600000101010101"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latinLnBrk="1" hangingPunct="1">
        <a:spcBef>
          <a:spcPct val="0"/>
        </a:spcBef>
        <a:spcAft>
          <a:spcPct val="0"/>
        </a:spcAft>
        <a:defRPr sz="3600" kern="12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anose="02020603050405020304" pitchFamily="18" charset="0"/>
        </a:defRPr>
      </a:lvl2pPr>
      <a:lvl3pPr algn="ctr" rtl="0" eaLnBrk="1" fontAlgn="base" latinLnBrk="1" hangingPunct="1">
        <a:spcBef>
          <a:spcPct val="0"/>
        </a:spcBef>
        <a:spcAft>
          <a:spcPct val="0"/>
        </a:spcAft>
        <a:defRPr sz="3600">
          <a:solidFill>
            <a:schemeClr val="tx2"/>
          </a:solidFill>
          <a:latin typeface="Times New Roman" panose="02020603050405020304" pitchFamily="18" charset="0"/>
        </a:defRPr>
      </a:lvl3pPr>
      <a:lvl4pPr algn="ctr" rtl="0" eaLnBrk="1" fontAlgn="base" latinLnBrk="1" hangingPunct="1">
        <a:spcBef>
          <a:spcPct val="0"/>
        </a:spcBef>
        <a:spcAft>
          <a:spcPct val="0"/>
        </a:spcAft>
        <a:defRPr sz="3600">
          <a:solidFill>
            <a:schemeClr val="tx2"/>
          </a:solidFill>
          <a:latin typeface="Times New Roman" panose="02020603050405020304" pitchFamily="18" charset="0"/>
        </a:defRPr>
      </a:lvl4pPr>
      <a:lvl5pPr algn="ctr" rtl="0" eaLnBrk="1" fontAlgn="base" latinLnBrk="1"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latinLnBrk="1"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latinLnBrk="1"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latinLnBrk="1"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latinLnBrk="1"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latinLnBrk="1"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latinLnBrk="1"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988D32A1-88C9-4CF1-B724-DD2537D88B45}"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panose="020B0600000101010101" pitchFamily="50" charset="-127"/>
              </a:rPr>
              <a:t>Project: IEEE P802.15 Working Group for Wireless Personal Area Networks (WPANs)</a:t>
            </a:r>
            <a:endParaRPr lang="en-US" altLang="ko-KR" sz="1600" b="1" dirty="0">
              <a:solidFill>
                <a:schemeClr val="tx2"/>
              </a:solidFill>
              <a:ea typeface="굴림" panose="020B0600000101010101" pitchFamily="50" charset="-127"/>
            </a:endParaRPr>
          </a:p>
          <a:p>
            <a:endParaRPr lang="en-US" altLang="ko-KR" sz="1600" dirty="0">
              <a:solidFill>
                <a:schemeClr val="tx2"/>
              </a:solidFill>
              <a:ea typeface="굴림" panose="020B0600000101010101" pitchFamily="50" charset="-127"/>
            </a:endParaRPr>
          </a:p>
          <a:p>
            <a:r>
              <a:rPr lang="en-US" altLang="ko-KR" sz="1600" b="1" dirty="0">
                <a:solidFill>
                  <a:schemeClr val="tx2"/>
                </a:solidFill>
                <a:ea typeface="굴림" panose="020B0600000101010101" pitchFamily="50" charset="-127"/>
              </a:rPr>
              <a:t>Submission Title:</a:t>
            </a:r>
            <a:r>
              <a:rPr lang="en-US" altLang="ko-KR" sz="1600" dirty="0">
                <a:solidFill>
                  <a:schemeClr val="tx2"/>
                </a:solidFill>
                <a:ea typeface="굴림" panose="020B0600000101010101" pitchFamily="50" charset="-127"/>
              </a:rPr>
              <a:t> </a:t>
            </a:r>
            <a:r>
              <a:rPr lang="en-US" altLang="ko-KR" sz="1600" dirty="0" smtClean="0">
                <a:solidFill>
                  <a:srgbClr val="484848"/>
                </a:solidFill>
                <a:ea typeface="굴림" panose="020B0600000101010101" pitchFamily="50" charset="-127"/>
              </a:rPr>
              <a:t>Secret </a:t>
            </a:r>
            <a:r>
              <a:rPr lang="en-US" altLang="ko-KR" sz="1600" dirty="0">
                <a:solidFill>
                  <a:srgbClr val="484848"/>
                </a:solidFill>
                <a:ea typeface="굴림" panose="020B0600000101010101" pitchFamily="50" charset="-127"/>
              </a:rPr>
              <a:t>key agreement </a:t>
            </a:r>
            <a:r>
              <a:rPr lang="en-US" altLang="ko-KR" sz="1600" dirty="0" smtClean="0">
                <a:solidFill>
                  <a:srgbClr val="484848"/>
                </a:solidFill>
                <a:ea typeface="굴림" panose="020B0600000101010101" pitchFamily="50" charset="-127"/>
              </a:rPr>
              <a:t>protocol for </a:t>
            </a:r>
            <a:r>
              <a:rPr lang="en-US" altLang="ko-KR" sz="1600" dirty="0">
                <a:solidFill>
                  <a:srgbClr val="484848"/>
                </a:solidFill>
                <a:ea typeface="굴림" panose="020B0600000101010101" pitchFamily="50" charset="-127"/>
              </a:rPr>
              <a:t>IEEE 802.15.8 </a:t>
            </a:r>
            <a:r>
              <a:rPr lang="en-US" altLang="ko-KR" sz="1600" dirty="0" smtClean="0">
                <a:solidFill>
                  <a:srgbClr val="484848"/>
                </a:solidFill>
                <a:ea typeface="굴림" panose="020B0600000101010101" pitchFamily="50" charset="-127"/>
              </a:rPr>
              <a:t>PAC</a:t>
            </a:r>
            <a:endParaRPr lang="en-US" altLang="ko-KR" sz="1600" dirty="0">
              <a:solidFill>
                <a:srgbClr val="484848"/>
              </a:solidFill>
              <a:ea typeface="굴림" panose="020B0600000101010101" pitchFamily="50" charset="-127"/>
            </a:endParaRPr>
          </a:p>
          <a:p>
            <a:r>
              <a:rPr lang="en-US" altLang="ko-KR" sz="1600" b="1" dirty="0">
                <a:solidFill>
                  <a:schemeClr val="tx2"/>
                </a:solidFill>
                <a:ea typeface="굴림" panose="020B0600000101010101" pitchFamily="50" charset="-127"/>
              </a:rPr>
              <a:t>Date Submitted: </a:t>
            </a:r>
            <a:r>
              <a:rPr lang="en-US" altLang="ko-KR" sz="1600" dirty="0" smtClean="0">
                <a:solidFill>
                  <a:srgbClr val="484848"/>
                </a:solidFill>
                <a:ea typeface="굴림" panose="020B0600000101010101" pitchFamily="50" charset="-127"/>
              </a:rPr>
              <a:t>May 2015</a:t>
            </a:r>
            <a:endParaRPr lang="en-US" altLang="ko-KR" sz="1600" dirty="0">
              <a:solidFill>
                <a:srgbClr val="484848"/>
              </a:solidFill>
              <a:ea typeface="굴림" panose="020B0600000101010101" pitchFamily="50" charset="-127"/>
            </a:endParaRPr>
          </a:p>
          <a:p>
            <a:r>
              <a:rPr lang="en-US" altLang="ko-KR" sz="1600" b="1" dirty="0">
                <a:solidFill>
                  <a:schemeClr val="tx2"/>
                </a:solidFill>
                <a:ea typeface="굴림" panose="020B0600000101010101" pitchFamily="50" charset="-127"/>
              </a:rPr>
              <a:t>Source:</a:t>
            </a:r>
            <a:r>
              <a:rPr lang="en-US" altLang="ko-KR" sz="1600" dirty="0">
                <a:solidFill>
                  <a:schemeClr val="tx2"/>
                </a:solidFill>
                <a:ea typeface="굴림" panose="020B0600000101010101" pitchFamily="50" charset="-127"/>
              </a:rPr>
              <a:t> </a:t>
            </a:r>
            <a:r>
              <a:rPr lang="en-US" altLang="ko-KR" sz="1600" dirty="0" smtClean="0">
                <a:solidFill>
                  <a:schemeClr val="tx2"/>
                </a:solidFill>
                <a:ea typeface="굴림" panose="020B0600000101010101" pitchFamily="50" charset="-127"/>
              </a:rPr>
              <a:t>[</a:t>
            </a:r>
            <a:r>
              <a:rPr lang="en-US" altLang="ko-KR" sz="1600" dirty="0" err="1">
                <a:ea typeface="굴림" panose="020B0600000101010101" pitchFamily="50" charset="-127"/>
              </a:rPr>
              <a:t>Byung</a:t>
            </a:r>
            <a:r>
              <a:rPr lang="en-US" altLang="ko-KR" sz="1600" dirty="0">
                <a:ea typeface="굴림" panose="020B0600000101010101" pitchFamily="50" charset="-127"/>
              </a:rPr>
              <a:t>-Jae </a:t>
            </a:r>
            <a:r>
              <a:rPr lang="en-US" altLang="ko-KR" sz="1600" dirty="0" err="1">
                <a:ea typeface="굴림" panose="020B0600000101010101" pitchFamily="50" charset="-127"/>
              </a:rPr>
              <a:t>Kwak</a:t>
            </a:r>
            <a:r>
              <a:rPr lang="en-US" altLang="ko-KR" sz="1600" dirty="0">
                <a:ea typeface="굴림" panose="020B0600000101010101" pitchFamily="50" charset="-127"/>
              </a:rPr>
              <a:t>, </a:t>
            </a:r>
            <a:r>
              <a:rPr lang="en-US" altLang="ko-KR" sz="1600" dirty="0" err="1"/>
              <a:t>Gyung-Chul</a:t>
            </a:r>
            <a:r>
              <a:rPr lang="en-US" altLang="ko-KR" sz="1600" dirty="0"/>
              <a:t> </a:t>
            </a:r>
            <a:r>
              <a:rPr lang="en-US" altLang="ko-KR" sz="1600" dirty="0" err="1" smtClean="0"/>
              <a:t>Sihn</a:t>
            </a:r>
            <a:r>
              <a:rPr lang="en-US" altLang="ko-KR" sz="1600" dirty="0" smtClean="0">
                <a:ea typeface="굴림" panose="020B0600000101010101" pitchFamily="50" charset="-127"/>
              </a:rPr>
              <a:t>, </a:t>
            </a:r>
            <a:r>
              <a:rPr lang="en-US" altLang="ko-KR" sz="1600" dirty="0">
                <a:ea typeface="굴림" panose="020B0600000101010101" pitchFamily="50" charset="-127"/>
              </a:rPr>
              <a:t>Moon-</a:t>
            </a:r>
            <a:r>
              <a:rPr lang="en-US" altLang="ko-KR" sz="1600" dirty="0" err="1">
                <a:ea typeface="굴림" panose="020B0600000101010101" pitchFamily="50" charset="-127"/>
              </a:rPr>
              <a:t>Sik</a:t>
            </a:r>
            <a:r>
              <a:rPr lang="en-US" altLang="ko-KR" sz="1600" dirty="0">
                <a:ea typeface="굴림" panose="020B0600000101010101" pitchFamily="50" charset="-127"/>
              </a:rPr>
              <a:t> </a:t>
            </a:r>
            <a:r>
              <a:rPr lang="en-US" altLang="ko-KR" sz="1600" dirty="0" smtClean="0">
                <a:ea typeface="굴림" panose="020B0600000101010101" pitchFamily="50" charset="-127"/>
              </a:rPr>
              <a:t>Lee</a:t>
            </a:r>
            <a:r>
              <a:rPr lang="en-US" altLang="ko-KR" sz="1600" dirty="0" smtClean="0">
                <a:solidFill>
                  <a:schemeClr val="tx2"/>
                </a:solidFill>
                <a:ea typeface="굴림" panose="020B0600000101010101" pitchFamily="50" charset="-127"/>
              </a:rPr>
              <a:t>]</a:t>
            </a:r>
            <a:r>
              <a:rPr lang="en-US" altLang="ko-KR" sz="1600" baseline="30000" dirty="0" smtClean="0">
                <a:ea typeface="굴림" panose="020B0600000101010101" pitchFamily="50" charset="-127"/>
              </a:rPr>
              <a:t>1</a:t>
            </a:r>
            <a:r>
              <a:rPr lang="en-US" altLang="ko-KR" sz="1600" dirty="0" smtClean="0">
                <a:solidFill>
                  <a:schemeClr val="tx2"/>
                </a:solidFill>
                <a:ea typeface="굴림" panose="020B0600000101010101" pitchFamily="50" charset="-127"/>
              </a:rPr>
              <a:t>,</a:t>
            </a:r>
          </a:p>
          <a:p>
            <a:r>
              <a:rPr lang="en-US" altLang="ko-KR" sz="1600" dirty="0" smtClean="0">
                <a:ea typeface="굴림" panose="020B0600000101010101" pitchFamily="50" charset="-127"/>
              </a:rPr>
              <a:t>              [</a:t>
            </a:r>
            <a:r>
              <a:rPr lang="en-US" altLang="ko-KR" sz="1600" dirty="0" err="1" smtClean="0">
                <a:ea typeface="굴림" panose="020B0600000101010101" pitchFamily="50" charset="-127"/>
              </a:rPr>
              <a:t>Sangseok</a:t>
            </a:r>
            <a:r>
              <a:rPr lang="en-US" altLang="ko-KR" sz="1600" dirty="0" smtClean="0">
                <a:ea typeface="굴림" panose="020B0600000101010101" pitchFamily="50" charset="-127"/>
              </a:rPr>
              <a:t> Yun, </a:t>
            </a:r>
            <a:r>
              <a:rPr lang="en-US" altLang="ko-KR" sz="1600" dirty="0" err="1" smtClean="0">
                <a:ea typeface="굴림" panose="020B0600000101010101" pitchFamily="50" charset="-127"/>
              </a:rPr>
              <a:t>Sanghun</a:t>
            </a:r>
            <a:r>
              <a:rPr lang="en-US" altLang="ko-KR" sz="1600" dirty="0" smtClean="0">
                <a:ea typeface="굴림" panose="020B0600000101010101" pitchFamily="50" charset="-127"/>
              </a:rPr>
              <a:t> </a:t>
            </a:r>
            <a:r>
              <a:rPr lang="en-US" altLang="ko-KR" sz="1600" dirty="0" err="1" smtClean="0">
                <a:ea typeface="굴림" panose="020B0600000101010101" pitchFamily="50" charset="-127"/>
              </a:rPr>
              <a:t>Im</a:t>
            </a:r>
            <a:r>
              <a:rPr lang="en-US" altLang="ko-KR" sz="1600" dirty="0">
                <a:ea typeface="굴림" panose="020B0600000101010101" pitchFamily="50" charset="-127"/>
              </a:rPr>
              <a:t>, </a:t>
            </a:r>
            <a:r>
              <a:rPr lang="en-US" altLang="ko-KR" sz="1600" dirty="0" err="1">
                <a:ea typeface="굴림" panose="020B0600000101010101" pitchFamily="50" charset="-127"/>
              </a:rPr>
              <a:t>Jeongseok</a:t>
            </a:r>
            <a:r>
              <a:rPr lang="en-US" altLang="ko-KR" sz="1600" dirty="0">
                <a:ea typeface="굴림" panose="020B0600000101010101" pitchFamily="50" charset="-127"/>
              </a:rPr>
              <a:t> </a:t>
            </a:r>
            <a:r>
              <a:rPr lang="en-US" altLang="ko-KR" sz="1600" dirty="0" smtClean="0">
                <a:ea typeface="굴림" panose="020B0600000101010101" pitchFamily="50" charset="-127"/>
              </a:rPr>
              <a:t>Ha]</a:t>
            </a:r>
            <a:r>
              <a:rPr lang="en-US" altLang="ko-KR" sz="1600" baseline="30000" dirty="0" smtClean="0">
                <a:ea typeface="굴림" panose="020B0600000101010101" pitchFamily="50" charset="-127"/>
              </a:rPr>
              <a:t>2</a:t>
            </a:r>
            <a:endParaRPr lang="en-US" altLang="ko-KR" sz="1600" dirty="0" smtClean="0">
              <a:ea typeface="굴림" panose="020B0600000101010101" pitchFamily="50" charset="-127"/>
            </a:endParaRPr>
          </a:p>
          <a:p>
            <a:r>
              <a:rPr lang="en-US" altLang="ko-KR" sz="1600" dirty="0" smtClean="0">
                <a:ea typeface="굴림" panose="020B0600000101010101" pitchFamily="50" charset="-127"/>
              </a:rPr>
              <a:t>Company [</a:t>
            </a:r>
            <a:r>
              <a:rPr lang="en-US" altLang="ko-KR" sz="1600" dirty="0">
                <a:ea typeface="굴림" panose="020B0600000101010101" pitchFamily="50" charset="-127"/>
              </a:rPr>
              <a:t>ETRI, Daejeon, </a:t>
            </a:r>
            <a:r>
              <a:rPr lang="en-US" altLang="ko-KR" sz="1600" dirty="0" smtClean="0">
                <a:ea typeface="굴림" panose="020B0600000101010101" pitchFamily="50" charset="-127"/>
              </a:rPr>
              <a:t>Korea]</a:t>
            </a:r>
            <a:r>
              <a:rPr lang="en-US" altLang="ko-KR" sz="1600" baseline="30000" dirty="0" smtClean="0">
                <a:ea typeface="굴림" panose="020B0600000101010101" pitchFamily="50" charset="-127"/>
              </a:rPr>
              <a:t>1</a:t>
            </a:r>
            <a:r>
              <a:rPr lang="en-US" altLang="ko-KR" sz="1600" dirty="0" smtClean="0">
                <a:ea typeface="굴림" panose="020B0600000101010101" pitchFamily="50" charset="-127"/>
              </a:rPr>
              <a:t>, [KAIST]</a:t>
            </a:r>
            <a:r>
              <a:rPr lang="en-US" altLang="ko-KR" sz="1600" baseline="30000" dirty="0" smtClean="0">
                <a:ea typeface="굴림" panose="020B0600000101010101" pitchFamily="50" charset="-127"/>
              </a:rPr>
              <a:t>2</a:t>
            </a:r>
            <a:endParaRPr lang="en-US" altLang="ko-KR" sz="1600" dirty="0">
              <a:ea typeface="굴림" panose="020B0600000101010101" pitchFamily="50" charset="-127"/>
            </a:endParaRPr>
          </a:p>
          <a:p>
            <a:r>
              <a:rPr lang="en-US" altLang="ko-KR" sz="1600" dirty="0">
                <a:solidFill>
                  <a:schemeClr val="tx2"/>
                </a:solidFill>
                <a:ea typeface="굴림" panose="020B0600000101010101" pitchFamily="50" charset="-127"/>
              </a:rPr>
              <a:t>Address [218 </a:t>
            </a:r>
            <a:r>
              <a:rPr lang="en-US" altLang="ko-KR" sz="1600" dirty="0" err="1">
                <a:solidFill>
                  <a:schemeClr val="tx2"/>
                </a:solidFill>
                <a:ea typeface="굴림" panose="020B0600000101010101" pitchFamily="50" charset="-127"/>
              </a:rPr>
              <a:t>Gajeong-ro</a:t>
            </a:r>
            <a:r>
              <a:rPr lang="en-US" altLang="ko-KR" sz="1600" dirty="0">
                <a:solidFill>
                  <a:schemeClr val="tx2"/>
                </a:solidFill>
                <a:ea typeface="굴림" panose="020B0600000101010101" pitchFamily="50" charset="-127"/>
              </a:rPr>
              <a:t>, </a:t>
            </a:r>
            <a:r>
              <a:rPr lang="en-US" altLang="ko-KR" sz="1600" dirty="0" err="1">
                <a:solidFill>
                  <a:schemeClr val="tx2"/>
                </a:solidFill>
                <a:ea typeface="굴림" panose="020B0600000101010101" pitchFamily="50" charset="-127"/>
              </a:rPr>
              <a:t>Yuseong-gu</a:t>
            </a:r>
            <a:r>
              <a:rPr lang="en-US" altLang="ko-KR" sz="1600" dirty="0">
                <a:solidFill>
                  <a:schemeClr val="tx2"/>
                </a:solidFill>
                <a:ea typeface="굴림" panose="020B0600000101010101" pitchFamily="50" charset="-127"/>
              </a:rPr>
              <a:t>, Daejeon, Korea</a:t>
            </a:r>
            <a:r>
              <a:rPr lang="en-US" altLang="ko-KR" sz="1600" dirty="0">
                <a:ea typeface="굴림" panose="020B0600000101010101" pitchFamily="50" charset="-127"/>
              </a:rPr>
              <a:t>]</a:t>
            </a:r>
            <a:r>
              <a:rPr lang="en-US" altLang="ko-KR" sz="1600" baseline="30000" dirty="0">
                <a:ea typeface="굴림" panose="020B0600000101010101" pitchFamily="50" charset="-127"/>
              </a:rPr>
              <a:t>1</a:t>
            </a:r>
            <a:r>
              <a:rPr lang="en-US" altLang="ko-KR" sz="1600" dirty="0">
                <a:ea typeface="굴림" panose="020B0600000101010101" pitchFamily="50" charset="-127"/>
              </a:rPr>
              <a:t>, [291 </a:t>
            </a:r>
            <a:r>
              <a:rPr lang="en-US" altLang="ko-KR" sz="1600" dirty="0" err="1">
                <a:ea typeface="굴림" panose="020B0600000101010101" pitchFamily="50" charset="-127"/>
              </a:rPr>
              <a:t>Daehak-ro</a:t>
            </a:r>
            <a:r>
              <a:rPr lang="en-US" altLang="ko-KR" sz="1600" dirty="0">
                <a:ea typeface="굴림" panose="020B0600000101010101" pitchFamily="50" charset="-127"/>
              </a:rPr>
              <a:t>, </a:t>
            </a:r>
            <a:r>
              <a:rPr lang="en-US" altLang="ko-KR" sz="1600" dirty="0" err="1">
                <a:ea typeface="굴림" panose="020B0600000101010101" pitchFamily="50" charset="-127"/>
              </a:rPr>
              <a:t>Yuseong-gu</a:t>
            </a:r>
            <a:r>
              <a:rPr lang="en-US" altLang="ko-KR" sz="1600" dirty="0">
                <a:ea typeface="굴림" panose="020B0600000101010101" pitchFamily="50" charset="-127"/>
              </a:rPr>
              <a:t>, Daejeon, Korea]</a:t>
            </a:r>
            <a:r>
              <a:rPr lang="en-US" altLang="ko-KR" sz="1600" baseline="30000" dirty="0">
                <a:ea typeface="굴림" panose="020B0600000101010101" pitchFamily="50" charset="-127"/>
              </a:rPr>
              <a:t>2</a:t>
            </a:r>
            <a:endParaRPr lang="en-US" altLang="ko-KR" sz="1600" dirty="0">
              <a:solidFill>
                <a:schemeClr val="tx2"/>
              </a:solidFill>
              <a:ea typeface="굴림" panose="020B0600000101010101" pitchFamily="50" charset="-127"/>
            </a:endParaRPr>
          </a:p>
          <a:p>
            <a:r>
              <a:rPr lang="en-US" altLang="ko-KR" sz="1600" dirty="0">
                <a:solidFill>
                  <a:schemeClr val="tx2"/>
                </a:solidFill>
                <a:ea typeface="굴림" panose="020B0600000101010101" pitchFamily="50" charset="-127"/>
              </a:rPr>
              <a:t>Voice: [+</a:t>
            </a:r>
            <a:r>
              <a:rPr lang="en-US" altLang="ko-KR" sz="1600" dirty="0" smtClean="0">
                <a:solidFill>
                  <a:schemeClr val="tx2"/>
                </a:solidFill>
                <a:ea typeface="굴림" panose="020B0600000101010101" pitchFamily="50" charset="-127"/>
              </a:rPr>
              <a:t>82-42-860-6618]</a:t>
            </a:r>
            <a:r>
              <a:rPr lang="en-US" altLang="ko-KR" sz="1600" baseline="30000" dirty="0" smtClean="0">
                <a:solidFill>
                  <a:schemeClr val="tx2"/>
                </a:solidFill>
                <a:ea typeface="굴림" panose="020B0600000101010101" pitchFamily="50" charset="-127"/>
              </a:rPr>
              <a:t>1</a:t>
            </a:r>
            <a:r>
              <a:rPr lang="en-US" altLang="ko-KR" sz="1600" dirty="0" smtClean="0">
                <a:solidFill>
                  <a:schemeClr val="tx2"/>
                </a:solidFill>
                <a:ea typeface="굴림" panose="020B0600000101010101" pitchFamily="50" charset="-127"/>
              </a:rPr>
              <a:t>, </a:t>
            </a:r>
            <a:r>
              <a:rPr lang="en-US" altLang="ko-KR" sz="1600" dirty="0">
                <a:ea typeface="굴림" panose="020B0600000101010101" pitchFamily="50" charset="-127"/>
              </a:rPr>
              <a:t>[+</a:t>
            </a:r>
            <a:r>
              <a:rPr lang="en-US" altLang="ko-KR" sz="1600" dirty="0" smtClean="0">
                <a:ea typeface="굴림" panose="020B0600000101010101" pitchFamily="50" charset="-127"/>
              </a:rPr>
              <a:t>82-42-350-7524</a:t>
            </a:r>
            <a:r>
              <a:rPr lang="en-US" altLang="ko-KR" sz="1600" dirty="0" smtClean="0">
                <a:solidFill>
                  <a:schemeClr val="tx2"/>
                </a:solidFill>
                <a:ea typeface="굴림" panose="020B0600000101010101" pitchFamily="50" charset="-127"/>
              </a:rPr>
              <a:t>]</a:t>
            </a:r>
            <a:r>
              <a:rPr lang="en-US" altLang="ko-KR" sz="1600" baseline="30000" dirty="0" smtClean="0">
                <a:solidFill>
                  <a:schemeClr val="tx2"/>
                </a:solidFill>
                <a:ea typeface="굴림" panose="020B0600000101010101" pitchFamily="50" charset="-127"/>
              </a:rPr>
              <a:t>2</a:t>
            </a:r>
            <a:endParaRPr lang="en-US" altLang="ko-KR" sz="1600" dirty="0" smtClean="0">
              <a:solidFill>
                <a:schemeClr val="tx2"/>
              </a:solidFill>
              <a:ea typeface="굴림" panose="020B0600000101010101" pitchFamily="50" charset="-127"/>
            </a:endParaRPr>
          </a:p>
          <a:p>
            <a:r>
              <a:rPr lang="en-US" altLang="ko-KR" sz="1600" dirty="0" smtClean="0">
                <a:solidFill>
                  <a:schemeClr val="tx2"/>
                </a:solidFill>
                <a:ea typeface="굴림" panose="020B0600000101010101" pitchFamily="50" charset="-127"/>
              </a:rPr>
              <a:t>E-Mail: </a:t>
            </a:r>
            <a:r>
              <a:rPr lang="en-US" altLang="ko-KR" sz="1600" dirty="0">
                <a:solidFill>
                  <a:schemeClr val="tx2"/>
                </a:solidFill>
                <a:ea typeface="굴림" panose="020B0600000101010101" pitchFamily="50" charset="-127"/>
              </a:rPr>
              <a:t>[bjkwak@etri.re.kr]</a:t>
            </a:r>
            <a:r>
              <a:rPr lang="en-US" altLang="ko-KR" sz="1600" baseline="30000" dirty="0">
                <a:solidFill>
                  <a:schemeClr val="tx2"/>
                </a:solidFill>
                <a:ea typeface="굴림" panose="020B0600000101010101" pitchFamily="50" charset="-127"/>
              </a:rPr>
              <a:t>1</a:t>
            </a:r>
            <a:r>
              <a:rPr lang="en-US" altLang="ko-KR" sz="1600" dirty="0">
                <a:solidFill>
                  <a:schemeClr val="tx2"/>
                </a:solidFill>
                <a:ea typeface="굴림" panose="020B0600000101010101" pitchFamily="50" charset="-127"/>
              </a:rPr>
              <a:t>, [</a:t>
            </a:r>
            <a:r>
              <a:rPr lang="en-US" altLang="ko-KR" sz="1600" dirty="0">
                <a:ea typeface="굴림" panose="020B0600000101010101" pitchFamily="50" charset="-127"/>
              </a:rPr>
              <a:t>ssyun@kaist.ac.kr</a:t>
            </a:r>
            <a:r>
              <a:rPr lang="en-US" altLang="ko-KR" sz="1600" dirty="0">
                <a:solidFill>
                  <a:schemeClr val="tx2"/>
                </a:solidFill>
                <a:ea typeface="굴림" panose="020B0600000101010101" pitchFamily="50" charset="-127"/>
              </a:rPr>
              <a:t>]</a:t>
            </a:r>
            <a:r>
              <a:rPr lang="en-US" altLang="ko-KR" sz="1600" baseline="30000" dirty="0">
                <a:solidFill>
                  <a:schemeClr val="tx2"/>
                </a:solidFill>
                <a:ea typeface="굴림" panose="020B0600000101010101" pitchFamily="50" charset="-127"/>
              </a:rPr>
              <a:t>2</a:t>
            </a:r>
            <a:endParaRPr lang="en-US" altLang="ko-KR" sz="1600" dirty="0">
              <a:solidFill>
                <a:schemeClr val="tx2"/>
              </a:solidFill>
              <a:ea typeface="굴림" panose="020B0600000101010101" pitchFamily="50" charset="-127"/>
            </a:endParaRPr>
          </a:p>
          <a:p>
            <a:pPr>
              <a:spcBef>
                <a:spcPts val="600"/>
              </a:spcBef>
              <a:spcAft>
                <a:spcPts val="600"/>
              </a:spcAft>
            </a:pPr>
            <a:r>
              <a:rPr lang="en-US" altLang="ko-KR" sz="1600" b="1" dirty="0">
                <a:solidFill>
                  <a:schemeClr val="tx2"/>
                </a:solidFill>
                <a:ea typeface="굴림" panose="020B0600000101010101" pitchFamily="50" charset="-127"/>
              </a:rPr>
              <a:t>Re:</a:t>
            </a:r>
            <a:r>
              <a:rPr lang="en-US" altLang="ko-KR" sz="1600" dirty="0">
                <a:solidFill>
                  <a:schemeClr val="tx2"/>
                </a:solidFill>
                <a:ea typeface="굴림" panose="020B0600000101010101" pitchFamily="50" charset="-127"/>
              </a:rPr>
              <a:t> </a:t>
            </a:r>
            <a:r>
              <a:rPr lang="en-US" altLang="ko-KR" sz="1600" dirty="0" smtClean="0">
                <a:solidFill>
                  <a:schemeClr val="tx2"/>
                </a:solidFill>
                <a:ea typeface="굴림" panose="020B0600000101010101" pitchFamily="50" charset="-127"/>
              </a:rPr>
              <a:t>P802.15.8 Draft D0.10.0</a:t>
            </a:r>
          </a:p>
          <a:p>
            <a:pPr>
              <a:spcBef>
                <a:spcPts val="600"/>
              </a:spcBef>
              <a:spcAft>
                <a:spcPts val="600"/>
              </a:spcAft>
            </a:pPr>
            <a:r>
              <a:rPr lang="en-US" altLang="ko-KR" sz="1600" b="1" dirty="0" smtClean="0">
                <a:solidFill>
                  <a:schemeClr val="tx2"/>
                </a:solidFill>
                <a:ea typeface="굴림" panose="020B0600000101010101" pitchFamily="50" charset="-127"/>
              </a:rPr>
              <a:t>Abstract</a:t>
            </a:r>
            <a:r>
              <a:rPr lang="en-US" altLang="ko-KR" sz="1600" b="1" dirty="0">
                <a:solidFill>
                  <a:schemeClr val="tx2"/>
                </a:solidFill>
                <a:ea typeface="굴림" panose="020B0600000101010101" pitchFamily="50" charset="-127"/>
              </a:rPr>
              <a:t>:</a:t>
            </a:r>
            <a:r>
              <a:rPr lang="en-US" altLang="ko-KR" sz="1600" dirty="0">
                <a:solidFill>
                  <a:schemeClr val="tx2"/>
                </a:solidFill>
                <a:ea typeface="굴림" panose="020B0600000101010101" pitchFamily="50" charset="-127"/>
              </a:rPr>
              <a:t>	</a:t>
            </a:r>
            <a:r>
              <a:rPr lang="en-US" altLang="ko-KR" sz="1600" dirty="0">
                <a:solidFill>
                  <a:srgbClr val="484848"/>
                </a:solidFill>
                <a:ea typeface="굴림" panose="020B0600000101010101" pitchFamily="50" charset="-127"/>
              </a:rPr>
              <a:t> Discussion of the secret key agreement </a:t>
            </a:r>
            <a:r>
              <a:rPr lang="en-US" altLang="ko-KR" sz="1600" dirty="0" smtClean="0">
                <a:solidFill>
                  <a:srgbClr val="484848"/>
                </a:solidFill>
                <a:ea typeface="굴림" panose="020B0600000101010101" pitchFamily="50" charset="-127"/>
              </a:rPr>
              <a:t>protocol for </a:t>
            </a:r>
            <a:r>
              <a:rPr lang="en-US" altLang="ko-KR" sz="1600" dirty="0">
                <a:solidFill>
                  <a:srgbClr val="484848"/>
                </a:solidFill>
                <a:ea typeface="굴림" panose="020B0600000101010101" pitchFamily="50" charset="-127"/>
              </a:rPr>
              <a:t>IEEE 802.15.8 PAC from physical layer point of view.</a:t>
            </a:r>
          </a:p>
          <a:p>
            <a:pPr>
              <a:spcBef>
                <a:spcPts val="600"/>
              </a:spcBef>
              <a:spcAft>
                <a:spcPts val="600"/>
              </a:spcAft>
            </a:pPr>
            <a:r>
              <a:rPr lang="en-US" altLang="ko-KR" sz="1600" b="1" dirty="0">
                <a:solidFill>
                  <a:schemeClr val="tx2"/>
                </a:solidFill>
                <a:ea typeface="굴림" panose="020B0600000101010101" pitchFamily="50" charset="-127"/>
              </a:rPr>
              <a:t>Purpose:</a:t>
            </a:r>
            <a:r>
              <a:rPr lang="en-US" altLang="ko-KR" sz="1600" dirty="0">
                <a:solidFill>
                  <a:schemeClr val="tx2"/>
                </a:solidFill>
                <a:ea typeface="굴림" panose="020B0600000101010101" pitchFamily="50" charset="-127"/>
              </a:rPr>
              <a:t>	</a:t>
            </a:r>
            <a:r>
              <a:rPr lang="en-US" altLang="ko-KR" sz="1600" dirty="0" smtClean="0">
                <a:solidFill>
                  <a:srgbClr val="484848"/>
                </a:solidFill>
                <a:ea typeface="굴림" panose="020B0600000101010101" pitchFamily="50" charset="-127"/>
              </a:rPr>
              <a:t>Discussion</a:t>
            </a:r>
            <a:endParaRPr lang="en-US" altLang="ko-KR" sz="1600" dirty="0">
              <a:solidFill>
                <a:srgbClr val="484848"/>
              </a:solidFill>
              <a:ea typeface="굴림" panose="020B0600000101010101" pitchFamily="50" charset="-127"/>
            </a:endParaRPr>
          </a:p>
          <a:p>
            <a:r>
              <a:rPr lang="en-US" altLang="ko-KR" sz="1600" b="1" dirty="0">
                <a:solidFill>
                  <a:schemeClr val="tx2"/>
                </a:solidFill>
                <a:ea typeface="굴림" panose="020B0600000101010101" pitchFamily="50" charset="-127"/>
              </a:rPr>
              <a:t>Notice:</a:t>
            </a:r>
            <a:r>
              <a:rPr lang="en-US" altLang="ko-KR" sz="1600" dirty="0">
                <a:solidFill>
                  <a:schemeClr val="tx2"/>
                </a:solidFill>
                <a:ea typeface="굴림" panose="020B0600000101010101"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panose="020B0600000101010101" pitchFamily="50" charset="-127"/>
              </a:rPr>
              <a:t>Release:</a:t>
            </a:r>
            <a:r>
              <a:rPr lang="en-US" altLang="ko-KR" sz="1600" dirty="0">
                <a:solidFill>
                  <a:schemeClr val="tx2"/>
                </a:solidFill>
                <a:ea typeface="굴림" panose="020B0600000101010101"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 Protocol</a:t>
            </a:r>
            <a:endParaRPr lang="ko-KR" altLang="en-US" dirty="0"/>
          </a:p>
        </p:txBody>
      </p:sp>
      <p:sp>
        <p:nvSpPr>
          <p:cNvPr id="3" name="내용 개체 틀 2"/>
          <p:cNvSpPr>
            <a:spLocks noGrp="1"/>
          </p:cNvSpPr>
          <p:nvPr>
            <p:ph idx="1"/>
          </p:nvPr>
        </p:nvSpPr>
        <p:spPr/>
        <p:txBody>
          <a:bodyPr/>
          <a:lstStyle/>
          <a:p>
            <a:r>
              <a:rPr lang="en-US" altLang="ko-KR" sz="2800" dirty="0" smtClean="0"/>
              <a:t>Mode 1</a:t>
            </a:r>
            <a:endParaRPr lang="ko-KR" altLang="en-US" sz="28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10</a:t>
            </a:fld>
            <a:endParaRPr lang="en-US" altLang="ko-KR"/>
          </a:p>
        </p:txBody>
      </p:sp>
      <p:grpSp>
        <p:nvGrpSpPr>
          <p:cNvPr id="84" name="그룹 83"/>
          <p:cNvGrpSpPr/>
          <p:nvPr/>
        </p:nvGrpSpPr>
        <p:grpSpPr>
          <a:xfrm>
            <a:off x="2051720" y="1752600"/>
            <a:ext cx="4887696" cy="4776872"/>
            <a:chOff x="603585" y="54674"/>
            <a:chExt cx="8067972" cy="6484658"/>
          </a:xfrm>
        </p:grpSpPr>
        <p:sp>
          <p:nvSpPr>
            <p:cNvPr id="85" name="직사각형 84"/>
            <p:cNvSpPr/>
            <p:nvPr/>
          </p:nvSpPr>
          <p:spPr>
            <a:xfrm>
              <a:off x="6077379" y="3996119"/>
              <a:ext cx="2571319" cy="82575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6" name="직선 연결선 85"/>
            <p:cNvCxnSpPr>
              <a:stCxn id="88" idx="2"/>
            </p:cNvCxnSpPr>
            <p:nvPr/>
          </p:nvCxnSpPr>
          <p:spPr>
            <a:xfrm>
              <a:off x="3375498" y="424006"/>
              <a:ext cx="0" cy="5424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직선 연결선 86"/>
            <p:cNvCxnSpPr>
              <a:stCxn id="89" idx="2"/>
            </p:cNvCxnSpPr>
            <p:nvPr/>
          </p:nvCxnSpPr>
          <p:spPr>
            <a:xfrm>
              <a:off x="5920902" y="424006"/>
              <a:ext cx="0" cy="53957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057141" y="54674"/>
              <a:ext cx="636713" cy="369332"/>
            </a:xfrm>
            <a:prstGeom prst="rect">
              <a:avLst/>
            </a:prstGeom>
            <a:noFill/>
          </p:spPr>
          <p:txBody>
            <a:bodyPr wrap="none" rtlCol="0">
              <a:spAutoFit/>
            </a:bodyPr>
            <a:lstStyle/>
            <a:p>
              <a:r>
                <a:rPr lang="en-US" altLang="ko-KR" dirty="0" smtClean="0"/>
                <a:t>Alice</a:t>
              </a:r>
              <a:endParaRPr lang="ko-KR" altLang="en-US" dirty="0"/>
            </a:p>
          </p:txBody>
        </p:sp>
        <p:sp>
          <p:nvSpPr>
            <p:cNvPr id="89" name="TextBox 88"/>
            <p:cNvSpPr txBox="1"/>
            <p:nvPr/>
          </p:nvSpPr>
          <p:spPr>
            <a:xfrm>
              <a:off x="5644223" y="54674"/>
              <a:ext cx="553357" cy="369332"/>
            </a:xfrm>
            <a:prstGeom prst="rect">
              <a:avLst/>
            </a:prstGeom>
            <a:noFill/>
          </p:spPr>
          <p:txBody>
            <a:bodyPr wrap="none" rtlCol="0">
              <a:spAutoFit/>
            </a:bodyPr>
            <a:lstStyle/>
            <a:p>
              <a:r>
                <a:rPr lang="en-US" altLang="ko-KR" dirty="0" smtClean="0"/>
                <a:t>Bob</a:t>
              </a:r>
              <a:endParaRPr lang="ko-KR" altLang="en-US" dirty="0"/>
            </a:p>
          </p:txBody>
        </p:sp>
        <p:cxnSp>
          <p:nvCxnSpPr>
            <p:cNvPr id="90" name="직선 화살표 연결선 89"/>
            <p:cNvCxnSpPr/>
            <p:nvPr/>
          </p:nvCxnSpPr>
          <p:spPr>
            <a:xfrm>
              <a:off x="3418800" y="605433"/>
              <a:ext cx="2373549"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p:nvPr/>
          </p:nvCxnSpPr>
          <p:spPr>
            <a:xfrm flipH="1">
              <a:off x="3422043" y="1184229"/>
              <a:ext cx="2373549"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p:cNvSpPr txBox="1"/>
                <p:nvPr/>
              </p:nvSpPr>
              <p:spPr>
                <a:xfrm>
                  <a:off x="6471623" y="4305321"/>
                  <a:ext cx="2066972" cy="74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𝑏</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𝑗</m:t>
                                    </m:r>
                                  </m:sub>
                                </m:sSub>
                              </m:sub>
                            </m:sSub>
                          </m:e>
                        </m:d>
                        <m:r>
                          <a:rPr lang="en-US" altLang="ko-KR" b="0" i="1" smtClean="0">
                            <a:latin typeface="Cambria Math" panose="02040503050406030204" pitchFamily="18" charset="0"/>
                          </a:rPr>
                          <m:t> </m:t>
                        </m:r>
                      </m:oMath>
                    </m:oMathPara>
                  </a14:m>
                  <a:endParaRPr lang="en-US" altLang="ko-KR" dirty="0" smtClean="0"/>
                </a:p>
                <a:p>
                  <a:r>
                    <a:rPr lang="en-US" altLang="ko-KR" dirty="0"/>
                    <a:t> </a:t>
                  </a:r>
                  <a:r>
                    <a:rPr lang="en-US" altLang="ko-KR" dirty="0" smtClean="0"/>
                    <a:t> </a:t>
                  </a:r>
                  <a:endParaRPr lang="ko-KR" alt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6471623" y="4305321"/>
                  <a:ext cx="2066972" cy="749012"/>
                </a:xfrm>
                <a:prstGeom prst="rect">
                  <a:avLst/>
                </a:prstGeom>
                <a:blipFill rotWithShape="0">
                  <a:blip r:embed="rId2"/>
                  <a:stretch>
                    <a:fillRect/>
                  </a:stretch>
                </a:blipFill>
              </p:spPr>
              <p:txBody>
                <a:bodyPr/>
                <a:lstStyle/>
                <a:p>
                  <a:r>
                    <a:rPr lang="ko-KR" altLang="en-US">
                      <a:noFill/>
                    </a:rPr>
                    <a:t> </a:t>
                  </a:r>
                </a:p>
              </p:txBody>
            </p:sp>
          </mc:Fallback>
        </mc:AlternateContent>
        <p:sp>
          <p:nvSpPr>
            <p:cNvPr id="94" name="직사각형 93"/>
            <p:cNvSpPr/>
            <p:nvPr/>
          </p:nvSpPr>
          <p:spPr>
            <a:xfrm>
              <a:off x="3212691" y="5492589"/>
              <a:ext cx="2883876" cy="6906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Post </a:t>
              </a:r>
            </a:p>
            <a:p>
              <a:pPr algn="ctr"/>
              <a:r>
                <a:rPr lang="en-US" altLang="ko-KR" sz="1400" dirty="0" smtClean="0">
                  <a:solidFill>
                    <a:schemeClr val="tx1"/>
                  </a:solidFill>
                </a:rPr>
                <a:t>processing</a:t>
              </a:r>
              <a:endParaRPr lang="ko-KR" altLang="en-US" sz="1400" dirty="0">
                <a:solidFill>
                  <a:schemeClr val="tx1"/>
                </a:solidFill>
              </a:endParaRPr>
            </a:p>
          </p:txBody>
        </p:sp>
        <p:cxnSp>
          <p:nvCxnSpPr>
            <p:cNvPr id="95" name="직선 화살표 연결선 94"/>
            <p:cNvCxnSpPr>
              <a:stCxn id="94" idx="2"/>
            </p:cNvCxnSpPr>
            <p:nvPr/>
          </p:nvCxnSpPr>
          <p:spPr>
            <a:xfrm flipH="1">
              <a:off x="4648203" y="6183253"/>
              <a:ext cx="6428" cy="224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p:cNvSpPr txBox="1"/>
                <p:nvPr/>
              </p:nvSpPr>
              <p:spPr>
                <a:xfrm>
                  <a:off x="4676099" y="6163303"/>
                  <a:ext cx="3086539" cy="376029"/>
                </a:xfrm>
                <a:prstGeom prst="rect">
                  <a:avLst/>
                </a:prstGeom>
                <a:noFill/>
              </p:spPr>
              <p:txBody>
                <a:bodyPr wrap="none" rtlCol="0">
                  <a:spAutoFit/>
                </a:bodyPr>
                <a:lstStyle/>
                <a:p>
                  <a14:m>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𝑆</m:t>
                              </m:r>
                            </m:sub>
                          </m:sSub>
                        </m:e>
                      </m:d>
                    </m:oMath>
                  </a14:m>
                  <a:r>
                    <a:rPr lang="ko-KR" altLang="en-US" dirty="0" smtClean="0"/>
                    <a:t> </a:t>
                  </a:r>
                  <a:r>
                    <a:rPr lang="en-US" altLang="ko-KR" dirty="0" smtClean="0"/>
                    <a:t>: secret key</a:t>
                  </a:r>
                  <a:endParaRPr lang="ko-KR" alt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4676099" y="6163303"/>
                  <a:ext cx="3086539" cy="376029"/>
                </a:xfrm>
                <a:prstGeom prst="rect">
                  <a:avLst/>
                </a:prstGeom>
                <a:blipFill rotWithShape="0">
                  <a:blip r:embed="rId3"/>
                  <a:stretch>
                    <a:fillRect t="-2222" b="-17778"/>
                  </a:stretch>
                </a:blipFill>
              </p:spPr>
              <p:txBody>
                <a:bodyPr/>
                <a:lstStyle/>
                <a:p>
                  <a:r>
                    <a:rPr lang="ko-KR" altLang="en-US">
                      <a:noFill/>
                    </a:rPr>
                    <a:t> </a:t>
                  </a:r>
                </a:p>
              </p:txBody>
            </p:sp>
          </mc:Fallback>
        </mc:AlternateContent>
        <p:sp>
          <p:nvSpPr>
            <p:cNvPr id="97" name="TextBox 96"/>
            <p:cNvSpPr txBox="1"/>
            <p:nvPr/>
          </p:nvSpPr>
          <p:spPr>
            <a:xfrm>
              <a:off x="6070059" y="3984141"/>
              <a:ext cx="897490" cy="369332"/>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p:grpSp>
          <p:nvGrpSpPr>
            <p:cNvPr id="98" name="그룹 97"/>
            <p:cNvGrpSpPr/>
            <p:nvPr/>
          </p:nvGrpSpPr>
          <p:grpSpPr>
            <a:xfrm>
              <a:off x="6070058" y="605724"/>
              <a:ext cx="2601499" cy="2761006"/>
              <a:chOff x="6070059" y="1199272"/>
              <a:chExt cx="2601499" cy="2761006"/>
            </a:xfrm>
          </p:grpSpPr>
          <p:sp>
            <p:nvSpPr>
              <p:cNvPr id="121" name="직사각형 120"/>
              <p:cNvSpPr/>
              <p:nvPr/>
            </p:nvSpPr>
            <p:spPr>
              <a:xfrm>
                <a:off x="6070059" y="1206231"/>
                <a:ext cx="2578641" cy="27437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2" name="TextBox 121"/>
              <p:cNvSpPr txBox="1"/>
              <p:nvPr/>
            </p:nvSpPr>
            <p:spPr>
              <a:xfrm>
                <a:off x="6070059" y="1199272"/>
                <a:ext cx="897490" cy="369332"/>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123" name="TextBox 122"/>
                  <p:cNvSpPr txBox="1"/>
                  <p:nvPr/>
                </p:nvSpPr>
                <p:spPr>
                  <a:xfrm>
                    <a:off x="6070059" y="1566153"/>
                    <a:ext cx="2578641" cy="682687"/>
                  </a:xfrm>
                  <a:prstGeom prst="rect">
                    <a:avLst/>
                  </a:prstGeom>
                  <a:noFill/>
                </p:spPr>
                <p:txBody>
                  <a:bodyPr wrap="square" rtlCol="0">
                    <a:spAutoFit/>
                  </a:bodyPr>
                  <a:lstStyle/>
                  <a:p>
                    <a:r>
                      <a:rPr lang="en-US" altLang="ko-KR"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𝑏</m:t>
                                  </m:r>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𝑏</m:t>
                                  </m:r>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𝑏</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e>
                          </m:d>
                        </m:oMath>
                      </m:oMathPara>
                    </a14:m>
                    <a:endParaRPr lang="en-US" altLang="ko-KR" dirty="0" smtClean="0"/>
                  </a:p>
                </p:txBody>
              </p:sp>
            </mc:Choice>
            <mc:Fallback xmlns="">
              <p:sp>
                <p:nvSpPr>
                  <p:cNvPr id="123" name="TextBox 122"/>
                  <p:cNvSpPr txBox="1">
                    <a:spLocks noRot="1" noChangeAspect="1" noMove="1" noResize="1" noEditPoints="1" noAdjustHandles="1" noChangeArrowheads="1" noChangeShapeType="1" noTextEdit="1"/>
                  </p:cNvSpPr>
                  <p:nvPr/>
                </p:nvSpPr>
                <p:spPr>
                  <a:xfrm>
                    <a:off x="6070059" y="1566153"/>
                    <a:ext cx="2578641" cy="682687"/>
                  </a:xfrm>
                  <a:prstGeom prst="rect">
                    <a:avLst/>
                  </a:prstGeom>
                  <a:blipFill rotWithShape="0">
                    <a:blip r:embed="rId4"/>
                    <a:stretch>
                      <a:fillRect l="-391"/>
                    </a:stretch>
                  </a:blipFill>
                </p:spPr>
                <p:txBody>
                  <a:bodyPr/>
                  <a:lstStyle/>
                  <a:p>
                    <a:r>
                      <a:rPr lang="ko-KR" altLang="en-US">
                        <a:noFill/>
                      </a:rPr>
                      <a:t> </a:t>
                    </a:r>
                  </a:p>
                </p:txBody>
              </p:sp>
            </mc:Fallback>
          </mc:AlternateContent>
          <p:cxnSp>
            <p:nvCxnSpPr>
              <p:cNvPr id="124" name="직선 연결선 123"/>
              <p:cNvCxnSpPr/>
              <p:nvPr/>
            </p:nvCxnSpPr>
            <p:spPr>
              <a:xfrm>
                <a:off x="6070059" y="1575562"/>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직선 연결선 124"/>
              <p:cNvCxnSpPr/>
              <p:nvPr/>
            </p:nvCxnSpPr>
            <p:spPr>
              <a:xfrm>
                <a:off x="6070059" y="2246276"/>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6070059" y="2220617"/>
                    <a:ext cx="2578641" cy="1160990"/>
                  </a:xfrm>
                  <a:prstGeom prst="rect">
                    <a:avLst/>
                  </a:prstGeom>
                  <a:noFill/>
                </p:spPr>
                <p:txBody>
                  <a:bodyPr wrap="square" rtlCol="0">
                    <a:spAutoFit/>
                  </a:bodyPr>
                  <a:lstStyle/>
                  <a:p>
                    <a:r>
                      <a:rPr lang="en-US" altLang="ko-KR" dirty="0" smtClean="0"/>
                      <a:t>Extract distinctive feature</a:t>
                    </a:r>
                  </a:p>
                  <a:p>
                    <a:r>
                      <a:rPr lang="en-US" altLang="ko-KR" dirty="0" smtClean="0"/>
                      <a:t>(freq. </a:t>
                    </a:r>
                    <a14:m>
                      <m:oMath xmlns:m="http://schemas.openxmlformats.org/officeDocument/2006/math">
                        <m:r>
                          <a:rPr lang="en-US" altLang="ko-KR" b="0" i="1" smtClean="0">
                            <a:latin typeface="Cambria Math" panose="02040503050406030204" pitchFamily="18" charset="0"/>
                          </a:rPr>
                          <m:t>→</m:t>
                        </m:r>
                      </m:oMath>
                    </a14:m>
                    <a:r>
                      <a:rPr lang="en-US" altLang="ko-KR" dirty="0" smtClean="0"/>
                      <a:t> time domain)</a:t>
                    </a:r>
                    <a:endParaRPr lang="ko-KR" altLang="en-US"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i="1">
                                  <a:latin typeface="Cambria Math"/>
                                </a:rPr>
                              </m:ctrlPr>
                            </m:dPr>
                            <m:e>
                              <m:sSub>
                                <m:sSubPr>
                                  <m:ctrlPr>
                                    <a:rPr lang="en-US" altLang="ko-KR" i="1" dirty="0">
                                      <a:latin typeface="Cambria Math"/>
                                    </a:rPr>
                                  </m:ctrlPr>
                                </m:sSubPr>
                                <m:e>
                                  <m:acc>
                                    <m:accPr>
                                      <m:chr m:val="̂"/>
                                      <m:ctrlPr>
                                        <a:rPr lang="en-US" altLang="ko-KR" i="1">
                                          <a:latin typeface="Cambria Math"/>
                                        </a:rPr>
                                      </m:ctrlPr>
                                    </m:accPr>
                                    <m:e>
                                      <m:r>
                                        <a:rPr lang="en-US" altLang="ko-KR" i="1">
                                          <a:latin typeface="Cambria Math" panose="02040503050406030204" pitchFamily="18" charset="0"/>
                                        </a:rPr>
                                        <m:t>h</m:t>
                                      </m:r>
                                    </m:e>
                                  </m:acc>
                                </m:e>
                                <m:sub>
                                  <m:r>
                                    <a:rPr lang="en-US" altLang="ko-KR" i="1" dirty="0">
                                      <a:latin typeface="Cambria Math" panose="02040503050406030204" pitchFamily="18" charset="0"/>
                                    </a:rPr>
                                    <m:t>𝑎</m:t>
                                  </m:r>
                                  <m:r>
                                    <a:rPr lang="en-US" altLang="ko-KR" i="1" dirty="0">
                                      <a:latin typeface="Cambria Math" panose="02040503050406030204" pitchFamily="18" charset="0"/>
                                    </a:rPr>
                                    <m:t>,1</m:t>
                                  </m:r>
                                </m:sub>
                              </m:sSub>
                              <m:r>
                                <a:rPr lang="en-US" altLang="ko-KR" i="1">
                                  <a:latin typeface="Cambria Math" panose="02040503050406030204" pitchFamily="18" charset="0"/>
                                </a:rPr>
                                <m:t>,</m:t>
                              </m:r>
                              <m:sSub>
                                <m:sSubPr>
                                  <m:ctrlPr>
                                    <a:rPr lang="en-US" altLang="ko-KR" i="1" dirty="0">
                                      <a:latin typeface="Cambria Math"/>
                                    </a:rPr>
                                  </m:ctrlPr>
                                </m:sSubPr>
                                <m:e>
                                  <m:acc>
                                    <m:accPr>
                                      <m:chr m:val="̂"/>
                                      <m:ctrlPr>
                                        <a:rPr lang="en-US" altLang="ko-KR" i="1">
                                          <a:latin typeface="Cambria Math"/>
                                        </a:rPr>
                                      </m:ctrlPr>
                                    </m:accPr>
                                    <m:e>
                                      <m:r>
                                        <a:rPr lang="en-US" altLang="ko-KR" i="1">
                                          <a:latin typeface="Cambria Math" panose="02040503050406030204" pitchFamily="18" charset="0"/>
                                        </a:rPr>
                                        <m:t>h</m:t>
                                      </m:r>
                                    </m:e>
                                  </m:acc>
                                </m:e>
                                <m:sub>
                                  <m:r>
                                    <a:rPr lang="en-US" altLang="ko-KR" i="1" dirty="0">
                                      <a:latin typeface="Cambria Math" panose="02040503050406030204" pitchFamily="18" charset="0"/>
                                    </a:rPr>
                                    <m:t>𝑎</m:t>
                                  </m:r>
                                  <m:r>
                                    <a:rPr lang="en-US" altLang="ko-KR" i="1" dirty="0">
                                      <a:latin typeface="Cambria Math" panose="02040503050406030204" pitchFamily="18" charset="0"/>
                                    </a:rPr>
                                    <m:t>,2</m:t>
                                  </m:r>
                                </m:sub>
                              </m:sSub>
                              <m:r>
                                <a:rPr lang="en-US" altLang="ko-KR" i="1">
                                  <a:latin typeface="Cambria Math" panose="02040503050406030204" pitchFamily="18" charset="0"/>
                                </a:rPr>
                                <m:t>, …,</m:t>
                              </m:r>
                              <m:sSub>
                                <m:sSubPr>
                                  <m:ctrlPr>
                                    <a:rPr lang="en-US" altLang="ko-KR" i="1" dirty="0">
                                      <a:latin typeface="Cambria Math"/>
                                    </a:rPr>
                                  </m:ctrlPr>
                                </m:sSubPr>
                                <m:e>
                                  <m:acc>
                                    <m:accPr>
                                      <m:chr m:val="̂"/>
                                      <m:ctrlPr>
                                        <a:rPr lang="en-US" altLang="ko-KR" i="1">
                                          <a:latin typeface="Cambria Math"/>
                                        </a:rPr>
                                      </m:ctrlPr>
                                    </m:accPr>
                                    <m:e>
                                      <m:r>
                                        <a:rPr lang="en-US" altLang="ko-KR" i="1">
                                          <a:latin typeface="Cambria Math" panose="02040503050406030204" pitchFamily="18" charset="0"/>
                                        </a:rPr>
                                        <m:t>h</m:t>
                                      </m:r>
                                    </m:e>
                                  </m:acc>
                                </m:e>
                                <m:sub>
                                  <m:r>
                                    <a:rPr lang="en-US" altLang="ko-KR" i="1" dirty="0">
                                      <a:latin typeface="Cambria Math" panose="02040503050406030204" pitchFamily="18" charset="0"/>
                                    </a:rPr>
                                    <m:t>𝑎</m:t>
                                  </m:r>
                                  <m:r>
                                    <a:rPr lang="en-US" altLang="ko-KR" i="1" dirty="0">
                                      <a:latin typeface="Cambria Math" panose="02040503050406030204" pitchFamily="18" charset="0"/>
                                    </a:rPr>
                                    <m:t>,</m:t>
                                  </m:r>
                                  <m:r>
                                    <a:rPr lang="en-US" altLang="ko-KR" b="0" i="1" dirty="0" smtClean="0">
                                      <a:latin typeface="Cambria Math" panose="02040503050406030204" pitchFamily="18" charset="0"/>
                                    </a:rPr>
                                    <m:t>𝑝</m:t>
                                  </m:r>
                                </m:sub>
                              </m:sSub>
                            </m:e>
                          </m:d>
                        </m:oMath>
                      </m:oMathPara>
                    </a14:m>
                    <a:endParaRPr lang="ko-KR" altLang="en-US"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070059" y="2220617"/>
                    <a:ext cx="2578641" cy="1160990"/>
                  </a:xfrm>
                  <a:prstGeom prst="rect">
                    <a:avLst/>
                  </a:prstGeom>
                  <a:blipFill rotWithShape="0">
                    <a:blip r:embed="rId5"/>
                    <a:stretch>
                      <a:fillRect l="-391" t="-714"/>
                    </a:stretch>
                  </a:blipFill>
                </p:spPr>
                <p:txBody>
                  <a:bodyPr/>
                  <a:lstStyle/>
                  <a:p>
                    <a:r>
                      <a:rPr lang="ko-KR" altLang="en-US">
                        <a:noFill/>
                      </a:rPr>
                      <a:t> </a:t>
                    </a:r>
                  </a:p>
                </p:txBody>
              </p:sp>
            </mc:Fallback>
          </mc:AlternateContent>
          <p:cxnSp>
            <p:nvCxnSpPr>
              <p:cNvPr id="127" name="직선 연결선 126"/>
              <p:cNvCxnSpPr/>
              <p:nvPr/>
            </p:nvCxnSpPr>
            <p:spPr>
              <a:xfrm>
                <a:off x="6070059" y="3367228"/>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p:cNvSpPr txBox="1"/>
                  <p:nvPr/>
                </p:nvSpPr>
                <p:spPr>
                  <a:xfrm>
                    <a:off x="6092917" y="3291694"/>
                    <a:ext cx="2578641" cy="668584"/>
                  </a:xfrm>
                  <a:prstGeom prst="rect">
                    <a:avLst/>
                  </a:prstGeom>
                  <a:noFill/>
                </p:spPr>
                <p:txBody>
                  <a:bodyPr wrap="square" rtlCol="0">
                    <a:spAutoFit/>
                  </a:bodyPr>
                  <a:lstStyle/>
                  <a:p>
                    <a:r>
                      <a:rPr lang="en-US" altLang="ko-KR"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𝑏</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𝑖</m:t>
                                      </m:r>
                                    </m:sub>
                                  </m:sSub>
                                </m:sub>
                              </m:sSub>
                            </m:e>
                          </m:d>
                        </m:oMath>
                      </m:oMathPara>
                    </a14:m>
                    <a:endParaRPr lang="ko-KR" altLang="en-US" dirty="0"/>
                  </a:p>
                </p:txBody>
              </p:sp>
            </mc:Choice>
            <mc:Fallback xmlns="">
              <p:sp>
                <p:nvSpPr>
                  <p:cNvPr id="128" name="TextBox 127"/>
                  <p:cNvSpPr txBox="1">
                    <a:spLocks noRot="1" noChangeAspect="1" noMove="1" noResize="1" noEditPoints="1" noAdjustHandles="1" noChangeArrowheads="1" noChangeShapeType="1" noTextEdit="1"/>
                  </p:cNvSpPr>
                  <p:nvPr/>
                </p:nvSpPr>
                <p:spPr>
                  <a:xfrm>
                    <a:off x="6092917" y="3291694"/>
                    <a:ext cx="2578641" cy="668584"/>
                  </a:xfrm>
                  <a:prstGeom prst="rect">
                    <a:avLst/>
                  </a:prstGeom>
                  <a:blipFill rotWithShape="0">
                    <a:blip r:embed="rId6"/>
                    <a:stretch>
                      <a:fillRect t="-1235"/>
                    </a:stretch>
                  </a:blipFill>
                </p:spPr>
                <p:txBody>
                  <a:bodyPr/>
                  <a:lstStyle/>
                  <a:p>
                    <a:r>
                      <a:rPr lang="ko-KR" altLang="en-US">
                        <a:noFill/>
                      </a:rPr>
                      <a:t> </a:t>
                    </a:r>
                  </a:p>
                </p:txBody>
              </p:sp>
            </mc:Fallback>
          </mc:AlternateContent>
        </p:grpSp>
        <p:grpSp>
          <p:nvGrpSpPr>
            <p:cNvPr id="99" name="그룹 98"/>
            <p:cNvGrpSpPr/>
            <p:nvPr/>
          </p:nvGrpSpPr>
          <p:grpSpPr>
            <a:xfrm>
              <a:off x="603585" y="931388"/>
              <a:ext cx="2609107" cy="2757036"/>
              <a:chOff x="722118" y="-1618148"/>
              <a:chExt cx="2609107" cy="2757036"/>
            </a:xfrm>
          </p:grpSpPr>
          <p:sp>
            <p:nvSpPr>
              <p:cNvPr id="113" name="직사각형 112"/>
              <p:cNvSpPr/>
              <p:nvPr/>
            </p:nvSpPr>
            <p:spPr>
              <a:xfrm>
                <a:off x="744976" y="-1611189"/>
                <a:ext cx="2578641" cy="272340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4" name="TextBox 113"/>
              <p:cNvSpPr txBox="1"/>
              <p:nvPr/>
            </p:nvSpPr>
            <p:spPr>
              <a:xfrm>
                <a:off x="744976" y="-1618148"/>
                <a:ext cx="897490" cy="369332"/>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115" name="TextBox 114"/>
                  <p:cNvSpPr txBox="1"/>
                  <p:nvPr/>
                </p:nvSpPr>
                <p:spPr>
                  <a:xfrm>
                    <a:off x="744976" y="-1251267"/>
                    <a:ext cx="2578641" cy="657790"/>
                  </a:xfrm>
                  <a:prstGeom prst="rect">
                    <a:avLst/>
                  </a:prstGeom>
                  <a:noFill/>
                </p:spPr>
                <p:txBody>
                  <a:bodyPr wrap="square" rtlCol="0">
                    <a:spAutoFit/>
                  </a:bodyPr>
                  <a:lstStyle/>
                  <a:p>
                    <a:r>
                      <a:rPr lang="en-US" altLang="ko-KR"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𝑎</m:t>
                                  </m:r>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𝑎</m:t>
                                  </m:r>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𝐻</m:t>
                                      </m:r>
                                    </m:e>
                                  </m:acc>
                                </m:e>
                                <m:sub>
                                  <m:r>
                                    <a:rPr lang="en-US" altLang="ko-KR" b="0" i="1" smtClean="0">
                                      <a:latin typeface="Cambria Math" panose="02040503050406030204" pitchFamily="18" charset="0"/>
                                    </a:rPr>
                                    <m:t>𝑎</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e>
                          </m:d>
                        </m:oMath>
                      </m:oMathPara>
                    </a14:m>
                    <a:endParaRPr lang="en-US" altLang="ko-KR" dirty="0" smtClean="0"/>
                  </a:p>
                </p:txBody>
              </p:sp>
            </mc:Choice>
            <mc:Fallback xmlns="">
              <p:sp>
                <p:nvSpPr>
                  <p:cNvPr id="115" name="TextBox 114"/>
                  <p:cNvSpPr txBox="1">
                    <a:spLocks noRot="1" noChangeAspect="1" noMove="1" noResize="1" noEditPoints="1" noAdjustHandles="1" noChangeArrowheads="1" noChangeShapeType="1" noTextEdit="1"/>
                  </p:cNvSpPr>
                  <p:nvPr/>
                </p:nvSpPr>
                <p:spPr>
                  <a:xfrm>
                    <a:off x="744976" y="-1251267"/>
                    <a:ext cx="2578641" cy="657790"/>
                  </a:xfrm>
                  <a:prstGeom prst="rect">
                    <a:avLst/>
                  </a:prstGeom>
                  <a:blipFill rotWithShape="0">
                    <a:blip r:embed="rId7"/>
                    <a:stretch>
                      <a:fillRect l="-391" t="-1266"/>
                    </a:stretch>
                  </a:blipFill>
                </p:spPr>
                <p:txBody>
                  <a:bodyPr/>
                  <a:lstStyle/>
                  <a:p>
                    <a:r>
                      <a:rPr lang="ko-KR" altLang="en-US">
                        <a:noFill/>
                      </a:rPr>
                      <a:t> </a:t>
                    </a:r>
                  </a:p>
                </p:txBody>
              </p:sp>
            </mc:Fallback>
          </mc:AlternateContent>
          <p:cxnSp>
            <p:nvCxnSpPr>
              <p:cNvPr id="116" name="직선 연결선 115"/>
              <p:cNvCxnSpPr/>
              <p:nvPr/>
            </p:nvCxnSpPr>
            <p:spPr>
              <a:xfrm>
                <a:off x="744976" y="-1241858"/>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직선 연결선 116"/>
              <p:cNvCxnSpPr/>
              <p:nvPr/>
            </p:nvCxnSpPr>
            <p:spPr>
              <a:xfrm>
                <a:off x="744976" y="-571144"/>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TextBox 117"/>
                  <p:cNvSpPr txBox="1"/>
                  <p:nvPr/>
                </p:nvSpPr>
                <p:spPr>
                  <a:xfrm>
                    <a:off x="744976" y="-596803"/>
                    <a:ext cx="2578641" cy="1177094"/>
                  </a:xfrm>
                  <a:prstGeom prst="rect">
                    <a:avLst/>
                  </a:prstGeom>
                  <a:noFill/>
                </p:spPr>
                <p:txBody>
                  <a:bodyPr wrap="square" rtlCol="0">
                    <a:spAutoFit/>
                  </a:bodyPr>
                  <a:lstStyle/>
                  <a:p>
                    <a:r>
                      <a:rPr lang="en-US" altLang="ko-KR" dirty="0" smtClean="0"/>
                      <a:t>Extract distinctive feature</a:t>
                    </a:r>
                  </a:p>
                  <a:p>
                    <a:r>
                      <a:rPr lang="en-US" altLang="ko-KR" dirty="0" smtClean="0"/>
                      <a:t>(freq. </a:t>
                    </a:r>
                    <a14:m>
                      <m:oMath xmlns:m="http://schemas.openxmlformats.org/officeDocument/2006/math">
                        <m:r>
                          <a:rPr lang="en-US" altLang="ko-KR" b="0" i="1" smtClean="0">
                            <a:latin typeface="Cambria Math" panose="02040503050406030204" pitchFamily="18" charset="0"/>
                          </a:rPr>
                          <m:t>→</m:t>
                        </m:r>
                      </m:oMath>
                    </a14:m>
                    <a:r>
                      <a:rPr lang="en-US" altLang="ko-KR" dirty="0" smtClean="0"/>
                      <a:t> time domain)</a:t>
                    </a:r>
                    <a:endParaRPr lang="ko-KR" altLang="en-US"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dirty="0" smtClean="0">
                                      <a:latin typeface="Cambria Math"/>
                                    </a:rPr>
                                  </m:ctrlPr>
                                </m:sSubPr>
                                <m:e>
                                  <m:acc>
                                    <m:accPr>
                                      <m:chr m:val="̂"/>
                                      <m:ctrlPr>
                                        <a:rPr lang="en-US" altLang="ko-KR" b="0" i="1" smtClean="0">
                                          <a:latin typeface="Cambria Math"/>
                                        </a:rPr>
                                      </m:ctrlPr>
                                    </m:accPr>
                                    <m:e>
                                      <m:r>
                                        <a:rPr lang="en-US" altLang="ko-KR" b="0" i="1" smtClean="0">
                                          <a:latin typeface="Cambria Math" panose="02040503050406030204" pitchFamily="18" charset="0"/>
                                        </a:rPr>
                                        <m:t>h</m:t>
                                      </m:r>
                                    </m:e>
                                  </m:acc>
                                </m:e>
                                <m:sub>
                                  <m:r>
                                    <a:rPr lang="en-US" altLang="ko-KR" b="0" i="1" dirty="0" smtClean="0">
                                      <a:latin typeface="Cambria Math" panose="02040503050406030204" pitchFamily="18" charset="0"/>
                                    </a:rPr>
                                    <m:t>𝑎</m:t>
                                  </m:r>
                                  <m:r>
                                    <a:rPr lang="en-US" altLang="ko-KR" b="0" i="1" dirty="0"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i="1" dirty="0">
                                      <a:latin typeface="Cambria Math"/>
                                    </a:rPr>
                                  </m:ctrlPr>
                                </m:sSubPr>
                                <m:e>
                                  <m:acc>
                                    <m:accPr>
                                      <m:chr m:val="̂"/>
                                      <m:ctrlPr>
                                        <a:rPr lang="en-US" altLang="ko-KR" i="1">
                                          <a:latin typeface="Cambria Math"/>
                                        </a:rPr>
                                      </m:ctrlPr>
                                    </m:accPr>
                                    <m:e>
                                      <m:r>
                                        <a:rPr lang="en-US" altLang="ko-KR" i="1">
                                          <a:latin typeface="Cambria Math" panose="02040503050406030204" pitchFamily="18" charset="0"/>
                                        </a:rPr>
                                        <m:t>h</m:t>
                                      </m:r>
                                    </m:e>
                                  </m:acc>
                                </m:e>
                                <m:sub>
                                  <m:r>
                                    <a:rPr lang="en-US" altLang="ko-KR" i="1" dirty="0">
                                      <a:latin typeface="Cambria Math" panose="02040503050406030204" pitchFamily="18" charset="0"/>
                                    </a:rPr>
                                    <m:t>𝑎</m:t>
                                  </m:r>
                                  <m:r>
                                    <a:rPr lang="en-US" altLang="ko-KR" i="1" dirty="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i="1" dirty="0">
                                      <a:latin typeface="Cambria Math"/>
                                    </a:rPr>
                                  </m:ctrlPr>
                                </m:sSubPr>
                                <m:e>
                                  <m:acc>
                                    <m:accPr>
                                      <m:chr m:val="̂"/>
                                      <m:ctrlPr>
                                        <a:rPr lang="en-US" altLang="ko-KR" i="1">
                                          <a:latin typeface="Cambria Math"/>
                                        </a:rPr>
                                      </m:ctrlPr>
                                    </m:accPr>
                                    <m:e>
                                      <m:r>
                                        <a:rPr lang="en-US" altLang="ko-KR" i="1">
                                          <a:latin typeface="Cambria Math" panose="02040503050406030204" pitchFamily="18" charset="0"/>
                                        </a:rPr>
                                        <m:t>h</m:t>
                                      </m:r>
                                    </m:e>
                                  </m:acc>
                                </m:e>
                                <m:sub>
                                  <m:r>
                                    <a:rPr lang="en-US" altLang="ko-KR" i="1" dirty="0">
                                      <a:latin typeface="Cambria Math" panose="02040503050406030204" pitchFamily="18" charset="0"/>
                                    </a:rPr>
                                    <m:t>𝑎</m:t>
                                  </m:r>
                                  <m:r>
                                    <a:rPr lang="en-US" altLang="ko-KR" i="1" dirty="0">
                                      <a:latin typeface="Cambria Math" panose="02040503050406030204" pitchFamily="18" charset="0"/>
                                    </a:rPr>
                                    <m:t>,</m:t>
                                  </m:r>
                                  <m:r>
                                    <a:rPr lang="en-US" altLang="ko-KR" b="0" i="1" dirty="0" smtClean="0">
                                      <a:latin typeface="Cambria Math" panose="02040503050406030204" pitchFamily="18" charset="0"/>
                                    </a:rPr>
                                    <m:t>𝑝</m:t>
                                  </m:r>
                                </m:sub>
                              </m:sSub>
                            </m:e>
                          </m:d>
                        </m:oMath>
                      </m:oMathPara>
                    </a14:m>
                    <a:endParaRPr lang="ko-KR" altLang="en-US" dirty="0"/>
                  </a:p>
                </p:txBody>
              </p:sp>
            </mc:Choice>
            <mc:Fallback xmlns="">
              <p:sp>
                <p:nvSpPr>
                  <p:cNvPr id="118" name="TextBox 117"/>
                  <p:cNvSpPr txBox="1">
                    <a:spLocks noRot="1" noChangeAspect="1" noMove="1" noResize="1" noEditPoints="1" noAdjustHandles="1" noChangeArrowheads="1" noChangeShapeType="1" noTextEdit="1"/>
                  </p:cNvSpPr>
                  <p:nvPr/>
                </p:nvSpPr>
                <p:spPr>
                  <a:xfrm>
                    <a:off x="744976" y="-596803"/>
                    <a:ext cx="2578641" cy="1177094"/>
                  </a:xfrm>
                  <a:prstGeom prst="rect">
                    <a:avLst/>
                  </a:prstGeom>
                  <a:blipFill rotWithShape="0">
                    <a:blip r:embed="rId8"/>
                    <a:stretch>
                      <a:fillRect l="-391" t="-704"/>
                    </a:stretch>
                  </a:blipFill>
                </p:spPr>
                <p:txBody>
                  <a:bodyPr/>
                  <a:lstStyle/>
                  <a:p>
                    <a:r>
                      <a:rPr lang="ko-KR" altLang="en-US">
                        <a:noFill/>
                      </a:rPr>
                      <a:t> </a:t>
                    </a:r>
                  </a:p>
                </p:txBody>
              </p:sp>
            </mc:Fallback>
          </mc:AlternateContent>
          <p:cxnSp>
            <p:nvCxnSpPr>
              <p:cNvPr id="119" name="직선 연결선 118"/>
              <p:cNvCxnSpPr/>
              <p:nvPr/>
            </p:nvCxnSpPr>
            <p:spPr>
              <a:xfrm>
                <a:off x="722118" y="528946"/>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p:cNvSpPr txBox="1"/>
                  <p:nvPr/>
                </p:nvSpPr>
                <p:spPr>
                  <a:xfrm>
                    <a:off x="752586" y="470304"/>
                    <a:ext cx="2578639" cy="668584"/>
                  </a:xfrm>
                  <a:prstGeom prst="rect">
                    <a:avLst/>
                  </a:prstGeom>
                  <a:noFill/>
                </p:spPr>
                <p:txBody>
                  <a:bodyPr wrap="square" rtlCol="0">
                    <a:spAutoFit/>
                  </a:bodyPr>
                  <a:lstStyle/>
                  <a:p>
                    <a:r>
                      <a:rPr lang="en-US" altLang="ko-KR"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𝑎</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𝑖</m:t>
                                      </m:r>
                                    </m:sub>
                                  </m:sSub>
                                </m:sub>
                              </m:sSub>
                            </m:e>
                          </m:d>
                        </m:oMath>
                      </m:oMathPara>
                    </a14:m>
                    <a:endParaRPr lang="ko-KR" altLang="en-US" dirty="0"/>
                  </a:p>
                </p:txBody>
              </p:sp>
            </mc:Choice>
            <mc:Fallback xmlns="">
              <p:sp>
                <p:nvSpPr>
                  <p:cNvPr id="120" name="TextBox 119"/>
                  <p:cNvSpPr txBox="1">
                    <a:spLocks noRot="1" noChangeAspect="1" noMove="1" noResize="1" noEditPoints="1" noAdjustHandles="1" noChangeArrowheads="1" noChangeShapeType="1" noTextEdit="1"/>
                  </p:cNvSpPr>
                  <p:nvPr/>
                </p:nvSpPr>
                <p:spPr>
                  <a:xfrm>
                    <a:off x="752586" y="470304"/>
                    <a:ext cx="2578639" cy="668584"/>
                  </a:xfrm>
                  <a:prstGeom prst="rect">
                    <a:avLst/>
                  </a:prstGeom>
                  <a:blipFill rotWithShape="0">
                    <a:blip r:embed="rId9"/>
                    <a:stretch>
                      <a:fillRect l="-391" t="-1235"/>
                    </a:stretch>
                  </a:blipFill>
                </p:spPr>
                <p:txBody>
                  <a:bodyPr/>
                  <a:lstStyle/>
                  <a:p>
                    <a:r>
                      <a:rPr lang="ko-KR" altLang="en-US">
                        <a:noFill/>
                      </a:rPr>
                      <a:t> </a:t>
                    </a:r>
                  </a:p>
                </p:txBody>
              </p:sp>
            </mc:Fallback>
          </mc:AlternateContent>
        </p:grpSp>
        <p:sp>
          <p:nvSpPr>
            <p:cNvPr id="100" name="직사각형 99"/>
            <p:cNvSpPr/>
            <p:nvPr/>
          </p:nvSpPr>
          <p:spPr>
            <a:xfrm>
              <a:off x="635481" y="4336242"/>
              <a:ext cx="2571319" cy="87365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1" name="TextBox 100"/>
                <p:cNvSpPr txBox="1"/>
                <p:nvPr/>
              </p:nvSpPr>
              <p:spPr>
                <a:xfrm>
                  <a:off x="1027101" y="4670802"/>
                  <a:ext cx="2105499" cy="74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𝑎</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𝑗</m:t>
                                    </m:r>
                                  </m:sub>
                                </m:sSub>
                              </m:sub>
                            </m:sSub>
                          </m:e>
                        </m:d>
                        <m:r>
                          <a:rPr lang="en-US" altLang="ko-KR" b="0" i="1" smtClean="0">
                            <a:latin typeface="Cambria Math" panose="02040503050406030204" pitchFamily="18" charset="0"/>
                          </a:rPr>
                          <m:t> </m:t>
                        </m:r>
                      </m:oMath>
                    </m:oMathPara>
                  </a14:m>
                  <a:endParaRPr lang="en-US" altLang="ko-KR" dirty="0" smtClean="0"/>
                </a:p>
                <a:p>
                  <a:r>
                    <a:rPr lang="en-US" altLang="ko-KR" dirty="0"/>
                    <a:t> </a:t>
                  </a:r>
                  <a:r>
                    <a:rPr lang="en-US" altLang="ko-KR" dirty="0" smtClean="0"/>
                    <a:t> </a:t>
                  </a:r>
                </a:p>
              </p:txBody>
            </p:sp>
          </mc:Choice>
          <mc:Fallback xmlns="">
            <p:sp>
              <p:nvSpPr>
                <p:cNvPr id="101" name="TextBox 100"/>
                <p:cNvSpPr txBox="1">
                  <a:spLocks noRot="1" noChangeAspect="1" noMove="1" noResize="1" noEditPoints="1" noAdjustHandles="1" noChangeArrowheads="1" noChangeShapeType="1" noTextEdit="1"/>
                </p:cNvSpPr>
                <p:nvPr/>
              </p:nvSpPr>
              <p:spPr>
                <a:xfrm>
                  <a:off x="1027101" y="4670802"/>
                  <a:ext cx="2105499" cy="749012"/>
                </a:xfrm>
                <a:prstGeom prst="rect">
                  <a:avLst/>
                </a:prstGeom>
                <a:blipFill rotWithShape="0">
                  <a:blip r:embed="rId10"/>
                  <a:stretch>
                    <a:fillRect/>
                  </a:stretch>
                </a:blipFill>
              </p:spPr>
              <p:txBody>
                <a:bodyPr/>
                <a:lstStyle/>
                <a:p>
                  <a:r>
                    <a:rPr lang="ko-KR" altLang="en-US">
                      <a:noFill/>
                    </a:rPr>
                    <a:t> </a:t>
                  </a:r>
                </a:p>
              </p:txBody>
            </p:sp>
          </mc:Fallback>
        </mc:AlternateContent>
        <p:sp>
          <p:nvSpPr>
            <p:cNvPr id="102" name="TextBox 101"/>
            <p:cNvSpPr txBox="1"/>
            <p:nvPr/>
          </p:nvSpPr>
          <p:spPr>
            <a:xfrm>
              <a:off x="625536" y="4349621"/>
              <a:ext cx="897491" cy="369331"/>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p:cxnSp>
          <p:nvCxnSpPr>
            <p:cNvPr id="105" name="직선 화살표 연결선 104"/>
            <p:cNvCxnSpPr/>
            <p:nvPr/>
          </p:nvCxnSpPr>
          <p:spPr>
            <a:xfrm>
              <a:off x="3464250" y="3664684"/>
              <a:ext cx="2373549"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p:cNvCxnSpPr/>
            <p:nvPr/>
          </p:nvCxnSpPr>
          <p:spPr>
            <a:xfrm flipH="1">
              <a:off x="3467493" y="4243480"/>
              <a:ext cx="2373549"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rot="696290">
                <a:off x="4186315" y="2032432"/>
                <a:ext cx="651589" cy="276999"/>
              </a:xfrm>
              <a:prstGeom prst="rect">
                <a:avLst/>
              </a:prstGeom>
              <a:noFill/>
            </p:spPr>
            <p:txBody>
              <a:bodyPr wrap="none" rtlCol="0">
                <a:spAutoFit/>
              </a:bodyPr>
              <a:lstStyle/>
              <a:p>
                <a:r>
                  <a:rPr lang="en-US" altLang="ko-KR" dirty="0" smtClean="0"/>
                  <a:t>RTS (</a:t>
                </a:r>
                <a14:m>
                  <m:oMath xmlns:m="http://schemas.openxmlformats.org/officeDocument/2006/math">
                    <m:r>
                      <a:rPr lang="en-US" altLang="ko-KR" b="0" i="1" smtClean="0">
                        <a:latin typeface="Cambria Math" panose="02040503050406030204" pitchFamily="18" charset="0"/>
                      </a:rPr>
                      <m:t>𝑖</m:t>
                    </m:r>
                  </m:oMath>
                </a14:m>
                <a:r>
                  <a:rPr lang="en-US" altLang="ko-KR" dirty="0" smtClean="0"/>
                  <a:t>)</a:t>
                </a:r>
                <a:endParaRPr lang="ko-KR"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rot="696290">
                <a:off x="4186315" y="2032432"/>
                <a:ext cx="651589" cy="276999"/>
              </a:xfrm>
              <a:prstGeom prst="rect">
                <a:avLst/>
              </a:prstGeom>
              <a:blipFill rotWithShape="0">
                <a:blip r:embed="rId11"/>
                <a:stretch>
                  <a:fillRect l="-1739" b="-89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rot="20912216">
                <a:off x="4171598" y="2453312"/>
                <a:ext cx="660822" cy="276999"/>
              </a:xfrm>
              <a:prstGeom prst="rect">
                <a:avLst/>
              </a:prstGeom>
              <a:noFill/>
            </p:spPr>
            <p:txBody>
              <a:bodyPr wrap="none" rtlCol="0">
                <a:spAutoFit/>
              </a:bodyPr>
              <a:lstStyle/>
              <a:p>
                <a:r>
                  <a:rPr lang="en-US" altLang="ko-KR" dirty="0" smtClean="0"/>
                  <a:t>CTS</a:t>
                </a:r>
                <a:r>
                  <a:rPr lang="en-US" altLang="ko-KR" dirty="0"/>
                  <a:t> (</a:t>
                </a:r>
                <a14:m>
                  <m:oMath xmlns:m="http://schemas.openxmlformats.org/officeDocument/2006/math">
                    <m:r>
                      <a:rPr lang="en-US" altLang="ko-KR" i="1">
                        <a:latin typeface="Cambria Math" panose="02040503050406030204" pitchFamily="18" charset="0"/>
                      </a:rPr>
                      <m:t>𝑖</m:t>
                    </m:r>
                  </m:oMath>
                </a14:m>
                <a:r>
                  <a:rPr lang="en-US" altLang="ko-KR" dirty="0"/>
                  <a:t>)</a:t>
                </a:r>
                <a:endParaRPr lang="ko-KR" altLang="en-US" dirty="0"/>
              </a:p>
            </p:txBody>
          </p:sp>
        </mc:Choice>
        <mc:Fallback xmlns="">
          <p:sp>
            <p:nvSpPr>
              <p:cNvPr id="65" name="TextBox 64"/>
              <p:cNvSpPr txBox="1">
                <a:spLocks noRot="1" noChangeAspect="1" noMove="1" noResize="1" noEditPoints="1" noAdjustHandles="1" noChangeArrowheads="1" noChangeShapeType="1" noTextEdit="1"/>
              </p:cNvSpPr>
              <p:nvPr/>
            </p:nvSpPr>
            <p:spPr>
              <a:xfrm rot="20912216">
                <a:off x="4171598" y="2453312"/>
                <a:ext cx="660822" cy="276999"/>
              </a:xfrm>
              <a:prstGeom prst="rect">
                <a:avLst/>
              </a:prstGeom>
              <a:blipFill rotWithShape="0">
                <a:blip r:embed="rId12"/>
                <a:stretch>
                  <a:fillRect b="-1044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rot="696290">
                <a:off x="4186316" y="4308146"/>
                <a:ext cx="651589" cy="276999"/>
              </a:xfrm>
              <a:prstGeom prst="rect">
                <a:avLst/>
              </a:prstGeom>
              <a:noFill/>
            </p:spPr>
            <p:txBody>
              <a:bodyPr wrap="none" rtlCol="0">
                <a:spAutoFit/>
              </a:bodyPr>
              <a:lstStyle/>
              <a:p>
                <a:r>
                  <a:rPr lang="en-US" altLang="ko-KR" dirty="0" smtClean="0"/>
                  <a:t>RTS</a:t>
                </a:r>
                <a:r>
                  <a:rPr lang="en-US" altLang="ko-KR" dirty="0"/>
                  <a:t> (</a:t>
                </a:r>
                <a14:m>
                  <m:oMath xmlns:m="http://schemas.openxmlformats.org/officeDocument/2006/math">
                    <m:r>
                      <a:rPr lang="en-US" altLang="ko-KR" b="0" i="1" smtClean="0">
                        <a:latin typeface="Cambria Math" panose="02040503050406030204" pitchFamily="18" charset="0"/>
                      </a:rPr>
                      <m:t>𝑗</m:t>
                    </m:r>
                  </m:oMath>
                </a14:m>
                <a:r>
                  <a:rPr lang="en-US" altLang="ko-KR" dirty="0"/>
                  <a:t>)</a:t>
                </a:r>
                <a:endParaRPr lang="ko-KR" altLang="en-US" dirty="0"/>
              </a:p>
            </p:txBody>
          </p:sp>
        </mc:Choice>
        <mc:Fallback xmlns="">
          <p:sp>
            <p:nvSpPr>
              <p:cNvPr id="66" name="TextBox 65"/>
              <p:cNvSpPr txBox="1">
                <a:spLocks noRot="1" noChangeAspect="1" noMove="1" noResize="1" noEditPoints="1" noAdjustHandles="1" noChangeArrowheads="1" noChangeShapeType="1" noTextEdit="1"/>
              </p:cNvSpPr>
              <p:nvPr/>
            </p:nvSpPr>
            <p:spPr>
              <a:xfrm rot="696290">
                <a:off x="4186316" y="4308146"/>
                <a:ext cx="651589" cy="276999"/>
              </a:xfrm>
              <a:prstGeom prst="rect">
                <a:avLst/>
              </a:prstGeom>
              <a:blipFill rotWithShape="0">
                <a:blip r:embed="rId13"/>
                <a:stretch>
                  <a:fillRect l="-1739" b="-1044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rot="20912216">
                <a:off x="4171599" y="4729026"/>
                <a:ext cx="660822" cy="276999"/>
              </a:xfrm>
              <a:prstGeom prst="rect">
                <a:avLst/>
              </a:prstGeom>
              <a:noFill/>
            </p:spPr>
            <p:txBody>
              <a:bodyPr wrap="none" rtlCol="0">
                <a:spAutoFit/>
              </a:bodyPr>
              <a:lstStyle/>
              <a:p>
                <a:r>
                  <a:rPr lang="en-US" altLang="ko-KR" dirty="0" smtClean="0"/>
                  <a:t>CTS</a:t>
                </a:r>
                <a:r>
                  <a:rPr lang="en-US" altLang="ko-KR" dirty="0"/>
                  <a:t> (</a:t>
                </a:r>
                <a14:m>
                  <m:oMath xmlns:m="http://schemas.openxmlformats.org/officeDocument/2006/math">
                    <m:r>
                      <a:rPr lang="en-US" altLang="ko-KR" b="0" i="1" smtClean="0">
                        <a:latin typeface="Cambria Math" panose="02040503050406030204" pitchFamily="18" charset="0"/>
                      </a:rPr>
                      <m:t>𝑗</m:t>
                    </m:r>
                  </m:oMath>
                </a14:m>
                <a:r>
                  <a:rPr lang="en-US" altLang="ko-KR" dirty="0"/>
                  <a:t>)</a:t>
                </a:r>
                <a:endParaRPr lang="ko-KR" altLang="en-US" dirty="0"/>
              </a:p>
            </p:txBody>
          </p:sp>
        </mc:Choice>
        <mc:Fallback xmlns="">
          <p:sp>
            <p:nvSpPr>
              <p:cNvPr id="67" name="TextBox 66"/>
              <p:cNvSpPr txBox="1">
                <a:spLocks noRot="1" noChangeAspect="1" noMove="1" noResize="1" noEditPoints="1" noAdjustHandles="1" noChangeArrowheads="1" noChangeShapeType="1" noTextEdit="1"/>
              </p:cNvSpPr>
              <p:nvPr/>
            </p:nvSpPr>
            <p:spPr>
              <a:xfrm rot="20912216">
                <a:off x="4171599" y="4729026"/>
                <a:ext cx="660822" cy="276999"/>
              </a:xfrm>
              <a:prstGeom prst="rect">
                <a:avLst/>
              </a:prstGeom>
              <a:blipFill rotWithShape="0">
                <a:blip r:embed="rId14"/>
                <a:stretch>
                  <a:fillRect r="-855" b="-10448"/>
                </a:stretch>
              </a:blipFill>
            </p:spPr>
            <p:txBody>
              <a:bodyPr/>
              <a:lstStyle/>
              <a:p>
                <a:r>
                  <a:rPr lang="ko-KR" altLang="en-US">
                    <a:noFill/>
                  </a:rPr>
                  <a:t> </a:t>
                </a:r>
              </a:p>
            </p:txBody>
          </p:sp>
        </mc:Fallback>
      </mc:AlternateContent>
      <p:cxnSp>
        <p:nvCxnSpPr>
          <p:cNvPr id="68" name="직선 화살표 연결선 67"/>
          <p:cNvCxnSpPr>
            <a:stCxn id="101" idx="2"/>
            <a:endCxn id="94" idx="1"/>
          </p:cNvCxnSpPr>
          <p:nvPr/>
        </p:nvCxnSpPr>
        <p:spPr>
          <a:xfrm>
            <a:off x="2946063" y="5704788"/>
            <a:ext cx="686292" cy="307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238237" y="5747838"/>
                <a:ext cx="1043353" cy="646331"/>
              </a:xfrm>
              <a:prstGeom prst="rect">
                <a:avLst/>
              </a:prstGeom>
              <a:noFill/>
            </p:spPr>
            <p:txBody>
              <a:bodyPr wrap="square" rtlCol="0">
                <a:spAutoFit/>
              </a:bodyPr>
              <a:lstStyle/>
              <a:p>
                <a:r>
                  <a:rPr lang="en-US" altLang="ko-KR" dirty="0" smtClean="0"/>
                  <a:t>Pass the latest </a:t>
                </a:r>
                <a14:m>
                  <m:oMath xmlns:m="http://schemas.openxmlformats.org/officeDocument/2006/math">
                    <m:r>
                      <a:rPr lang="en-US" altLang="ko-KR" b="0" i="1" smtClean="0">
                        <a:latin typeface="Cambria Math" panose="02040503050406030204" pitchFamily="18" charset="0"/>
                      </a:rPr>
                      <m:t>𝑁</m:t>
                    </m:r>
                  </m:oMath>
                </a14:m>
                <a:r>
                  <a:rPr lang="ko-KR" altLang="en-US" dirty="0" smtClean="0"/>
                  <a:t> </a:t>
                </a:r>
                <a:r>
                  <a:rPr lang="en-US" altLang="ko-KR" dirty="0" smtClean="0"/>
                  <a:t>quantized bits</a:t>
                </a:r>
                <a:endParaRPr lang="ko-KR"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238237" y="5747838"/>
                <a:ext cx="1043353" cy="646331"/>
              </a:xfrm>
              <a:prstGeom prst="rect">
                <a:avLst/>
              </a:prstGeom>
              <a:blipFill rotWithShape="0">
                <a:blip r:embed="rId15"/>
                <a:stretch>
                  <a:fillRect t="-943" r="-4094" b="-6604"/>
                </a:stretch>
              </a:blipFill>
            </p:spPr>
            <p:txBody>
              <a:bodyPr/>
              <a:lstStyle/>
              <a:p>
                <a:r>
                  <a:rPr lang="ko-KR" altLang="en-US">
                    <a:noFill/>
                  </a:rPr>
                  <a:t> </a:t>
                </a:r>
              </a:p>
            </p:txBody>
          </p:sp>
        </mc:Fallback>
      </mc:AlternateContent>
      <p:cxnSp>
        <p:nvCxnSpPr>
          <p:cNvPr id="75" name="직선 화살표 연결선 74"/>
          <p:cNvCxnSpPr>
            <a:stCxn id="93" idx="2"/>
            <a:endCxn id="94" idx="3"/>
          </p:cNvCxnSpPr>
          <p:nvPr/>
        </p:nvCxnSpPr>
        <p:spPr>
          <a:xfrm flipH="1">
            <a:off x="5379449" y="5435559"/>
            <a:ext cx="853316" cy="577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p:cNvSpPr txBox="1"/>
              <p:nvPr/>
            </p:nvSpPr>
            <p:spPr>
              <a:xfrm>
                <a:off x="5928680" y="5559590"/>
                <a:ext cx="1043353" cy="646331"/>
              </a:xfrm>
              <a:prstGeom prst="rect">
                <a:avLst/>
              </a:prstGeom>
              <a:noFill/>
            </p:spPr>
            <p:txBody>
              <a:bodyPr wrap="square" rtlCol="0">
                <a:spAutoFit/>
              </a:bodyPr>
              <a:lstStyle/>
              <a:p>
                <a:r>
                  <a:rPr lang="en-US" altLang="ko-KR" dirty="0" smtClean="0"/>
                  <a:t>Pass the latest </a:t>
                </a:r>
                <a14:m>
                  <m:oMath xmlns:m="http://schemas.openxmlformats.org/officeDocument/2006/math">
                    <m:r>
                      <a:rPr lang="en-US" altLang="ko-KR" b="0" i="1" smtClean="0">
                        <a:latin typeface="Cambria Math" panose="02040503050406030204" pitchFamily="18" charset="0"/>
                      </a:rPr>
                      <m:t>𝑁</m:t>
                    </m:r>
                  </m:oMath>
                </a14:m>
                <a:r>
                  <a:rPr lang="ko-KR" altLang="en-US" dirty="0" smtClean="0"/>
                  <a:t> </a:t>
                </a:r>
                <a:r>
                  <a:rPr lang="en-US" altLang="ko-KR" dirty="0" smtClean="0"/>
                  <a:t>quantized bits</a:t>
                </a:r>
                <a:endParaRPr lang="ko-KR" alt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5928680" y="5559590"/>
                <a:ext cx="1043353" cy="646331"/>
              </a:xfrm>
              <a:prstGeom prst="rect">
                <a:avLst/>
              </a:prstGeom>
              <a:blipFill rotWithShape="0">
                <a:blip r:embed="rId16"/>
                <a:stretch>
                  <a:fillRect l="-585" r="-3509" b="-66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rot="5400000">
                <a:off x="5920664" y="4183455"/>
                <a:ext cx="5822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rot="5400000">
                <a:off x="5920664" y="4183455"/>
                <a:ext cx="582211" cy="523220"/>
              </a:xfrm>
              <a:prstGeom prst="rect">
                <a:avLst/>
              </a:prstGeom>
              <a:blipFill rotWithShape="0">
                <a:blip r:embed="rId1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rot="5400000">
                <a:off x="2566266" y="4399644"/>
                <a:ext cx="5822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rot="5400000">
                <a:off x="2566266" y="4399644"/>
                <a:ext cx="582211" cy="523220"/>
              </a:xfrm>
              <a:prstGeom prst="rect">
                <a:avLst/>
              </a:prstGeom>
              <a:blipFill rotWithShape="0">
                <a:blip r:embed="rId1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rot="5400000">
                <a:off x="4264112" y="3440414"/>
                <a:ext cx="5822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82" name="TextBox 81"/>
              <p:cNvSpPr txBox="1">
                <a:spLocks noRot="1" noChangeAspect="1" noMove="1" noResize="1" noEditPoints="1" noAdjustHandles="1" noChangeArrowheads="1" noChangeShapeType="1" noTextEdit="1"/>
              </p:cNvSpPr>
              <p:nvPr/>
            </p:nvSpPr>
            <p:spPr>
              <a:xfrm rot="5400000">
                <a:off x="4264112" y="3440414"/>
                <a:ext cx="582211" cy="523220"/>
              </a:xfrm>
              <a:prstGeom prst="rect">
                <a:avLst/>
              </a:prstGeom>
              <a:blipFill rotWithShape="0">
                <a:blip r:embed="rId19"/>
                <a:stretch>
                  <a:fillRect/>
                </a:stretch>
              </a:blipFill>
            </p:spPr>
            <p:txBody>
              <a:bodyPr/>
              <a:lstStyle/>
              <a:p>
                <a:r>
                  <a:rPr lang="ko-KR" altLang="en-US">
                    <a:noFill/>
                  </a:rPr>
                  <a:t> </a:t>
                </a:r>
              </a:p>
            </p:txBody>
          </p:sp>
        </mc:Fallback>
      </mc:AlternateContent>
      <p:cxnSp>
        <p:nvCxnSpPr>
          <p:cNvPr id="23" name="직선 화살표 연결선 22"/>
          <p:cNvCxnSpPr/>
          <p:nvPr/>
        </p:nvCxnSpPr>
        <p:spPr bwMode="auto">
          <a:xfrm>
            <a:off x="3784753" y="2996952"/>
            <a:ext cx="1381857" cy="3606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rot="875824">
            <a:off x="3889938" y="2929937"/>
            <a:ext cx="1337097" cy="276999"/>
          </a:xfrm>
          <a:prstGeom prst="rect">
            <a:avLst/>
          </a:prstGeom>
          <a:noFill/>
        </p:spPr>
        <p:txBody>
          <a:bodyPr wrap="none" rtlCol="0">
            <a:spAutoFit/>
          </a:bodyPr>
          <a:lstStyle/>
          <a:p>
            <a:r>
              <a:rPr lang="en-US" altLang="ko-KR" dirty="0" smtClean="0"/>
              <a:t>Data Transmission</a:t>
            </a:r>
            <a:endParaRPr lang="ko-KR" altLang="en-US" dirty="0"/>
          </a:p>
        </p:txBody>
      </p:sp>
      <p:cxnSp>
        <p:nvCxnSpPr>
          <p:cNvPr id="137" name="직선 화살표 연결선 136"/>
          <p:cNvCxnSpPr/>
          <p:nvPr/>
        </p:nvCxnSpPr>
        <p:spPr bwMode="auto">
          <a:xfrm>
            <a:off x="3794561" y="5213776"/>
            <a:ext cx="1381857" cy="3606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p:cNvSpPr txBox="1"/>
          <p:nvPr/>
        </p:nvSpPr>
        <p:spPr>
          <a:xfrm rot="875824">
            <a:off x="3960008" y="5155962"/>
            <a:ext cx="1337097" cy="276999"/>
          </a:xfrm>
          <a:prstGeom prst="rect">
            <a:avLst/>
          </a:prstGeom>
          <a:noFill/>
        </p:spPr>
        <p:txBody>
          <a:bodyPr wrap="none" rtlCol="0">
            <a:spAutoFit/>
          </a:bodyPr>
          <a:lstStyle/>
          <a:p>
            <a:r>
              <a:rPr lang="en-US" altLang="ko-KR" dirty="0" smtClean="0"/>
              <a:t>Data Transmission</a:t>
            </a:r>
            <a:endParaRPr lang="ko-KR" altLang="en-US" dirty="0"/>
          </a:p>
        </p:txBody>
      </p:sp>
    </p:spTree>
    <p:extLst>
      <p:ext uri="{BB962C8B-B14F-4D97-AF65-F5344CB8AC3E}">
        <p14:creationId xmlns:p14="http://schemas.microsoft.com/office/powerpoint/2010/main" val="367921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 Protocol</a:t>
            </a:r>
            <a:endParaRPr lang="ko-KR" altLang="en-US" dirty="0"/>
          </a:p>
        </p:txBody>
      </p:sp>
      <p:sp>
        <p:nvSpPr>
          <p:cNvPr id="3" name="내용 개체 틀 2"/>
          <p:cNvSpPr>
            <a:spLocks noGrp="1"/>
          </p:cNvSpPr>
          <p:nvPr>
            <p:ph idx="1"/>
          </p:nvPr>
        </p:nvSpPr>
        <p:spPr/>
        <p:txBody>
          <a:bodyPr/>
          <a:lstStyle/>
          <a:p>
            <a:r>
              <a:rPr lang="en-US" altLang="ko-KR" sz="2800" dirty="0" smtClean="0"/>
              <a:t>Mode 2</a:t>
            </a:r>
          </a:p>
          <a:p>
            <a:pPr lvl="1"/>
            <a:r>
              <a:rPr lang="en-US" altLang="ko-KR" sz="2400" dirty="0" smtClean="0"/>
              <a:t>Use case : a legitimate </a:t>
            </a:r>
            <a:r>
              <a:rPr lang="en-US" altLang="ko-KR" sz="2400" dirty="0" smtClean="0">
                <a:solidFill>
                  <a:srgbClr val="C00000"/>
                </a:solidFill>
              </a:rPr>
              <a:t>terminal </a:t>
            </a:r>
            <a:r>
              <a:rPr lang="en-US" altLang="ko-KR" sz="2400" dirty="0">
                <a:solidFill>
                  <a:srgbClr val="C00000"/>
                </a:solidFill>
              </a:rPr>
              <a:t>proceeds secure communication </a:t>
            </a:r>
            <a:r>
              <a:rPr lang="en-US" altLang="ko-KR" sz="2400" dirty="0" smtClean="0">
                <a:solidFill>
                  <a:srgbClr val="C00000"/>
                </a:solidFill>
              </a:rPr>
              <a:t>immediately </a:t>
            </a:r>
            <a:r>
              <a:rPr lang="en-US" altLang="ko-KR" sz="2400" dirty="0">
                <a:solidFill>
                  <a:srgbClr val="C00000"/>
                </a:solidFill>
              </a:rPr>
              <a:t>to join network</a:t>
            </a:r>
          </a:p>
          <a:p>
            <a:pPr lvl="2"/>
            <a:r>
              <a:rPr lang="en-US" altLang="ko-KR" sz="2000" dirty="0" smtClean="0"/>
              <a:t>Continuously exchange only probe requests/responses for randomness sharing</a:t>
            </a:r>
          </a:p>
          <a:p>
            <a:pPr lvl="2"/>
            <a:r>
              <a:rPr lang="en-US" altLang="ko-KR" sz="2000" dirty="0" smtClean="0"/>
              <a:t>If enough random bits are gathered, perform secret key extraction through the post processing, i.e. information reconciliation and privacy amplification</a:t>
            </a:r>
            <a:endParaRPr lang="ko-KR" altLang="en-US" sz="20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11</a:t>
            </a:fld>
            <a:endParaRPr lang="en-US" altLang="ko-KR"/>
          </a:p>
        </p:txBody>
      </p:sp>
    </p:spTree>
    <p:extLst>
      <p:ext uri="{BB962C8B-B14F-4D97-AF65-F5344CB8AC3E}">
        <p14:creationId xmlns:p14="http://schemas.microsoft.com/office/powerpoint/2010/main" val="2594752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 Protocol</a:t>
            </a:r>
            <a:endParaRPr lang="ko-KR" altLang="en-US" dirty="0"/>
          </a:p>
        </p:txBody>
      </p:sp>
      <p:sp>
        <p:nvSpPr>
          <p:cNvPr id="3" name="내용 개체 틀 2"/>
          <p:cNvSpPr>
            <a:spLocks noGrp="1"/>
          </p:cNvSpPr>
          <p:nvPr>
            <p:ph idx="1"/>
          </p:nvPr>
        </p:nvSpPr>
        <p:spPr/>
        <p:txBody>
          <a:bodyPr/>
          <a:lstStyle/>
          <a:p>
            <a:r>
              <a:rPr lang="en-US" altLang="ko-KR" sz="2800" dirty="0" smtClean="0"/>
              <a:t>Mode 2</a:t>
            </a:r>
            <a:endParaRPr lang="ko-KR" altLang="en-US" sz="28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12</a:t>
            </a:fld>
            <a:endParaRPr lang="en-US" altLang="ko-KR"/>
          </a:p>
        </p:txBody>
      </p:sp>
      <p:sp>
        <p:nvSpPr>
          <p:cNvPr id="9" name="직사각형 8"/>
          <p:cNvSpPr/>
          <p:nvPr/>
        </p:nvSpPr>
        <p:spPr>
          <a:xfrm>
            <a:off x="5455022" y="3892656"/>
            <a:ext cx="1603523" cy="60889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082463" y="3879790"/>
            <a:ext cx="1416834" cy="58927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2078460" y="3061695"/>
            <a:ext cx="1420837" cy="5376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p:nvSpPr>
        <p:spPr>
          <a:xfrm>
            <a:off x="5473931" y="2676176"/>
            <a:ext cx="1603522" cy="5376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연결선 12"/>
          <p:cNvCxnSpPr/>
          <p:nvPr/>
        </p:nvCxnSpPr>
        <p:spPr>
          <a:xfrm>
            <a:off x="3550225" y="2519917"/>
            <a:ext cx="0" cy="3071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5367445" y="2519917"/>
            <a:ext cx="0" cy="3071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22943" y="2256243"/>
            <a:ext cx="454563" cy="263674"/>
          </a:xfrm>
          <a:prstGeom prst="rect">
            <a:avLst/>
          </a:prstGeom>
          <a:noFill/>
        </p:spPr>
        <p:txBody>
          <a:bodyPr wrap="none" rtlCol="0">
            <a:spAutoFit/>
          </a:bodyPr>
          <a:lstStyle/>
          <a:p>
            <a:r>
              <a:rPr lang="en-US" altLang="ko-KR" dirty="0" smtClean="0"/>
              <a:t>Alice</a:t>
            </a:r>
            <a:endParaRPr lang="ko-KR" altLang="en-US" dirty="0"/>
          </a:p>
        </p:txBody>
      </p:sp>
      <p:sp>
        <p:nvSpPr>
          <p:cNvPr id="16" name="TextBox 15"/>
          <p:cNvSpPr txBox="1"/>
          <p:nvPr/>
        </p:nvSpPr>
        <p:spPr>
          <a:xfrm>
            <a:off x="5169918" y="2256243"/>
            <a:ext cx="395054" cy="263674"/>
          </a:xfrm>
          <a:prstGeom prst="rect">
            <a:avLst/>
          </a:prstGeom>
          <a:noFill/>
        </p:spPr>
        <p:txBody>
          <a:bodyPr wrap="none" rtlCol="0">
            <a:spAutoFit/>
          </a:bodyPr>
          <a:lstStyle/>
          <a:p>
            <a:r>
              <a:rPr lang="en-US" altLang="ko-KR" dirty="0" smtClean="0"/>
              <a:t>Bob</a:t>
            </a:r>
            <a:endParaRPr lang="ko-KR" altLang="en-US" dirty="0"/>
          </a:p>
        </p:txBody>
      </p:sp>
      <p:cxnSp>
        <p:nvCxnSpPr>
          <p:cNvPr id="17" name="직선 화살표 연결선 16"/>
          <p:cNvCxnSpPr/>
          <p:nvPr/>
        </p:nvCxnSpPr>
        <p:spPr>
          <a:xfrm>
            <a:off x="3598838" y="2676176"/>
            <a:ext cx="1694529" cy="256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41523" y="2676176"/>
            <a:ext cx="640738" cy="263674"/>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19" name="TextBox 18"/>
              <p:cNvSpPr txBox="1"/>
              <p:nvPr/>
            </p:nvSpPr>
            <p:spPr>
              <a:xfrm>
                <a:off x="5441523" y="2933132"/>
                <a:ext cx="1529970" cy="306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latin typeface="Cambria Math"/>
                            </a:rPr>
                          </m:ctrlPr>
                        </m:sSubPr>
                        <m:e>
                          <m:r>
                            <a:rPr lang="en-US" altLang="ko-KR" b="1" i="0" smtClean="0">
                              <a:latin typeface="Cambria Math" panose="02040503050406030204" pitchFamily="18" charset="0"/>
                            </a:rPr>
                            <m:t>𝐛</m:t>
                          </m:r>
                        </m:e>
                        <m:sub>
                          <m:r>
                            <a:rPr lang="en-US" altLang="ko-KR" b="1" i="0" smtClean="0">
                              <a:latin typeface="Cambria Math" panose="02040503050406030204" pitchFamily="18" charset="0"/>
                            </a:rPr>
                            <m:t>𝟏</m:t>
                          </m:r>
                        </m:sub>
                      </m:sSub>
                      <m:r>
                        <a:rPr lang="en-US" altLang="ko-KR" b="0" i="1" smtClean="0">
                          <a:latin typeface="Cambria Math" panose="02040503050406030204" pitchFamily="18" charset="0"/>
                        </a:rPr>
                        <m:t>=</m:t>
                      </m:r>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𝑏</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1</m:t>
                                  </m:r>
                                </m:sub>
                              </m:sSub>
                            </m:sub>
                          </m:sSub>
                        </m:e>
                      </m:d>
                    </m:oMath>
                  </m:oMathPara>
                </a14:m>
                <a:endParaRPr lang="ko-KR"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441523" y="2933132"/>
                <a:ext cx="1529970" cy="306109"/>
              </a:xfrm>
              <a:prstGeom prst="rect">
                <a:avLst/>
              </a:prstGeom>
              <a:blipFill rotWithShape="0">
                <a:blip r:embed="rId2"/>
                <a:stretch>
                  <a:fillRect/>
                </a:stretch>
              </a:blipFill>
            </p:spPr>
            <p:txBody>
              <a:bodyPr/>
              <a:lstStyle/>
              <a:p>
                <a:r>
                  <a:rPr lang="ko-KR" altLang="en-US">
                    <a:noFill/>
                  </a:rPr>
                  <a:t> </a:t>
                </a:r>
              </a:p>
            </p:txBody>
          </p:sp>
        </mc:Fallback>
      </mc:AlternateContent>
      <p:cxnSp>
        <p:nvCxnSpPr>
          <p:cNvPr id="20" name="직선 화살표 연결선 19"/>
          <p:cNvCxnSpPr/>
          <p:nvPr/>
        </p:nvCxnSpPr>
        <p:spPr>
          <a:xfrm flipH="1">
            <a:off x="3601153" y="3089391"/>
            <a:ext cx="1694529" cy="256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8118" y="3051140"/>
            <a:ext cx="640738" cy="263674"/>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22" name="TextBox 21"/>
              <p:cNvSpPr txBox="1"/>
              <p:nvPr/>
            </p:nvSpPr>
            <p:spPr>
              <a:xfrm>
                <a:off x="2065523" y="3304008"/>
                <a:ext cx="1576649" cy="306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a:rPr>
                          </m:ctrlPr>
                        </m:sSubPr>
                        <m:e>
                          <m:r>
                            <a:rPr lang="en-US" altLang="ko-KR" b="1" i="0" smtClean="0">
                              <a:latin typeface="Cambria Math" panose="02040503050406030204" pitchFamily="18" charset="0"/>
                            </a:rPr>
                            <m:t>𝐚</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𝑎</m:t>
                              </m:r>
                            </m:e>
                            <m:sub>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1</m:t>
                                  </m:r>
                                </m:sub>
                              </m:sSub>
                            </m:sub>
                          </m:sSub>
                        </m:e>
                      </m:d>
                    </m:oMath>
                  </m:oMathPara>
                </a14:m>
                <a:endParaRPr lang="ko-KR"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2065523" y="3304008"/>
                <a:ext cx="1576649" cy="306109"/>
              </a:xfrm>
              <a:prstGeom prst="rect">
                <a:avLst/>
              </a:prstGeom>
              <a:blipFill rotWithShape="0">
                <a:blip r:embed="rId3"/>
                <a:stretch>
                  <a:fillRect/>
                </a:stretch>
              </a:blipFill>
            </p:spPr>
            <p:txBody>
              <a:bodyPr/>
              <a:lstStyle/>
              <a:p>
                <a:r>
                  <a:rPr lang="ko-KR" altLang="en-US">
                    <a:noFill/>
                  </a:rPr>
                  <a:t> </a:t>
                </a:r>
              </a:p>
            </p:txBody>
          </p:sp>
        </mc:Fallback>
      </mc:AlternateContent>
      <p:cxnSp>
        <p:nvCxnSpPr>
          <p:cNvPr id="23" name="직선 화살표 연결선 22"/>
          <p:cNvCxnSpPr/>
          <p:nvPr/>
        </p:nvCxnSpPr>
        <p:spPr>
          <a:xfrm>
            <a:off x="3585340" y="3927434"/>
            <a:ext cx="1694529" cy="256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27033" y="3853002"/>
            <a:ext cx="640738" cy="263674"/>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427033" y="4109959"/>
                <a:ext cx="1523301" cy="367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latin typeface="Cambria Math"/>
                            </a:rPr>
                          </m:ctrlPr>
                        </m:sSubPr>
                        <m:e>
                          <m:r>
                            <a:rPr lang="en-US" altLang="ko-KR" b="1">
                              <a:latin typeface="Cambria Math" panose="02040503050406030204" pitchFamily="18" charset="0"/>
                            </a:rPr>
                            <m:t>𝐛</m:t>
                          </m:r>
                        </m:e>
                        <m:sub>
                          <m:r>
                            <a:rPr lang="en-US" altLang="ko-KR" b="0" i="1" smtClean="0">
                              <a:latin typeface="Cambria Math" panose="02040503050406030204" pitchFamily="18" charset="0"/>
                            </a:rPr>
                            <m:t>𝑗</m:t>
                          </m:r>
                        </m:sub>
                      </m:sSub>
                      <m:r>
                        <a:rPr lang="en-US" altLang="ko-KR" i="1">
                          <a:latin typeface="Cambria Math" panose="02040503050406030204" pitchFamily="18" charset="0"/>
                        </a:rPr>
                        <m:t>=</m:t>
                      </m:r>
                      <m:d>
                        <m:dPr>
                          <m:begChr m:val="["/>
                          <m:endChr m:val="]"/>
                          <m:ctrlPr>
                            <a:rPr lang="en-US" altLang="ko-KR" i="1">
                              <a:latin typeface="Cambria Math"/>
                            </a:rPr>
                          </m:ctrlPr>
                        </m:dPr>
                        <m:e>
                          <m:sSub>
                            <m:sSubPr>
                              <m:ctrlPr>
                                <a:rPr lang="en-US" altLang="ko-KR" i="1">
                                  <a:latin typeface="Cambria Math"/>
                                </a:rPr>
                              </m:ctrlPr>
                            </m:sSubPr>
                            <m:e>
                              <m:r>
                                <a:rPr lang="en-US" altLang="ko-KR" i="1">
                                  <a:latin typeface="Cambria Math" panose="02040503050406030204" pitchFamily="18" charset="0"/>
                                </a:rPr>
                                <m:t>𝑏</m:t>
                              </m:r>
                            </m:e>
                            <m:sub>
                              <m:r>
                                <a:rPr lang="en-US" altLang="ko-KR" i="1">
                                  <a:latin typeface="Cambria Math" panose="02040503050406030204" pitchFamily="18" charset="0"/>
                                </a:rPr>
                                <m:t>1</m:t>
                              </m:r>
                            </m:sub>
                          </m:sSub>
                          <m:r>
                            <a:rPr lang="en-US" altLang="ko-KR" i="1">
                              <a:latin typeface="Cambria Math" panose="02040503050406030204" pitchFamily="18" charset="0"/>
                            </a:rPr>
                            <m:t>, </m:t>
                          </m:r>
                          <m:sSub>
                            <m:sSubPr>
                              <m:ctrlPr>
                                <a:rPr lang="en-US" altLang="ko-KR" i="1">
                                  <a:latin typeface="Cambria Math"/>
                                </a:rPr>
                              </m:ctrlPr>
                            </m:sSubPr>
                            <m:e>
                              <m:r>
                                <a:rPr lang="en-US" altLang="ko-KR" i="1">
                                  <a:latin typeface="Cambria Math" panose="02040503050406030204" pitchFamily="18" charset="0"/>
                                </a:rPr>
                                <m:t>𝑏</m:t>
                              </m:r>
                            </m:e>
                            <m:sub>
                              <m:r>
                                <a:rPr lang="en-US" altLang="ko-KR" i="1">
                                  <a:latin typeface="Cambria Math" panose="02040503050406030204" pitchFamily="18" charset="0"/>
                                </a:rPr>
                                <m:t>2</m:t>
                              </m:r>
                            </m:sub>
                          </m:sSub>
                          <m:r>
                            <a:rPr lang="en-US" altLang="ko-KR" i="1">
                              <a:latin typeface="Cambria Math" panose="02040503050406030204" pitchFamily="18" charset="0"/>
                            </a:rPr>
                            <m:t>,…, </m:t>
                          </m:r>
                          <m:sSub>
                            <m:sSubPr>
                              <m:ctrlPr>
                                <a:rPr lang="en-US" altLang="ko-KR" i="1">
                                  <a:latin typeface="Cambria Math"/>
                                </a:rPr>
                              </m:ctrlPr>
                            </m:sSubPr>
                            <m:e>
                              <m:r>
                                <a:rPr lang="en-US" altLang="ko-KR" i="1">
                                  <a:latin typeface="Cambria Math" panose="02040503050406030204" pitchFamily="18" charset="0"/>
                                </a:rPr>
                                <m:t>𝑏</m:t>
                              </m:r>
                            </m:e>
                            <m:sub>
                              <m:sSub>
                                <m:sSubPr>
                                  <m:ctrlPr>
                                    <a:rPr lang="en-US" altLang="ko-KR" i="1">
                                      <a:latin typeface="Cambria Math"/>
                                    </a:rPr>
                                  </m:ctrlPr>
                                </m:sSubPr>
                                <m:e>
                                  <m:r>
                                    <a:rPr lang="en-US" altLang="ko-KR" i="1">
                                      <a:latin typeface="Cambria Math" panose="02040503050406030204" pitchFamily="18" charset="0"/>
                                    </a:rPr>
                                    <m:t>𝑛</m:t>
                                  </m:r>
                                </m:e>
                                <m:sub>
                                  <m:r>
                                    <a:rPr lang="en-US" altLang="ko-KR" b="0" i="1" smtClean="0">
                                      <a:latin typeface="Cambria Math" panose="02040503050406030204" pitchFamily="18" charset="0"/>
                                    </a:rPr>
                                    <m:t>𝑗</m:t>
                                  </m:r>
                                </m:sub>
                              </m:sSub>
                            </m:sub>
                          </m:sSub>
                        </m:e>
                      </m:d>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427033" y="4109959"/>
                <a:ext cx="1523301" cy="367408"/>
              </a:xfrm>
              <a:prstGeom prst="rect">
                <a:avLst/>
              </a:prstGeom>
              <a:blipFill rotWithShape="0">
                <a:blip r:embed="rId4"/>
                <a:stretch>
                  <a:fillRect/>
                </a:stretch>
              </a:blipFill>
            </p:spPr>
            <p:txBody>
              <a:bodyPr/>
              <a:lstStyle/>
              <a:p>
                <a:r>
                  <a:rPr lang="ko-KR" altLang="en-US">
                    <a:noFill/>
                  </a:rPr>
                  <a:t> </a:t>
                </a:r>
              </a:p>
            </p:txBody>
          </p:sp>
        </mc:Fallback>
      </mc:AlternateContent>
      <p:cxnSp>
        <p:nvCxnSpPr>
          <p:cNvPr id="26" name="직선 화살표 연결선 25"/>
          <p:cNvCxnSpPr/>
          <p:nvPr/>
        </p:nvCxnSpPr>
        <p:spPr>
          <a:xfrm flipH="1">
            <a:off x="3583044" y="4311404"/>
            <a:ext cx="1694529" cy="256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58118" y="3838906"/>
            <a:ext cx="640738" cy="263674"/>
          </a:xfrm>
          <a:prstGeom prst="rect">
            <a:avLst/>
          </a:prstGeom>
          <a:noFill/>
        </p:spPr>
        <p:txBody>
          <a:bodyPr wrap="none" rtlCol="0">
            <a:spAutoFit/>
          </a:bodyPr>
          <a:lstStyle/>
          <a:p>
            <a:r>
              <a:rPr lang="en-US" altLang="ko-KR" dirty="0" smtClean="0">
                <a:solidFill>
                  <a:srgbClr val="C00000"/>
                </a:solidFill>
              </a:rPr>
              <a:t>process</a:t>
            </a:r>
            <a:endParaRPr lang="ko-KR" altLang="en-US" dirty="0">
              <a:solidFill>
                <a:srgbClr val="C00000"/>
              </a:solidFill>
            </a:endParaRPr>
          </a:p>
        </p:txBody>
      </p:sp>
      <mc:AlternateContent xmlns:mc="http://schemas.openxmlformats.org/markup-compatibility/2006" xmlns:a14="http://schemas.microsoft.com/office/drawing/2010/main">
        <mc:Choice Requires="a14">
          <p:sp>
            <p:nvSpPr>
              <p:cNvPr id="28" name="TextBox 27"/>
              <p:cNvSpPr txBox="1"/>
              <p:nvPr/>
            </p:nvSpPr>
            <p:spPr>
              <a:xfrm>
                <a:off x="2010755" y="4101651"/>
                <a:ext cx="1510413" cy="367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en-US" altLang="ko-KR" b="1">
                              <a:latin typeface="Cambria Math" panose="02040503050406030204" pitchFamily="18" charset="0"/>
                            </a:rPr>
                            <m:t>𝐚</m:t>
                          </m:r>
                        </m:e>
                        <m:sub>
                          <m:r>
                            <a:rPr lang="en-US" altLang="ko-KR" b="0" i="1" smtClean="0">
                              <a:latin typeface="Cambria Math" panose="02040503050406030204" pitchFamily="18" charset="0"/>
                            </a:rPr>
                            <m:t>𝑗</m:t>
                          </m:r>
                        </m:sub>
                      </m:sSub>
                      <m:r>
                        <a:rPr lang="en-US" altLang="ko-KR" i="1">
                          <a:latin typeface="Cambria Math" panose="02040503050406030204" pitchFamily="18" charset="0"/>
                        </a:rPr>
                        <m:t>=</m:t>
                      </m:r>
                      <m:d>
                        <m:dPr>
                          <m:begChr m:val="["/>
                          <m:endChr m:val="]"/>
                          <m:ctrlPr>
                            <a:rPr lang="en-US" altLang="ko-KR" i="1">
                              <a:latin typeface="Cambria Math"/>
                            </a:rPr>
                          </m:ctrlPr>
                        </m:dPr>
                        <m:e>
                          <m:sSub>
                            <m:sSubPr>
                              <m:ctrlPr>
                                <a:rPr lang="en-US" altLang="ko-KR" i="1">
                                  <a:latin typeface="Cambria Math"/>
                                </a:rPr>
                              </m:ctrlPr>
                            </m:sSubPr>
                            <m:e>
                              <m:r>
                                <a:rPr lang="en-US" altLang="ko-KR" i="1">
                                  <a:latin typeface="Cambria Math" panose="02040503050406030204" pitchFamily="18" charset="0"/>
                                </a:rPr>
                                <m:t>𝑎</m:t>
                              </m:r>
                            </m:e>
                            <m:sub>
                              <m:r>
                                <a:rPr lang="en-US" altLang="ko-KR" i="1">
                                  <a:latin typeface="Cambria Math" panose="02040503050406030204" pitchFamily="18" charset="0"/>
                                </a:rPr>
                                <m:t>1</m:t>
                              </m:r>
                            </m:sub>
                          </m:sSub>
                          <m:r>
                            <a:rPr lang="en-US" altLang="ko-KR" i="1">
                              <a:latin typeface="Cambria Math" panose="02040503050406030204" pitchFamily="18" charset="0"/>
                            </a:rPr>
                            <m:t>, </m:t>
                          </m:r>
                          <m:sSub>
                            <m:sSubPr>
                              <m:ctrlPr>
                                <a:rPr lang="en-US" altLang="ko-KR" i="1">
                                  <a:latin typeface="Cambria Math"/>
                                </a:rPr>
                              </m:ctrlPr>
                            </m:sSubPr>
                            <m:e>
                              <m:r>
                                <a:rPr lang="en-US" altLang="ko-KR" i="1">
                                  <a:latin typeface="Cambria Math" panose="02040503050406030204" pitchFamily="18" charset="0"/>
                                </a:rPr>
                                <m:t>𝑎</m:t>
                              </m:r>
                            </m:e>
                            <m:sub>
                              <m:r>
                                <a:rPr lang="en-US" altLang="ko-KR" i="1">
                                  <a:latin typeface="Cambria Math" panose="02040503050406030204" pitchFamily="18" charset="0"/>
                                </a:rPr>
                                <m:t>2</m:t>
                              </m:r>
                            </m:sub>
                          </m:sSub>
                          <m:r>
                            <a:rPr lang="en-US" altLang="ko-KR" i="1">
                              <a:latin typeface="Cambria Math" panose="02040503050406030204" pitchFamily="18" charset="0"/>
                            </a:rPr>
                            <m:t>,…, </m:t>
                          </m:r>
                          <m:sSub>
                            <m:sSubPr>
                              <m:ctrlPr>
                                <a:rPr lang="en-US" altLang="ko-KR" i="1">
                                  <a:latin typeface="Cambria Math"/>
                                </a:rPr>
                              </m:ctrlPr>
                            </m:sSubPr>
                            <m:e>
                              <m:r>
                                <a:rPr lang="en-US" altLang="ko-KR" i="1">
                                  <a:latin typeface="Cambria Math" panose="02040503050406030204" pitchFamily="18" charset="0"/>
                                </a:rPr>
                                <m:t>𝑎</m:t>
                              </m:r>
                            </m:e>
                            <m:sub>
                              <m:sSub>
                                <m:sSubPr>
                                  <m:ctrlPr>
                                    <a:rPr lang="en-US" altLang="ko-KR" i="1">
                                      <a:latin typeface="Cambria Math"/>
                                    </a:rPr>
                                  </m:ctrlPr>
                                </m:sSubPr>
                                <m:e>
                                  <m:r>
                                    <a:rPr lang="en-US" altLang="ko-KR" i="1">
                                      <a:latin typeface="Cambria Math" panose="02040503050406030204" pitchFamily="18" charset="0"/>
                                    </a:rPr>
                                    <m:t>𝑛</m:t>
                                  </m:r>
                                </m:e>
                                <m:sub>
                                  <m:r>
                                    <a:rPr lang="en-US" altLang="ko-KR" b="0" i="1" smtClean="0">
                                      <a:latin typeface="Cambria Math" panose="02040503050406030204" pitchFamily="18" charset="0"/>
                                    </a:rPr>
                                    <m:t>𝑗</m:t>
                                  </m:r>
                                </m:sub>
                              </m:sSub>
                            </m:sub>
                          </m:sSub>
                        </m:e>
                      </m:d>
                    </m:oMath>
                  </m:oMathPara>
                </a14:m>
                <a:endParaRPr lang="ko-KR"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010755" y="4101651"/>
                <a:ext cx="1510413" cy="367408"/>
              </a:xfrm>
              <a:prstGeom prst="rect">
                <a:avLst/>
              </a:prstGeom>
              <a:blipFill rotWithShape="0">
                <a:blip r:embed="rId5"/>
                <a:stretch>
                  <a:fillRect/>
                </a:stretch>
              </a:blipFill>
            </p:spPr>
            <p:txBody>
              <a:bodyPr/>
              <a:lstStyle/>
              <a:p>
                <a:r>
                  <a:rPr lang="ko-KR" altLang="en-US">
                    <a:noFill/>
                  </a:rPr>
                  <a:t> </a:t>
                </a:r>
              </a:p>
            </p:txBody>
          </p:sp>
        </mc:Fallback>
      </mc:AlternateContent>
      <p:sp>
        <p:nvSpPr>
          <p:cNvPr id="31" name="아래쪽 화살표 30"/>
          <p:cNvSpPr/>
          <p:nvPr/>
        </p:nvSpPr>
        <p:spPr>
          <a:xfrm>
            <a:off x="6045372" y="4777957"/>
            <a:ext cx="322272" cy="20128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아래쪽 화살표 31"/>
          <p:cNvSpPr/>
          <p:nvPr/>
        </p:nvSpPr>
        <p:spPr>
          <a:xfrm>
            <a:off x="2727896" y="4723708"/>
            <a:ext cx="322272" cy="20128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3" name="TextBox 32"/>
              <p:cNvSpPr txBox="1"/>
              <p:nvPr/>
            </p:nvSpPr>
            <p:spPr>
              <a:xfrm>
                <a:off x="2342159" y="5063888"/>
                <a:ext cx="1157138" cy="461665"/>
              </a:xfrm>
              <a:prstGeom prst="rect">
                <a:avLst/>
              </a:prstGeom>
              <a:noFill/>
            </p:spPr>
            <p:txBody>
              <a:bodyPr wrap="square" rtlCol="0">
                <a:spAutoFit/>
              </a:bodyPr>
              <a:lstStyle/>
              <a:p>
                <a:r>
                  <a:rPr lang="en-US" altLang="ko-KR" dirty="0" smtClean="0"/>
                  <a:t>Gathering Enough </a:t>
                </a:r>
                <a14:m>
                  <m:oMath xmlns:m="http://schemas.openxmlformats.org/officeDocument/2006/math">
                    <m:r>
                      <a:rPr lang="en-US" altLang="ko-KR" b="0" i="1" smtClean="0">
                        <a:latin typeface="Cambria Math" panose="02040503050406030204" pitchFamily="18" charset="0"/>
                      </a:rPr>
                      <m:t>𝑁</m:t>
                    </m:r>
                  </m:oMath>
                </a14:m>
                <a:r>
                  <a:rPr lang="en-US" altLang="ko-KR" dirty="0" smtClean="0"/>
                  <a:t>-bits</a:t>
                </a:r>
                <a:endParaRPr lang="ko-KR" alt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342159" y="5063888"/>
                <a:ext cx="1157138" cy="461665"/>
              </a:xfrm>
              <a:prstGeom prst="rect">
                <a:avLst/>
              </a:prstGeom>
              <a:blipFill rotWithShape="0">
                <a:blip r:embed="rId6"/>
                <a:stretch>
                  <a:fillRect t="-1333" b="-10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612112" y="5063888"/>
                <a:ext cx="1146964" cy="461665"/>
              </a:xfrm>
              <a:prstGeom prst="rect">
                <a:avLst/>
              </a:prstGeom>
              <a:noFill/>
            </p:spPr>
            <p:txBody>
              <a:bodyPr wrap="square" rtlCol="0">
                <a:spAutoFit/>
              </a:bodyPr>
              <a:lstStyle/>
              <a:p>
                <a:r>
                  <a:rPr lang="en-US" altLang="ko-KR" dirty="0"/>
                  <a:t>Gathering Enough </a:t>
                </a:r>
                <a14:m>
                  <m:oMath xmlns:m="http://schemas.openxmlformats.org/officeDocument/2006/math">
                    <m:r>
                      <a:rPr lang="en-US" altLang="ko-KR" i="1">
                        <a:latin typeface="Cambria Math" panose="02040503050406030204" pitchFamily="18" charset="0"/>
                      </a:rPr>
                      <m:t>𝑁</m:t>
                    </m:r>
                  </m:oMath>
                </a14:m>
                <a:r>
                  <a:rPr lang="en-US" altLang="ko-KR" dirty="0"/>
                  <a:t>-bits</a:t>
                </a:r>
                <a:endParaRPr lang="ko-KR"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612112" y="5063888"/>
                <a:ext cx="1146964" cy="461665"/>
              </a:xfrm>
              <a:prstGeom prst="rect">
                <a:avLst/>
              </a:prstGeom>
              <a:blipFill rotWithShape="0">
                <a:blip r:embed="rId7"/>
                <a:stretch>
                  <a:fillRect l="-532" t="-1333" b="-10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367238" y="5394826"/>
                <a:ext cx="96488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𝑁</m:t>
                              </m:r>
                            </m:sub>
                          </m:sSub>
                        </m:e>
                      </m:d>
                      <m:r>
                        <a:rPr lang="en-US" altLang="ko-KR" b="0" i="1" smtClean="0">
                          <a:latin typeface="Cambria Math" panose="02040503050406030204" pitchFamily="18" charset="0"/>
                        </a:rPr>
                        <m:t> </m:t>
                      </m:r>
                    </m:oMath>
                  </m:oMathPara>
                </a14:m>
                <a:endParaRPr lang="ko-KR" alt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367238" y="5394826"/>
                <a:ext cx="964880" cy="276999"/>
              </a:xfrm>
              <a:prstGeom prst="rect">
                <a:avLst/>
              </a:prstGeom>
              <a:blipFill rotWithShape="0">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656185" y="5394826"/>
                <a:ext cx="95192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𝑏</m:t>
                              </m:r>
                            </m:e>
                            <m:sub>
                              <m:r>
                                <a:rPr lang="en-US" altLang="ko-KR" b="0" i="1" smtClean="0">
                                  <a:latin typeface="Cambria Math" panose="02040503050406030204" pitchFamily="18" charset="0"/>
                                </a:rPr>
                                <m:t>𝑁</m:t>
                              </m:r>
                            </m:sub>
                          </m:sSub>
                        </m:e>
                      </m:d>
                      <m:r>
                        <a:rPr lang="en-US" altLang="ko-KR" b="0" i="1" smtClean="0">
                          <a:latin typeface="Cambria Math" panose="02040503050406030204" pitchFamily="18" charset="0"/>
                        </a:rPr>
                        <m:t> </m:t>
                      </m:r>
                    </m:oMath>
                  </m:oMathPara>
                </a14:m>
                <a:endParaRPr lang="ko-KR"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5656185" y="5394826"/>
                <a:ext cx="951927" cy="276999"/>
              </a:xfrm>
              <a:prstGeom prst="rect">
                <a:avLst/>
              </a:prstGeom>
              <a:blipFill rotWithShape="0">
                <a:blip r:embed="rId9"/>
                <a:stretch>
                  <a:fillRect/>
                </a:stretch>
              </a:blipFill>
            </p:spPr>
            <p:txBody>
              <a:bodyPr/>
              <a:lstStyle/>
              <a:p>
                <a:r>
                  <a:rPr lang="ko-KR" altLang="en-US">
                    <a:noFill/>
                  </a:rPr>
                  <a:t> </a:t>
                </a:r>
              </a:p>
            </p:txBody>
          </p:sp>
        </mc:Fallback>
      </mc:AlternateContent>
      <p:sp>
        <p:nvSpPr>
          <p:cNvPr id="37" name="직사각형 36"/>
          <p:cNvSpPr/>
          <p:nvPr/>
        </p:nvSpPr>
        <p:spPr>
          <a:xfrm>
            <a:off x="3435904" y="5315737"/>
            <a:ext cx="2058862" cy="49308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Post </a:t>
            </a:r>
          </a:p>
          <a:p>
            <a:pPr algn="ctr"/>
            <a:r>
              <a:rPr lang="en-US" altLang="ko-KR" sz="1400" dirty="0" smtClean="0">
                <a:solidFill>
                  <a:schemeClr val="tx1"/>
                </a:solidFill>
              </a:rPr>
              <a:t>processing</a:t>
            </a:r>
            <a:endParaRPr lang="ko-KR" altLang="en-US" sz="1400" dirty="0">
              <a:solidFill>
                <a:schemeClr val="tx1"/>
              </a:solidFill>
            </a:endParaRPr>
          </a:p>
        </p:txBody>
      </p:sp>
      <p:cxnSp>
        <p:nvCxnSpPr>
          <p:cNvPr id="38" name="직선 화살표 연결선 37"/>
          <p:cNvCxnSpPr>
            <a:stCxn id="37" idx="2"/>
          </p:cNvCxnSpPr>
          <p:nvPr/>
        </p:nvCxnSpPr>
        <p:spPr>
          <a:xfrm>
            <a:off x="4465335" y="5808818"/>
            <a:ext cx="0" cy="221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486994" y="6079591"/>
                <a:ext cx="1869871" cy="276999"/>
              </a:xfrm>
              <a:prstGeom prst="rect">
                <a:avLst/>
              </a:prstGeom>
              <a:noFill/>
            </p:spPr>
            <p:txBody>
              <a:bodyPr wrap="none" rtlCol="0">
                <a:spAutoFit/>
              </a:bodyPr>
              <a:lstStyle/>
              <a:p>
                <a14:m>
                  <m:oMath xmlns:m="http://schemas.openxmlformats.org/officeDocument/2006/math">
                    <m:d>
                      <m:dPr>
                        <m:begChr m:val="{"/>
                        <m:endChr m:val="}"/>
                        <m:ctrlPr>
                          <a:rPr lang="en-US" altLang="ko-KR" b="0" i="1" smtClean="0">
                            <a:latin typeface="Cambria Math"/>
                          </a:rPr>
                        </m:ctrlPr>
                      </m:dPr>
                      <m:e>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a:rPr>
                            </m:ctrlPr>
                          </m:sSubPr>
                          <m:e>
                            <m:r>
                              <a:rPr lang="en-US" altLang="ko-KR" b="0" i="1" smtClean="0">
                                <a:latin typeface="Cambria Math" panose="02040503050406030204" pitchFamily="18" charset="0"/>
                              </a:rPr>
                              <m:t>𝑘</m:t>
                            </m:r>
                          </m:e>
                          <m:sub>
                            <m:r>
                              <a:rPr lang="en-US" altLang="ko-KR" b="0" i="1" smtClean="0">
                                <a:latin typeface="Cambria Math" panose="02040503050406030204" pitchFamily="18" charset="0"/>
                              </a:rPr>
                              <m:t>𝑆</m:t>
                            </m:r>
                          </m:sub>
                        </m:sSub>
                      </m:e>
                    </m:d>
                  </m:oMath>
                </a14:m>
                <a:r>
                  <a:rPr lang="ko-KR" altLang="en-US" dirty="0" smtClean="0"/>
                  <a:t> </a:t>
                </a:r>
                <a:r>
                  <a:rPr lang="en-US" altLang="ko-KR" dirty="0" smtClean="0"/>
                  <a:t>: secret key</a:t>
                </a:r>
                <a:endParaRPr lang="ko-KR" alt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486994" y="6079591"/>
                <a:ext cx="1869871" cy="276999"/>
              </a:xfrm>
              <a:prstGeom prst="rect">
                <a:avLst/>
              </a:prstGeom>
              <a:blipFill rotWithShape="0">
                <a:blip r:embed="rId10"/>
                <a:stretch>
                  <a:fillRect b="-15217"/>
                </a:stretch>
              </a:blipFill>
            </p:spPr>
            <p:txBody>
              <a:bodyPr/>
              <a:lstStyle/>
              <a:p>
                <a:r>
                  <a:rPr lang="ko-KR" altLang="en-US">
                    <a:noFill/>
                  </a:rPr>
                  <a:t> </a:t>
                </a:r>
              </a:p>
            </p:txBody>
          </p:sp>
        </mc:Fallback>
      </mc:AlternateContent>
      <p:sp>
        <p:nvSpPr>
          <p:cNvPr id="46" name="TextBox 45"/>
          <p:cNvSpPr txBox="1"/>
          <p:nvPr/>
        </p:nvSpPr>
        <p:spPr>
          <a:xfrm rot="538169">
            <a:off x="3847602" y="2553285"/>
            <a:ext cx="1297150" cy="276999"/>
          </a:xfrm>
          <a:prstGeom prst="rect">
            <a:avLst/>
          </a:prstGeom>
          <a:noFill/>
        </p:spPr>
        <p:txBody>
          <a:bodyPr wrap="none" rtlCol="0">
            <a:spAutoFit/>
          </a:bodyPr>
          <a:lstStyle/>
          <a:p>
            <a:r>
              <a:rPr lang="en-US" altLang="ko-KR" dirty="0" smtClean="0"/>
              <a:t>Probe Request (1)</a:t>
            </a:r>
            <a:endParaRPr lang="ko-KR" altLang="en-US" dirty="0"/>
          </a:p>
        </p:txBody>
      </p:sp>
      <p:sp>
        <p:nvSpPr>
          <p:cNvPr id="47" name="TextBox 46"/>
          <p:cNvSpPr txBox="1"/>
          <p:nvPr/>
        </p:nvSpPr>
        <p:spPr>
          <a:xfrm rot="21125564">
            <a:off x="3810788" y="2934961"/>
            <a:ext cx="1390124" cy="276999"/>
          </a:xfrm>
          <a:prstGeom prst="rect">
            <a:avLst/>
          </a:prstGeom>
          <a:noFill/>
        </p:spPr>
        <p:txBody>
          <a:bodyPr wrap="none" rtlCol="0">
            <a:spAutoFit/>
          </a:bodyPr>
          <a:lstStyle/>
          <a:p>
            <a:r>
              <a:rPr lang="en-US" altLang="ko-KR" dirty="0" smtClean="0"/>
              <a:t>Probe Response (1)</a:t>
            </a:r>
            <a:endParaRPr lang="ko-KR" altLang="en-US" dirty="0"/>
          </a:p>
        </p:txBody>
      </p:sp>
      <mc:AlternateContent xmlns:mc="http://schemas.openxmlformats.org/markup-compatibility/2006" xmlns:a14="http://schemas.microsoft.com/office/drawing/2010/main">
        <mc:Choice Requires="a14">
          <p:sp>
            <p:nvSpPr>
              <p:cNvPr id="48" name="TextBox 47"/>
              <p:cNvSpPr txBox="1"/>
              <p:nvPr/>
            </p:nvSpPr>
            <p:spPr>
              <a:xfrm rot="538169">
                <a:off x="3824872" y="3816420"/>
                <a:ext cx="1304588" cy="276999"/>
              </a:xfrm>
              <a:prstGeom prst="rect">
                <a:avLst/>
              </a:prstGeom>
              <a:noFill/>
            </p:spPr>
            <p:txBody>
              <a:bodyPr wrap="none" rtlCol="0">
                <a:spAutoFit/>
              </a:bodyPr>
              <a:lstStyle/>
              <a:p>
                <a:r>
                  <a:rPr lang="en-US" altLang="ko-KR" dirty="0" smtClean="0"/>
                  <a:t>Probe Request </a:t>
                </a:r>
                <a14:m>
                  <m:oMath xmlns:m="http://schemas.openxmlformats.org/officeDocument/2006/math">
                    <m:d>
                      <m:dPr>
                        <m:ctrlPr>
                          <a:rPr lang="en-US" altLang="ko-KR" b="0" i="1" smtClean="0">
                            <a:latin typeface="Cambria Math"/>
                          </a:rPr>
                        </m:ctrlPr>
                      </m:dPr>
                      <m:e>
                        <m:r>
                          <a:rPr lang="en-US" altLang="ko-KR" b="0" i="1" smtClean="0">
                            <a:latin typeface="Cambria Math" panose="02040503050406030204" pitchFamily="18" charset="0"/>
                          </a:rPr>
                          <m:t>𝑗</m:t>
                        </m:r>
                      </m:e>
                    </m:d>
                  </m:oMath>
                </a14:m>
                <a:endParaRPr lang="ko-KR"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rot="538169">
                <a:off x="3824872" y="3816420"/>
                <a:ext cx="1304588" cy="276999"/>
              </a:xfrm>
              <a:prstGeom prst="rect">
                <a:avLst/>
              </a:prstGeom>
              <a:blipFill rotWithShape="0">
                <a:blip r:embed="rId11"/>
                <a:stretch>
                  <a:fillRect l="-457" b="-25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rot="21125564">
                <a:off x="3788315" y="4198096"/>
                <a:ext cx="1397049" cy="276999"/>
              </a:xfrm>
              <a:prstGeom prst="rect">
                <a:avLst/>
              </a:prstGeom>
              <a:noFill/>
            </p:spPr>
            <p:txBody>
              <a:bodyPr wrap="none" rtlCol="0">
                <a:spAutoFit/>
              </a:bodyPr>
              <a:lstStyle/>
              <a:p>
                <a:r>
                  <a:rPr lang="en-US" altLang="ko-KR" dirty="0" smtClean="0"/>
                  <a:t>Probe Response</a:t>
                </a:r>
                <a:r>
                  <a:rPr lang="en-US" altLang="ko-KR" dirty="0"/>
                  <a:t> </a:t>
                </a:r>
                <a14:m>
                  <m:oMath xmlns:m="http://schemas.openxmlformats.org/officeDocument/2006/math">
                    <m:d>
                      <m:dPr>
                        <m:ctrlPr>
                          <a:rPr lang="en-US" altLang="ko-KR" i="1">
                            <a:latin typeface="Cambria Math"/>
                          </a:rPr>
                        </m:ctrlPr>
                      </m:dPr>
                      <m:e>
                        <m:r>
                          <a:rPr lang="en-US" altLang="ko-KR" i="1">
                            <a:latin typeface="Cambria Math" panose="02040503050406030204" pitchFamily="18" charset="0"/>
                          </a:rPr>
                          <m:t>𝑗</m:t>
                        </m:r>
                      </m:e>
                    </m:d>
                  </m:oMath>
                </a14:m>
                <a:endParaRPr lang="ko-KR" altLang="en-US" dirty="0"/>
              </a:p>
            </p:txBody>
          </p:sp>
        </mc:Choice>
        <mc:Fallback xmlns="">
          <p:sp>
            <p:nvSpPr>
              <p:cNvPr id="49" name="TextBox 48"/>
              <p:cNvSpPr txBox="1">
                <a:spLocks noRot="1" noChangeAspect="1" noMove="1" noResize="1" noEditPoints="1" noAdjustHandles="1" noChangeArrowheads="1" noChangeShapeType="1" noTextEdit="1"/>
              </p:cNvSpPr>
              <p:nvPr/>
            </p:nvSpPr>
            <p:spPr>
              <a:xfrm rot="21125564">
                <a:off x="3788315" y="4198096"/>
                <a:ext cx="1397049" cy="276999"/>
              </a:xfrm>
              <a:prstGeom prst="rect">
                <a:avLst/>
              </a:prstGeom>
              <a:blipFill rotWithShape="0">
                <a:blip r:embed="rId12"/>
                <a:stretch>
                  <a:fillRect b="-90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88313" y="4684475"/>
                <a:ext cx="2535888" cy="321306"/>
              </a:xfrm>
              <a:prstGeom prst="rect">
                <a:avLst/>
              </a:prstGeom>
              <a:noFill/>
            </p:spPr>
            <p:txBody>
              <a:bodyPr wrap="square" rtlCol="0">
                <a:spAutoFit/>
              </a:bodyPr>
              <a:lstStyle/>
              <a:p>
                <a:r>
                  <a:rPr lang="en-US" altLang="ko-KR" dirty="0" smtClean="0"/>
                  <a:t>Stop probing if </a:t>
                </a:r>
                <a14:m>
                  <m:oMath xmlns:m="http://schemas.openxmlformats.org/officeDocument/2006/math">
                    <m:r>
                      <a:rPr lang="en-US" altLang="ko-KR" b="0" i="1" smtClean="0">
                        <a:latin typeface="Cambria Math" panose="02040503050406030204" pitchFamily="18" charset="0"/>
                      </a:rPr>
                      <m:t>𝑁</m:t>
                    </m:r>
                    <m:r>
                      <a:rPr lang="en-US" altLang="ko-KR" b="0" i="1" smtClean="0">
                        <a:latin typeface="Cambria Math" panose="02040503050406030204" pitchFamily="18" charset="0"/>
                      </a:rPr>
                      <m:t>≤</m:t>
                    </m:r>
                    <m:nary>
                      <m:naryPr>
                        <m:chr m:val="∑"/>
                        <m:ctrlPr>
                          <a:rPr lang="en-US" altLang="ko-KR" b="0" i="1" smtClean="0">
                            <a:latin typeface="Cambria Math"/>
                          </a:rPr>
                        </m:ctrlPr>
                      </m:naryPr>
                      <m:sub>
                        <m:r>
                          <a:rPr lang="en-US" altLang="ko-KR" b="0" i="1" smtClean="0">
                            <a:latin typeface="Cambria Math" panose="02040503050406030204" pitchFamily="18" charset="0"/>
                          </a:rPr>
                          <m:t>𝑖</m:t>
                        </m:r>
                        <m:r>
                          <a:rPr lang="en-US" altLang="ko-KR" b="0" i="1" smtClean="0">
                            <a:latin typeface="Cambria Math" panose="02040503050406030204" pitchFamily="18" charset="0"/>
                          </a:rPr>
                          <m:t>=1</m:t>
                        </m:r>
                      </m:sub>
                      <m:sup>
                        <m:r>
                          <a:rPr lang="en-US" altLang="ko-KR" b="0" i="1" smtClean="0">
                            <a:latin typeface="Cambria Math" panose="02040503050406030204" pitchFamily="18" charset="0"/>
                          </a:rPr>
                          <m:t>𝑗</m:t>
                        </m:r>
                      </m:sup>
                      <m:e>
                        <m:sSub>
                          <m:sSubPr>
                            <m:ctrlPr>
                              <a:rPr lang="en-US" altLang="ko-KR" b="0" i="1" smtClean="0">
                                <a:latin typeface="Cambria Math"/>
                              </a:rPr>
                            </m:ctrlPr>
                          </m:sSubPr>
                          <m:e>
                            <m:r>
                              <a:rPr lang="en-US" altLang="ko-KR" b="0" i="1" smtClean="0">
                                <a:latin typeface="Cambria Math" panose="02040503050406030204" pitchFamily="18" charset="0"/>
                              </a:rPr>
                              <m:t>𝑛</m:t>
                            </m:r>
                          </m:e>
                          <m:sub>
                            <m:r>
                              <a:rPr lang="en-US" altLang="ko-KR" b="0" i="1" smtClean="0">
                                <a:latin typeface="Cambria Math" panose="02040503050406030204" pitchFamily="18" charset="0"/>
                              </a:rPr>
                              <m:t>𝑖</m:t>
                            </m:r>
                          </m:sub>
                        </m:sSub>
                      </m:e>
                    </m:nary>
                  </m:oMath>
                </a14:m>
                <a:endParaRPr lang="en-US" altLang="ko-KR"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388313" y="4684475"/>
                <a:ext cx="2535888" cy="321306"/>
              </a:xfrm>
              <a:prstGeom prst="rect">
                <a:avLst/>
              </a:prstGeom>
              <a:blipFill rotWithShape="0">
                <a:blip r:embed="rId13"/>
                <a:stretch>
                  <a:fillRect l="-240" t="-73585" b="-1320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rot="5400000">
                <a:off x="4264112" y="3358820"/>
                <a:ext cx="5822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50" name="TextBox 49"/>
              <p:cNvSpPr txBox="1">
                <a:spLocks noRot="1" noChangeAspect="1" noMove="1" noResize="1" noEditPoints="1" noAdjustHandles="1" noChangeArrowheads="1" noChangeShapeType="1" noTextEdit="1"/>
              </p:cNvSpPr>
              <p:nvPr/>
            </p:nvSpPr>
            <p:spPr>
              <a:xfrm rot="5400000">
                <a:off x="4264112" y="3358820"/>
                <a:ext cx="582211" cy="523220"/>
              </a:xfrm>
              <a:prstGeom prst="rect">
                <a:avLst/>
              </a:prstGeom>
              <a:blipFill rotWithShape="0">
                <a:blip r:embed="rId1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26395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Secret Key Agreement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13</a:t>
            </a:fld>
            <a:endParaRPr lang="en-US" altLang="ko-KR"/>
          </a:p>
        </p:txBody>
      </p:sp>
      <p:grpSp>
        <p:nvGrpSpPr>
          <p:cNvPr id="126" name="그룹 125"/>
          <p:cNvGrpSpPr/>
          <p:nvPr/>
        </p:nvGrpSpPr>
        <p:grpSpPr>
          <a:xfrm>
            <a:off x="2231740" y="1708911"/>
            <a:ext cx="6801083" cy="4695149"/>
            <a:chOff x="2231740" y="1708911"/>
            <a:chExt cx="6801083" cy="4695149"/>
          </a:xfrm>
        </p:grpSpPr>
        <p:sp>
          <p:nvSpPr>
            <p:cNvPr id="127" name="직사각형 126"/>
            <p:cNvSpPr/>
            <p:nvPr/>
          </p:nvSpPr>
          <p:spPr bwMode="auto">
            <a:xfrm>
              <a:off x="2231740" y="1708911"/>
              <a:ext cx="4680520" cy="207546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8" name="직사각형 127"/>
            <p:cNvSpPr/>
            <p:nvPr/>
          </p:nvSpPr>
          <p:spPr>
            <a:xfrm>
              <a:off x="2424853"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Alice (PD1)</a:t>
              </a:r>
              <a:endParaRPr lang="ko-KR" altLang="en-US" sz="800" dirty="0">
                <a:solidFill>
                  <a:schemeClr val="tx1"/>
                </a:solidFill>
              </a:endParaRPr>
            </a:p>
          </p:txBody>
        </p:sp>
        <p:sp>
          <p:nvSpPr>
            <p:cNvPr id="129" name="직사각형 128"/>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Bob (PD1)</a:t>
              </a:r>
              <a:endParaRPr lang="ko-KR" altLang="en-US" sz="800" dirty="0">
                <a:solidFill>
                  <a:schemeClr val="tx1"/>
                </a:solidFill>
              </a:endParaRPr>
            </a:p>
          </p:txBody>
        </p:sp>
        <p:sp>
          <p:nvSpPr>
            <p:cNvPr id="130" name="직사각형 129"/>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1" name="직사각형 130"/>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2" name="직사각형 131"/>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133" name="직사각형 132"/>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134" name="그룹 133"/>
            <p:cNvGrpSpPr/>
            <p:nvPr/>
          </p:nvGrpSpPr>
          <p:grpSpPr>
            <a:xfrm>
              <a:off x="3733333" y="1988294"/>
              <a:ext cx="1615330" cy="191918"/>
              <a:chOff x="4080078" y="577850"/>
              <a:chExt cx="1671266" cy="279400"/>
            </a:xfrm>
          </p:grpSpPr>
          <p:cxnSp>
            <p:nvCxnSpPr>
              <p:cNvPr id="178" name="직선 화살표 연결선 177"/>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9" name="직선 화살표 연결선 178"/>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4081203" y="1974305"/>
              <a:ext cx="963725" cy="230832"/>
            </a:xfrm>
            <a:prstGeom prst="rect">
              <a:avLst/>
            </a:prstGeom>
            <a:noFill/>
          </p:spPr>
          <p:txBody>
            <a:bodyPr wrap="none" rtlCol="0">
              <a:spAutoFit/>
            </a:bodyPr>
            <a:lstStyle/>
            <a:p>
              <a:r>
                <a:rPr lang="en-US" altLang="ko-KR" sz="900" dirty="0" smtClean="0"/>
                <a:t>Channel Probing</a:t>
              </a:r>
              <a:endParaRPr lang="ko-KR" altLang="en-US" sz="900" dirty="0"/>
            </a:p>
          </p:txBody>
        </p:sp>
        <p:cxnSp>
          <p:nvCxnSpPr>
            <p:cNvPr id="136" name="직선 화살표 연결선 135"/>
            <p:cNvCxnSpPr>
              <a:stCxn id="128" idx="2"/>
              <a:endCxn id="163" idx="0"/>
            </p:cNvCxnSpPr>
            <p:nvPr/>
          </p:nvCxnSpPr>
          <p:spPr>
            <a:xfrm flipH="1">
              <a:off x="3079092" y="2337237"/>
              <a:ext cx="1" cy="213181"/>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7" name="직선 화살표 연결선 136"/>
            <p:cNvCxnSpPr>
              <a:stCxn id="129" idx="2"/>
              <a:endCxn id="164" idx="0"/>
            </p:cNvCxnSpPr>
            <p:nvPr/>
          </p:nvCxnSpPr>
          <p:spPr>
            <a:xfrm flipH="1">
              <a:off x="6000212" y="2337236"/>
              <a:ext cx="2692" cy="21318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8" name="직선 화살표 연결선 137"/>
            <p:cNvCxnSpPr>
              <a:stCxn id="131" idx="2"/>
              <a:endCxn id="133" idx="0"/>
            </p:cNvCxnSpPr>
            <p:nvPr/>
          </p:nvCxnSpPr>
          <p:spPr>
            <a:xfrm>
              <a:off x="6000212" y="3656255"/>
              <a:ext cx="14503" cy="464874"/>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39" name="직사각형 138"/>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p:txBody>
        </p:sp>
        <p:sp>
          <p:nvSpPr>
            <p:cNvPr id="140" name="직사각형 139"/>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p:txBody>
        </p:sp>
        <mc:AlternateContent xmlns:mc="http://schemas.openxmlformats.org/markup-compatibility/2006" xmlns:a14="http://schemas.microsoft.com/office/drawing/2010/main">
          <mc:Choice Requires="a14">
            <p:sp>
              <p:nvSpPr>
                <p:cNvPr id="141" name="직사각형 140"/>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sSub>
                        <m:sSubPr>
                          <m:ctrlPr>
                            <a:rPr lang="en-US" altLang="ko-KR" sz="900" b="0" i="1" smtClean="0">
                              <a:solidFill>
                                <a:schemeClr val="tx1"/>
                              </a:solidFill>
                              <a:latin typeface="Cambria Math"/>
                            </a:rPr>
                          </m:ctrlPr>
                        </m:sSubPr>
                        <m:e>
                          <m:r>
                            <a:rPr lang="en-US" altLang="ko-KR" sz="900" b="0" i="1" smtClean="0">
                              <a:solidFill>
                                <a:schemeClr val="tx1"/>
                              </a:solidFill>
                              <a:latin typeface="Cambria Math" panose="02040503050406030204" pitchFamily="18" charset="0"/>
                            </a:rPr>
                            <m:t>𝐾</m:t>
                          </m:r>
                        </m:e>
                        <m:sub>
                          <m:r>
                            <a:rPr lang="en-US" altLang="ko-KR" sz="900" b="0" i="1" smtClean="0">
                              <a:solidFill>
                                <a:schemeClr val="tx1"/>
                              </a:solidFill>
                              <a:latin typeface="Cambria Math" panose="02040503050406030204" pitchFamily="18" charset="0"/>
                            </a:rPr>
                            <m:t>𝐴</m:t>
                          </m:r>
                        </m:sub>
                      </m:sSub>
                    </m:oMath>
                  </a14:m>
                  <a:endParaRPr lang="en-US" altLang="ko-KR" sz="900" dirty="0" smtClean="0">
                    <a:solidFill>
                      <a:schemeClr val="tx1"/>
                    </a:solidFill>
                  </a:endParaRPr>
                </a:p>
              </p:txBody>
            </p:sp>
          </mc:Choice>
          <mc:Fallback xmlns="">
            <p:sp>
              <p:nvSpPr>
                <p:cNvPr id="141" name="직사각형 140"/>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2381"/>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2" name="직사각형 141"/>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sSub>
                        <m:sSubPr>
                          <m:ctrlPr>
                            <a:rPr lang="en-US" altLang="ko-KR" sz="900" b="0" i="1" smtClean="0">
                              <a:solidFill>
                                <a:schemeClr val="tx1"/>
                              </a:solidFill>
                              <a:latin typeface="Cambria Math"/>
                            </a:rPr>
                          </m:ctrlPr>
                        </m:sSubPr>
                        <m:e>
                          <m:r>
                            <a:rPr lang="en-US" altLang="ko-KR" sz="900" b="0" i="1" smtClean="0">
                              <a:solidFill>
                                <a:schemeClr val="tx1"/>
                              </a:solidFill>
                              <a:latin typeface="Cambria Math" panose="02040503050406030204" pitchFamily="18" charset="0"/>
                            </a:rPr>
                            <m:t>𝐾</m:t>
                          </m:r>
                        </m:e>
                        <m:sub>
                          <m:r>
                            <a:rPr lang="en-US" altLang="ko-KR" sz="900" b="0" i="1" smtClean="0">
                              <a:solidFill>
                                <a:schemeClr val="tx1"/>
                              </a:solidFill>
                              <a:latin typeface="Cambria Math" panose="02040503050406030204" pitchFamily="18" charset="0"/>
                            </a:rPr>
                            <m:t>𝐵</m:t>
                          </m:r>
                        </m:sub>
                      </m:sSub>
                    </m:oMath>
                  </a14:m>
                  <a:endParaRPr lang="en-US" altLang="ko-KR" sz="900" dirty="0" smtClean="0">
                    <a:solidFill>
                      <a:schemeClr val="tx1"/>
                    </a:solidFill>
                  </a:endParaRPr>
                </a:p>
              </p:txBody>
            </p:sp>
          </mc:Choice>
          <mc:Fallback xmlns="">
            <p:sp>
              <p:nvSpPr>
                <p:cNvPr id="142" name="직사각형 141"/>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3"/>
                  <a:stretch>
                    <a:fillRect b="-2381"/>
                  </a:stretch>
                </a:blipFill>
                <a:ln w="19050">
                  <a:solidFill>
                    <a:srgbClr val="010101"/>
                  </a:solidFill>
                </a:ln>
              </p:spPr>
              <p:txBody>
                <a:bodyPr/>
                <a:lstStyle/>
                <a:p>
                  <a:r>
                    <a:rPr lang="ko-KR" altLang="en-US">
                      <a:noFill/>
                    </a:rPr>
                    <a:t> </a:t>
                  </a:r>
                </a:p>
              </p:txBody>
            </p:sp>
          </mc:Fallback>
        </mc:AlternateContent>
        <p:sp>
          <p:nvSpPr>
            <p:cNvPr id="143" name="직사각형 142"/>
            <p:cNvSpPr/>
            <p:nvPr/>
          </p:nvSpPr>
          <p:spPr>
            <a:xfrm>
              <a:off x="3872504"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solidFill>
                  <a:schemeClr val="tx1"/>
                </a:solidFill>
              </a:endParaRPr>
            </a:p>
            <a:p>
              <a:pPr algn="ctr"/>
              <a:endParaRPr lang="en-US" altLang="ko-KR" sz="800" dirty="0" smtClean="0">
                <a:solidFill>
                  <a:schemeClr val="tx1"/>
                </a:solidFill>
              </a:endParaRPr>
            </a:p>
            <a:p>
              <a:pPr algn="ctr"/>
              <a:endParaRPr lang="en-US" altLang="ko-KR" sz="800" dirty="0">
                <a:solidFill>
                  <a:schemeClr val="tx1"/>
                </a:solidFill>
              </a:endParaRPr>
            </a:p>
            <a:p>
              <a:pPr algn="ctr"/>
              <a:endParaRPr lang="ko-KR" altLang="en-US" sz="800" dirty="0">
                <a:solidFill>
                  <a:schemeClr val="tx1"/>
                </a:solidFill>
              </a:endParaRPr>
            </a:p>
          </p:txBody>
        </p:sp>
        <p:cxnSp>
          <p:nvCxnSpPr>
            <p:cNvPr id="144" name="직선 화살표 연결선 143"/>
            <p:cNvCxnSpPr>
              <a:stCxn id="132" idx="2"/>
              <a:endCxn id="139" idx="0"/>
            </p:cNvCxnSpPr>
            <p:nvPr/>
          </p:nvCxnSpPr>
          <p:spPr>
            <a:xfrm>
              <a:off x="3090904"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5" name="직선 화살표 연결선 144"/>
            <p:cNvCxnSpPr>
              <a:stCxn id="133" idx="2"/>
              <a:endCxn id="140" idx="0"/>
            </p:cNvCxnSpPr>
            <p:nvPr/>
          </p:nvCxnSpPr>
          <p:spPr>
            <a:xfrm>
              <a:off x="6014715"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6" name="직선 화살표 연결선 145"/>
            <p:cNvCxnSpPr>
              <a:stCxn id="139" idx="2"/>
              <a:endCxn id="141" idx="0"/>
            </p:cNvCxnSpPr>
            <p:nvPr/>
          </p:nvCxnSpPr>
          <p:spPr>
            <a:xfrm flipH="1">
              <a:off x="3089744"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7" name="직선 화살표 연결선 146"/>
            <p:cNvCxnSpPr>
              <a:stCxn id="140" idx="2"/>
              <a:endCxn id="142" idx="0"/>
            </p:cNvCxnSpPr>
            <p:nvPr/>
          </p:nvCxnSpPr>
          <p:spPr>
            <a:xfrm flipH="1">
              <a:off x="6013555"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48" name="그룹 147"/>
            <p:cNvGrpSpPr/>
            <p:nvPr/>
          </p:nvGrpSpPr>
          <p:grpSpPr>
            <a:xfrm>
              <a:off x="3745144" y="4263926"/>
              <a:ext cx="1615330" cy="191918"/>
              <a:chOff x="4080078" y="577850"/>
              <a:chExt cx="1671266" cy="279400"/>
            </a:xfrm>
          </p:grpSpPr>
          <p:cxnSp>
            <p:nvCxnSpPr>
              <p:cNvPr id="176" name="직선 화살표 연결선 175"/>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7" name="직선 화살표 연결선 176"/>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9" name="그룹 148"/>
            <p:cNvGrpSpPr/>
            <p:nvPr/>
          </p:nvGrpSpPr>
          <p:grpSpPr>
            <a:xfrm>
              <a:off x="3004882" y="3674771"/>
              <a:ext cx="188597" cy="446359"/>
              <a:chOff x="3888094" y="2985422"/>
              <a:chExt cx="255180" cy="649817"/>
            </a:xfrm>
          </p:grpSpPr>
          <p:cxnSp>
            <p:nvCxnSpPr>
              <p:cNvPr id="174" name="직선 화살표 연결선 173"/>
              <p:cNvCxnSpPr>
                <a:stCxn id="130" idx="2"/>
                <a:endCxn id="132" idx="0"/>
              </p:cNvCxnSpPr>
              <p:nvPr/>
            </p:nvCxnSpPr>
            <p:spPr>
              <a:xfrm>
                <a:off x="4002916" y="2985422"/>
                <a:ext cx="1570" cy="6498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5" name="직선 연결선 174"/>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직선 연결선 149"/>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그룹 150"/>
            <p:cNvGrpSpPr/>
            <p:nvPr/>
          </p:nvGrpSpPr>
          <p:grpSpPr>
            <a:xfrm>
              <a:off x="2995446" y="4589564"/>
              <a:ext cx="188597" cy="392876"/>
              <a:chOff x="3875327" y="2352984"/>
              <a:chExt cx="255180" cy="571959"/>
            </a:xfrm>
          </p:grpSpPr>
          <p:cxnSp>
            <p:nvCxnSpPr>
              <p:cNvPr id="172" name="직선 화살표 연결선 171"/>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3" name="직선 연결선 172"/>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그룹 151"/>
            <p:cNvGrpSpPr/>
            <p:nvPr/>
          </p:nvGrpSpPr>
          <p:grpSpPr>
            <a:xfrm>
              <a:off x="5920416" y="4598642"/>
              <a:ext cx="188597" cy="392876"/>
              <a:chOff x="3875327" y="2352984"/>
              <a:chExt cx="255180" cy="571959"/>
            </a:xfrm>
          </p:grpSpPr>
          <p:cxnSp>
            <p:nvCxnSpPr>
              <p:cNvPr id="170" name="직선 화살표 연결선 169"/>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1" name="직선 연결선 170"/>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3" name="TextBox 152"/>
                <p:cNvSpPr txBox="1"/>
                <p:nvPr/>
              </p:nvSpPr>
              <p:spPr>
                <a:xfrm>
                  <a:off x="3193479" y="3616758"/>
                  <a:ext cx="492319"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𝑛</m:t>
                      </m:r>
                    </m:oMath>
                  </a14:m>
                  <a:r>
                    <a:rPr lang="en-US" altLang="ko-KR" sz="900" dirty="0" smtClean="0"/>
                    <a:t>-bits</a:t>
                  </a:r>
                  <a:endParaRPr lang="ko-KR" altLang="en-US" sz="900" dirty="0"/>
                </a:p>
              </p:txBody>
            </p:sp>
          </mc:Choice>
          <mc:Fallback xmlns="">
            <p:sp>
              <p:nvSpPr>
                <p:cNvPr id="153" name="TextBox 152"/>
                <p:cNvSpPr txBox="1">
                  <a:spLocks noRot="1" noChangeAspect="1" noMove="1" noResize="1" noEditPoints="1" noAdjustHandles="1" noChangeArrowheads="1" noChangeShapeType="1" noTextEdit="1"/>
                </p:cNvSpPr>
                <p:nvPr/>
              </p:nvSpPr>
              <p:spPr>
                <a:xfrm>
                  <a:off x="3193479" y="3616758"/>
                  <a:ext cx="492319" cy="230832"/>
                </a:xfrm>
                <a:prstGeom prst="rect">
                  <a:avLst/>
                </a:prstGeom>
                <a:blipFill rotWithShape="0">
                  <a:blip r:embed="rId4"/>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126724" y="3616758"/>
                  <a:ext cx="492319"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𝑛</m:t>
                      </m:r>
                    </m:oMath>
                  </a14:m>
                  <a:r>
                    <a:rPr lang="en-US" altLang="ko-KR" sz="900" dirty="0" smtClean="0"/>
                    <a:t>-bits</a:t>
                  </a:r>
                  <a:endParaRPr lang="ko-KR" altLang="en-US" sz="900" dirty="0"/>
                </a:p>
              </p:txBody>
            </p:sp>
          </mc:Choice>
          <mc:Fallback xmlns="">
            <p:sp>
              <p:nvSpPr>
                <p:cNvPr id="154" name="TextBox 153"/>
                <p:cNvSpPr txBox="1">
                  <a:spLocks noRot="1" noChangeAspect="1" noMove="1" noResize="1" noEditPoints="1" noAdjustHandles="1" noChangeArrowheads="1" noChangeShapeType="1" noTextEdit="1"/>
                </p:cNvSpPr>
                <p:nvPr/>
              </p:nvSpPr>
              <p:spPr>
                <a:xfrm>
                  <a:off x="6126724" y="3616758"/>
                  <a:ext cx="492319" cy="230832"/>
                </a:xfrm>
                <a:prstGeom prst="rect">
                  <a:avLst/>
                </a:prstGeom>
                <a:blipFill rotWithShape="0">
                  <a:blip r:embed="rId4"/>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3193479" y="4622904"/>
                  <a:ext cx="492112"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𝑘</m:t>
                      </m:r>
                    </m:oMath>
                  </a14:m>
                  <a:r>
                    <a:rPr lang="en-US" altLang="ko-KR" sz="900" dirty="0" smtClean="0"/>
                    <a:t>-bits</a:t>
                  </a:r>
                  <a:endParaRPr lang="ko-KR" altLang="en-US" sz="9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3193479" y="4622904"/>
                  <a:ext cx="492112" cy="230832"/>
                </a:xfrm>
                <a:prstGeom prst="rect">
                  <a:avLst/>
                </a:prstGeom>
                <a:blipFill rotWithShape="0">
                  <a:blip r:embed="rId5"/>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6126726" y="4622904"/>
                  <a:ext cx="492112"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𝑘</m:t>
                      </m:r>
                    </m:oMath>
                  </a14:m>
                  <a:r>
                    <a:rPr lang="en-US" altLang="ko-KR" sz="900" dirty="0" smtClean="0"/>
                    <a:t>-bits</a:t>
                  </a:r>
                  <a:endParaRPr lang="ko-KR" altLang="en-US" sz="9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6126726" y="4622904"/>
                  <a:ext cx="492112" cy="230832"/>
                </a:xfrm>
                <a:prstGeom prst="rect">
                  <a:avLst/>
                </a:prstGeom>
                <a:blipFill rotWithShape="0">
                  <a:blip r:embed="rId5"/>
                  <a:stretch>
                    <a:fillRect b="-10526"/>
                  </a:stretch>
                </a:blipFill>
              </p:spPr>
              <p:txBody>
                <a:bodyPr/>
                <a:lstStyle/>
                <a:p>
                  <a:r>
                    <a:rPr lang="ko-KR" altLang="en-US">
                      <a:noFill/>
                    </a:rPr>
                    <a:t> </a:t>
                  </a:r>
                </a:p>
              </p:txBody>
            </p:sp>
          </mc:Fallback>
        </mc:AlternateContent>
        <p:sp>
          <p:nvSpPr>
            <p:cNvPr id="157" name="직사각형 156"/>
            <p:cNvSpPr/>
            <p:nvPr/>
          </p:nvSpPr>
          <p:spPr>
            <a:xfrm>
              <a:off x="3921416" y="4182946"/>
              <a:ext cx="1237678" cy="161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Syndrome</a:t>
              </a:r>
              <a:endParaRPr lang="ko-KR" altLang="en-US" sz="900" dirty="0">
                <a:solidFill>
                  <a:schemeClr val="tx1"/>
                </a:solidFill>
              </a:endParaRPr>
            </a:p>
          </p:txBody>
        </p:sp>
        <p:sp>
          <p:nvSpPr>
            <p:cNvPr id="158" name="직사각형 157"/>
            <p:cNvSpPr/>
            <p:nvPr/>
          </p:nvSpPr>
          <p:spPr>
            <a:xfrm>
              <a:off x="3921416" y="4375666"/>
              <a:ext cx="1237678"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Agree/Disagree</a:t>
              </a:r>
              <a:endParaRPr lang="ko-KR" altLang="en-US" sz="900" dirty="0">
                <a:solidFill>
                  <a:schemeClr val="tx1"/>
                </a:solidFill>
              </a:endParaRPr>
            </a:p>
          </p:txBody>
        </p:sp>
        <p:sp>
          <p:nvSpPr>
            <p:cNvPr id="159" name="직사각형 158"/>
            <p:cNvSpPr/>
            <p:nvPr/>
          </p:nvSpPr>
          <p:spPr>
            <a:xfrm>
              <a:off x="5359315" y="6165304"/>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Randomness Test</a:t>
              </a:r>
            </a:p>
          </p:txBody>
        </p:sp>
        <p:cxnSp>
          <p:nvCxnSpPr>
            <p:cNvPr id="160" name="직선 화살표 연결선 159"/>
            <p:cNvCxnSpPr>
              <a:endCxn id="159" idx="0"/>
            </p:cNvCxnSpPr>
            <p:nvPr/>
          </p:nvCxnSpPr>
          <p:spPr>
            <a:xfrm>
              <a:off x="6013555" y="5979749"/>
              <a:ext cx="0" cy="185555"/>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61" name="직사각형 160"/>
            <p:cNvSpPr/>
            <p:nvPr/>
          </p:nvSpPr>
          <p:spPr bwMode="auto">
            <a:xfrm>
              <a:off x="2243551" y="3959423"/>
              <a:ext cx="4680520" cy="157360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2" name="오른쪽 중괄호 161"/>
            <p:cNvSpPr/>
            <p:nvPr/>
          </p:nvSpPr>
          <p:spPr bwMode="auto">
            <a:xfrm>
              <a:off x="6981761" y="1708911"/>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3" name="직사각형 162"/>
            <p:cNvSpPr/>
            <p:nvPr/>
          </p:nvSpPr>
          <p:spPr>
            <a:xfrm>
              <a:off x="242485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164" name="직사각형 163"/>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165" name="TextBox 164"/>
            <p:cNvSpPr txBox="1"/>
            <p:nvPr/>
          </p:nvSpPr>
          <p:spPr>
            <a:xfrm>
              <a:off x="7341801" y="2564322"/>
              <a:ext cx="1550679" cy="461665"/>
            </a:xfrm>
            <a:prstGeom prst="rect">
              <a:avLst/>
            </a:prstGeom>
            <a:noFill/>
          </p:spPr>
          <p:txBody>
            <a:bodyPr wrap="square" rtlCol="0">
              <a:spAutoFit/>
            </a:bodyPr>
            <a:lstStyle/>
            <a:p>
              <a:r>
                <a:rPr lang="en-US" altLang="ko-KR" i="1" dirty="0" smtClean="0">
                  <a:solidFill>
                    <a:srgbClr val="FF0000"/>
                  </a:solidFill>
                </a:rPr>
                <a:t>Randomness Sharing</a:t>
              </a:r>
              <a:r>
                <a:rPr lang="en-US" altLang="ko-KR" i="1" dirty="0" smtClean="0"/>
                <a:t> Protocol</a:t>
              </a:r>
              <a:endParaRPr lang="ko-KR" altLang="en-US" i="1" dirty="0"/>
            </a:p>
          </p:txBody>
        </p:sp>
        <p:cxnSp>
          <p:nvCxnSpPr>
            <p:cNvPr id="166" name="직선 화살표 연결선 165"/>
            <p:cNvCxnSpPr>
              <a:stCxn id="163" idx="2"/>
              <a:endCxn id="130" idx="0"/>
            </p:cNvCxnSpPr>
            <p:nvPr/>
          </p:nvCxnSpPr>
          <p:spPr>
            <a:xfrm>
              <a:off x="3079092" y="3027930"/>
              <a:ext cx="10652" cy="21043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7" name="직선 화살표 연결선 166"/>
            <p:cNvCxnSpPr>
              <a:stCxn id="164" idx="2"/>
              <a:endCxn id="131" idx="0"/>
            </p:cNvCxnSpPr>
            <p:nvPr/>
          </p:nvCxnSpPr>
          <p:spPr>
            <a:xfrm>
              <a:off x="6000212" y="3027930"/>
              <a:ext cx="0" cy="1919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68" name="오른쪽 중괄호 167"/>
            <p:cNvSpPr/>
            <p:nvPr/>
          </p:nvSpPr>
          <p:spPr bwMode="auto">
            <a:xfrm>
              <a:off x="6981761" y="3959423"/>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9" name="TextBox 168"/>
            <p:cNvSpPr txBox="1"/>
            <p:nvPr/>
          </p:nvSpPr>
          <p:spPr>
            <a:xfrm>
              <a:off x="7347472" y="4439742"/>
              <a:ext cx="1685351" cy="646331"/>
            </a:xfrm>
            <a:prstGeom prst="rect">
              <a:avLst/>
            </a:prstGeom>
            <a:noFill/>
          </p:spPr>
          <p:txBody>
            <a:bodyPr wrap="square" rtlCol="0">
              <a:spAutoFit/>
            </a:bodyPr>
            <a:lstStyle/>
            <a:p>
              <a:r>
                <a:rPr lang="en-US" altLang="ko-KR" i="1" dirty="0" smtClean="0">
                  <a:solidFill>
                    <a:srgbClr val="FF0000"/>
                  </a:solidFill>
                </a:rPr>
                <a:t>Post Processing</a:t>
              </a:r>
              <a:r>
                <a:rPr lang="en-US" altLang="ko-KR" i="1" dirty="0" smtClean="0"/>
                <a:t> Protocol For Key Extraction</a:t>
              </a:r>
              <a:endParaRPr lang="ko-KR" altLang="en-US" i="1" dirty="0"/>
            </a:p>
          </p:txBody>
        </p:sp>
      </p:grpSp>
    </p:spTree>
    <p:extLst>
      <p:ext uri="{BB962C8B-B14F-4D97-AF65-F5344CB8AC3E}">
        <p14:creationId xmlns:p14="http://schemas.microsoft.com/office/powerpoint/2010/main" val="138700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Common Key Extraction Protocol</a:t>
            </a:r>
            <a:endParaRPr lang="ko-KR" altLang="en-US" dirty="0"/>
          </a:p>
        </p:txBody>
      </p:sp>
      <p:sp>
        <p:nvSpPr>
          <p:cNvPr id="3" name="내용 개체 틀 2"/>
          <p:cNvSpPr>
            <a:spLocks noGrp="1"/>
          </p:cNvSpPr>
          <p:nvPr>
            <p:ph idx="1"/>
          </p:nvPr>
        </p:nvSpPr>
        <p:spPr/>
        <p:txBody>
          <a:bodyPr/>
          <a:lstStyle/>
          <a:p>
            <a:r>
              <a:rPr lang="en-US" altLang="ko-KR" sz="2800" dirty="0" smtClean="0"/>
              <a:t>Information reconciliation</a:t>
            </a:r>
          </a:p>
          <a:p>
            <a:pPr lvl="1"/>
            <a:r>
              <a:rPr lang="en-US" altLang="ko-KR" sz="2400" dirty="0" smtClean="0">
                <a:solidFill>
                  <a:srgbClr val="0070C0"/>
                </a:solidFill>
              </a:rPr>
              <a:t>Random bit sequence for extracting secret key is obtained from channel impulse responses with quantization</a:t>
            </a:r>
          </a:p>
          <a:p>
            <a:pPr lvl="1"/>
            <a:r>
              <a:rPr lang="en-US" altLang="ko-KR" sz="2400" dirty="0" smtClean="0">
                <a:solidFill>
                  <a:srgbClr val="0070C0"/>
                </a:solidFill>
              </a:rPr>
              <a:t>In the quantization process, the random bit sequences at legitimate parities may have discrepancy</a:t>
            </a:r>
          </a:p>
          <a:p>
            <a:pPr lvl="1"/>
            <a:r>
              <a:rPr lang="en-US" altLang="ko-KR" sz="2400" dirty="0" smtClean="0">
                <a:solidFill>
                  <a:srgbClr val="C00000"/>
                </a:solidFill>
              </a:rPr>
              <a:t>Such discrepancy </a:t>
            </a:r>
            <a:r>
              <a:rPr lang="en-US" altLang="ko-KR" sz="2400" dirty="0" smtClean="0">
                <a:solidFill>
                  <a:srgbClr val="0070C0"/>
                </a:solidFill>
              </a:rPr>
              <a:t>can be removed by performing the information reconciliation [3, 4]</a:t>
            </a:r>
            <a:endParaRPr lang="ko-KR" altLang="en-US" sz="2400" dirty="0">
              <a:solidFill>
                <a:srgbClr val="0070C0"/>
              </a:solidFill>
            </a:endParaRP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14</a:t>
            </a:fld>
            <a:endParaRPr lang="en-US" altLang="ko-KR"/>
          </a:p>
        </p:txBody>
      </p:sp>
    </p:spTree>
    <p:extLst>
      <p:ext uri="{BB962C8B-B14F-4D97-AF65-F5344CB8AC3E}">
        <p14:creationId xmlns:p14="http://schemas.microsoft.com/office/powerpoint/2010/main" val="87775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Common Key Extraction Protocol</a:t>
            </a:r>
            <a:endParaRPr lang="ko-KR" altLang="en-US" dirty="0"/>
          </a:p>
        </p:txBody>
      </p:sp>
      <p:sp>
        <p:nvSpPr>
          <p:cNvPr id="3" name="내용 개체 틀 2"/>
          <p:cNvSpPr>
            <a:spLocks noGrp="1"/>
          </p:cNvSpPr>
          <p:nvPr>
            <p:ph idx="1"/>
          </p:nvPr>
        </p:nvSpPr>
        <p:spPr/>
        <p:txBody>
          <a:bodyPr/>
          <a:lstStyle/>
          <a:p>
            <a:r>
              <a:rPr lang="en-US" altLang="ko-KR" sz="2800" dirty="0" smtClean="0"/>
              <a:t>Privacy amplification</a:t>
            </a:r>
          </a:p>
          <a:p>
            <a:pPr lvl="1"/>
            <a:r>
              <a:rPr lang="en-US" altLang="ko-KR" sz="2400" dirty="0" smtClean="0">
                <a:solidFill>
                  <a:srgbClr val="0070C0"/>
                </a:solidFill>
              </a:rPr>
              <a:t>Since the public discussions in the information reconciliation are also open to the eavesdropper, there must be an additional procedure aiming to extract secret key of which the eavesdropper is totally ignorant </a:t>
            </a:r>
          </a:p>
          <a:p>
            <a:pPr lvl="1"/>
            <a:r>
              <a:rPr lang="en-US" altLang="ko-KR" sz="2400" dirty="0" smtClean="0">
                <a:solidFill>
                  <a:srgbClr val="0070C0"/>
                </a:solidFill>
              </a:rPr>
              <a:t>Privacy amplification using hash functions removes revealed information about the shared randomness during the information reconciliation and produces a secret key [5, 6]</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15</a:t>
            </a:fld>
            <a:endParaRPr lang="en-US" altLang="ko-KR"/>
          </a:p>
        </p:txBody>
      </p:sp>
    </p:spTree>
    <p:extLst>
      <p:ext uri="{BB962C8B-B14F-4D97-AF65-F5344CB8AC3E}">
        <p14:creationId xmlns:p14="http://schemas.microsoft.com/office/powerpoint/2010/main" val="102277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Common Key Extraction Protocol</a:t>
            </a:r>
            <a:endParaRPr lang="ko-KR" altLang="en-US" dirty="0"/>
          </a:p>
        </p:txBody>
      </p:sp>
      <p:sp>
        <p:nvSpPr>
          <p:cNvPr id="3" name="내용 개체 틀 2"/>
          <p:cNvSpPr>
            <a:spLocks noGrp="1"/>
          </p:cNvSpPr>
          <p:nvPr>
            <p:ph idx="1"/>
          </p:nvPr>
        </p:nvSpPr>
        <p:spPr/>
        <p:txBody>
          <a:bodyPr/>
          <a:lstStyle/>
          <a:p>
            <a:r>
              <a:rPr lang="en-US" altLang="ko-KR" sz="2800" dirty="0" smtClean="0"/>
              <a:t>Randomness test</a:t>
            </a:r>
            <a:endParaRPr lang="en-US" altLang="ko-KR" sz="2400" dirty="0" smtClean="0">
              <a:solidFill>
                <a:srgbClr val="0070C0"/>
              </a:solidFill>
            </a:endParaRPr>
          </a:p>
          <a:p>
            <a:pPr lvl="1"/>
            <a:r>
              <a:rPr lang="en-US" altLang="ko-KR" sz="2400" dirty="0" smtClean="0">
                <a:solidFill>
                  <a:srgbClr val="0070C0"/>
                </a:solidFill>
              </a:rPr>
              <a:t>It is necessary to check whether a secret key follows almost pure random distribution for verifying suitability to use secret key</a:t>
            </a:r>
          </a:p>
          <a:p>
            <a:pPr lvl="1"/>
            <a:r>
              <a:rPr lang="en-US" altLang="ko-KR" sz="2400" dirty="0" smtClean="0">
                <a:solidFill>
                  <a:srgbClr val="0070C0"/>
                </a:solidFill>
              </a:rPr>
              <a:t>Such test can be carried out by following a procedure proposed </a:t>
            </a:r>
            <a:r>
              <a:rPr lang="en-US" altLang="ko-KR" sz="2400" dirty="0">
                <a:solidFill>
                  <a:srgbClr val="0070C0"/>
                </a:solidFill>
              </a:rPr>
              <a:t>by U.S. Bureau of </a:t>
            </a:r>
            <a:r>
              <a:rPr lang="en-US" altLang="ko-KR" sz="2400" dirty="0" smtClean="0">
                <a:solidFill>
                  <a:srgbClr val="0070C0"/>
                </a:solidFill>
              </a:rPr>
              <a:t>Standards [7]</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16</a:t>
            </a:fld>
            <a:endParaRPr lang="en-US" altLang="ko-KR"/>
          </a:p>
        </p:txBody>
      </p:sp>
    </p:spTree>
    <p:extLst>
      <p:ext uri="{BB962C8B-B14F-4D97-AF65-F5344CB8AC3E}">
        <p14:creationId xmlns:p14="http://schemas.microsoft.com/office/powerpoint/2010/main" val="250398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827584" y="2420888"/>
            <a:ext cx="7704856" cy="729034"/>
          </a:xfrm>
        </p:spPr>
        <p:txBody>
          <a:bodyPr/>
          <a:lstStyle/>
          <a:p>
            <a:r>
              <a:rPr lang="en-US" altLang="ko-KR" sz="3600" dirty="0" smtClean="0"/>
              <a:t>Feasibility of the Proposed Protocol</a:t>
            </a:r>
            <a:endParaRPr lang="ko-KR" altLang="en-US" sz="3600" dirty="0"/>
          </a:p>
        </p:txBody>
      </p:sp>
      <p:sp>
        <p:nvSpPr>
          <p:cNvPr id="3" name="부제목 2"/>
          <p:cNvSpPr>
            <a:spLocks noGrp="1"/>
          </p:cNvSpPr>
          <p:nvPr>
            <p:ph type="subTitle" idx="1"/>
          </p:nvPr>
        </p:nvSpPr>
        <p:spPr>
          <a:xfrm>
            <a:off x="1143000" y="3789040"/>
            <a:ext cx="6858000" cy="720080"/>
          </a:xfrm>
        </p:spPr>
        <p:txBody>
          <a:bodyPr/>
          <a:lstStyle/>
          <a:p>
            <a:r>
              <a:rPr lang="en-US" altLang="ko-KR" sz="2800" dirty="0" smtClean="0"/>
              <a:t>Experimental results based on</a:t>
            </a:r>
            <a:br>
              <a:rPr lang="en-US" altLang="ko-KR" sz="2800" dirty="0" smtClean="0"/>
            </a:br>
            <a:r>
              <a:rPr lang="en-US" altLang="ko-KR" sz="2800" dirty="0" smtClean="0"/>
              <a:t> off-the-shelf hardware devices</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B8D30027-384D-4803-84C0-A1A944A99BF7}" type="slidenum">
              <a:rPr lang="en-US" altLang="ko-KR" smtClean="0"/>
              <a:pPr/>
              <a:t>17</a:t>
            </a:fld>
            <a:endParaRPr lang="en-US" altLang="ko-KR"/>
          </a:p>
        </p:txBody>
      </p:sp>
    </p:spTree>
    <p:extLst>
      <p:ext uri="{BB962C8B-B14F-4D97-AF65-F5344CB8AC3E}">
        <p14:creationId xmlns:p14="http://schemas.microsoft.com/office/powerpoint/2010/main" val="2766143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Experimental Environment</a:t>
            </a:r>
            <a:endParaRPr lang="ko-KR" altLang="en-US" dirty="0"/>
          </a:p>
        </p:txBody>
      </p:sp>
      <p:sp>
        <p:nvSpPr>
          <p:cNvPr id="3" name="내용 개체 틀 2"/>
          <p:cNvSpPr>
            <a:spLocks noGrp="1"/>
          </p:cNvSpPr>
          <p:nvPr>
            <p:ph idx="1"/>
          </p:nvPr>
        </p:nvSpPr>
        <p:spPr/>
        <p:txBody>
          <a:bodyPr/>
          <a:lstStyle/>
          <a:p>
            <a:r>
              <a:rPr lang="en-US" altLang="ko-KR" sz="2800" dirty="0" smtClean="0"/>
              <a:t>Experiment setup</a:t>
            </a:r>
          </a:p>
          <a:p>
            <a:pPr lvl="1"/>
            <a:r>
              <a:rPr lang="en-US" altLang="ko-KR" sz="2400" dirty="0" smtClean="0"/>
              <a:t>802.11a ad-hoc mode</a:t>
            </a:r>
          </a:p>
          <a:p>
            <a:pPr lvl="1"/>
            <a:r>
              <a:rPr lang="en-US" altLang="ko-KR" sz="2400" dirty="0" smtClean="0"/>
              <a:t>Atheros wireless module</a:t>
            </a:r>
          </a:p>
          <a:p>
            <a:pPr lvl="2"/>
            <a:r>
              <a:rPr lang="en-US" altLang="ko-KR" sz="2000" dirty="0"/>
              <a:t>Antenna gain : </a:t>
            </a:r>
            <a:r>
              <a:rPr lang="en-US" altLang="ko-KR" sz="2000" dirty="0" smtClean="0"/>
              <a:t>1</a:t>
            </a:r>
          </a:p>
          <a:p>
            <a:pPr lvl="2"/>
            <a:r>
              <a:rPr lang="en-US" altLang="ko-KR" sz="2000" dirty="0"/>
              <a:t>Transmit signal strength : 14 </a:t>
            </a:r>
            <a:r>
              <a:rPr lang="en-US" altLang="ko-KR" sz="2000" dirty="0" err="1"/>
              <a:t>dBm</a:t>
            </a:r>
            <a:endParaRPr lang="ko-KR" altLang="en-US" sz="2000" dirty="0"/>
          </a:p>
          <a:p>
            <a:pPr lvl="1"/>
            <a:r>
              <a:rPr lang="en-US" altLang="ko-KR" sz="2400" dirty="0" smtClean="0"/>
              <a:t>Frequency range</a:t>
            </a:r>
          </a:p>
          <a:p>
            <a:pPr lvl="2"/>
            <a:r>
              <a:rPr lang="en-US" altLang="ko-KR" sz="2000" dirty="0" smtClean="0"/>
              <a:t>Carrier frequency : 5.2 GHz</a:t>
            </a:r>
          </a:p>
          <a:p>
            <a:pPr lvl="2"/>
            <a:r>
              <a:rPr lang="en-US" altLang="ko-KR" sz="2000" dirty="0" smtClean="0"/>
              <a:t>Signal bandwidth : 20 MHz</a:t>
            </a:r>
          </a:p>
          <a:p>
            <a:pPr lvl="1"/>
            <a:r>
              <a:rPr lang="en-US" altLang="ko-KR" sz="2400" dirty="0" smtClean="0"/>
              <a:t>Measuring RSSI for randomness sharing</a:t>
            </a:r>
          </a:p>
          <a:p>
            <a:pPr lvl="2"/>
            <a:r>
              <a:rPr lang="en-US" altLang="ko-KR" sz="2000" dirty="0" smtClean="0"/>
              <a:t>Alice-Bob, Alice-Eve, Bob-Eve</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18</a:t>
            </a:fld>
            <a:endParaRPr lang="en-US" altLang="ko-KR"/>
          </a:p>
        </p:txBody>
      </p:sp>
    </p:spTree>
    <p:extLst>
      <p:ext uri="{BB962C8B-B14F-4D97-AF65-F5344CB8AC3E}">
        <p14:creationId xmlns:p14="http://schemas.microsoft.com/office/powerpoint/2010/main" val="183847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txBody>
          <a:bodyPr/>
          <a:lstStyle/>
          <a:p>
            <a:r>
              <a:rPr lang="en-US" altLang="ko-KR" dirty="0"/>
              <a:t>Experimental Layout</a:t>
            </a:r>
            <a:endParaRPr lang="ko-KR" altLang="en-US" dirty="0"/>
          </a:p>
        </p:txBody>
      </p:sp>
      <p:sp>
        <p:nvSpPr>
          <p:cNvPr id="9" name="내용 개체 틀 8"/>
          <p:cNvSpPr>
            <a:spLocks noGrp="1"/>
          </p:cNvSpPr>
          <p:nvPr>
            <p:ph sz="half" idx="1"/>
          </p:nvPr>
        </p:nvSpPr>
        <p:spPr/>
        <p:txBody>
          <a:bodyPr/>
          <a:lstStyle/>
          <a:p>
            <a:r>
              <a:rPr lang="en-US" altLang="ko-KR" sz="2000" dirty="0"/>
              <a:t>Experimental Layout 1</a:t>
            </a:r>
          </a:p>
          <a:p>
            <a:pPr lvl="1"/>
            <a:r>
              <a:rPr lang="en-US" altLang="ko-KR" sz="1800" dirty="0"/>
              <a:t>Bob and Eve were stationary while Alice moved along fixed trajectory with speed of 3.6km/h</a:t>
            </a:r>
          </a:p>
        </p:txBody>
      </p:sp>
      <p:sp>
        <p:nvSpPr>
          <p:cNvPr id="10" name="내용 개체 틀 9"/>
          <p:cNvSpPr>
            <a:spLocks noGrp="1"/>
          </p:cNvSpPr>
          <p:nvPr>
            <p:ph sz="half" idx="2"/>
          </p:nvPr>
        </p:nvSpPr>
        <p:spPr/>
        <p:txBody>
          <a:bodyPr/>
          <a:lstStyle/>
          <a:p>
            <a:pPr latinLnBrk="0"/>
            <a:r>
              <a:rPr lang="en-US" altLang="ko-KR" sz="2000" dirty="0"/>
              <a:t>Experimental Layout 2</a:t>
            </a:r>
          </a:p>
          <a:p>
            <a:pPr lvl="1" latinLnBrk="0"/>
            <a:r>
              <a:rPr lang="en-US" altLang="ko-KR" sz="1800" dirty="0"/>
              <a:t>All Stations were stationary</a:t>
            </a:r>
          </a:p>
          <a:p>
            <a:pPr lvl="1" latinLnBrk="0"/>
            <a:r>
              <a:rPr lang="en-US" altLang="ko-KR" sz="1800" dirty="0"/>
              <a:t>NLOS channel between Alice and the other stations due to partition</a:t>
            </a:r>
            <a:endParaRPr lang="ko-KR" altLang="en-US" sz="18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19</a:t>
            </a:fld>
            <a:endParaRPr lang="en-US" altLang="ko-KR"/>
          </a:p>
        </p:txBody>
      </p:sp>
      <p:graphicFrame>
        <p:nvGraphicFramePr>
          <p:cNvPr id="11" name="개체 6"/>
          <p:cNvGraphicFramePr>
            <a:graphicFrameLocks noChangeAspect="1"/>
          </p:cNvGraphicFramePr>
          <p:nvPr>
            <p:extLst>
              <p:ext uri="{D42A27DB-BD31-4B8C-83A1-F6EECF244321}">
                <p14:modId xmlns:p14="http://schemas.microsoft.com/office/powerpoint/2010/main" val="417563975"/>
              </p:ext>
            </p:extLst>
          </p:nvPr>
        </p:nvGraphicFramePr>
        <p:xfrm>
          <a:off x="1291800" y="3414442"/>
          <a:ext cx="3204000" cy="2849410"/>
        </p:xfrm>
        <a:graphic>
          <a:graphicData uri="http://schemas.openxmlformats.org/presentationml/2006/ole">
            <mc:AlternateContent xmlns:mc="http://schemas.openxmlformats.org/markup-compatibility/2006">
              <mc:Choice xmlns:v="urn:schemas-microsoft-com:vml" Requires="v">
                <p:oleObj spid="_x0000_s1115" name="Visio" r:id="rId3" imgW="9043781" imgH="8083955" progId="Visio.Drawing.11">
                  <p:embed/>
                </p:oleObj>
              </mc:Choice>
              <mc:Fallback>
                <p:oleObj name="Visio" r:id="rId3" imgW="9043781" imgH="80839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800" y="3414442"/>
                        <a:ext cx="3204000" cy="284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개체 20"/>
          <p:cNvGraphicFramePr>
            <a:graphicFrameLocks noChangeAspect="1"/>
          </p:cNvGraphicFramePr>
          <p:nvPr>
            <p:extLst>
              <p:ext uri="{D42A27DB-BD31-4B8C-83A1-F6EECF244321}">
                <p14:modId xmlns:p14="http://schemas.microsoft.com/office/powerpoint/2010/main" val="2885131615"/>
              </p:ext>
            </p:extLst>
          </p:nvPr>
        </p:nvGraphicFramePr>
        <p:xfrm>
          <a:off x="5218200" y="3353694"/>
          <a:ext cx="3240000" cy="2910158"/>
        </p:xfrm>
        <a:graphic>
          <a:graphicData uri="http://schemas.openxmlformats.org/presentationml/2006/ole">
            <mc:AlternateContent xmlns:mc="http://schemas.openxmlformats.org/markup-compatibility/2006">
              <mc:Choice xmlns:v="urn:schemas-microsoft-com:vml" Requires="v">
                <p:oleObj spid="_x0000_s1116" name="Visio" r:id="rId5" imgW="9043781" imgH="8083955" progId="Visio.Drawing.11">
                  <p:embed/>
                </p:oleObj>
              </mc:Choice>
              <mc:Fallback>
                <p:oleObj name="Visio" r:id="rId5" imgW="9043781" imgH="808395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200" y="3353694"/>
                        <a:ext cx="3240000" cy="291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6109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827584" y="2420888"/>
            <a:ext cx="7704856" cy="729034"/>
          </a:xfrm>
        </p:spPr>
        <p:txBody>
          <a:bodyPr/>
          <a:lstStyle/>
          <a:p>
            <a:r>
              <a:rPr lang="en-US" altLang="ko-KR" sz="3600" dirty="0" smtClean="0"/>
              <a:t>Secret key agreement protocol</a:t>
            </a:r>
            <a:r>
              <a:rPr lang="ko-KR" altLang="en-US" sz="3600" dirty="0" smtClean="0"/>
              <a:t> </a:t>
            </a:r>
            <a:r>
              <a:rPr lang="en-US" altLang="ko-KR" sz="3600" dirty="0" smtClean="0"/>
              <a:t>for</a:t>
            </a:r>
            <a:br>
              <a:rPr lang="en-US" altLang="ko-KR" sz="3600" dirty="0" smtClean="0"/>
            </a:br>
            <a:r>
              <a:rPr lang="en-US" altLang="ko-KR" sz="3600" dirty="0" smtClean="0"/>
              <a:t>IEEE </a:t>
            </a:r>
            <a:r>
              <a:rPr lang="en-US" altLang="ko-KR" sz="3600" dirty="0"/>
              <a:t>802.15.8 PAC</a:t>
            </a:r>
            <a:endParaRPr lang="ko-KR" altLang="en-US" sz="3600" dirty="0"/>
          </a:p>
        </p:txBody>
      </p:sp>
      <p:sp>
        <p:nvSpPr>
          <p:cNvPr id="3" name="부제목 2"/>
          <p:cNvSpPr>
            <a:spLocks noGrp="1"/>
          </p:cNvSpPr>
          <p:nvPr>
            <p:ph type="subTitle" idx="1"/>
          </p:nvPr>
        </p:nvSpPr>
        <p:spPr>
          <a:xfrm>
            <a:off x="1143000" y="3789040"/>
            <a:ext cx="6858000" cy="720080"/>
          </a:xfrm>
        </p:spPr>
        <p:txBody>
          <a:bodyPr/>
          <a:lstStyle/>
          <a:p>
            <a:r>
              <a:rPr lang="en-US" altLang="ko-KR" sz="2800" dirty="0" smtClean="0"/>
              <a:t>May </a:t>
            </a:r>
            <a:r>
              <a:rPr lang="en-US" altLang="ko-KR" dirty="0" smtClean="0"/>
              <a:t>2015</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B8D30027-384D-4803-84C0-A1A944A99BF7}" type="slidenum">
              <a:rPr lang="en-US" altLang="ko-KR" smtClean="0"/>
              <a:pPr/>
              <a:t>2</a:t>
            </a:fld>
            <a:endParaRPr lang="en-US" altLang="ko-KR"/>
          </a:p>
        </p:txBody>
      </p:sp>
    </p:spTree>
    <p:extLst>
      <p:ext uri="{BB962C8B-B14F-4D97-AF65-F5344CB8AC3E}">
        <p14:creationId xmlns:p14="http://schemas.microsoft.com/office/powerpoint/2010/main" val="368360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Feasibility of proposed protocol</a:t>
            </a:r>
            <a:endParaRPr lang="ko-KR" altLang="en-US" dirty="0"/>
          </a:p>
        </p:txBody>
      </p:sp>
      <p:sp>
        <p:nvSpPr>
          <p:cNvPr id="3" name="내용 개체 틀 2"/>
          <p:cNvSpPr>
            <a:spLocks noGrp="1"/>
          </p:cNvSpPr>
          <p:nvPr>
            <p:ph idx="1"/>
          </p:nvPr>
        </p:nvSpPr>
        <p:spPr/>
        <p:txBody>
          <a:bodyPr/>
          <a:lstStyle/>
          <a:p>
            <a:r>
              <a:rPr lang="en-US" altLang="ko-KR" sz="2800" dirty="0" smtClean="0"/>
              <a:t>Secret key extraction rate</a:t>
            </a:r>
          </a:p>
          <a:p>
            <a:pPr lvl="1"/>
            <a:r>
              <a:rPr lang="en-US" altLang="ko-KR" sz="2400" dirty="0" smtClean="0"/>
              <a:t>Mobile case</a:t>
            </a:r>
          </a:p>
          <a:p>
            <a:pPr lvl="1"/>
            <a:endParaRPr lang="en-US" altLang="ko-KR" sz="2400" dirty="0"/>
          </a:p>
          <a:p>
            <a:pPr lvl="1"/>
            <a:endParaRPr lang="en-US" altLang="ko-KR" sz="2400" dirty="0" smtClean="0"/>
          </a:p>
          <a:p>
            <a:pPr lvl="1"/>
            <a:endParaRPr lang="en-US" altLang="ko-KR" sz="2400" dirty="0"/>
          </a:p>
          <a:p>
            <a:pPr lvl="1"/>
            <a:r>
              <a:rPr lang="en-US" altLang="ko-KR" sz="2400" dirty="0" smtClean="0"/>
              <a:t>Static case</a:t>
            </a:r>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20</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689146734"/>
              </p:ext>
            </p:extLst>
          </p:nvPr>
        </p:nvGraphicFramePr>
        <p:xfrm>
          <a:off x="1524000" y="2996952"/>
          <a:ext cx="6096000" cy="1219200"/>
        </p:xfrm>
        <a:graphic>
          <a:graphicData uri="http://schemas.openxmlformats.org/drawingml/2006/table">
            <a:tbl>
              <a:tblPr firstRow="1" bandRow="1">
                <a:tableStyleId>{5C22544A-7EE6-4342-B048-85BDC9FD1C3A}</a:tableStyleId>
              </a:tblPr>
              <a:tblGrid>
                <a:gridCol w="3048000"/>
                <a:gridCol w="3048000"/>
              </a:tblGrid>
              <a:tr h="0">
                <a:tc>
                  <a:txBody>
                    <a:bodyPr/>
                    <a:lstStyle/>
                    <a:p>
                      <a:pPr latinLnBrk="1"/>
                      <a:r>
                        <a:rPr lang="en-US" altLang="ko-KR" sz="1400" dirty="0" smtClean="0"/>
                        <a:t>Duration of experiments</a:t>
                      </a:r>
                      <a:endParaRPr lang="ko-KR" altLang="en-US" sz="1400" dirty="0"/>
                    </a:p>
                  </a:txBody>
                  <a:tcPr/>
                </a:tc>
                <a:tc>
                  <a:txBody>
                    <a:bodyPr/>
                    <a:lstStyle/>
                    <a:p>
                      <a:pPr latinLnBrk="1"/>
                      <a:r>
                        <a:rPr lang="en-US" altLang="ko-KR" sz="1400" dirty="0" smtClean="0"/>
                        <a:t>2225 sec</a:t>
                      </a:r>
                      <a:endParaRPr lang="ko-KR" altLang="en-US" sz="1400" dirty="0"/>
                    </a:p>
                  </a:txBody>
                  <a:tcPr/>
                </a:tc>
              </a:tr>
              <a:tr h="0">
                <a:tc>
                  <a:txBody>
                    <a:bodyPr/>
                    <a:lstStyle/>
                    <a:p>
                      <a:pPr latinLnBrk="1"/>
                      <a:r>
                        <a:rPr lang="en-US" altLang="ko-KR" sz="1400" dirty="0" smtClean="0"/>
                        <a:t>Quantization</a:t>
                      </a:r>
                      <a:r>
                        <a:rPr lang="en-US" altLang="ko-KR" sz="1400" baseline="0" dirty="0" smtClean="0"/>
                        <a:t> level</a:t>
                      </a:r>
                      <a:endParaRPr lang="ko-KR" altLang="en-US" sz="1400" dirty="0"/>
                    </a:p>
                  </a:txBody>
                  <a:tcPr/>
                </a:tc>
                <a:tc>
                  <a:txBody>
                    <a:bodyPr/>
                    <a:lstStyle/>
                    <a:p>
                      <a:pPr latinLnBrk="1"/>
                      <a:r>
                        <a:rPr lang="en-US" altLang="ko-KR" sz="1400" dirty="0" smtClean="0"/>
                        <a:t>3-bits</a:t>
                      </a:r>
                      <a:endParaRPr lang="ko-KR" altLang="en-US" sz="1400" dirty="0"/>
                    </a:p>
                  </a:txBody>
                  <a:tcPr/>
                </a:tc>
              </a:tr>
              <a:tr h="0">
                <a:tc>
                  <a:txBody>
                    <a:bodyPr/>
                    <a:lstStyle/>
                    <a:p>
                      <a:pPr latinLnBrk="1"/>
                      <a:r>
                        <a:rPr lang="en-US" altLang="ko-KR" sz="1400" dirty="0" smtClean="0"/>
                        <a:t>Probability of key mismatch</a:t>
                      </a:r>
                      <a:endParaRPr lang="ko-KR" altLang="en-US" sz="1400" dirty="0"/>
                    </a:p>
                  </a:txBody>
                  <a:tcPr/>
                </a:tc>
                <a:tc>
                  <a:txBody>
                    <a:bodyPr/>
                    <a:lstStyle/>
                    <a:p>
                      <a:pPr latinLnBrk="1"/>
                      <a:r>
                        <a:rPr lang="en-US" altLang="ko-KR" sz="1400" dirty="0" smtClean="0"/>
                        <a:t>0</a:t>
                      </a:r>
                      <a:endParaRPr lang="ko-KR" altLang="en-US" sz="1400" dirty="0"/>
                    </a:p>
                  </a:txBody>
                  <a:tcPr/>
                </a:tc>
              </a:tr>
              <a:tr h="0">
                <a:tc>
                  <a:txBody>
                    <a:bodyPr/>
                    <a:lstStyle/>
                    <a:p>
                      <a:pPr latinLnBrk="1"/>
                      <a:r>
                        <a:rPr lang="en-US" altLang="ko-KR" sz="1400" dirty="0" smtClean="0"/>
                        <a:t>Secret key rate</a:t>
                      </a:r>
                      <a:endParaRPr lang="ko-KR" altLang="en-US" sz="1400" dirty="0"/>
                    </a:p>
                  </a:txBody>
                  <a:tcPr/>
                </a:tc>
                <a:tc>
                  <a:txBody>
                    <a:bodyPr/>
                    <a:lstStyle/>
                    <a:p>
                      <a:pPr latinLnBrk="1"/>
                      <a:r>
                        <a:rPr lang="en-US" altLang="ko-KR" sz="1400" dirty="0" smtClean="0"/>
                        <a:t>1.64 bits/sec</a:t>
                      </a:r>
                      <a:endParaRPr lang="ko-KR" altLang="en-US" sz="1400" dirty="0"/>
                    </a:p>
                  </a:txBody>
                  <a:tcPr/>
                </a:tc>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2343508905"/>
              </p:ext>
            </p:extLst>
          </p:nvPr>
        </p:nvGraphicFramePr>
        <p:xfrm>
          <a:off x="1524000" y="4797152"/>
          <a:ext cx="6096000" cy="1219200"/>
        </p:xfrm>
        <a:graphic>
          <a:graphicData uri="http://schemas.openxmlformats.org/drawingml/2006/table">
            <a:tbl>
              <a:tblPr firstRow="1" bandRow="1">
                <a:tableStyleId>{5C22544A-7EE6-4342-B048-85BDC9FD1C3A}</a:tableStyleId>
              </a:tblPr>
              <a:tblGrid>
                <a:gridCol w="3048000"/>
                <a:gridCol w="3048000"/>
              </a:tblGrid>
              <a:tr h="0">
                <a:tc>
                  <a:txBody>
                    <a:bodyPr/>
                    <a:lstStyle/>
                    <a:p>
                      <a:pPr latinLnBrk="1"/>
                      <a:r>
                        <a:rPr lang="en-US" altLang="ko-KR" sz="1400" dirty="0" smtClean="0"/>
                        <a:t>Duration of experiments</a:t>
                      </a:r>
                      <a:endParaRPr lang="ko-KR" altLang="en-US" sz="1400" dirty="0"/>
                    </a:p>
                  </a:txBody>
                  <a:tcPr/>
                </a:tc>
                <a:tc>
                  <a:txBody>
                    <a:bodyPr/>
                    <a:lstStyle/>
                    <a:p>
                      <a:pPr latinLnBrk="1"/>
                      <a:r>
                        <a:rPr lang="en-US" altLang="ko-KR" sz="1400" dirty="0" smtClean="0"/>
                        <a:t>2861 sec</a:t>
                      </a:r>
                      <a:endParaRPr lang="ko-KR" altLang="en-US" sz="1400" dirty="0"/>
                    </a:p>
                  </a:txBody>
                  <a:tcPr/>
                </a:tc>
              </a:tr>
              <a:tr h="0">
                <a:tc>
                  <a:txBody>
                    <a:bodyPr/>
                    <a:lstStyle/>
                    <a:p>
                      <a:pPr latinLnBrk="1"/>
                      <a:r>
                        <a:rPr lang="en-US" altLang="ko-KR" sz="1400" dirty="0" smtClean="0"/>
                        <a:t>Quantization</a:t>
                      </a:r>
                      <a:r>
                        <a:rPr lang="en-US" altLang="ko-KR" sz="1400" baseline="0" dirty="0" smtClean="0"/>
                        <a:t> level</a:t>
                      </a:r>
                      <a:endParaRPr lang="ko-KR" altLang="en-US" sz="1400" dirty="0"/>
                    </a:p>
                  </a:txBody>
                  <a:tcPr/>
                </a:tc>
                <a:tc>
                  <a:txBody>
                    <a:bodyPr/>
                    <a:lstStyle/>
                    <a:p>
                      <a:pPr latinLnBrk="1"/>
                      <a:r>
                        <a:rPr lang="en-US" altLang="ko-KR" sz="1400" dirty="0" smtClean="0"/>
                        <a:t>1-bits</a:t>
                      </a:r>
                      <a:endParaRPr lang="ko-KR" altLang="en-US" sz="1400" dirty="0"/>
                    </a:p>
                  </a:txBody>
                  <a:tcPr/>
                </a:tc>
              </a:tr>
              <a:tr h="0">
                <a:tc>
                  <a:txBody>
                    <a:bodyPr/>
                    <a:lstStyle/>
                    <a:p>
                      <a:pPr latinLnBrk="1"/>
                      <a:r>
                        <a:rPr lang="en-US" altLang="ko-KR" sz="1400" dirty="0" smtClean="0"/>
                        <a:t>Probability of key mismatch</a:t>
                      </a:r>
                      <a:endParaRPr lang="ko-KR" altLang="en-US" sz="1400" dirty="0"/>
                    </a:p>
                  </a:txBody>
                  <a:tcPr/>
                </a:tc>
                <a:tc>
                  <a:txBody>
                    <a:bodyPr/>
                    <a:lstStyle/>
                    <a:p>
                      <a:pPr latinLnBrk="1"/>
                      <a:r>
                        <a:rPr lang="en-US" altLang="ko-KR" sz="1400" dirty="0" smtClean="0"/>
                        <a:t>0</a:t>
                      </a:r>
                      <a:endParaRPr lang="ko-KR" altLang="en-US" sz="1400" dirty="0"/>
                    </a:p>
                  </a:txBody>
                  <a:tcPr/>
                </a:tc>
              </a:tr>
              <a:tr h="0">
                <a:tc>
                  <a:txBody>
                    <a:bodyPr/>
                    <a:lstStyle/>
                    <a:p>
                      <a:pPr latinLnBrk="1"/>
                      <a:r>
                        <a:rPr lang="en-US" altLang="ko-KR" sz="1400" dirty="0" smtClean="0"/>
                        <a:t>Secret key rate</a:t>
                      </a:r>
                      <a:endParaRPr lang="ko-KR" altLang="en-US" sz="1400" dirty="0"/>
                    </a:p>
                  </a:txBody>
                  <a:tcPr/>
                </a:tc>
                <a:tc>
                  <a:txBody>
                    <a:bodyPr/>
                    <a:lstStyle/>
                    <a:p>
                      <a:pPr latinLnBrk="1"/>
                      <a:r>
                        <a:rPr lang="en-US" altLang="ko-KR" sz="1400" dirty="0" smtClean="0"/>
                        <a:t>0.65 bits/sec</a:t>
                      </a:r>
                      <a:endParaRPr lang="ko-KR" altLang="en-US" sz="1400" dirty="0"/>
                    </a:p>
                  </a:txBody>
                  <a:tcPr/>
                </a:tc>
              </a:tr>
            </a:tbl>
          </a:graphicData>
        </a:graphic>
      </p:graphicFrame>
    </p:spTree>
    <p:extLst>
      <p:ext uri="{BB962C8B-B14F-4D97-AF65-F5344CB8AC3E}">
        <p14:creationId xmlns:p14="http://schemas.microsoft.com/office/powerpoint/2010/main" val="1156700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Other works for the proof of concepts</a:t>
            </a:r>
          </a:p>
        </p:txBody>
      </p:sp>
      <p:sp>
        <p:nvSpPr>
          <p:cNvPr id="3" name="내용 개체 틀 2"/>
          <p:cNvSpPr>
            <a:spLocks noGrp="1"/>
          </p:cNvSpPr>
          <p:nvPr>
            <p:ph idx="1"/>
          </p:nvPr>
        </p:nvSpPr>
        <p:spPr/>
        <p:txBody>
          <a:bodyPr/>
          <a:lstStyle/>
          <a:p>
            <a:r>
              <a:rPr lang="en-US" altLang="ko-KR" sz="2400" dirty="0" smtClean="0"/>
              <a:t>WINLAB </a:t>
            </a:r>
            <a:r>
              <a:rPr lang="en-US" altLang="ko-KR" sz="2400" dirty="0"/>
              <a:t>[</a:t>
            </a:r>
            <a:r>
              <a:rPr lang="en-US" altLang="ko-KR" sz="2400" dirty="0" smtClean="0"/>
              <a:t>Mathur08</a:t>
            </a:r>
            <a:r>
              <a:rPr lang="en-US" altLang="ko-KR" sz="2400" dirty="0"/>
              <a:t>]</a:t>
            </a:r>
          </a:p>
          <a:p>
            <a:pPr lvl="1"/>
            <a:r>
              <a:rPr lang="en-US" altLang="ko-KR" sz="2200" dirty="0"/>
              <a:t>It uses the amplitude of the maximum peak of the </a:t>
            </a:r>
            <a:r>
              <a:rPr lang="en-US" altLang="ko-KR" sz="2200" dirty="0" smtClean="0"/>
              <a:t>CIR (channel impulse response) </a:t>
            </a:r>
            <a:r>
              <a:rPr lang="en-US" altLang="ko-KR" sz="2200" dirty="0"/>
              <a:t>recorded over time in a 802.11a LAN environment</a:t>
            </a:r>
          </a:p>
          <a:p>
            <a:pPr lvl="1"/>
            <a:r>
              <a:rPr lang="en-US" altLang="ko-KR" sz="2200" dirty="0"/>
              <a:t>Level crossing algorithm is used for key </a:t>
            </a:r>
            <a:r>
              <a:rPr lang="en-US" altLang="ko-KR" sz="2200" dirty="0" smtClean="0"/>
              <a:t>generation</a:t>
            </a:r>
          </a:p>
          <a:p>
            <a:pPr lvl="1"/>
            <a:r>
              <a:rPr lang="en-US" altLang="ko-KR" sz="2200" dirty="0" smtClean="0"/>
              <a:t>Achieve about 1 bit/s in a real, indoor environments</a:t>
            </a:r>
            <a:endParaRPr lang="en-US" altLang="ko-KR" dirty="0"/>
          </a:p>
          <a:p>
            <a:pPr lvl="1"/>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21</a:t>
            </a:fld>
            <a:endParaRPr lang="en-US" altLang="ko-KR"/>
          </a:p>
        </p:txBody>
      </p:sp>
      <p:pic>
        <p:nvPicPr>
          <p:cNvPr id="7" name="그림 6"/>
          <p:cNvPicPr>
            <a:picLocks noChangeAspect="1"/>
          </p:cNvPicPr>
          <p:nvPr/>
        </p:nvPicPr>
        <p:blipFill>
          <a:blip r:embed="rId2"/>
          <a:stretch>
            <a:fillRect/>
          </a:stretch>
        </p:blipFill>
        <p:spPr>
          <a:xfrm>
            <a:off x="840240" y="4324307"/>
            <a:ext cx="4813264" cy="1765052"/>
          </a:xfrm>
          <a:prstGeom prst="rect">
            <a:avLst/>
          </a:prstGeom>
        </p:spPr>
      </p:pic>
      <p:pic>
        <p:nvPicPr>
          <p:cNvPr id="8" name="그림 7"/>
          <p:cNvPicPr>
            <a:picLocks noChangeAspect="1"/>
          </p:cNvPicPr>
          <p:nvPr/>
        </p:nvPicPr>
        <p:blipFill>
          <a:blip r:embed="rId3"/>
          <a:stretch>
            <a:fillRect/>
          </a:stretch>
        </p:blipFill>
        <p:spPr>
          <a:xfrm>
            <a:off x="5765283" y="4324307"/>
            <a:ext cx="2845317" cy="1490680"/>
          </a:xfrm>
          <a:prstGeom prst="rect">
            <a:avLst/>
          </a:prstGeom>
        </p:spPr>
      </p:pic>
    </p:spTree>
    <p:extLst>
      <p:ext uri="{BB962C8B-B14F-4D97-AF65-F5344CB8AC3E}">
        <p14:creationId xmlns:p14="http://schemas.microsoft.com/office/powerpoint/2010/main" val="85275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sz="2000" dirty="0" smtClean="0">
                <a:solidFill>
                  <a:srgbClr val="0070C0"/>
                </a:solidFill>
              </a:rPr>
              <a:t>It is possible for legitimate terminals to share a secret key in fully distributed network by exploiting the channel reciprocity and the post processing</a:t>
            </a:r>
          </a:p>
          <a:p>
            <a:pPr lvl="2"/>
            <a:endParaRPr lang="en-US" altLang="ko-KR" sz="1200" dirty="0" smtClean="0">
              <a:solidFill>
                <a:srgbClr val="0070C0"/>
              </a:solidFill>
            </a:endParaRPr>
          </a:p>
          <a:p>
            <a:r>
              <a:rPr lang="en-US" sz="2000" dirty="0" smtClean="0"/>
              <a:t>Using </a:t>
            </a:r>
            <a:r>
              <a:rPr lang="en-US" sz="2000" dirty="0"/>
              <a:t>off-the-shelf </a:t>
            </a:r>
            <a:r>
              <a:rPr lang="en-US" sz="2000" dirty="0" smtClean="0"/>
              <a:t>802.11a network </a:t>
            </a:r>
            <a:r>
              <a:rPr lang="en-US" sz="2000" dirty="0"/>
              <a:t>interface cards, we </a:t>
            </a:r>
            <a:r>
              <a:rPr lang="en-US" sz="2000" dirty="0" smtClean="0"/>
              <a:t>show that </a:t>
            </a:r>
            <a:r>
              <a:rPr lang="en-US" sz="2000" dirty="0"/>
              <a:t>the </a:t>
            </a:r>
            <a:r>
              <a:rPr lang="en-US" sz="2000" dirty="0" smtClean="0"/>
              <a:t>secret key using RSSI can </a:t>
            </a:r>
            <a:r>
              <a:rPr lang="en-US" sz="2000" dirty="0"/>
              <a:t>be successfully generated at rates of 1.64 bits/sec </a:t>
            </a:r>
            <a:r>
              <a:rPr lang="en-US" sz="2000" dirty="0" smtClean="0"/>
              <a:t>and 0.65 </a:t>
            </a:r>
            <a:r>
              <a:rPr lang="en-US" sz="2000" dirty="0"/>
              <a:t>bits/sec in mobile and static environments</a:t>
            </a:r>
            <a:r>
              <a:rPr lang="en-US" sz="2000" dirty="0" smtClean="0"/>
              <a:t>.</a:t>
            </a:r>
          </a:p>
          <a:p>
            <a:pPr lvl="2"/>
            <a:endParaRPr lang="en-US" altLang="ko-KR" sz="1200" dirty="0" smtClean="0">
              <a:solidFill>
                <a:srgbClr val="0070C0"/>
              </a:solidFill>
            </a:endParaRPr>
          </a:p>
          <a:p>
            <a:r>
              <a:rPr lang="en-US" altLang="ko-KR" sz="2000" dirty="0" smtClean="0">
                <a:solidFill>
                  <a:srgbClr val="0070C0"/>
                </a:solidFill>
              </a:rPr>
              <a:t>It is expected that secret key extraction rate can be further significantly increased when we exploit channel impulse response (CIR) as a source of secret key</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22</a:t>
            </a:fld>
            <a:endParaRPr lang="en-US" altLang="ko-KR"/>
          </a:p>
        </p:txBody>
      </p:sp>
    </p:spTree>
    <p:extLst>
      <p:ext uri="{BB962C8B-B14F-4D97-AF65-F5344CB8AC3E}">
        <p14:creationId xmlns:p14="http://schemas.microsoft.com/office/powerpoint/2010/main" val="272876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pPr marL="449263" indent="-449263">
              <a:buNone/>
            </a:pPr>
            <a:r>
              <a:rPr lang="en-US" altLang="ko-KR" sz="1400" dirty="0"/>
              <a:t>[1] </a:t>
            </a:r>
            <a:r>
              <a:rPr lang="en-US" altLang="ko-KR" sz="1400" dirty="0" smtClean="0"/>
              <a:t>U. Maurer, “Secret key agreement by public discussion from common information,” IEEE Tans. Information Theory, vol. 39, pp. 733-742, May 1993.</a:t>
            </a:r>
          </a:p>
          <a:p>
            <a:pPr marL="449263" indent="-449263">
              <a:buNone/>
            </a:pPr>
            <a:r>
              <a:rPr lang="en-US" altLang="ko-KR" sz="1400" dirty="0" smtClean="0"/>
              <a:t>[2</a:t>
            </a:r>
            <a:r>
              <a:rPr lang="en-US" altLang="ko-KR" sz="1400" dirty="0"/>
              <a:t>] </a:t>
            </a:r>
            <a:r>
              <a:rPr lang="en-US" altLang="ko-KR" sz="1400" dirty="0" smtClean="0"/>
              <a:t>G. S. Smith, “A direct derivation of a single-antenna reciprocity relation for the time-domain,” IEEE Trans. Antennas Propagate., vol. 52, no. 6, pp. 1568-1577, Jun. 2004.</a:t>
            </a:r>
          </a:p>
          <a:p>
            <a:pPr marL="449263" indent="-449263">
              <a:buNone/>
            </a:pPr>
            <a:r>
              <a:rPr lang="en-US" altLang="ko-KR" sz="1400" dirty="0" smtClean="0"/>
              <a:t>[3] C. H. Bennett, E. </a:t>
            </a:r>
            <a:r>
              <a:rPr lang="en-US" altLang="ko-KR" sz="1400" dirty="0" err="1" smtClean="0"/>
              <a:t>Bessette</a:t>
            </a:r>
            <a:r>
              <a:rPr lang="en-US" altLang="ko-KR" sz="1400" dirty="0" smtClean="0"/>
              <a:t>, G. Brassard, L. </a:t>
            </a:r>
            <a:r>
              <a:rPr lang="en-US" altLang="ko-KR" sz="1400" dirty="0" err="1" smtClean="0"/>
              <a:t>Salvail</a:t>
            </a:r>
            <a:r>
              <a:rPr lang="en-US" altLang="ko-KR" sz="1400" dirty="0" smtClean="0"/>
              <a:t> and J. </a:t>
            </a:r>
            <a:r>
              <a:rPr lang="en-US" altLang="ko-KR" sz="1400" dirty="0" err="1" smtClean="0"/>
              <a:t>Smolin</a:t>
            </a:r>
            <a:r>
              <a:rPr lang="en-US" altLang="ko-KR" sz="1400" dirty="0" smtClean="0"/>
              <a:t>, “Experimental quantum cryptography,” Journal of Cryptography, vol. 5, no. 1, pp. 3-28, 1992.</a:t>
            </a:r>
          </a:p>
          <a:p>
            <a:pPr marL="449263" indent="-449263">
              <a:buNone/>
            </a:pPr>
            <a:r>
              <a:rPr lang="en-US" altLang="ko-KR" sz="1400" dirty="0" smtClean="0"/>
              <a:t>[4] G. Brassard and L. </a:t>
            </a:r>
            <a:r>
              <a:rPr lang="en-US" altLang="ko-KR" sz="1400" dirty="0" err="1" smtClean="0"/>
              <a:t>Savail</a:t>
            </a:r>
            <a:r>
              <a:rPr lang="en-US" altLang="ko-KR" sz="1400" dirty="0" smtClean="0"/>
              <a:t>, “Secret-key reconciliation by public discussion,” In Advances in cryptology EUROCRYPT ‘93, Lecture Notes in Computer Science, vol. 765, pp. 410-423, Springer-</a:t>
            </a:r>
            <a:r>
              <a:rPr lang="en-US" altLang="ko-KR" sz="1400" dirty="0" err="1" smtClean="0"/>
              <a:t>Verlag</a:t>
            </a:r>
            <a:r>
              <a:rPr lang="en-US" altLang="ko-KR" sz="1400" dirty="0" smtClean="0"/>
              <a:t>, New York, 1994.</a:t>
            </a:r>
          </a:p>
          <a:p>
            <a:pPr marL="449263" indent="-449263">
              <a:buNone/>
            </a:pPr>
            <a:r>
              <a:rPr lang="en-US" altLang="ko-KR" sz="1400" dirty="0" smtClean="0"/>
              <a:t>[5] G. H. Bennett, G. </a:t>
            </a:r>
            <a:r>
              <a:rPr lang="en-US" altLang="ko-KR" sz="1400" dirty="0" err="1" smtClean="0"/>
              <a:t>Brasard</a:t>
            </a:r>
            <a:r>
              <a:rPr lang="en-US" altLang="ko-KR" sz="1400" dirty="0" smtClean="0"/>
              <a:t>, C. </a:t>
            </a:r>
            <a:r>
              <a:rPr lang="en-US" altLang="ko-KR" sz="1400" dirty="0" err="1" smtClean="0"/>
              <a:t>Crrpeau</a:t>
            </a:r>
            <a:r>
              <a:rPr lang="en-US" altLang="ko-KR" sz="1400" dirty="0"/>
              <a:t> </a:t>
            </a:r>
            <a:r>
              <a:rPr lang="en-US" altLang="ko-KR" sz="1400" dirty="0" smtClean="0"/>
              <a:t>and U. M. Maurer, “Generalized privacy amplification,” IEEE Trans. Information Theory, vol. 41, pp. 1915-1923, Nov. 1995.</a:t>
            </a:r>
          </a:p>
          <a:p>
            <a:pPr marL="449263" indent="-449263">
              <a:buNone/>
            </a:pPr>
            <a:r>
              <a:rPr lang="en-US" altLang="ko-KR" sz="1400" dirty="0" smtClean="0"/>
              <a:t>[6] C. H. Bennett, G. Brassard and J.-M. Robert, “Privacy amplification by public discussion,” SIAM Journal on Computing, vol. 17, pp. 201-229, April 1988.</a:t>
            </a:r>
          </a:p>
          <a:p>
            <a:pPr marL="449263" indent="-449263">
              <a:buNone/>
            </a:pPr>
            <a:r>
              <a:rPr lang="en-US" altLang="ko-KR" sz="1400" dirty="0" smtClean="0"/>
              <a:t>[7] A. </a:t>
            </a:r>
            <a:r>
              <a:rPr lang="en-US" altLang="ko-KR" sz="1400" dirty="0" err="1" smtClean="0"/>
              <a:t>Rukhin</a:t>
            </a:r>
            <a:r>
              <a:rPr lang="en-US" altLang="ko-KR" sz="1400" dirty="0" smtClean="0"/>
              <a:t> et al., “A Statistical Test Suite for Random and Pseudorandom Number Generators for Cryptographic Applications,” NIST Special Publication 800-22, National Institute of Standards and Technology, Gaithersburg, MD, July 2000.</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23</a:t>
            </a:fld>
            <a:endParaRPr lang="en-US" altLang="ko-KR"/>
          </a:p>
        </p:txBody>
      </p:sp>
    </p:spTree>
    <p:extLst>
      <p:ext uri="{BB962C8B-B14F-4D97-AF65-F5344CB8AC3E}">
        <p14:creationId xmlns:p14="http://schemas.microsoft.com/office/powerpoint/2010/main" val="428955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400" dirty="0" smtClean="0"/>
              <a:t>T</a:t>
            </a:r>
            <a:r>
              <a:rPr lang="en-US" altLang="ko-KR" sz="2400" dirty="0"/>
              <a:t>his document presents </a:t>
            </a:r>
            <a:r>
              <a:rPr lang="en-US" altLang="ko-KR" sz="2400" dirty="0" smtClean="0"/>
              <a:t>a secret key agreement protocol using physical layer features</a:t>
            </a:r>
            <a:endParaRPr lang="en-US" altLang="ko-KR" sz="2400" dirty="0"/>
          </a:p>
          <a:p>
            <a:r>
              <a:rPr lang="en-US" altLang="ko-KR" sz="2400" dirty="0" smtClean="0"/>
              <a:t>This document proposes a secret key distribution protocol using channel impulse responses</a:t>
            </a:r>
          </a:p>
          <a:p>
            <a:r>
              <a:rPr lang="en-US" altLang="ko-KR" sz="2400" dirty="0" smtClean="0"/>
              <a:t>By taking advantage of channel reciprocity and sequential key distillation, a pair of legitimate users can remotely share a secret key without resorting to a key management infrastructure</a:t>
            </a:r>
          </a:p>
          <a:p>
            <a:r>
              <a:rPr lang="en-US" altLang="ko-KR" sz="2400" dirty="0" smtClean="0"/>
              <a:t>We have verified feasibility of the proposed protocol with hardware-based experiments</a:t>
            </a:r>
          </a:p>
          <a:p>
            <a:endParaRPr lang="en-US" altLang="ko-KR" sz="2400" dirty="0" smtClean="0"/>
          </a:p>
          <a:p>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a:t>
            </a:fld>
            <a:endParaRPr lang="en-US" altLang="ko-KR"/>
          </a:p>
        </p:txBody>
      </p:sp>
    </p:spTree>
    <p:extLst>
      <p:ext uri="{BB962C8B-B14F-4D97-AF65-F5344CB8AC3E}">
        <p14:creationId xmlns:p14="http://schemas.microsoft.com/office/powerpoint/2010/main" val="380799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400" dirty="0"/>
              <a:t>Fundamental problems in cryptography</a:t>
            </a:r>
          </a:p>
          <a:p>
            <a:pPr lvl="1"/>
            <a:r>
              <a:rPr lang="en-US" altLang="ko-KR" sz="2000" dirty="0" smtClean="0"/>
              <a:t>Sharing a secret </a:t>
            </a:r>
            <a:r>
              <a:rPr lang="en-US" altLang="ko-KR" sz="2000" dirty="0"/>
              <a:t>key between two legitimate parties, Alice and Bob, in the presence of an adversary Eve</a:t>
            </a:r>
          </a:p>
          <a:p>
            <a:pPr lvl="1"/>
            <a:r>
              <a:rPr lang="en-US" altLang="ko-KR" sz="2000" dirty="0"/>
              <a:t>This problem can be solved by applying </a:t>
            </a:r>
            <a:r>
              <a:rPr lang="en-US" altLang="ko-KR" sz="2000" dirty="0" smtClean="0"/>
              <a:t>public key </a:t>
            </a:r>
            <a:r>
              <a:rPr lang="en-US" altLang="ko-KR" sz="2000" dirty="0"/>
              <a:t>cryptography</a:t>
            </a:r>
          </a:p>
          <a:p>
            <a:pPr lvl="2"/>
            <a:r>
              <a:rPr lang="en-US" altLang="ko-KR" sz="1800" dirty="0"/>
              <a:t>Key management infrastructure is required</a:t>
            </a:r>
          </a:p>
          <a:p>
            <a:pPr lvl="2"/>
            <a:r>
              <a:rPr lang="en-US" altLang="ko-KR" sz="1800" dirty="0"/>
              <a:t>Assume that Eve’s computing power is limited</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4</a:t>
            </a:fld>
            <a:endParaRPr lang="en-US" altLang="ko-KR"/>
          </a:p>
        </p:txBody>
      </p:sp>
      <p:sp>
        <p:nvSpPr>
          <p:cNvPr id="7" name="오른쪽 화살표 6"/>
          <p:cNvSpPr/>
          <p:nvPr/>
        </p:nvSpPr>
        <p:spPr bwMode="auto">
          <a:xfrm>
            <a:off x="1115616" y="4653136"/>
            <a:ext cx="576064" cy="43204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 name="TextBox 7"/>
          <p:cNvSpPr txBox="1"/>
          <p:nvPr/>
        </p:nvSpPr>
        <p:spPr>
          <a:xfrm>
            <a:off x="1820766" y="4521314"/>
            <a:ext cx="6351634" cy="1015663"/>
          </a:xfrm>
          <a:prstGeom prst="rect">
            <a:avLst/>
          </a:prstGeom>
          <a:noFill/>
        </p:spPr>
        <p:txBody>
          <a:bodyPr wrap="square" rtlCol="0">
            <a:spAutoFit/>
          </a:bodyPr>
          <a:lstStyle/>
          <a:p>
            <a:r>
              <a:rPr lang="en-US" altLang="ko-KR" sz="2000" i="1" dirty="0" smtClean="0"/>
              <a:t>Existing public key cryptography-based secret key distribution protocols are not applicable to fully distributed PAC</a:t>
            </a:r>
            <a:endParaRPr lang="ko-KR" altLang="en-US" sz="2000" i="1" dirty="0"/>
          </a:p>
        </p:txBody>
      </p:sp>
    </p:spTree>
    <p:extLst>
      <p:ext uri="{BB962C8B-B14F-4D97-AF65-F5344CB8AC3E}">
        <p14:creationId xmlns:p14="http://schemas.microsoft.com/office/powerpoint/2010/main" val="383478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General Secret Key Agreement Protocol</a:t>
            </a:r>
            <a:endParaRPr lang="ko-KR" altLang="en-US" baseline="30000" dirty="0"/>
          </a:p>
        </p:txBody>
      </p:sp>
      <p:sp>
        <p:nvSpPr>
          <p:cNvPr id="3" name="내용 개체 틀 2"/>
          <p:cNvSpPr>
            <a:spLocks noGrp="1"/>
          </p:cNvSpPr>
          <p:nvPr>
            <p:ph idx="1"/>
          </p:nvPr>
        </p:nvSpPr>
        <p:spPr/>
        <p:txBody>
          <a:bodyPr/>
          <a:lstStyle/>
          <a:p>
            <a:r>
              <a:rPr lang="en-US" altLang="ko-KR" sz="2400" dirty="0"/>
              <a:t>Maurer[1] proposed a new approach to generate a random sequence achieving the perfect security</a:t>
            </a:r>
          </a:p>
          <a:p>
            <a:pPr lvl="1"/>
            <a:r>
              <a:rPr lang="en-US" altLang="ko-KR" sz="2000" dirty="0" smtClean="0"/>
              <a:t>The process of generating </a:t>
            </a:r>
            <a:r>
              <a:rPr lang="en-US" altLang="ko-KR" sz="2000" dirty="0"/>
              <a:t>a shared secret key </a:t>
            </a:r>
            <a:r>
              <a:rPr lang="en-US" altLang="ko-KR" sz="2000" dirty="0" smtClean="0"/>
              <a:t>consists of </a:t>
            </a:r>
            <a:r>
              <a:rPr lang="en-US" altLang="ko-KR" sz="2000" dirty="0"/>
              <a:t>3 phases</a:t>
            </a:r>
            <a:endParaRPr lang="en-US" altLang="ko-KR" sz="18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5</a:t>
            </a:fld>
            <a:endParaRPr lang="en-US" altLang="ko-KR"/>
          </a:p>
        </p:txBody>
      </p:sp>
      <p:sp>
        <p:nvSpPr>
          <p:cNvPr id="7" name="직사각형 9"/>
          <p:cNvSpPr>
            <a:spLocks noChangeArrowheads="1"/>
          </p:cNvSpPr>
          <p:nvPr/>
        </p:nvSpPr>
        <p:spPr bwMode="auto">
          <a:xfrm>
            <a:off x="1072037" y="4061894"/>
            <a:ext cx="2047875" cy="860425"/>
          </a:xfrm>
          <a:prstGeom prst="rect">
            <a:avLst/>
          </a:prstGeom>
          <a:solidFill>
            <a:schemeClr val="bg2">
              <a:lumMod val="40000"/>
              <a:lumOff val="60000"/>
            </a:schemeClr>
          </a:solidFill>
          <a:ln w="28575" algn="ctr">
            <a:solidFill>
              <a:srgbClr val="FF0000"/>
            </a:solidFill>
            <a:prstDash val="dash"/>
            <a:round/>
            <a:headEnd/>
            <a:tailEnd/>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Share the common randomness between Alice and Bob </a:t>
            </a:r>
            <a:endParaRPr kumimoji="0" lang="ko-KR" altLang="en-US" sz="1600" dirty="0">
              <a:latin typeface="Cambria" panose="02040503050406030204" pitchFamily="18" charset="0"/>
            </a:endParaRPr>
          </a:p>
        </p:txBody>
      </p:sp>
      <p:sp>
        <p:nvSpPr>
          <p:cNvPr id="8" name="직사각형 10"/>
          <p:cNvSpPr>
            <a:spLocks noChangeArrowheads="1"/>
          </p:cNvSpPr>
          <p:nvPr/>
        </p:nvSpPr>
        <p:spPr bwMode="auto">
          <a:xfrm>
            <a:off x="3570762" y="4061894"/>
            <a:ext cx="2106612" cy="860425"/>
          </a:xfrm>
          <a:prstGeom prst="rect">
            <a:avLst/>
          </a:prstGeom>
          <a:solidFill>
            <a:schemeClr val="bg2">
              <a:lumMod val="40000"/>
              <a:lumOff val="60000"/>
            </a:schemeClr>
          </a:solidFill>
          <a:ln>
            <a:noFill/>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Alice &amp; Bob agree on an identical </a:t>
            </a:r>
            <a:r>
              <a:rPr kumimoji="0" lang="en-US" altLang="ko-KR" sz="1600" dirty="0" smtClean="0">
                <a:latin typeface="Cambria" panose="02040503050406030204" pitchFamily="18" charset="0"/>
              </a:rPr>
              <a:t>random sequence</a:t>
            </a:r>
            <a:endParaRPr kumimoji="0" lang="en-US" altLang="ko-KR" sz="1600" dirty="0">
              <a:latin typeface="Cambria" panose="02040503050406030204" pitchFamily="18" charset="0"/>
            </a:endParaRPr>
          </a:p>
        </p:txBody>
      </p:sp>
      <p:sp>
        <p:nvSpPr>
          <p:cNvPr id="9" name="직사각형 11"/>
          <p:cNvSpPr>
            <a:spLocks noChangeArrowheads="1"/>
          </p:cNvSpPr>
          <p:nvPr/>
        </p:nvSpPr>
        <p:spPr bwMode="auto">
          <a:xfrm>
            <a:off x="6172674" y="4061894"/>
            <a:ext cx="2279650" cy="860425"/>
          </a:xfrm>
          <a:prstGeom prst="rect">
            <a:avLst/>
          </a:prstGeom>
          <a:solidFill>
            <a:schemeClr val="bg2">
              <a:lumMod val="40000"/>
              <a:lumOff val="60000"/>
            </a:schemeClr>
          </a:solidFill>
          <a:ln>
            <a:noFill/>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Hash function provides the perfect </a:t>
            </a:r>
            <a:r>
              <a:rPr kumimoji="0" lang="en-US" altLang="ko-KR" sz="1600" dirty="0" smtClean="0">
                <a:latin typeface="Cambria" panose="02040503050406030204" pitchFamily="18" charset="0"/>
              </a:rPr>
              <a:t>secrecy</a:t>
            </a:r>
            <a:endParaRPr kumimoji="0" lang="ko-KR" altLang="en-US" sz="1600" dirty="0">
              <a:latin typeface="Cambria" panose="02040503050406030204" pitchFamily="18" charset="0"/>
            </a:endParaRPr>
          </a:p>
        </p:txBody>
      </p:sp>
      <p:sp>
        <p:nvSpPr>
          <p:cNvPr id="10" name="아래쪽 화살표 18"/>
          <p:cNvSpPr>
            <a:spLocks noChangeArrowheads="1"/>
          </p:cNvSpPr>
          <p:nvPr/>
        </p:nvSpPr>
        <p:spPr bwMode="auto">
          <a:xfrm rot="16200000">
            <a:off x="3047681" y="4351612"/>
            <a:ext cx="584200" cy="265113"/>
          </a:xfrm>
          <a:prstGeom prst="downArrow">
            <a:avLst>
              <a:gd name="adj1" fmla="val 50000"/>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endParaRPr kumimoji="0" lang="ko-KR" altLang="en-US">
              <a:latin typeface="Cambria" panose="02040503050406030204" pitchFamily="18" charset="0"/>
            </a:endParaRPr>
          </a:p>
        </p:txBody>
      </p:sp>
      <p:sp>
        <p:nvSpPr>
          <p:cNvPr id="11" name="아래쪽 화살표 21"/>
          <p:cNvSpPr>
            <a:spLocks noChangeArrowheads="1"/>
          </p:cNvSpPr>
          <p:nvPr/>
        </p:nvSpPr>
        <p:spPr bwMode="auto">
          <a:xfrm rot="16200000">
            <a:off x="5616256" y="4381775"/>
            <a:ext cx="584200" cy="265113"/>
          </a:xfrm>
          <a:prstGeom prst="downArrow">
            <a:avLst>
              <a:gd name="adj1" fmla="val 50000"/>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endParaRPr kumimoji="0" lang="ko-KR" altLang="en-US">
              <a:latin typeface="Cambria" panose="02040503050406030204" pitchFamily="18" charset="0"/>
            </a:endParaRPr>
          </a:p>
        </p:txBody>
      </p:sp>
      <p:sp>
        <p:nvSpPr>
          <p:cNvPr id="12" name="TextBox 22"/>
          <p:cNvSpPr txBox="1">
            <a:spLocks noChangeArrowheads="1"/>
          </p:cNvSpPr>
          <p:nvPr/>
        </p:nvSpPr>
        <p:spPr bwMode="auto">
          <a:xfrm>
            <a:off x="1072037" y="3519044"/>
            <a:ext cx="2081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smtClean="0">
                <a:latin typeface="Cambria" panose="02040503050406030204" pitchFamily="18" charset="0"/>
              </a:rPr>
              <a:t>Randomness Sharing</a:t>
            </a:r>
            <a:endParaRPr kumimoji="0" lang="ko-KR" altLang="en-US" sz="1600" b="1" dirty="0">
              <a:latin typeface="Cambria" panose="02040503050406030204" pitchFamily="18" charset="0"/>
            </a:endParaRPr>
          </a:p>
        </p:txBody>
      </p:sp>
      <p:sp>
        <p:nvSpPr>
          <p:cNvPr id="13" name="TextBox 24"/>
          <p:cNvSpPr txBox="1">
            <a:spLocks noChangeArrowheads="1"/>
          </p:cNvSpPr>
          <p:nvPr/>
        </p:nvSpPr>
        <p:spPr bwMode="auto">
          <a:xfrm>
            <a:off x="3377086" y="3510818"/>
            <a:ext cx="2378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a:latin typeface="Cambria" panose="02040503050406030204" pitchFamily="18" charset="0"/>
              </a:rPr>
              <a:t>Information Reconciliation</a:t>
            </a:r>
            <a:endParaRPr kumimoji="0" lang="ko-KR" altLang="en-US" sz="1600" b="1" dirty="0">
              <a:latin typeface="Cambria" panose="02040503050406030204" pitchFamily="18" charset="0"/>
            </a:endParaRPr>
          </a:p>
        </p:txBody>
      </p:sp>
      <p:sp>
        <p:nvSpPr>
          <p:cNvPr id="14" name="TextBox 25"/>
          <p:cNvSpPr txBox="1">
            <a:spLocks noChangeArrowheads="1"/>
          </p:cNvSpPr>
          <p:nvPr/>
        </p:nvSpPr>
        <p:spPr bwMode="auto">
          <a:xfrm>
            <a:off x="6337774" y="3519043"/>
            <a:ext cx="1949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a:latin typeface="Cambria" panose="02040503050406030204" pitchFamily="18" charset="0"/>
              </a:rPr>
              <a:t>Privacy Amplification</a:t>
            </a:r>
            <a:endParaRPr kumimoji="0" lang="ko-KR" altLang="en-US" sz="1600" b="1" dirty="0">
              <a:latin typeface="Cambria" panose="02040503050406030204" pitchFamily="18" charset="0"/>
            </a:endParaRPr>
          </a:p>
        </p:txBody>
      </p:sp>
      <p:sp>
        <p:nvSpPr>
          <p:cNvPr id="15" name="직사각형 12"/>
          <p:cNvSpPr>
            <a:spLocks noChangeArrowheads="1"/>
          </p:cNvSpPr>
          <p:nvPr/>
        </p:nvSpPr>
        <p:spPr bwMode="auto">
          <a:xfrm>
            <a:off x="965724" y="5060950"/>
            <a:ext cx="6899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eaLnBrk="1" latinLnBrk="0" hangingPunct="1">
              <a:spcBef>
                <a:spcPct val="50000"/>
              </a:spcBef>
            </a:pPr>
            <a:r>
              <a:rPr kumimoji="0" lang="en-US" altLang="ko-KR" sz="1600" b="1" i="1" dirty="0">
                <a:solidFill>
                  <a:srgbClr val="FF0000"/>
                </a:solidFill>
                <a:latin typeface="Cambria" panose="02040503050406030204" pitchFamily="18" charset="0"/>
              </a:rPr>
              <a:t>Channel response </a:t>
            </a:r>
            <a:r>
              <a:rPr kumimoji="0" lang="en-US" altLang="ko-KR" sz="1600" b="1" dirty="0">
                <a:solidFill>
                  <a:srgbClr val="FF0000"/>
                </a:solidFill>
                <a:latin typeface="Cambria" panose="02040503050406030204" pitchFamily="18" charset="0"/>
              </a:rPr>
              <a:t>between Alice &amp; Bob can be seen as the </a:t>
            </a:r>
            <a:r>
              <a:rPr kumimoji="0" lang="en-US" altLang="ko-KR" sz="1600" b="1" i="1" dirty="0">
                <a:solidFill>
                  <a:srgbClr val="FF0000"/>
                </a:solidFill>
                <a:latin typeface="Cambria" panose="02040503050406030204" pitchFamily="18" charset="0"/>
              </a:rPr>
              <a:t>common randomness</a:t>
            </a:r>
            <a:endParaRPr kumimoji="0" lang="ko-KR" altLang="en-US" sz="1600" b="1" i="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84404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a:t>
            </a:r>
            <a:endParaRPr lang="ko-KR" altLang="en-US" dirty="0"/>
          </a:p>
        </p:txBody>
      </p:sp>
      <p:sp>
        <p:nvSpPr>
          <p:cNvPr id="3" name="내용 개체 틀 2"/>
          <p:cNvSpPr>
            <a:spLocks noGrp="1"/>
          </p:cNvSpPr>
          <p:nvPr>
            <p:ph idx="1"/>
          </p:nvPr>
        </p:nvSpPr>
        <p:spPr/>
        <p:txBody>
          <a:bodyPr/>
          <a:lstStyle/>
          <a:p>
            <a:r>
              <a:rPr lang="en-US" altLang="ko-KR" sz="2400" dirty="0"/>
              <a:t>The reciprocity of the propagation </a:t>
            </a:r>
            <a:r>
              <a:rPr lang="en-US" altLang="ko-KR" sz="2400" dirty="0" smtClean="0"/>
              <a:t>channel [</a:t>
            </a:r>
            <a:r>
              <a:rPr lang="en-US" altLang="ko-KR" sz="2400" dirty="0"/>
              <a:t>2]</a:t>
            </a:r>
          </a:p>
          <a:p>
            <a:pPr lvl="1"/>
            <a:r>
              <a:rPr lang="en-US" altLang="ko-KR" sz="2000" dirty="0"/>
              <a:t> Used as a source of common randomness</a:t>
            </a:r>
          </a:p>
          <a:p>
            <a:r>
              <a:rPr lang="en-US" altLang="ko-KR" sz="2400" dirty="0"/>
              <a:t>Spatial de-correlation assumption</a:t>
            </a:r>
          </a:p>
          <a:p>
            <a:pPr lvl="1"/>
            <a:r>
              <a:rPr lang="en-US" altLang="ko-KR" sz="2000" dirty="0"/>
              <a:t>The channel </a:t>
            </a:r>
            <a:r>
              <a:rPr lang="en-US" altLang="ko-KR" sz="2000" dirty="0" smtClean="0"/>
              <a:t>response is </a:t>
            </a:r>
            <a:r>
              <a:rPr lang="en-US" altLang="ko-KR" sz="2000" dirty="0"/>
              <a:t>location-specific</a:t>
            </a:r>
          </a:p>
          <a:p>
            <a:pPr lvl="1"/>
            <a:r>
              <a:rPr lang="en-US" altLang="ko-KR" sz="2000" dirty="0"/>
              <a:t>Secret key is extracted by exploiting random fluctuation </a:t>
            </a:r>
            <a:r>
              <a:rPr lang="en-US" altLang="ko-KR" sz="2000" dirty="0" smtClean="0"/>
              <a:t>of the wireless </a:t>
            </a:r>
            <a:r>
              <a:rPr lang="en-US" altLang="ko-KR" sz="2000" dirty="0"/>
              <a:t>channel</a:t>
            </a:r>
          </a:p>
          <a:p>
            <a:endParaRPr lang="ko-KR" altLang="en-US" sz="18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6</a:t>
            </a:fld>
            <a:endParaRPr lang="en-US" altLang="ko-KR"/>
          </a:p>
        </p:txBody>
      </p:sp>
      <p:pic>
        <p:nvPicPr>
          <p:cNvPr id="8" name="그림 7"/>
          <p:cNvPicPr>
            <a:picLocks noChangeAspect="1"/>
          </p:cNvPicPr>
          <p:nvPr/>
        </p:nvPicPr>
        <p:blipFill>
          <a:blip r:embed="rId2"/>
          <a:stretch>
            <a:fillRect/>
          </a:stretch>
        </p:blipFill>
        <p:spPr>
          <a:xfrm>
            <a:off x="1578529" y="4283352"/>
            <a:ext cx="5986942" cy="2071241"/>
          </a:xfrm>
          <a:prstGeom prst="rect">
            <a:avLst/>
          </a:prstGeom>
        </p:spPr>
      </p:pic>
    </p:spTree>
    <p:extLst>
      <p:ext uri="{BB962C8B-B14F-4D97-AF65-F5344CB8AC3E}">
        <p14:creationId xmlns:p14="http://schemas.microsoft.com/office/powerpoint/2010/main" val="67695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a:t>
            </a:r>
            <a:endParaRPr lang="ko-KR" altLang="en-US" dirty="0"/>
          </a:p>
        </p:txBody>
      </p:sp>
      <p:sp>
        <p:nvSpPr>
          <p:cNvPr id="3" name="내용 개체 틀 2"/>
          <p:cNvSpPr>
            <a:spLocks noGrp="1"/>
          </p:cNvSpPr>
          <p:nvPr>
            <p:ph idx="1"/>
          </p:nvPr>
        </p:nvSpPr>
        <p:spPr/>
        <p:txBody>
          <a:bodyPr/>
          <a:lstStyle/>
          <a:p>
            <a:r>
              <a:rPr lang="en-US" altLang="ko-KR" sz="2400" dirty="0" smtClean="0"/>
              <a:t>Channel impulse response</a:t>
            </a:r>
          </a:p>
          <a:p>
            <a:pPr lvl="1"/>
            <a:r>
              <a:rPr lang="en-US" altLang="ko-KR" sz="2000" dirty="0" smtClean="0"/>
              <a:t>In time domain, the channel gains for the dominant paths can be utilized as shared randomness</a:t>
            </a:r>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7</a:t>
            </a:fld>
            <a:endParaRPr lang="en-US" altLang="ko-KR"/>
          </a:p>
        </p:txBody>
      </p:sp>
      <p:pic>
        <p:nvPicPr>
          <p:cNvPr id="8" name="그림 5"/>
          <p:cNvPicPr>
            <a:picLocks noChangeAspect="1" noChangeArrowheads="1"/>
          </p:cNvPicPr>
          <p:nvPr/>
        </p:nvPicPr>
        <p:blipFill>
          <a:blip r:embed="rId2">
            <a:extLst>
              <a:ext uri="{28A0092B-C50C-407E-A947-70E740481C1C}">
                <a14:useLocalDpi xmlns:a14="http://schemas.microsoft.com/office/drawing/2010/main" val="0"/>
              </a:ext>
            </a:extLst>
          </a:blip>
          <a:srcRect l="8263" t="52571" r="8249" b="7961"/>
          <a:stretch>
            <a:fillRect/>
          </a:stretch>
        </p:blipFill>
        <p:spPr bwMode="auto">
          <a:xfrm>
            <a:off x="2058331" y="3434531"/>
            <a:ext cx="51035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81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Secret Key Agreement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8</a:t>
            </a:fld>
            <a:endParaRPr lang="en-US" altLang="ko-KR"/>
          </a:p>
        </p:txBody>
      </p:sp>
      <p:grpSp>
        <p:nvGrpSpPr>
          <p:cNvPr id="118" name="그룹 117"/>
          <p:cNvGrpSpPr/>
          <p:nvPr/>
        </p:nvGrpSpPr>
        <p:grpSpPr>
          <a:xfrm>
            <a:off x="2231740" y="1708911"/>
            <a:ext cx="6801083" cy="4695149"/>
            <a:chOff x="2231740" y="1708911"/>
            <a:chExt cx="6801083" cy="4695149"/>
          </a:xfrm>
        </p:grpSpPr>
        <p:sp>
          <p:nvSpPr>
            <p:cNvPr id="8" name="직사각형 7"/>
            <p:cNvSpPr/>
            <p:nvPr/>
          </p:nvSpPr>
          <p:spPr bwMode="auto">
            <a:xfrm>
              <a:off x="2231740" y="1708911"/>
              <a:ext cx="4680520" cy="207546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 name="직사각형 9"/>
            <p:cNvSpPr/>
            <p:nvPr/>
          </p:nvSpPr>
          <p:spPr>
            <a:xfrm>
              <a:off x="2424853"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Alice (PD1)</a:t>
              </a:r>
              <a:endParaRPr lang="ko-KR" altLang="en-US" sz="800" dirty="0">
                <a:solidFill>
                  <a:schemeClr val="tx1"/>
                </a:solidFill>
              </a:endParaRPr>
            </a:p>
          </p:txBody>
        </p:sp>
        <p:sp>
          <p:nvSpPr>
            <p:cNvPr id="11" name="직사각형 10"/>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Bob (PD2)</a:t>
              </a:r>
              <a:endParaRPr lang="ko-KR" altLang="en-US" sz="800" dirty="0">
                <a:solidFill>
                  <a:schemeClr val="tx1"/>
                </a:solidFill>
              </a:endParaRPr>
            </a:p>
          </p:txBody>
        </p:sp>
        <p:sp>
          <p:nvSpPr>
            <p:cNvPr id="12" name="직사각형 11"/>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 name="직사각형 12"/>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4" name="직사각형 13"/>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15" name="직사각형 14"/>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16" name="그룹 15"/>
            <p:cNvGrpSpPr/>
            <p:nvPr/>
          </p:nvGrpSpPr>
          <p:grpSpPr>
            <a:xfrm>
              <a:off x="3733333" y="1988294"/>
              <a:ext cx="1615330" cy="191918"/>
              <a:chOff x="4080078" y="577850"/>
              <a:chExt cx="1671266" cy="279400"/>
            </a:xfrm>
          </p:grpSpPr>
          <p:cxnSp>
            <p:nvCxnSpPr>
              <p:cNvPr id="69" name="직선 화살표 연결선 68"/>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0" name="직선 화살표 연결선 69"/>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081203" y="1974305"/>
              <a:ext cx="963725" cy="230832"/>
            </a:xfrm>
            <a:prstGeom prst="rect">
              <a:avLst/>
            </a:prstGeom>
            <a:noFill/>
          </p:spPr>
          <p:txBody>
            <a:bodyPr wrap="none" rtlCol="0">
              <a:spAutoFit/>
            </a:bodyPr>
            <a:lstStyle/>
            <a:p>
              <a:r>
                <a:rPr lang="en-US" altLang="ko-KR" sz="900" dirty="0" smtClean="0"/>
                <a:t>Channel Probing</a:t>
              </a:r>
              <a:endParaRPr lang="ko-KR" altLang="en-US" sz="900" dirty="0"/>
            </a:p>
          </p:txBody>
        </p:sp>
        <p:cxnSp>
          <p:nvCxnSpPr>
            <p:cNvPr id="18" name="직선 화살표 연결선 17"/>
            <p:cNvCxnSpPr>
              <a:stCxn id="10" idx="2"/>
              <a:endCxn id="93" idx="0"/>
            </p:cNvCxnSpPr>
            <p:nvPr/>
          </p:nvCxnSpPr>
          <p:spPr>
            <a:xfrm flipH="1">
              <a:off x="3079092" y="2337237"/>
              <a:ext cx="1" cy="213181"/>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11" idx="2"/>
              <a:endCxn id="94" idx="0"/>
            </p:cNvCxnSpPr>
            <p:nvPr/>
          </p:nvCxnSpPr>
          <p:spPr>
            <a:xfrm flipH="1">
              <a:off x="6000212" y="2337236"/>
              <a:ext cx="2692" cy="21318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13" idx="2"/>
              <a:endCxn id="15" idx="0"/>
            </p:cNvCxnSpPr>
            <p:nvPr/>
          </p:nvCxnSpPr>
          <p:spPr>
            <a:xfrm>
              <a:off x="6000212" y="3656255"/>
              <a:ext cx="14503" cy="464874"/>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p:txBody>
        </p:sp>
        <p:sp>
          <p:nvSpPr>
            <p:cNvPr id="22" name="직사각형 21"/>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p:txBody>
        </p:sp>
        <mc:AlternateContent xmlns:mc="http://schemas.openxmlformats.org/markup-compatibility/2006" xmlns:a14="http://schemas.microsoft.com/office/drawing/2010/main">
          <mc:Choice Requires="a14">
            <p:sp>
              <p:nvSpPr>
                <p:cNvPr id="23" name="직사각형 22"/>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sSub>
                        <m:sSubPr>
                          <m:ctrlPr>
                            <a:rPr lang="en-US" altLang="ko-KR" sz="900" b="0" i="1" smtClean="0">
                              <a:solidFill>
                                <a:schemeClr val="tx1"/>
                              </a:solidFill>
                              <a:latin typeface="Cambria Math"/>
                            </a:rPr>
                          </m:ctrlPr>
                        </m:sSubPr>
                        <m:e>
                          <m:r>
                            <a:rPr lang="en-US" altLang="ko-KR" sz="900" b="0" i="1" smtClean="0">
                              <a:solidFill>
                                <a:schemeClr val="tx1"/>
                              </a:solidFill>
                              <a:latin typeface="Cambria Math" panose="02040503050406030204" pitchFamily="18" charset="0"/>
                            </a:rPr>
                            <m:t>𝐾</m:t>
                          </m:r>
                        </m:e>
                        <m:sub>
                          <m:r>
                            <a:rPr lang="en-US" altLang="ko-KR" sz="900" b="0" i="1" smtClean="0">
                              <a:solidFill>
                                <a:schemeClr val="tx1"/>
                              </a:solidFill>
                              <a:latin typeface="Cambria Math" panose="02040503050406030204" pitchFamily="18" charset="0"/>
                            </a:rPr>
                            <m:t>𝐴</m:t>
                          </m:r>
                        </m:sub>
                      </m:sSub>
                    </m:oMath>
                  </a14:m>
                  <a:endParaRPr lang="en-US" altLang="ko-KR" sz="900" dirty="0" smtClean="0">
                    <a:solidFill>
                      <a:schemeClr val="tx1"/>
                    </a:solidFill>
                  </a:endParaRPr>
                </a:p>
              </p:txBody>
            </p:sp>
          </mc:Choice>
          <mc:Fallback xmlns="">
            <p:sp>
              <p:nvSpPr>
                <p:cNvPr id="23" name="직사각형 22"/>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2381"/>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직사각형 23"/>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sSub>
                        <m:sSubPr>
                          <m:ctrlPr>
                            <a:rPr lang="en-US" altLang="ko-KR" sz="900" b="0" i="1" smtClean="0">
                              <a:solidFill>
                                <a:schemeClr val="tx1"/>
                              </a:solidFill>
                              <a:latin typeface="Cambria Math"/>
                            </a:rPr>
                          </m:ctrlPr>
                        </m:sSubPr>
                        <m:e>
                          <m:r>
                            <a:rPr lang="en-US" altLang="ko-KR" sz="900" b="0" i="1" smtClean="0">
                              <a:solidFill>
                                <a:schemeClr val="tx1"/>
                              </a:solidFill>
                              <a:latin typeface="Cambria Math" panose="02040503050406030204" pitchFamily="18" charset="0"/>
                            </a:rPr>
                            <m:t>𝐾</m:t>
                          </m:r>
                        </m:e>
                        <m:sub>
                          <m:r>
                            <a:rPr lang="en-US" altLang="ko-KR" sz="900" b="0" i="1" smtClean="0">
                              <a:solidFill>
                                <a:schemeClr val="tx1"/>
                              </a:solidFill>
                              <a:latin typeface="Cambria Math" panose="02040503050406030204" pitchFamily="18" charset="0"/>
                            </a:rPr>
                            <m:t>𝐵</m:t>
                          </m:r>
                        </m:sub>
                      </m:sSub>
                    </m:oMath>
                  </a14:m>
                  <a:endParaRPr lang="en-US" altLang="ko-KR" sz="900" dirty="0" smtClean="0">
                    <a:solidFill>
                      <a:schemeClr val="tx1"/>
                    </a:solidFill>
                  </a:endParaRPr>
                </a:p>
              </p:txBody>
            </p:sp>
          </mc:Choice>
          <mc:Fallback xmlns="">
            <p:sp>
              <p:nvSpPr>
                <p:cNvPr id="24" name="직사각형 23"/>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3"/>
                  <a:stretch>
                    <a:fillRect b="-2381"/>
                  </a:stretch>
                </a:blipFill>
                <a:ln w="19050">
                  <a:solidFill>
                    <a:srgbClr val="010101"/>
                  </a:solidFill>
                </a:ln>
              </p:spPr>
              <p:txBody>
                <a:bodyPr/>
                <a:lstStyle/>
                <a:p>
                  <a:r>
                    <a:rPr lang="ko-KR" altLang="en-US">
                      <a:noFill/>
                    </a:rPr>
                    <a:t> </a:t>
                  </a:r>
                </a:p>
              </p:txBody>
            </p:sp>
          </mc:Fallback>
        </mc:AlternateContent>
        <p:sp>
          <p:nvSpPr>
            <p:cNvPr id="27" name="직사각형 26"/>
            <p:cNvSpPr/>
            <p:nvPr/>
          </p:nvSpPr>
          <p:spPr>
            <a:xfrm>
              <a:off x="3872504"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solidFill>
                  <a:schemeClr val="tx1"/>
                </a:solidFill>
              </a:endParaRPr>
            </a:p>
            <a:p>
              <a:pPr algn="ctr"/>
              <a:endParaRPr lang="en-US" altLang="ko-KR" sz="800" dirty="0" smtClean="0">
                <a:solidFill>
                  <a:schemeClr val="tx1"/>
                </a:solidFill>
              </a:endParaRPr>
            </a:p>
            <a:p>
              <a:pPr algn="ctr"/>
              <a:endParaRPr lang="en-US" altLang="ko-KR" sz="800" dirty="0">
                <a:solidFill>
                  <a:schemeClr val="tx1"/>
                </a:solidFill>
              </a:endParaRPr>
            </a:p>
            <a:p>
              <a:pPr algn="ctr"/>
              <a:endParaRPr lang="ko-KR" altLang="en-US" sz="800" dirty="0">
                <a:solidFill>
                  <a:schemeClr val="tx1"/>
                </a:solidFill>
              </a:endParaRPr>
            </a:p>
          </p:txBody>
        </p:sp>
        <p:cxnSp>
          <p:nvCxnSpPr>
            <p:cNvPr id="29" name="직선 화살표 연결선 28"/>
            <p:cNvCxnSpPr>
              <a:stCxn id="14" idx="2"/>
              <a:endCxn id="21" idx="0"/>
            </p:cNvCxnSpPr>
            <p:nvPr/>
          </p:nvCxnSpPr>
          <p:spPr>
            <a:xfrm>
              <a:off x="3090904"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15" idx="2"/>
              <a:endCxn id="22" idx="0"/>
            </p:cNvCxnSpPr>
            <p:nvPr/>
          </p:nvCxnSpPr>
          <p:spPr>
            <a:xfrm>
              <a:off x="6014715"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a:stCxn id="21" idx="2"/>
              <a:endCxn id="23" idx="0"/>
            </p:cNvCxnSpPr>
            <p:nvPr/>
          </p:nvCxnSpPr>
          <p:spPr>
            <a:xfrm flipH="1">
              <a:off x="3089744"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a:stCxn id="22" idx="2"/>
              <a:endCxn id="24" idx="0"/>
            </p:cNvCxnSpPr>
            <p:nvPr/>
          </p:nvCxnSpPr>
          <p:spPr>
            <a:xfrm flipH="1">
              <a:off x="6013555"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37" name="그룹 36"/>
            <p:cNvGrpSpPr/>
            <p:nvPr/>
          </p:nvGrpSpPr>
          <p:grpSpPr>
            <a:xfrm>
              <a:off x="3745144" y="4263926"/>
              <a:ext cx="1615330" cy="191918"/>
              <a:chOff x="4080078" y="577850"/>
              <a:chExt cx="1671266" cy="279400"/>
            </a:xfrm>
          </p:grpSpPr>
          <p:cxnSp>
            <p:nvCxnSpPr>
              <p:cNvPr id="67" name="직선 화살표 연결선 66"/>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7" name="그룹 46"/>
            <p:cNvGrpSpPr/>
            <p:nvPr/>
          </p:nvGrpSpPr>
          <p:grpSpPr>
            <a:xfrm>
              <a:off x="3004882" y="3674771"/>
              <a:ext cx="188597" cy="446359"/>
              <a:chOff x="3888094" y="2985422"/>
              <a:chExt cx="255180" cy="649817"/>
            </a:xfrm>
          </p:grpSpPr>
          <p:cxnSp>
            <p:nvCxnSpPr>
              <p:cNvPr id="65" name="직선 화살표 연결선 64"/>
              <p:cNvCxnSpPr>
                <a:stCxn id="12" idx="2"/>
                <a:endCxn id="14" idx="0"/>
              </p:cNvCxnSpPr>
              <p:nvPr/>
            </p:nvCxnSpPr>
            <p:spPr>
              <a:xfrm>
                <a:off x="4002916" y="2985422"/>
                <a:ext cx="1570" cy="6498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직선 연결선 47"/>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그룹 48"/>
            <p:cNvGrpSpPr/>
            <p:nvPr/>
          </p:nvGrpSpPr>
          <p:grpSpPr>
            <a:xfrm>
              <a:off x="2995446" y="4589564"/>
              <a:ext cx="188597" cy="392876"/>
              <a:chOff x="3875327" y="2352984"/>
              <a:chExt cx="255180" cy="571959"/>
            </a:xfrm>
          </p:grpSpPr>
          <p:cxnSp>
            <p:nvCxnSpPr>
              <p:cNvPr id="63" name="직선 화살표 연결선 62"/>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그룹 49"/>
            <p:cNvGrpSpPr/>
            <p:nvPr/>
          </p:nvGrpSpPr>
          <p:grpSpPr>
            <a:xfrm>
              <a:off x="5920416" y="4598642"/>
              <a:ext cx="188597" cy="392876"/>
              <a:chOff x="3875327" y="2352984"/>
              <a:chExt cx="255180" cy="571959"/>
            </a:xfrm>
          </p:grpSpPr>
          <p:cxnSp>
            <p:nvCxnSpPr>
              <p:cNvPr id="61" name="직선 화살표 연결선 60"/>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3193479" y="3616758"/>
                  <a:ext cx="492319"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𝑛</m:t>
                      </m:r>
                    </m:oMath>
                  </a14:m>
                  <a:r>
                    <a:rPr lang="en-US" altLang="ko-KR" sz="900" dirty="0" smtClean="0"/>
                    <a:t>-bits</a:t>
                  </a:r>
                  <a:endParaRPr lang="ko-KR" altLang="en-US" sz="9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193479" y="3616758"/>
                  <a:ext cx="492319" cy="230832"/>
                </a:xfrm>
                <a:prstGeom prst="rect">
                  <a:avLst/>
                </a:prstGeom>
                <a:blipFill rotWithShape="0">
                  <a:blip r:embed="rId4"/>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126724" y="3616758"/>
                  <a:ext cx="492319"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𝑛</m:t>
                      </m:r>
                    </m:oMath>
                  </a14:m>
                  <a:r>
                    <a:rPr lang="en-US" altLang="ko-KR" sz="900" dirty="0" smtClean="0"/>
                    <a:t>-bits</a:t>
                  </a:r>
                  <a:endParaRPr lang="ko-KR" altLang="en-US" sz="9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126724" y="3616758"/>
                  <a:ext cx="492319" cy="230832"/>
                </a:xfrm>
                <a:prstGeom prst="rect">
                  <a:avLst/>
                </a:prstGeom>
                <a:blipFill rotWithShape="0">
                  <a:blip r:embed="rId4"/>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193479" y="4622904"/>
                  <a:ext cx="492112"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𝑘</m:t>
                      </m:r>
                    </m:oMath>
                  </a14:m>
                  <a:r>
                    <a:rPr lang="en-US" altLang="ko-KR" sz="900" dirty="0" smtClean="0"/>
                    <a:t>-bits</a:t>
                  </a:r>
                  <a:endParaRPr lang="ko-KR" altLang="en-US" sz="9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193479" y="4622904"/>
                  <a:ext cx="492112" cy="230832"/>
                </a:xfrm>
                <a:prstGeom prst="rect">
                  <a:avLst/>
                </a:prstGeom>
                <a:blipFill rotWithShape="0">
                  <a:blip r:embed="rId5"/>
                  <a:stretch>
                    <a:fillRect b="-105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126726" y="4622904"/>
                  <a:ext cx="492112"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𝑘</m:t>
                      </m:r>
                    </m:oMath>
                  </a14:m>
                  <a:r>
                    <a:rPr lang="en-US" altLang="ko-KR" sz="900" dirty="0" smtClean="0"/>
                    <a:t>-bits</a:t>
                  </a:r>
                  <a:endParaRPr lang="ko-KR" altLang="en-US" sz="9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26726" y="4622904"/>
                  <a:ext cx="492112" cy="230832"/>
                </a:xfrm>
                <a:prstGeom prst="rect">
                  <a:avLst/>
                </a:prstGeom>
                <a:blipFill rotWithShape="0">
                  <a:blip r:embed="rId5"/>
                  <a:stretch>
                    <a:fillRect b="-10526"/>
                  </a:stretch>
                </a:blipFill>
              </p:spPr>
              <p:txBody>
                <a:bodyPr/>
                <a:lstStyle/>
                <a:p>
                  <a:r>
                    <a:rPr lang="ko-KR" altLang="en-US">
                      <a:noFill/>
                    </a:rPr>
                    <a:t> </a:t>
                  </a:r>
                </a:p>
              </p:txBody>
            </p:sp>
          </mc:Fallback>
        </mc:AlternateContent>
        <p:sp>
          <p:nvSpPr>
            <p:cNvPr id="59" name="직사각형 58"/>
            <p:cNvSpPr/>
            <p:nvPr/>
          </p:nvSpPr>
          <p:spPr>
            <a:xfrm>
              <a:off x="3921416" y="4182946"/>
              <a:ext cx="1237678" cy="161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Syndrome</a:t>
              </a:r>
              <a:endParaRPr lang="ko-KR" altLang="en-US" sz="900" dirty="0">
                <a:solidFill>
                  <a:schemeClr val="tx1"/>
                </a:solidFill>
              </a:endParaRPr>
            </a:p>
          </p:txBody>
        </p:sp>
        <p:sp>
          <p:nvSpPr>
            <p:cNvPr id="60" name="직사각형 59"/>
            <p:cNvSpPr/>
            <p:nvPr/>
          </p:nvSpPr>
          <p:spPr>
            <a:xfrm>
              <a:off x="3921416" y="4375666"/>
              <a:ext cx="1237678"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Agree/Disagree</a:t>
              </a:r>
              <a:endParaRPr lang="ko-KR" altLang="en-US" sz="900" dirty="0">
                <a:solidFill>
                  <a:schemeClr val="tx1"/>
                </a:solidFill>
              </a:endParaRPr>
            </a:p>
          </p:txBody>
        </p:sp>
        <p:sp>
          <p:nvSpPr>
            <p:cNvPr id="75" name="직사각형 74"/>
            <p:cNvSpPr/>
            <p:nvPr/>
          </p:nvSpPr>
          <p:spPr>
            <a:xfrm>
              <a:off x="5359315" y="6165304"/>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Randomness Test</a:t>
              </a:r>
            </a:p>
          </p:txBody>
        </p:sp>
        <p:cxnSp>
          <p:nvCxnSpPr>
            <p:cNvPr id="77" name="직선 화살표 연결선 76"/>
            <p:cNvCxnSpPr>
              <a:endCxn id="75" idx="0"/>
            </p:cNvCxnSpPr>
            <p:nvPr/>
          </p:nvCxnSpPr>
          <p:spPr>
            <a:xfrm>
              <a:off x="6013555" y="5979749"/>
              <a:ext cx="0" cy="185555"/>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84" name="직사각형 83"/>
            <p:cNvSpPr/>
            <p:nvPr/>
          </p:nvSpPr>
          <p:spPr bwMode="auto">
            <a:xfrm>
              <a:off x="2243551" y="3959423"/>
              <a:ext cx="4680520" cy="157360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오른쪽 중괄호 84"/>
            <p:cNvSpPr/>
            <p:nvPr/>
          </p:nvSpPr>
          <p:spPr bwMode="auto">
            <a:xfrm>
              <a:off x="6981761" y="1708911"/>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 name="직사각형 92"/>
            <p:cNvSpPr/>
            <p:nvPr/>
          </p:nvSpPr>
          <p:spPr>
            <a:xfrm>
              <a:off x="242485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4" name="직사각형 93"/>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8" name="TextBox 97"/>
            <p:cNvSpPr txBox="1"/>
            <p:nvPr/>
          </p:nvSpPr>
          <p:spPr>
            <a:xfrm>
              <a:off x="7341801" y="2564322"/>
              <a:ext cx="1550679" cy="461665"/>
            </a:xfrm>
            <a:prstGeom prst="rect">
              <a:avLst/>
            </a:prstGeom>
            <a:noFill/>
          </p:spPr>
          <p:txBody>
            <a:bodyPr wrap="square" rtlCol="0">
              <a:spAutoFit/>
            </a:bodyPr>
            <a:lstStyle/>
            <a:p>
              <a:r>
                <a:rPr lang="en-US" altLang="ko-KR" i="1" dirty="0" smtClean="0">
                  <a:solidFill>
                    <a:srgbClr val="FF0000"/>
                  </a:solidFill>
                </a:rPr>
                <a:t>Randomness Sharing</a:t>
              </a:r>
              <a:r>
                <a:rPr lang="en-US" altLang="ko-KR" i="1" dirty="0" smtClean="0"/>
                <a:t> Protocol</a:t>
              </a:r>
              <a:endParaRPr lang="ko-KR" altLang="en-US" i="1" dirty="0"/>
            </a:p>
          </p:txBody>
        </p:sp>
        <p:cxnSp>
          <p:nvCxnSpPr>
            <p:cNvPr id="100" name="직선 화살표 연결선 99"/>
            <p:cNvCxnSpPr>
              <a:stCxn id="93" idx="2"/>
              <a:endCxn id="12" idx="0"/>
            </p:cNvCxnSpPr>
            <p:nvPr/>
          </p:nvCxnSpPr>
          <p:spPr>
            <a:xfrm>
              <a:off x="3079092" y="3027930"/>
              <a:ext cx="10652" cy="21043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직선 화살표 연결선 103"/>
            <p:cNvCxnSpPr>
              <a:stCxn id="94" idx="2"/>
              <a:endCxn id="13" idx="0"/>
            </p:cNvCxnSpPr>
            <p:nvPr/>
          </p:nvCxnSpPr>
          <p:spPr>
            <a:xfrm>
              <a:off x="6000212" y="3027930"/>
              <a:ext cx="0" cy="1919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13" name="오른쪽 중괄호 112"/>
            <p:cNvSpPr/>
            <p:nvPr/>
          </p:nvSpPr>
          <p:spPr bwMode="auto">
            <a:xfrm>
              <a:off x="6981761" y="3959423"/>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4" name="TextBox 113"/>
            <p:cNvSpPr txBox="1"/>
            <p:nvPr/>
          </p:nvSpPr>
          <p:spPr>
            <a:xfrm>
              <a:off x="7347472" y="4439742"/>
              <a:ext cx="1685351" cy="646331"/>
            </a:xfrm>
            <a:prstGeom prst="rect">
              <a:avLst/>
            </a:prstGeom>
            <a:noFill/>
          </p:spPr>
          <p:txBody>
            <a:bodyPr wrap="square" rtlCol="0">
              <a:spAutoFit/>
            </a:bodyPr>
            <a:lstStyle/>
            <a:p>
              <a:r>
                <a:rPr lang="en-US" altLang="ko-KR" i="1" dirty="0" smtClean="0">
                  <a:solidFill>
                    <a:srgbClr val="FF0000"/>
                  </a:solidFill>
                </a:rPr>
                <a:t>Post Processing</a:t>
              </a:r>
              <a:r>
                <a:rPr lang="en-US" altLang="ko-KR" i="1" dirty="0" smtClean="0"/>
                <a:t> Protocol For Key Extraction</a:t>
              </a:r>
              <a:endParaRPr lang="ko-KR" altLang="en-US" i="1" dirty="0"/>
            </a:p>
          </p:txBody>
        </p:sp>
      </p:grpSp>
    </p:spTree>
    <p:extLst>
      <p:ext uri="{BB962C8B-B14F-4D97-AF65-F5344CB8AC3E}">
        <p14:creationId xmlns:p14="http://schemas.microsoft.com/office/powerpoint/2010/main" val="2040362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Randomness Sharing Protocol</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800" dirty="0" smtClean="0"/>
                  <a:t>Mode 1</a:t>
                </a:r>
              </a:p>
              <a:p>
                <a:pPr lvl="1"/>
                <a:r>
                  <a:rPr lang="en-US" altLang="ko-KR" sz="2400" dirty="0" smtClean="0"/>
                  <a:t>Use case : a legitimate</a:t>
                </a:r>
                <a:r>
                  <a:rPr lang="en-US" altLang="ko-KR" sz="2400" dirty="0" smtClean="0">
                    <a:solidFill>
                      <a:schemeClr val="tx1"/>
                    </a:solidFill>
                  </a:rPr>
                  <a:t> terminal proceeds secure communication after enough time has passed since it joins a network</a:t>
                </a:r>
              </a:p>
              <a:p>
                <a:pPr lvl="2"/>
                <a:r>
                  <a:rPr lang="en-US" altLang="ko-KR" sz="2000" dirty="0" smtClean="0">
                    <a:solidFill>
                      <a:schemeClr val="tx1"/>
                    </a:solidFill>
                  </a:rPr>
                  <a:t>Extracting randomness from channel estimation results </a:t>
                </a:r>
                <a:r>
                  <a:rPr lang="en-US" altLang="ko-KR" sz="2000" dirty="0">
                    <a:solidFill>
                      <a:schemeClr val="tx1"/>
                    </a:solidFill>
                  </a:rPr>
                  <a:t>while e</a:t>
                </a:r>
                <a:r>
                  <a:rPr lang="en-US" altLang="ko-KR" sz="2000" dirty="0" smtClean="0">
                    <a:solidFill>
                      <a:schemeClr val="tx1"/>
                    </a:solidFill>
                  </a:rPr>
                  <a:t>xchanging </a:t>
                </a:r>
                <a:r>
                  <a:rPr lang="en-US" altLang="ko-KR" sz="2000" dirty="0">
                    <a:solidFill>
                      <a:schemeClr val="tx1"/>
                    </a:solidFill>
                  </a:rPr>
                  <a:t>data for insecure </a:t>
                </a:r>
                <a:r>
                  <a:rPr lang="en-US" altLang="ko-KR" sz="2000" dirty="0" smtClean="0">
                    <a:solidFill>
                      <a:schemeClr val="tx1"/>
                    </a:solidFill>
                  </a:rPr>
                  <a:t>communication</a:t>
                </a:r>
              </a:p>
              <a:p>
                <a:pPr lvl="2"/>
                <a:r>
                  <a:rPr lang="en-US" altLang="ko-KR" sz="2000" dirty="0" smtClean="0">
                    <a:solidFill>
                      <a:schemeClr val="tx1"/>
                    </a:solidFill>
                  </a:rPr>
                  <a:t>Saving latest </a:t>
                </a:r>
                <a14:m>
                  <m:oMath xmlns:m="http://schemas.openxmlformats.org/officeDocument/2006/math">
                    <m:r>
                      <a:rPr lang="en-US" altLang="ko-KR" sz="2000" b="0" i="1" smtClean="0">
                        <a:solidFill>
                          <a:schemeClr val="tx1"/>
                        </a:solidFill>
                        <a:latin typeface="Cambria Math" panose="02040503050406030204" pitchFamily="18" charset="0"/>
                      </a:rPr>
                      <m:t>𝑁</m:t>
                    </m:r>
                  </m:oMath>
                </a14:m>
                <a:r>
                  <a:rPr lang="en-US" altLang="ko-KR" sz="2000" dirty="0" smtClean="0">
                    <a:solidFill>
                      <a:schemeClr val="tx1"/>
                    </a:solidFill>
                  </a:rPr>
                  <a:t> random bits and continuously renew them</a:t>
                </a:r>
                <a:endParaRPr lang="en-US" altLang="ko-KR" sz="2000" dirty="0" smtClean="0">
                  <a:solidFill>
                    <a:srgbClr val="C00000"/>
                  </a:solidFill>
                </a:endParaRPr>
              </a:p>
              <a:p>
                <a:pPr lvl="2"/>
                <a:r>
                  <a:rPr lang="en-US" altLang="ko-KR" sz="2000" dirty="0" smtClean="0"/>
                  <a:t>If gathered random bits are not enough </a:t>
                </a:r>
                <a14:m>
                  <m:oMath xmlns:m="http://schemas.openxmlformats.org/officeDocument/2006/math">
                    <m:d>
                      <m:dPr>
                        <m:ctrlPr>
                          <a:rPr lang="en-US" altLang="ko-KR" sz="2000" b="0" i="1" smtClean="0">
                            <a:latin typeface="Cambria Math"/>
                          </a:rPr>
                        </m:ctrlPr>
                      </m:dPr>
                      <m:e>
                        <m:r>
                          <a:rPr lang="en-US" altLang="ko-KR" sz="2000" b="0" i="1" smtClean="0">
                            <a:latin typeface="Cambria Math" panose="02040503050406030204" pitchFamily="18" charset="0"/>
                          </a:rPr>
                          <m:t>&lt;</m:t>
                        </m:r>
                        <m:r>
                          <a:rPr lang="en-US" altLang="ko-KR" sz="2000" b="0" i="1" smtClean="0">
                            <a:latin typeface="Cambria Math" panose="02040503050406030204" pitchFamily="18" charset="0"/>
                          </a:rPr>
                          <m:t>𝑁</m:t>
                        </m:r>
                      </m:e>
                    </m:d>
                  </m:oMath>
                </a14:m>
                <a:r>
                  <a:rPr lang="en-US" altLang="ko-KR" sz="2000" dirty="0" smtClean="0"/>
                  <a:t>, switch to mode 2</a:t>
                </a:r>
              </a:p>
              <a:p>
                <a:pPr lvl="2"/>
                <a:r>
                  <a:rPr lang="en-US" altLang="ko-KR" sz="2000" dirty="0" smtClean="0"/>
                  <a:t>Before secure communication, proceed secret key extraction through information reconciliation and privacy amplification</a:t>
                </a:r>
                <a:endParaRPr lang="ko-KR" altLang="en-US"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1412" t="-1481" r="-549" b="-9037"/>
                </a:stretch>
              </a:blipFill>
            </p:spPr>
            <p:txBody>
              <a:bodyPr/>
              <a:lstStyle/>
              <a:p>
                <a:r>
                  <a:rPr 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May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9</a:t>
            </a:fld>
            <a:endParaRPr lang="en-US" altLang="ko-KR"/>
          </a:p>
        </p:txBody>
      </p:sp>
    </p:spTree>
    <p:extLst>
      <p:ext uri="{BB962C8B-B14F-4D97-AF65-F5344CB8AC3E}">
        <p14:creationId xmlns:p14="http://schemas.microsoft.com/office/powerpoint/2010/main" val="1832791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3234</TotalTime>
  <Words>2025</Words>
  <Application>Microsoft Office PowerPoint</Application>
  <PresentationFormat>화면 슬라이드 쇼(4:3)</PresentationFormat>
  <Paragraphs>318</Paragraphs>
  <Slides>23</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23</vt:i4>
      </vt:variant>
    </vt:vector>
  </HeadingPairs>
  <TitlesOfParts>
    <vt:vector size="25" baseType="lpstr">
      <vt:lpstr>Office 테마</vt:lpstr>
      <vt:lpstr>Visio</vt:lpstr>
      <vt:lpstr>PowerPoint 프레젠테이션</vt:lpstr>
      <vt:lpstr>Secret key agreement protocol for IEEE 802.15.8 PAC</vt:lpstr>
      <vt:lpstr>Introduction</vt:lpstr>
      <vt:lpstr>Introduction</vt:lpstr>
      <vt:lpstr>General Secret Key Agreement Protocol</vt:lpstr>
      <vt:lpstr>Randomness Sharing</vt:lpstr>
      <vt:lpstr>Randomness Sharing</vt:lpstr>
      <vt:lpstr>Secret Key Agreement Protocol</vt:lpstr>
      <vt:lpstr>Randomness Sharing Protocol</vt:lpstr>
      <vt:lpstr>Randomness Sharing Protocol</vt:lpstr>
      <vt:lpstr>Randomness Sharing Protocol</vt:lpstr>
      <vt:lpstr>Randomness Sharing Protocol</vt:lpstr>
      <vt:lpstr>Secret Key Agreement Protocol</vt:lpstr>
      <vt:lpstr>Common Key Extraction Protocol</vt:lpstr>
      <vt:lpstr>Common Key Extraction Protocol</vt:lpstr>
      <vt:lpstr>Common Key Extraction Protocol</vt:lpstr>
      <vt:lpstr>Feasibility of the Proposed Protocol</vt:lpstr>
      <vt:lpstr>Experimental Environment</vt:lpstr>
      <vt:lpstr>Experimental Layout</vt:lpstr>
      <vt:lpstr>Feasibility of proposed protocol</vt:lpstr>
      <vt:lpstr>Other works for the proof of concepts</vt:lpstr>
      <vt:lpstr>Conclusion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ssyun</dc:creator>
  <cp:keywords/>
  <dc:description>&lt;doc#&gt;</dc:description>
  <cp:lastModifiedBy>bjk</cp:lastModifiedBy>
  <cp:revision>145</cp:revision>
  <cp:lastPrinted>2015-05-06T11:43:02Z</cp:lastPrinted>
  <dcterms:created xsi:type="dcterms:W3CDTF">2014-07-01T10:06:42Z</dcterms:created>
  <dcterms:modified xsi:type="dcterms:W3CDTF">2015-05-09T08:10:15Z</dcterms:modified>
</cp:coreProperties>
</file>