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91" r:id="rId3"/>
    <p:sldId id="293" r:id="rId4"/>
    <p:sldId id="295" r:id="rId5"/>
    <p:sldId id="294" r:id="rId6"/>
    <p:sldId id="292" r:id="rId7"/>
    <p:sldId id="290" r:id="rId8"/>
    <p:sldId id="288" r:id="rId9"/>
    <p:sldId id="289"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58" autoAdjust="0"/>
  </p:normalViewPr>
  <p:slideViewPr>
    <p:cSldViewPr>
      <p:cViewPr>
        <p:scale>
          <a:sx n="77" d="100"/>
          <a:sy n="77" d="100"/>
        </p:scale>
        <p:origin x="-1218" y="-72"/>
      </p:cViewPr>
      <p:guideLst>
        <p:guide orient="horz" pos="2160"/>
        <p:guide pos="2880"/>
      </p:guideLst>
    </p:cSldViewPr>
  </p:slideViewPr>
  <p:notesTextViewPr>
    <p:cViewPr>
      <p:scale>
        <a:sx n="1" d="1"/>
        <a:sy n="1" d="1"/>
      </p:scale>
      <p:origin x="0" y="0"/>
    </p:cViewPr>
  </p:notesTextViewPr>
  <p:notesViewPr>
    <p:cSldViewPr>
      <p:cViewPr varScale="1">
        <p:scale>
          <a:sx n="98" d="100"/>
          <a:sy n="98" d="100"/>
        </p:scale>
        <p:origin x="-696" y="-11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53093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2</a:t>
            </a:fld>
            <a:endParaRPr lang="en-US" altLang="ko-KR"/>
          </a:p>
        </p:txBody>
      </p:sp>
    </p:spTree>
    <p:extLst>
      <p:ext uri="{BB962C8B-B14F-4D97-AF65-F5344CB8AC3E}">
        <p14:creationId xmlns:p14="http://schemas.microsoft.com/office/powerpoint/2010/main" val="1627817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5</a:t>
            </a:fld>
            <a:endParaRPr lang="en-US" altLang="ko-KR"/>
          </a:p>
        </p:txBody>
      </p:sp>
    </p:spTree>
    <p:extLst>
      <p:ext uri="{BB962C8B-B14F-4D97-AF65-F5344CB8AC3E}">
        <p14:creationId xmlns:p14="http://schemas.microsoft.com/office/powerpoint/2010/main" val="362007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Junhyeong</a:t>
            </a:r>
            <a:r>
              <a:rPr lang="en-US" altLang="ko-KR" dirty="0" smtClean="0"/>
              <a:t>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Junhyeong</a:t>
            </a:r>
            <a:r>
              <a:rPr lang="en-US" altLang="ko-KR" dirty="0" smtClean="0"/>
              <a:t>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a:t>
            </a:r>
            <a:r>
              <a:rPr lang="en-US" altLang="ko-KR" sz="1400" b="1">
                <a:ea typeface="굴림" charset="-127"/>
              </a:rPr>
              <a:t>IEEE </a:t>
            </a:r>
            <a:r>
              <a:rPr lang="en-US" altLang="ko-KR" sz="1400" b="1" smtClean="0">
                <a:ea typeface="굴림" charset="-127"/>
              </a:rPr>
              <a:t>802.15-15-0337-00-hrrc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5/15-15-0152-01-hrrc-draft-ig-hrrc-call-for-participation.doc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dirty="0" smtClean="0"/>
              <a:t>May 2015</a:t>
            </a:r>
            <a:endParaRPr lang="en-US" altLang="ko-KR" dirty="0"/>
          </a:p>
        </p:txBody>
      </p:sp>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 Review of IG Activities after the March 2015 Plenary Session]</a:t>
            </a:r>
            <a:r>
              <a:rPr lang="en-US" altLang="ko-KR" sz="1600" dirty="0">
                <a:solidFill>
                  <a:schemeClr val="tx2"/>
                </a:solidFill>
                <a:ea typeface="굴림" charset="-127"/>
              </a:rPr>
              <a:t>	</a:t>
            </a:r>
          </a:p>
          <a:p>
            <a:r>
              <a:rPr lang="en-US" altLang="ko-KR" sz="1600" b="1" dirty="0">
                <a:solidFill>
                  <a:schemeClr val="tx2"/>
                </a:solidFill>
                <a:ea typeface="굴림" charset="-127"/>
              </a:rPr>
              <a:t>Date Submitted</a:t>
            </a:r>
            <a:r>
              <a:rPr lang="en-US" altLang="ko-KR" sz="1600" b="1">
                <a:solidFill>
                  <a:schemeClr val="tx2"/>
                </a:solidFill>
                <a:ea typeface="굴림" charset="-127"/>
              </a:rPr>
              <a:t>: </a:t>
            </a:r>
            <a:r>
              <a:rPr lang="en-US" altLang="ko-KR" sz="1600" smtClean="0">
                <a:solidFill>
                  <a:schemeClr val="tx2"/>
                </a:solidFill>
                <a:ea typeface="굴림" charset="-127"/>
              </a:rPr>
              <a:t>[7 </a:t>
            </a:r>
            <a:r>
              <a:rPr lang="en-US" altLang="ko-KR" sz="1600" dirty="0" smtClean="0">
                <a:solidFill>
                  <a:schemeClr val="tx2"/>
                </a:solidFill>
                <a:ea typeface="굴림" charset="-127"/>
              </a:rPr>
              <a:t>May,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ea typeface="굴림" charset="-127"/>
              </a:rPr>
              <a:t>Junhyeong </a:t>
            </a:r>
            <a:r>
              <a:rPr lang="en-US" altLang="ko-KR" sz="1600" dirty="0" smtClean="0">
                <a:ea typeface="굴림" charset="-127"/>
              </a:rPr>
              <a:t>Kim, Bing Hui, </a:t>
            </a:r>
            <a:r>
              <a:rPr lang="en-US" altLang="ko-KR" sz="1600" dirty="0" err="1" smtClean="0">
                <a:ea typeface="굴림" charset="-127"/>
              </a:rPr>
              <a:t>Hee</a:t>
            </a:r>
            <a:r>
              <a:rPr lang="en-US" altLang="ko-KR" sz="1600" dirty="0" smtClean="0">
                <a:ea typeface="굴림" charset="-127"/>
              </a:rPr>
              <a:t>-Sang Chung, </a:t>
            </a:r>
            <a:r>
              <a:rPr lang="en-US" altLang="ko-KR" sz="1600" dirty="0" err="1" smtClean="0">
                <a:ea typeface="굴림" charset="-127"/>
              </a:rPr>
              <a:t>JunHwan</a:t>
            </a:r>
            <a:r>
              <a:rPr lang="en-US" altLang="ko-KR" sz="1600" dirty="0" smtClean="0">
                <a:ea typeface="굴림" charset="-127"/>
              </a:rPr>
              <a:t> Lee</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305-700, 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+82-42-860-6732</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 Review of Email </a:t>
            </a:r>
            <a:r>
              <a:rPr lang="en-US" altLang="ko-KR" sz="1600" dirty="0" smtClean="0">
                <a:solidFill>
                  <a:schemeClr val="tx2"/>
                </a:solidFill>
                <a:ea typeface="굴림" charset="-127"/>
              </a:rPr>
              <a:t>Discussions after Plenary meeting in Berlin]</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[For 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Future </a:t>
            </a:r>
            <a:r>
              <a:rPr lang="en-US" altLang="ko-KR" smtClean="0"/>
              <a:t>Plan</a:t>
            </a:r>
            <a:endParaRPr lang="ko-KR" altLang="en-US" dirty="0"/>
          </a:p>
        </p:txBody>
      </p:sp>
      <p:sp>
        <p:nvSpPr>
          <p:cNvPr id="3" name="내용 개체 틀 2"/>
          <p:cNvSpPr>
            <a:spLocks noGrp="1"/>
          </p:cNvSpPr>
          <p:nvPr>
            <p:ph idx="1"/>
          </p:nvPr>
        </p:nvSpPr>
        <p:spPr/>
        <p:txBody>
          <a:bodyPr/>
          <a:lstStyle/>
          <a:p>
            <a:r>
              <a:rPr lang="en-US" altLang="ko-KR" sz="2800" dirty="0" smtClean="0"/>
              <a:t>Plan to attend </a:t>
            </a:r>
            <a:r>
              <a:rPr lang="en-US" altLang="ko-KR" sz="2800" i="1" dirty="0" smtClean="0">
                <a:solidFill>
                  <a:srgbClr val="0000FF"/>
                </a:solidFill>
              </a:rPr>
              <a:t>Train Communications Systems 2015 Conference</a:t>
            </a:r>
            <a:r>
              <a:rPr lang="en-US" altLang="ko-KR" sz="2800" dirty="0"/>
              <a:t>, </a:t>
            </a:r>
            <a:r>
              <a:rPr lang="en-US" altLang="ko-KR" sz="2800" dirty="0" smtClean="0"/>
              <a:t>held </a:t>
            </a:r>
            <a:r>
              <a:rPr lang="en-US" altLang="ko-KR" sz="2800" dirty="0"/>
              <a:t>in June (10th and 11th), in </a:t>
            </a:r>
            <a:r>
              <a:rPr lang="en-US" altLang="ko-KR" sz="2800" dirty="0" smtClean="0"/>
              <a:t>London, and organized by BWCS</a:t>
            </a:r>
          </a:p>
          <a:p>
            <a:pPr lvl="1"/>
            <a:r>
              <a:rPr lang="en-US" altLang="ko-KR" sz="2400" dirty="0" smtClean="0"/>
              <a:t>The </a:t>
            </a:r>
            <a:r>
              <a:rPr lang="en-US" altLang="ko-KR" sz="2400" dirty="0" err="1" smtClean="0"/>
              <a:t>WiFi</a:t>
            </a:r>
            <a:r>
              <a:rPr lang="en-US" altLang="ko-KR" sz="2400" dirty="0" smtClean="0"/>
              <a:t> on train conference : directly focusing on the problems and opportunities of putting </a:t>
            </a:r>
            <a:r>
              <a:rPr lang="en-US" altLang="ko-KR" sz="2400" dirty="0" err="1" smtClean="0"/>
              <a:t>WiFi</a:t>
            </a:r>
            <a:r>
              <a:rPr lang="en-US" altLang="ko-KR" sz="2400" dirty="0" smtClean="0"/>
              <a:t> services onto trains</a:t>
            </a:r>
          </a:p>
          <a:p>
            <a:pPr lvl="1"/>
            <a:r>
              <a:rPr lang="en-US" altLang="ko-KR" sz="2400" dirty="0" smtClean="0"/>
              <a:t>To </a:t>
            </a:r>
            <a:r>
              <a:rPr lang="en-US" altLang="ko-KR" sz="2400" dirty="0"/>
              <a:t>learn about the current state of communications to moving trains </a:t>
            </a:r>
            <a:r>
              <a:rPr lang="en-US" altLang="ko-KR" sz="2400" dirty="0" smtClean="0"/>
              <a:t>and the solutions of various vendors to </a:t>
            </a:r>
            <a:r>
              <a:rPr lang="en-US" altLang="ko-KR" sz="2400" dirty="0"/>
              <a:t>meet </a:t>
            </a:r>
            <a:r>
              <a:rPr lang="en-US" altLang="ko-KR" sz="2400" dirty="0" smtClean="0"/>
              <a:t>growing demand</a:t>
            </a:r>
            <a:endParaRPr lang="ko-KR" altLang="en-US" sz="24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10</a:t>
            </a:fld>
            <a:endParaRPr lang="en-US" altLang="ko-KR"/>
          </a:p>
        </p:txBody>
      </p:sp>
    </p:spTree>
    <p:extLst>
      <p:ext uri="{BB962C8B-B14F-4D97-AF65-F5344CB8AC3E}">
        <p14:creationId xmlns:p14="http://schemas.microsoft.com/office/powerpoint/2010/main" val="892510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Discussions</a:t>
            </a:r>
            <a:endParaRPr lang="ko-KR" altLang="en-US" dirty="0"/>
          </a:p>
        </p:txBody>
      </p:sp>
      <p:sp>
        <p:nvSpPr>
          <p:cNvPr id="3" name="내용 개체 틀 2"/>
          <p:cNvSpPr>
            <a:spLocks noGrp="1"/>
          </p:cNvSpPr>
          <p:nvPr>
            <p:ph idx="1"/>
          </p:nvPr>
        </p:nvSpPr>
        <p:spPr/>
        <p:txBody>
          <a:bodyPr/>
          <a:lstStyle/>
          <a:p>
            <a:r>
              <a:rPr lang="en-US" altLang="ko-KR" sz="2800" dirty="0" smtClean="0"/>
              <a:t>Prof. </a:t>
            </a:r>
            <a:r>
              <a:rPr lang="en-US" altLang="ko-KR" sz="2800" dirty="0" err="1" smtClean="0"/>
              <a:t>Ke</a:t>
            </a:r>
            <a:r>
              <a:rPr lang="en-US" altLang="ko-KR" sz="2800" dirty="0" smtClean="0"/>
              <a:t> Guan</a:t>
            </a:r>
          </a:p>
          <a:p>
            <a:pPr lvl="1"/>
            <a:r>
              <a:rPr lang="en-US" altLang="ko-KR" sz="2400" dirty="0" smtClean="0"/>
              <a:t>An </a:t>
            </a:r>
            <a:r>
              <a:rPr lang="en-US" altLang="ko-KR" sz="2400" dirty="0" smtClean="0">
                <a:solidFill>
                  <a:srgbClr val="0000FF"/>
                </a:solidFill>
              </a:rPr>
              <a:t>Associate Professor</a:t>
            </a:r>
            <a:r>
              <a:rPr lang="en-US" altLang="ko-KR" sz="2400" dirty="0" smtClean="0"/>
              <a:t> of </a:t>
            </a:r>
          </a:p>
          <a:p>
            <a:pPr lvl="2"/>
            <a:r>
              <a:rPr lang="en-US" altLang="ko-KR" sz="2000" dirty="0" smtClean="0"/>
              <a:t>State Key Lab of Rail Traffic Control and Safety, </a:t>
            </a:r>
            <a:r>
              <a:rPr lang="en-US" altLang="ko-KR" sz="2000" dirty="0" smtClean="0">
                <a:solidFill>
                  <a:srgbClr val="0000FF"/>
                </a:solidFill>
              </a:rPr>
              <a:t>Beijing </a:t>
            </a:r>
            <a:r>
              <a:rPr lang="en-US" altLang="ko-KR" sz="2000" dirty="0" err="1" smtClean="0">
                <a:solidFill>
                  <a:srgbClr val="0000FF"/>
                </a:solidFill>
              </a:rPr>
              <a:t>Jiaotong</a:t>
            </a:r>
            <a:r>
              <a:rPr lang="en-US" altLang="ko-KR" sz="2000" dirty="0" smtClean="0">
                <a:solidFill>
                  <a:srgbClr val="0000FF"/>
                </a:solidFill>
              </a:rPr>
              <a:t> University </a:t>
            </a:r>
            <a:r>
              <a:rPr lang="en-US" altLang="ko-KR" sz="2000" dirty="0" smtClean="0"/>
              <a:t>(</a:t>
            </a:r>
            <a:r>
              <a:rPr lang="zh-CN" altLang="en-US" sz="2000" dirty="0"/>
              <a:t>北京交通大</a:t>
            </a:r>
            <a:r>
              <a:rPr lang="zh-CN" altLang="en-US" sz="2000" dirty="0" smtClean="0"/>
              <a:t>学</a:t>
            </a:r>
            <a:r>
              <a:rPr lang="en-US" altLang="zh-CN" sz="2000" dirty="0" smtClean="0"/>
              <a:t>)</a:t>
            </a:r>
            <a:endParaRPr lang="en-US" altLang="ko-KR" sz="2000" dirty="0" smtClean="0">
              <a:solidFill>
                <a:srgbClr val="0000FF"/>
              </a:solidFill>
            </a:endParaRPr>
          </a:p>
          <a:p>
            <a:pPr lvl="1"/>
            <a:r>
              <a:rPr lang="en-US" altLang="ko-KR" sz="2400" dirty="0" smtClean="0"/>
              <a:t>An expert in</a:t>
            </a:r>
          </a:p>
          <a:p>
            <a:pPr lvl="2"/>
            <a:r>
              <a:rPr lang="en-US" altLang="ko-KR" sz="2000" dirty="0" smtClean="0"/>
              <a:t>Propagation </a:t>
            </a:r>
            <a:r>
              <a:rPr lang="en-US" altLang="ko-KR" sz="2000" dirty="0"/>
              <a:t>and channel measurements and simulations in various railway </a:t>
            </a:r>
            <a:r>
              <a:rPr lang="en-US" altLang="ko-KR" sz="2000" dirty="0" smtClean="0"/>
              <a:t>scenarios</a:t>
            </a:r>
          </a:p>
          <a:p>
            <a:pPr lvl="3"/>
            <a:r>
              <a:rPr lang="de-DE" altLang="ko-KR" sz="1800" dirty="0" smtClean="0"/>
              <a:t>Joint research with </a:t>
            </a:r>
            <a:r>
              <a:rPr lang="de-DE" altLang="ko-KR" sz="1800" dirty="0"/>
              <a:t>Prof. Thomas Kuerner (TU Brauschweig</a:t>
            </a:r>
            <a:r>
              <a:rPr lang="de-DE" altLang="ko-KR" sz="1800" dirty="0" smtClean="0"/>
              <a:t>), who introduced the IG HRRC to Prof. Ke Guan</a:t>
            </a:r>
            <a:endParaRPr lang="en-US" altLang="ko-KR" sz="1800" dirty="0" smtClean="0"/>
          </a:p>
          <a:p>
            <a:pPr lvl="1"/>
            <a:endParaRPr lang="ko-KR" altLang="en-US" sz="24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2</a:t>
            </a:fld>
            <a:endParaRPr lang="en-US" altLang="ko-KR"/>
          </a:p>
        </p:txBody>
      </p:sp>
    </p:spTree>
    <p:extLst>
      <p:ext uri="{BB962C8B-B14F-4D97-AF65-F5344CB8AC3E}">
        <p14:creationId xmlns:p14="http://schemas.microsoft.com/office/powerpoint/2010/main" val="169871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Email Discussions</a:t>
            </a:r>
            <a:endParaRPr lang="ko-KR" altLang="en-US" dirty="0"/>
          </a:p>
        </p:txBody>
      </p:sp>
      <p:sp>
        <p:nvSpPr>
          <p:cNvPr id="3" name="내용 개체 틀 2"/>
          <p:cNvSpPr>
            <a:spLocks noGrp="1"/>
          </p:cNvSpPr>
          <p:nvPr>
            <p:ph idx="1"/>
          </p:nvPr>
        </p:nvSpPr>
        <p:spPr/>
        <p:txBody>
          <a:bodyPr/>
          <a:lstStyle/>
          <a:p>
            <a:r>
              <a:rPr lang="en-US" altLang="ko-KR" sz="2800" dirty="0" smtClean="0"/>
              <a:t>Prof. Guan plans to attend the upcoming meeting, probably in September</a:t>
            </a:r>
          </a:p>
          <a:p>
            <a:pPr lvl="1"/>
            <a:r>
              <a:rPr lang="en-US" altLang="ko-KR" sz="2400" dirty="0" smtClean="0"/>
              <a:t>Currently he and </a:t>
            </a:r>
            <a:r>
              <a:rPr lang="en-US" altLang="ko-KR" sz="2400" dirty="0"/>
              <a:t>his colleagues are very interested </a:t>
            </a:r>
            <a:r>
              <a:rPr lang="en-US" altLang="ko-KR" sz="2400" dirty="0" smtClean="0"/>
              <a:t>in</a:t>
            </a:r>
          </a:p>
          <a:p>
            <a:pPr lvl="2"/>
            <a:r>
              <a:rPr lang="en-US" altLang="ko-KR" sz="2000" dirty="0" err="1" smtClean="0"/>
              <a:t>mmWave</a:t>
            </a:r>
            <a:r>
              <a:rPr lang="en-US" altLang="ko-KR" sz="2000" dirty="0" smtClean="0"/>
              <a:t> </a:t>
            </a:r>
            <a:r>
              <a:rPr lang="en-US" altLang="ko-KR" sz="2000" dirty="0"/>
              <a:t>or </a:t>
            </a:r>
            <a:r>
              <a:rPr lang="en-US" altLang="ko-KR" sz="2000" dirty="0" smtClean="0"/>
              <a:t>sub-</a:t>
            </a:r>
            <a:r>
              <a:rPr lang="en-US" altLang="ko-KR" sz="2000" dirty="0" err="1" smtClean="0"/>
              <a:t>mmWave</a:t>
            </a:r>
            <a:r>
              <a:rPr lang="en-US" altLang="ko-KR" sz="2000" dirty="0" smtClean="0"/>
              <a:t> used for railway</a:t>
            </a:r>
          </a:p>
          <a:p>
            <a:pPr lvl="1"/>
            <a:r>
              <a:rPr lang="en-US" altLang="ko-KR" sz="2400" dirty="0" smtClean="0"/>
              <a:t>Some contributions will be submitted</a:t>
            </a:r>
          </a:p>
          <a:p>
            <a:pPr lvl="2"/>
            <a:r>
              <a:rPr lang="en-US" altLang="ko-KR" sz="2000" dirty="0" smtClean="0"/>
              <a:t>Propagation </a:t>
            </a:r>
            <a:r>
              <a:rPr lang="en-US" altLang="ko-KR" sz="2000" dirty="0"/>
              <a:t>and channel characteristics </a:t>
            </a:r>
            <a:r>
              <a:rPr lang="en-US" altLang="ko-KR" sz="2000" dirty="0" smtClean="0"/>
              <a:t>of mm-wave </a:t>
            </a:r>
            <a:r>
              <a:rPr lang="en-US" altLang="ko-KR" sz="2000" dirty="0"/>
              <a:t>bands for </a:t>
            </a:r>
            <a:r>
              <a:rPr lang="en-US" altLang="ko-KR" sz="2000" dirty="0" smtClean="0"/>
              <a:t>railway</a:t>
            </a:r>
          </a:p>
          <a:p>
            <a:pPr lvl="2"/>
            <a:r>
              <a:rPr lang="en-US" altLang="ko-KR" sz="2000" dirty="0" smtClean="0"/>
              <a:t>Channel modeling and simulations</a:t>
            </a:r>
            <a:endParaRPr lang="ko-KR" altLang="en-US" sz="20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Tree>
    <p:extLst>
      <p:ext uri="{BB962C8B-B14F-4D97-AF65-F5344CB8AC3E}">
        <p14:creationId xmlns:p14="http://schemas.microsoft.com/office/powerpoint/2010/main" val="230163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Discussions</a:t>
            </a:r>
            <a:endParaRPr lang="ko-KR" altLang="en-US" dirty="0"/>
          </a:p>
        </p:txBody>
      </p:sp>
      <p:sp>
        <p:nvSpPr>
          <p:cNvPr id="3" name="내용 개체 틀 2"/>
          <p:cNvSpPr>
            <a:spLocks noGrp="1"/>
          </p:cNvSpPr>
          <p:nvPr>
            <p:ph idx="1"/>
          </p:nvPr>
        </p:nvSpPr>
        <p:spPr/>
        <p:txBody>
          <a:bodyPr/>
          <a:lstStyle/>
          <a:p>
            <a:r>
              <a:rPr lang="en-US" altLang="ko-KR" sz="2400" dirty="0"/>
              <a:t>Research experiences of his lab</a:t>
            </a:r>
          </a:p>
          <a:p>
            <a:pPr lvl="1"/>
            <a:r>
              <a:rPr lang="en-US" altLang="ko-KR" sz="2000" dirty="0"/>
              <a:t>Various railway communication systems</a:t>
            </a:r>
          </a:p>
          <a:p>
            <a:pPr lvl="2"/>
            <a:r>
              <a:rPr lang="en-US" altLang="ko-KR" sz="1800" dirty="0"/>
              <a:t>such as GSM-R and </a:t>
            </a:r>
            <a:r>
              <a:rPr lang="en-US" altLang="ko-KR" sz="1800" dirty="0" smtClean="0"/>
              <a:t>LTE-R</a:t>
            </a:r>
          </a:p>
          <a:p>
            <a:endParaRPr lang="en-US" altLang="ko-KR" sz="2400" dirty="0" smtClean="0"/>
          </a:p>
          <a:p>
            <a:r>
              <a:rPr lang="en-US" altLang="ko-KR" sz="2400" dirty="0" smtClean="0"/>
              <a:t>Three </a:t>
            </a:r>
            <a:r>
              <a:rPr lang="en-US" altLang="ko-KR" sz="2400" dirty="0"/>
              <a:t>ray-tracing simulators that have been validated by corresponding measurements:</a:t>
            </a:r>
          </a:p>
          <a:p>
            <a:pPr marL="800100" lvl="1" indent="-342900">
              <a:buFont typeface="+mj-lt"/>
              <a:buAutoNum type="arabicParenR"/>
            </a:pPr>
            <a:r>
              <a:rPr lang="en-US" altLang="ko-KR" sz="1800" dirty="0" smtClean="0"/>
              <a:t>A </a:t>
            </a:r>
            <a:r>
              <a:rPr lang="en-US" altLang="ko-KR" sz="1800" dirty="0"/>
              <a:t>ray-tracing simulator exclusive for channels inside arbitrary tunnels, i.e., various cross sections, straight or curved, etc., at sub-6 GHz.</a:t>
            </a:r>
          </a:p>
          <a:p>
            <a:pPr marL="800100" lvl="1" indent="-342900">
              <a:buFont typeface="+mj-lt"/>
              <a:buAutoNum type="arabicParenR"/>
            </a:pPr>
            <a:r>
              <a:rPr lang="en-US" altLang="ko-KR" sz="1800" dirty="0" smtClean="0"/>
              <a:t>A </a:t>
            </a:r>
            <a:r>
              <a:rPr lang="en-US" altLang="ko-KR" sz="1800" dirty="0"/>
              <a:t>ray-tracing simulator for dual-mobile channels, such as V2V, T2T, and so on, validated by measurements up to 15 GHz.</a:t>
            </a:r>
          </a:p>
          <a:p>
            <a:pPr marL="800100" lvl="1" indent="-342900">
              <a:buFont typeface="+mj-lt"/>
              <a:buAutoNum type="arabicParenR"/>
            </a:pPr>
            <a:r>
              <a:rPr lang="en-US" altLang="ko-KR" sz="1800" dirty="0" smtClean="0"/>
              <a:t>An </a:t>
            </a:r>
            <a:r>
              <a:rPr lang="en-US" altLang="ko-KR" sz="1800" dirty="0"/>
              <a:t>indoor </a:t>
            </a:r>
            <a:r>
              <a:rPr lang="en-US" altLang="ko-KR" sz="1800" dirty="0" err="1"/>
              <a:t>mmWave</a:t>
            </a:r>
            <a:r>
              <a:rPr lang="en-US" altLang="ko-KR" sz="1800" dirty="0"/>
              <a:t> static channel ray-tracing simulator validated by frequencies up to 300 GHz in various indoor environments</a:t>
            </a:r>
            <a:r>
              <a:rPr lang="en-US" altLang="ko-KR" sz="1800" dirty="0" smtClean="0"/>
              <a:t>.</a:t>
            </a:r>
            <a:endParaRPr lang="ko-KR" altLang="en-US" sz="24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Tree>
    <p:extLst>
      <p:ext uri="{BB962C8B-B14F-4D97-AF65-F5344CB8AC3E}">
        <p14:creationId xmlns:p14="http://schemas.microsoft.com/office/powerpoint/2010/main" val="1784461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Email Discussions</a:t>
            </a:r>
            <a:endParaRPr lang="ko-KR" altLang="en-US" dirty="0"/>
          </a:p>
        </p:txBody>
      </p:sp>
      <p:sp>
        <p:nvSpPr>
          <p:cNvPr id="3" name="내용 개체 틀 2"/>
          <p:cNvSpPr>
            <a:spLocks noGrp="1"/>
          </p:cNvSpPr>
          <p:nvPr>
            <p:ph idx="1"/>
          </p:nvPr>
        </p:nvSpPr>
        <p:spPr/>
        <p:txBody>
          <a:bodyPr/>
          <a:lstStyle/>
          <a:p>
            <a:r>
              <a:rPr lang="en-US" altLang="ko-KR" sz="2400" dirty="0" smtClean="0"/>
              <a:t>Dr. Hui provided detailed information that Prof. Guan requested and will discuss further via the reflector </a:t>
            </a:r>
          </a:p>
          <a:p>
            <a:pPr lvl="1"/>
            <a:r>
              <a:rPr lang="en-US" altLang="ko-KR" sz="2000" dirty="0" smtClean="0"/>
              <a:t>Some scenarios for HRRC</a:t>
            </a:r>
          </a:p>
          <a:p>
            <a:pPr lvl="1"/>
            <a:endParaRPr lang="en-US" altLang="ko-KR" sz="2000" dirty="0" smtClean="0"/>
          </a:p>
          <a:p>
            <a:pPr lvl="1"/>
            <a:endParaRPr lang="en-US" altLang="ko-KR" sz="2000" dirty="0"/>
          </a:p>
          <a:p>
            <a:pPr lvl="1"/>
            <a:endParaRPr lang="en-US" altLang="ko-KR" sz="2000" dirty="0" smtClean="0"/>
          </a:p>
          <a:p>
            <a:pPr lvl="1"/>
            <a:endParaRPr lang="en-US" altLang="ko-KR" sz="2000" dirty="0"/>
          </a:p>
          <a:p>
            <a:pPr lvl="1"/>
            <a:endParaRPr lang="en-US" altLang="ko-KR" sz="2000" dirty="0" smtClean="0"/>
          </a:p>
          <a:p>
            <a:pPr lvl="1"/>
            <a:endParaRPr lang="en-US" altLang="ko-KR" sz="2000" dirty="0" smtClean="0"/>
          </a:p>
          <a:p>
            <a:pPr lvl="1"/>
            <a:r>
              <a:rPr lang="en-US" altLang="ko-KR" sz="2000" dirty="0" smtClean="0"/>
              <a:t>Candidate frequency bands</a:t>
            </a:r>
          </a:p>
          <a:p>
            <a:pPr lvl="2"/>
            <a:r>
              <a:rPr lang="en-US" altLang="ko-KR" sz="1800" dirty="0" smtClean="0"/>
              <a:t>30 GHz, one of candidate frequencies for HRRC considered by ETRI </a:t>
            </a:r>
          </a:p>
          <a:p>
            <a:pPr lvl="2"/>
            <a:r>
              <a:rPr lang="en-US" altLang="ko-KR" sz="1800" dirty="0" smtClean="0"/>
              <a:t>Other </a:t>
            </a:r>
            <a:r>
              <a:rPr lang="en-US" altLang="ko-KR" sz="1800" dirty="0"/>
              <a:t>frequency (e.g., 18 GHz and 90 GHz etc</a:t>
            </a:r>
            <a:r>
              <a:rPr lang="en-US" altLang="ko-KR" sz="1800" dirty="0" smtClean="0"/>
              <a:t>.)</a:t>
            </a:r>
          </a:p>
          <a:p>
            <a:pPr lvl="3"/>
            <a:r>
              <a:rPr lang="en-US" altLang="ko-KR" sz="1400" dirty="0" smtClean="0"/>
              <a:t>Simulation comparison &amp; further discussion</a:t>
            </a:r>
          </a:p>
          <a:p>
            <a:pPr lvl="2"/>
            <a:endParaRPr lang="en-US" altLang="ko-KR" sz="1800" dirty="0" smtClean="0"/>
          </a:p>
          <a:p>
            <a:pPr lvl="2"/>
            <a:endParaRPr lang="en-US" altLang="ko-KR" sz="1800" dirty="0" smtClean="0"/>
          </a:p>
          <a:p>
            <a:pPr lvl="1"/>
            <a:endParaRPr lang="ko-KR" altLang="en-US" sz="20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300095527"/>
              </p:ext>
            </p:extLst>
          </p:nvPr>
        </p:nvGraphicFramePr>
        <p:xfrm>
          <a:off x="1115616" y="2708920"/>
          <a:ext cx="6768752" cy="1920240"/>
        </p:xfrm>
        <a:graphic>
          <a:graphicData uri="http://schemas.openxmlformats.org/drawingml/2006/table">
            <a:tbl>
              <a:tblPr firstRow="1" bandRow="1">
                <a:tableStyleId>{5940675A-B579-460E-94D1-54222C63F5DA}</a:tableStyleId>
              </a:tblPr>
              <a:tblGrid>
                <a:gridCol w="1390655"/>
                <a:gridCol w="1993721"/>
                <a:gridCol w="3384376"/>
              </a:tblGrid>
              <a:tr h="119256">
                <a:tc>
                  <a:txBody>
                    <a:bodyPr/>
                    <a:lstStyle/>
                    <a:p>
                      <a:pPr algn="ctr" latinLnBrk="1"/>
                      <a:endParaRPr lang="ko-KR" altLang="en-US" sz="1600" dirty="0"/>
                    </a:p>
                  </a:txBody>
                  <a:tcPr anchor="ctr">
                    <a:solidFill>
                      <a:schemeClr val="bg1"/>
                    </a:solidFill>
                  </a:tcPr>
                </a:tc>
                <a:tc>
                  <a:txBody>
                    <a:bodyPr/>
                    <a:lstStyle/>
                    <a:p>
                      <a:pPr algn="ctr" latinLnBrk="1"/>
                      <a:r>
                        <a:rPr lang="en-US" altLang="ko-KR" sz="1600" dirty="0" smtClean="0"/>
                        <a:t>Scenario</a:t>
                      </a:r>
                      <a:endParaRPr lang="ko-KR" altLang="en-US" sz="1600" dirty="0"/>
                    </a:p>
                  </a:txBody>
                  <a:tcPr anchor="ctr">
                    <a:solidFill>
                      <a:schemeClr val="bg1"/>
                    </a:solidFill>
                  </a:tcPr>
                </a:tc>
                <a:tc>
                  <a:txBody>
                    <a:bodyPr/>
                    <a:lstStyle/>
                    <a:p>
                      <a:pPr algn="ctr" latinLnBrk="1"/>
                      <a:r>
                        <a:rPr lang="en-US" altLang="ko-KR" sz="1600" dirty="0" smtClean="0"/>
                        <a:t>Remarks</a:t>
                      </a:r>
                      <a:endParaRPr lang="ko-KR" altLang="en-US" sz="1600" dirty="0"/>
                    </a:p>
                  </a:txBody>
                  <a:tcPr anchor="ctr"/>
                </a:tc>
              </a:tr>
              <a:tr h="195253">
                <a:tc>
                  <a:txBody>
                    <a:bodyPr/>
                    <a:lstStyle/>
                    <a:p>
                      <a:pPr algn="ctr" latinLnBrk="1"/>
                      <a:r>
                        <a:rPr lang="en-US" altLang="ko-KR" sz="1600" dirty="0" smtClean="0"/>
                        <a:t>Scenario 1</a:t>
                      </a:r>
                      <a:endParaRPr lang="ko-KR" altLang="en-US" sz="1600" dirty="0"/>
                    </a:p>
                  </a:txBody>
                  <a:tcPr anchor="ctr">
                    <a:solidFill>
                      <a:srgbClr val="FFFF00"/>
                    </a:solidFill>
                  </a:tcPr>
                </a:tc>
                <a:tc>
                  <a:txBody>
                    <a:bodyPr/>
                    <a:lstStyle/>
                    <a:p>
                      <a:pPr algn="ctr" latinLnBrk="1"/>
                      <a:r>
                        <a:rPr lang="en-US" altLang="ko-KR" sz="1600" dirty="0" smtClean="0"/>
                        <a:t>Subway</a:t>
                      </a:r>
                      <a:endParaRPr lang="ko-KR" altLang="en-US" sz="1600" dirty="0"/>
                    </a:p>
                  </a:txBody>
                  <a:tcPr anchor="ctr"/>
                </a:tc>
                <a:tc>
                  <a:txBody>
                    <a:bodyPr/>
                    <a:lstStyle/>
                    <a:p>
                      <a:pPr algn="l" latinLnBrk="1"/>
                      <a:r>
                        <a:rPr lang="en-US" altLang="ko-KR" sz="1600" dirty="0" smtClean="0"/>
                        <a:t>100km/h</a:t>
                      </a:r>
                      <a:endParaRPr lang="ko-KR" altLang="en-US" sz="1600" dirty="0"/>
                    </a:p>
                  </a:txBody>
                  <a:tcPr anchor="ctr"/>
                </a:tc>
              </a:tr>
              <a:tr h="299107">
                <a:tc>
                  <a:txBody>
                    <a:bodyPr/>
                    <a:lstStyle/>
                    <a:p>
                      <a:pPr algn="ctr" latinLnBrk="1"/>
                      <a:r>
                        <a:rPr lang="en-US" altLang="ko-KR" sz="1600" dirty="0" smtClean="0"/>
                        <a:t>Scenario 2</a:t>
                      </a:r>
                      <a:endParaRPr lang="ko-KR" altLang="en-US" sz="1600" dirty="0"/>
                    </a:p>
                  </a:txBody>
                  <a:tcPr anchor="ctr">
                    <a:solidFill>
                      <a:srgbClr val="FFFF00"/>
                    </a:solidFill>
                  </a:tcPr>
                </a:tc>
                <a:tc>
                  <a:txBody>
                    <a:bodyPr/>
                    <a:lstStyle/>
                    <a:p>
                      <a:pPr algn="ctr" latinLnBrk="1"/>
                      <a:r>
                        <a:rPr lang="en-US" altLang="ko-KR" sz="1600" dirty="0" smtClean="0"/>
                        <a:t>High-speed train</a:t>
                      </a:r>
                      <a:endParaRPr lang="ko-KR" altLang="en-US" sz="1600" dirty="0"/>
                    </a:p>
                  </a:txBody>
                  <a:tcPr anchor="ctr"/>
                </a:tc>
                <a:tc>
                  <a:txBody>
                    <a:bodyPr/>
                    <a:lstStyle/>
                    <a:p>
                      <a:pPr algn="l" latinLnBrk="1"/>
                      <a:r>
                        <a:rPr lang="en-US" altLang="ko-KR" sz="1600" b="1" dirty="0" smtClean="0">
                          <a:solidFill>
                            <a:srgbClr val="FF0000"/>
                          </a:solidFill>
                        </a:rPr>
                        <a:t>Up to 500km/h</a:t>
                      </a:r>
                      <a:r>
                        <a:rPr lang="en-US" altLang="ko-KR" sz="1600" dirty="0" smtClean="0"/>
                        <a:t>, </a:t>
                      </a:r>
                    </a:p>
                    <a:p>
                      <a:pPr algn="l" latinLnBrk="1"/>
                      <a:r>
                        <a:rPr lang="en-US" altLang="ko-KR" sz="1600" dirty="0" smtClean="0"/>
                        <a:t>but including normal-speed</a:t>
                      </a:r>
                      <a:r>
                        <a:rPr lang="en-US" altLang="ko-KR" sz="1600" baseline="0" dirty="0" smtClean="0"/>
                        <a:t> train</a:t>
                      </a:r>
                      <a:endParaRPr lang="ko-KR" altLang="en-US" sz="1600" dirty="0"/>
                    </a:p>
                  </a:txBody>
                  <a:tcPr anchor="ctr"/>
                </a:tc>
              </a:tr>
              <a:tr h="195253">
                <a:tc>
                  <a:txBody>
                    <a:bodyPr/>
                    <a:lstStyle/>
                    <a:p>
                      <a:pPr algn="ctr" latinLnBrk="1"/>
                      <a:r>
                        <a:rPr lang="en-US" altLang="ko-KR" sz="1600" dirty="0" smtClean="0"/>
                        <a:t>Scenario</a:t>
                      </a:r>
                      <a:r>
                        <a:rPr lang="en-US" altLang="ko-KR" sz="1600" baseline="0" dirty="0" smtClean="0"/>
                        <a:t> 3</a:t>
                      </a:r>
                      <a:endParaRPr lang="ko-KR" altLang="en-US" sz="1600" dirty="0"/>
                    </a:p>
                  </a:txBody>
                  <a:tcPr anchor="ctr"/>
                </a:tc>
                <a:tc>
                  <a:txBody>
                    <a:bodyPr/>
                    <a:lstStyle/>
                    <a:p>
                      <a:pPr algn="ctr" latinLnBrk="1"/>
                      <a:r>
                        <a:rPr lang="en-US" altLang="ko-KR" sz="1600" dirty="0" smtClean="0"/>
                        <a:t>High-speed</a:t>
                      </a:r>
                      <a:r>
                        <a:rPr lang="en-US" altLang="ko-KR" sz="1600" baseline="0" dirty="0" smtClean="0"/>
                        <a:t> bus</a:t>
                      </a:r>
                      <a:endParaRPr lang="ko-KR" altLang="en-US" sz="1600" dirty="0"/>
                    </a:p>
                  </a:txBody>
                  <a:tcPr anchor="ctr"/>
                </a:tc>
                <a:tc>
                  <a:txBody>
                    <a:bodyPr/>
                    <a:lstStyle/>
                    <a:p>
                      <a:pPr algn="l" latinLnBrk="1"/>
                      <a:r>
                        <a:rPr lang="en-US" altLang="ko-KR" sz="1600" dirty="0" smtClean="0"/>
                        <a:t>High way environment</a:t>
                      </a:r>
                      <a:endParaRPr lang="ko-KR" altLang="en-US" sz="1600" dirty="0"/>
                    </a:p>
                  </a:txBody>
                  <a:tcPr anchor="ctr"/>
                </a:tc>
              </a:tr>
              <a:tr h="195253">
                <a:tc>
                  <a:txBody>
                    <a:bodyPr/>
                    <a:lstStyle/>
                    <a:p>
                      <a:pPr algn="ctr" latinLnBrk="1"/>
                      <a:r>
                        <a:rPr lang="en-US" altLang="ko-KR" sz="1600" dirty="0" smtClean="0"/>
                        <a:t>Scenario 4</a:t>
                      </a:r>
                      <a:endParaRPr lang="ko-KR" altLang="en-US" sz="1600" dirty="0"/>
                    </a:p>
                  </a:txBody>
                  <a:tcPr anchor="ctr"/>
                </a:tc>
                <a:tc>
                  <a:txBody>
                    <a:bodyPr/>
                    <a:lstStyle/>
                    <a:p>
                      <a:pPr algn="ctr" latinLnBrk="1"/>
                      <a:r>
                        <a:rPr lang="en-US" altLang="ko-KR" sz="1600" dirty="0" smtClean="0"/>
                        <a:t>Normal vehicles</a:t>
                      </a:r>
                      <a:endParaRPr lang="ko-KR" altLang="en-US" sz="1600" dirty="0"/>
                    </a:p>
                  </a:txBody>
                  <a:tcPr anchor="ctr"/>
                </a:tc>
                <a:tc>
                  <a:txBody>
                    <a:bodyPr/>
                    <a:lstStyle/>
                    <a:p>
                      <a:pPr algn="l" latinLnBrk="1"/>
                      <a:r>
                        <a:rPr lang="en-US" altLang="ko-KR" sz="1600" dirty="0" smtClean="0"/>
                        <a:t>General environment</a:t>
                      </a:r>
                      <a:endParaRPr lang="ko-KR" altLang="en-US" sz="1600" dirty="0"/>
                    </a:p>
                  </a:txBody>
                  <a:tcPr anchor="ctr"/>
                </a:tc>
              </a:tr>
            </a:tbl>
          </a:graphicData>
        </a:graphic>
      </p:graphicFrame>
    </p:spTree>
    <p:extLst>
      <p:ext uri="{BB962C8B-B14F-4D97-AF65-F5344CB8AC3E}">
        <p14:creationId xmlns:p14="http://schemas.microsoft.com/office/powerpoint/2010/main" val="1706933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Discussions</a:t>
            </a:r>
            <a:endParaRPr lang="ko-KR" altLang="en-US" dirty="0"/>
          </a:p>
        </p:txBody>
      </p:sp>
      <p:sp>
        <p:nvSpPr>
          <p:cNvPr id="3" name="내용 개체 틀 2"/>
          <p:cNvSpPr>
            <a:spLocks noGrp="1"/>
          </p:cNvSpPr>
          <p:nvPr>
            <p:ph idx="1"/>
          </p:nvPr>
        </p:nvSpPr>
        <p:spPr/>
        <p:txBody>
          <a:bodyPr/>
          <a:lstStyle/>
          <a:p>
            <a:r>
              <a:rPr lang="en-US" altLang="ko-KR" sz="2400" dirty="0" smtClean="0"/>
              <a:t>Call for Participation (CFP) </a:t>
            </a:r>
          </a:p>
          <a:p>
            <a:pPr lvl="1"/>
            <a:r>
              <a:rPr lang="en-US" altLang="ko-KR" sz="2000" dirty="0"/>
              <a:t>Modified based on </a:t>
            </a:r>
            <a:r>
              <a:rPr lang="en-US" altLang="ko-KR" sz="2000" dirty="0" smtClean="0"/>
              <a:t>comments from Plenary meeting in Berlin</a:t>
            </a:r>
          </a:p>
          <a:p>
            <a:pPr lvl="1"/>
            <a:r>
              <a:rPr lang="en-US" altLang="ko-KR" sz="2000" dirty="0" smtClean="0"/>
              <a:t>Additional comments from Email reflector (ETRI)</a:t>
            </a:r>
          </a:p>
          <a:p>
            <a:pPr lvl="2"/>
            <a:r>
              <a:rPr lang="en-US" altLang="ko-KR" sz="1800" dirty="0" smtClean="0"/>
              <a:t>Add “How to Participate” and contact point to the CFP</a:t>
            </a:r>
          </a:p>
          <a:p>
            <a:pPr lvl="1"/>
            <a:r>
              <a:rPr lang="en-US" altLang="ko-KR" sz="2000" dirty="0" smtClean="0"/>
              <a:t>CFP will be finalized and distributed after the Vancouver meeting</a:t>
            </a:r>
          </a:p>
          <a:p>
            <a:pPr lvl="2"/>
            <a:r>
              <a:rPr lang="en-US" altLang="ko-KR" sz="1800" dirty="0" smtClean="0"/>
              <a:t>15 WG reflector and IG HRRC reflector</a:t>
            </a:r>
          </a:p>
          <a:p>
            <a:pPr lvl="2"/>
            <a:endParaRPr lang="en-US" altLang="ko-KR" sz="1800" dirty="0" smtClean="0"/>
          </a:p>
          <a:p>
            <a:pPr lvl="1"/>
            <a:endParaRPr lang="ko-KR" altLang="en-US" sz="24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242901"/>
            <a:ext cx="2473746" cy="3196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619672" y="5517232"/>
            <a:ext cx="4608512" cy="830997"/>
          </a:xfrm>
          <a:prstGeom prst="rect">
            <a:avLst/>
          </a:prstGeom>
          <a:noFill/>
        </p:spPr>
        <p:txBody>
          <a:bodyPr wrap="square" rtlCol="0">
            <a:spAutoFit/>
          </a:bodyPr>
          <a:lstStyle/>
          <a:p>
            <a:r>
              <a:rPr lang="en-US" altLang="ko-KR" sz="1600" dirty="0"/>
              <a:t>Document number : IEEE </a:t>
            </a:r>
            <a:r>
              <a:rPr lang="en-US" altLang="ko-KR" sz="1600" dirty="0" smtClean="0"/>
              <a:t>P802.15-15-0152-01-hrrc</a:t>
            </a:r>
          </a:p>
          <a:p>
            <a:r>
              <a:rPr lang="en-US" altLang="ko-KR" sz="1600" dirty="0"/>
              <a:t>Link </a:t>
            </a:r>
            <a:r>
              <a:rPr lang="en-US" altLang="ko-KR" sz="1600" dirty="0" smtClean="0"/>
              <a:t>: </a:t>
            </a:r>
            <a:r>
              <a:rPr lang="en-US" altLang="ko-KR" sz="1600" dirty="0" smtClean="0">
                <a:hlinkClick r:id="rId3"/>
              </a:rPr>
              <a:t>https</a:t>
            </a:r>
            <a:r>
              <a:rPr lang="en-US" altLang="ko-KR" sz="1600" dirty="0">
                <a:hlinkClick r:id="rId3"/>
              </a:rPr>
              <a:t>://</a:t>
            </a:r>
            <a:r>
              <a:rPr lang="en-US" altLang="ko-KR" sz="1600" dirty="0" smtClean="0">
                <a:hlinkClick r:id="rId3"/>
              </a:rPr>
              <a:t>mentor.ieee.org/802.15/dcn/15/15-15-0152-01-hrrc-draft-ig-hrrc-call-for-participation.docx</a:t>
            </a:r>
            <a:r>
              <a:rPr lang="en-US" altLang="ko-KR" sz="1600" dirty="0" smtClean="0"/>
              <a:t>  </a:t>
            </a:r>
            <a:endParaRPr lang="ko-KR" altLang="en-US" sz="1600" dirty="0"/>
          </a:p>
        </p:txBody>
      </p:sp>
    </p:spTree>
    <p:extLst>
      <p:ext uri="{BB962C8B-B14F-4D97-AF65-F5344CB8AC3E}">
        <p14:creationId xmlns:p14="http://schemas.microsoft.com/office/powerpoint/2010/main" val="1027140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Email Reflector for IG HRRC</a:t>
            </a:r>
            <a:endParaRPr lang="ko-KR" altLang="en-US" dirty="0"/>
          </a:p>
        </p:txBody>
      </p:sp>
      <p:sp>
        <p:nvSpPr>
          <p:cNvPr id="3" name="내용 개체 틀 2"/>
          <p:cNvSpPr>
            <a:spLocks noGrp="1"/>
          </p:cNvSpPr>
          <p:nvPr>
            <p:ph idx="1"/>
          </p:nvPr>
        </p:nvSpPr>
        <p:spPr/>
        <p:txBody>
          <a:bodyPr/>
          <a:lstStyle/>
          <a:p>
            <a:r>
              <a:rPr lang="en-US" altLang="ko-KR" dirty="0" smtClean="0"/>
              <a:t>An </a:t>
            </a:r>
            <a:r>
              <a:rPr lang="en-US" altLang="ko-KR" dirty="0"/>
              <a:t>Email reflector for </a:t>
            </a:r>
            <a:r>
              <a:rPr lang="en-US" altLang="ko-KR" dirty="0" smtClean="0"/>
              <a:t>IG HRRC </a:t>
            </a:r>
            <a:r>
              <a:rPr lang="en-US" altLang="ko-KR" dirty="0"/>
              <a:t>is available for you to join </a:t>
            </a:r>
            <a:r>
              <a:rPr lang="en-US" altLang="ko-KR" dirty="0" smtClean="0"/>
              <a:t>now</a:t>
            </a:r>
          </a:p>
          <a:p>
            <a:pPr lvl="1"/>
            <a:r>
              <a:rPr lang="en-US" altLang="ko-KR" dirty="0" smtClean="0"/>
              <a:t>Subscription </a:t>
            </a:r>
            <a:r>
              <a:rPr lang="en-US" altLang="ko-KR" dirty="0"/>
              <a:t>link : </a:t>
            </a:r>
            <a:r>
              <a:rPr lang="en-US" altLang="ko-KR" dirty="0">
                <a:hlinkClick r:id="rId2"/>
              </a:rPr>
              <a:t>http://</a:t>
            </a:r>
            <a:r>
              <a:rPr lang="en-US" altLang="ko-KR" dirty="0" smtClean="0">
                <a:hlinkClick r:id="rId2"/>
              </a:rPr>
              <a:t>grouper.ieee.org/groups/802/15/pub/Subscribe.html</a:t>
            </a:r>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pic>
        <p:nvPicPr>
          <p:cNvPr id="1026" name="그림 1" descr="cid:image001.png@01D0737D.19F495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853" y="3433911"/>
            <a:ext cx="8486775"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8333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Other Collaboration Activities for IG</a:t>
            </a:r>
            <a:endParaRPr lang="ko-KR" altLang="en-US" dirty="0"/>
          </a:p>
        </p:txBody>
      </p:sp>
      <p:sp>
        <p:nvSpPr>
          <p:cNvPr id="3" name="내용 개체 틀 2"/>
          <p:cNvSpPr>
            <a:spLocks noGrp="1"/>
          </p:cNvSpPr>
          <p:nvPr>
            <p:ph idx="1"/>
          </p:nvPr>
        </p:nvSpPr>
        <p:spPr/>
        <p:txBody>
          <a:bodyPr/>
          <a:lstStyle/>
          <a:p>
            <a:r>
              <a:rPr lang="en-US" altLang="ko-KR" sz="2800" dirty="0" smtClean="0"/>
              <a:t>NICT &amp; Hitachi</a:t>
            </a:r>
          </a:p>
          <a:p>
            <a:pPr lvl="1"/>
            <a:r>
              <a:rPr lang="en-US" altLang="ko-KR" sz="2400" dirty="0" smtClean="0"/>
              <a:t>Millimeter-wave (</a:t>
            </a:r>
            <a:r>
              <a:rPr lang="en-US" altLang="ko-KR" sz="2400" dirty="0" err="1" smtClean="0"/>
              <a:t>mmWave</a:t>
            </a:r>
            <a:r>
              <a:rPr lang="en-US" altLang="ko-KR" sz="2400" dirty="0" smtClean="0"/>
              <a:t>)-based mobile wireless backhaul is being considered as one of candidate technologies for HRRC</a:t>
            </a:r>
          </a:p>
          <a:p>
            <a:pPr lvl="2"/>
            <a:r>
              <a:rPr lang="en-US" altLang="ko-KR" sz="2000" dirty="0" smtClean="0"/>
              <a:t>An ongoing research : </a:t>
            </a:r>
            <a:r>
              <a:rPr lang="en-US" altLang="ko-KR" sz="2000" dirty="0" err="1" smtClean="0"/>
              <a:t>mmWave</a:t>
            </a:r>
            <a:r>
              <a:rPr lang="en-US" altLang="ko-KR" sz="2000" dirty="0" smtClean="0"/>
              <a:t> </a:t>
            </a:r>
            <a:r>
              <a:rPr lang="en-US" altLang="ko-KR" sz="2000" dirty="0"/>
              <a:t>backhaul technology for high-speed </a:t>
            </a:r>
            <a:r>
              <a:rPr lang="en-US" altLang="ko-KR" sz="2000" dirty="0" smtClean="0"/>
              <a:t>vehicles</a:t>
            </a:r>
          </a:p>
          <a:p>
            <a:pPr lvl="3"/>
            <a:r>
              <a:rPr lang="en-US" altLang="ko-KR" sz="1800" dirty="0"/>
              <a:t>Realization of hand-over-free transmission with high throughput</a:t>
            </a:r>
          </a:p>
          <a:p>
            <a:pPr lvl="3"/>
            <a:r>
              <a:rPr lang="en-US" altLang="ko-KR" sz="1800" dirty="0" smtClean="0"/>
              <a:t>Convergence of </a:t>
            </a:r>
            <a:r>
              <a:rPr lang="en-US" altLang="ko-KR" sz="1800" dirty="0" err="1" smtClean="0"/>
              <a:t>mmWave</a:t>
            </a:r>
            <a:r>
              <a:rPr lang="en-US" altLang="ko-KR" sz="1800" dirty="0" smtClean="0"/>
              <a:t> and Radio over Fiber (</a:t>
            </a:r>
            <a:r>
              <a:rPr lang="en-US" altLang="ko-KR" sz="1800" dirty="0" err="1" smtClean="0"/>
              <a:t>RoF</a:t>
            </a:r>
            <a:r>
              <a:rPr lang="en-US" altLang="ko-KR" sz="1800" dirty="0" smtClean="0"/>
              <a:t>)</a:t>
            </a:r>
          </a:p>
          <a:p>
            <a:pPr lvl="4"/>
            <a:r>
              <a:rPr lang="en-US" altLang="ko-KR" sz="1800" dirty="0" smtClean="0"/>
              <a:t>90GHz</a:t>
            </a:r>
          </a:p>
          <a:p>
            <a:pPr lvl="1"/>
            <a:r>
              <a:rPr lang="en-US" altLang="ko-KR" sz="2400" dirty="0" smtClean="0"/>
              <a:t>Discussion of future cooperation for HRRC standardization</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8</a:t>
            </a:fld>
            <a:endParaRPr lang="en-US" altLang="ko-KR"/>
          </a:p>
        </p:txBody>
      </p:sp>
    </p:spTree>
    <p:extLst>
      <p:ext uri="{BB962C8B-B14F-4D97-AF65-F5344CB8AC3E}">
        <p14:creationId xmlns:p14="http://schemas.microsoft.com/office/powerpoint/2010/main" val="3785498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Other Collaboration Activities for IG</a:t>
            </a:r>
            <a:endParaRPr lang="ko-KR" altLang="en-US" dirty="0"/>
          </a:p>
        </p:txBody>
      </p:sp>
      <p:sp>
        <p:nvSpPr>
          <p:cNvPr id="3" name="내용 개체 틀 2"/>
          <p:cNvSpPr>
            <a:spLocks noGrp="1"/>
          </p:cNvSpPr>
          <p:nvPr>
            <p:ph idx="1"/>
          </p:nvPr>
        </p:nvSpPr>
        <p:spPr/>
        <p:txBody>
          <a:bodyPr/>
          <a:lstStyle/>
          <a:p>
            <a:r>
              <a:rPr lang="en-US" altLang="ko-KR" dirty="0" smtClean="0"/>
              <a:t>Rail Companies</a:t>
            </a:r>
          </a:p>
          <a:p>
            <a:pPr lvl="1"/>
            <a:r>
              <a:rPr lang="en-US" altLang="ko-KR" dirty="0" smtClean="0"/>
              <a:t>Plan to contact the person in charge, mentioned during the March Plenary meeting</a:t>
            </a:r>
          </a:p>
          <a:p>
            <a:pPr lvl="2"/>
            <a:r>
              <a:rPr lang="en-US" altLang="ko-KR" dirty="0" smtClean="0"/>
              <a:t>Discussion on HRRC standardization issues</a:t>
            </a:r>
          </a:p>
          <a:p>
            <a:pPr lvl="2"/>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9</a:t>
            </a:fld>
            <a:endParaRPr lang="en-US" altLang="ko-KR"/>
          </a:p>
        </p:txBody>
      </p:sp>
    </p:spTree>
    <p:extLst>
      <p:ext uri="{BB962C8B-B14F-4D97-AF65-F5344CB8AC3E}">
        <p14:creationId xmlns:p14="http://schemas.microsoft.com/office/powerpoint/2010/main" val="2211913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3976</TotalTime>
  <Words>705</Words>
  <Application>Microsoft Office PowerPoint</Application>
  <PresentationFormat>화면 슬라이드 쇼(4:3)</PresentationFormat>
  <Paragraphs>133</Paragraphs>
  <Slides>10</Slides>
  <Notes>3</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IEEE-P802_15</vt:lpstr>
      <vt:lpstr>PowerPoint 프레젠테이션</vt:lpstr>
      <vt:lpstr>Email Discussions</vt:lpstr>
      <vt:lpstr>Email Discussions</vt:lpstr>
      <vt:lpstr>Email Discussions</vt:lpstr>
      <vt:lpstr>Email Discussions</vt:lpstr>
      <vt:lpstr>Email Discussions</vt:lpstr>
      <vt:lpstr>Email Reflector for IG HRRC</vt:lpstr>
      <vt:lpstr>Other Collaboration Activities for IG</vt:lpstr>
      <vt:lpstr>Other Collaboration Activities for IG</vt:lpstr>
      <vt:lpstr>Future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Junhyeong Kim</cp:lastModifiedBy>
  <cp:revision>598</cp:revision>
  <cp:lastPrinted>1998-02-10T13:28:06Z</cp:lastPrinted>
  <dcterms:created xsi:type="dcterms:W3CDTF">2014-12-23T02:01:48Z</dcterms:created>
  <dcterms:modified xsi:type="dcterms:W3CDTF">2015-05-08T00:10:44Z</dcterms:modified>
</cp:coreProperties>
</file>