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6" r:id="rId3"/>
    <p:sldId id="260" r:id="rId4"/>
    <p:sldId id="261" r:id="rId5"/>
    <p:sldId id="262" r:id="rId6"/>
    <p:sldId id="263" r:id="rId7"/>
    <p:sldId id="264" r:id="rId8"/>
    <p:sldId id="26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3" d="100"/>
          <a:sy n="73" d="100"/>
        </p:scale>
        <p:origin x="43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802.15-15-0327-00-004s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802.15-15-0327-00-004s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May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smtClean="0"/>
              <a:t>Hidetoshi Yokora, Landis&amp;Gyr</a:t>
            </a:r>
            <a:endParaRPr lang="en-US" altLang="ja-JP"/>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smtClean="0"/>
              <a:t>May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smtClean="0"/>
              <a:t>Hidetoshi Yokora, Landis&amp;Gyr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 </a:t>
            </a:r>
            <a:r>
              <a:rPr lang="en-US" altLang="ja-JP" sz="1400" b="1" dirty="0" smtClean="0">
                <a:effectLst/>
              </a:rPr>
              <a:t>15-15-0333-00-004s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smtClean="0"/>
              <a:t>May 2015</a:t>
            </a:r>
            <a:endParaRPr lang="en-US" altLang="ja-JP" dirty="0"/>
          </a:p>
        </p:txBody>
      </p:sp>
      <p:sp>
        <p:nvSpPr>
          <p:cNvPr id="5" name="Footer Placeholder 2"/>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for SRMM </a:t>
            </a:r>
            <a:r>
              <a:rPr kumimoji="1" lang="en-US" altLang="ja-JP" sz="1600" dirty="0" smtClean="0"/>
              <a:t>Functional </a:t>
            </a:r>
            <a:r>
              <a:rPr lang="en-US" altLang="ja-JP" sz="1600" dirty="0"/>
              <a:t>R</a:t>
            </a:r>
            <a:r>
              <a:rPr kumimoji="1" lang="en-US" altLang="ja-JP" sz="1600" dirty="0"/>
              <a:t>equirements</a:t>
            </a:r>
            <a:r>
              <a:rPr lang="en-US" altLang="ja-JP" sz="1600" dirty="0"/>
              <a:t>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endParaRPr lang="en-US" altLang="ja-JP" sz="1600" dirty="0">
              <a:solidFill>
                <a:schemeClr val="tx2"/>
              </a:solidFill>
              <a:ea typeface="ＭＳ Ｐゴシック" panose="020B0600070205080204" pitchFamily="34" charset="-128"/>
            </a:endParaRP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a:t>
            </a:r>
            <a:r>
              <a:rPr lang="en-US" altLang="ja-JP" sz="1600" dirty="0">
                <a:ea typeface="ＭＳ Ｐゴシック" panose="020B0600070205080204" pitchFamily="34" charset="-128"/>
              </a:rPr>
              <a:t>6</a:t>
            </a:r>
            <a:r>
              <a:rPr lang="en-US" altLang="ja-JP" sz="1600" dirty="0" smtClean="0">
                <a:ea typeface="ＭＳ Ｐゴシック" panose="020B0600070205080204" pitchFamily="34" charset="-128"/>
              </a:rPr>
              <a:t> </a:t>
            </a:r>
            <a:r>
              <a:rPr lang="en-US" altLang="ja-JP" sz="1600" dirty="0" smtClean="0">
                <a:ea typeface="ＭＳ Ｐゴシック" panose="020B0600070205080204" pitchFamily="34" charset="-128"/>
              </a:rPr>
              <a:t>May,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Address </a:t>
            </a:r>
            <a:r>
              <a:rPr lang="en-US" altLang="ja-JP" sz="1600" dirty="0" smtClean="0">
                <a:ea typeface="ＭＳ Ｐゴシック" panose="020B0600070205080204" pitchFamily="34" charset="-128"/>
              </a:rPr>
              <a:t>[1-2-9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a:t>
            </a:r>
            <a:r>
              <a:rPr lang="en-US" altLang="ja-JP" sz="1600" dirty="0" err="1" smtClean="0">
                <a:ea typeface="ＭＳ Ｐゴシック" panose="020B0600070205080204" pitchFamily="34" charset="-128"/>
              </a:rPr>
              <a:t>ku</a:t>
            </a:r>
            <a:r>
              <a:rPr lang="en-US" altLang="ja-JP" sz="1600" dirty="0" smtClean="0">
                <a:ea typeface="ＭＳ Ｐゴシック" panose="020B0600070205080204" pitchFamily="34" charset="-128"/>
              </a:rPr>
              <a:t>, Tokyo 105-0003, Japan]</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:[+81 3-5532-7455], </a:t>
            </a:r>
            <a:r>
              <a:rPr lang="en-US" altLang="ja-JP" sz="1600" dirty="0">
                <a:ea typeface="ＭＳ Ｐゴシック" panose="020B0600070205080204" pitchFamily="34" charset="-128"/>
              </a:rPr>
              <a:t>FAX: </a:t>
            </a:r>
            <a:r>
              <a:rPr lang="en-US" altLang="ja-JP" sz="1600" dirty="0" smtClean="0">
                <a:ea typeface="ＭＳ Ｐゴシック" panose="020B0600070205080204" pitchFamily="34" charset="-128"/>
              </a:rPr>
              <a:t>[+81 3-5532-7519],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a:t>
            </a:r>
            <a:r>
              <a:rPr lang="en-US" altLang="ja-JP" sz="1600" dirty="0">
                <a:ea typeface="ＭＳ Ｐゴシック" panose="020B0600070205080204" pitchFamily="34" charset="-128"/>
              </a:rPr>
              <a:t>h</a:t>
            </a:r>
            <a:r>
              <a:rPr lang="en-US" altLang="ja-JP" sz="1600" dirty="0" smtClean="0">
                <a:ea typeface="ＭＳ Ｐゴシック" panose="020B0600070205080204" pitchFamily="34" charset="-128"/>
              </a:rPr>
              <a:t>idetoshi.yokota@landisgyr.com]</a:t>
            </a:r>
            <a:r>
              <a:rPr lang="en-US" altLang="ja-JP" sz="1600" dirty="0">
                <a:ea typeface="ＭＳ Ｐゴシック" panose="020B0600070205080204" pitchFamily="34" charset="-128"/>
              </a:rPr>
              <a:t>	</a:t>
            </a: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802.15-14-0555-04-004s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investigates RMM defined in IEEE802.11 WLAN and proposes applicability to SRMM for IEEE802.15.4 WPAN as functional requirements </a:t>
            </a:r>
            <a:r>
              <a:rPr lang="en-US" altLang="ja-JP" sz="1600" dirty="0">
                <a:ea typeface="ＭＳ Ｐゴシック" panose="020B0600070205080204" pitchFamily="34" charset="-128"/>
              </a:rPr>
              <a:t>in the Technical Guidance </a:t>
            </a:r>
            <a:r>
              <a:rPr lang="en-US" altLang="ja-JP" sz="1600" dirty="0" smtClean="0">
                <a:ea typeface="ＭＳ Ｐゴシック" panose="020B0600070205080204" pitchFamily="34" charset="-128"/>
              </a:rPr>
              <a:t>Document.]</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May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Yokora, Landis&amp;Gyr</a:t>
            </a:r>
            <a:endParaRPr lang="en-US" altLang="ja-JP"/>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228600" y="1628800"/>
            <a:ext cx="86823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SRMM </a:t>
            </a:r>
            <a:r>
              <a:rPr kumimoji="1" lang="en-US" altLang="ja-JP" dirty="0" smtClean="0"/>
              <a:t>Functional </a:t>
            </a:r>
            <a:r>
              <a:rPr lang="en-US" altLang="ja-JP" dirty="0"/>
              <a:t>R</a:t>
            </a:r>
            <a:r>
              <a:rPr kumimoji="1" lang="en-US" altLang="ja-JP" dirty="0"/>
              <a:t>equirements</a:t>
            </a:r>
            <a:r>
              <a:rPr lang="en-US" altLang="ja-JP" dirty="0"/>
              <a:t> 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4138273798"/>
              </p:ext>
            </p:extLst>
          </p:nvPr>
        </p:nvGraphicFramePr>
        <p:xfrm>
          <a:off x="549275" y="3770313"/>
          <a:ext cx="7905750" cy="2855912"/>
        </p:xfrm>
        <a:graphic>
          <a:graphicData uri="http://schemas.openxmlformats.org/presentationml/2006/ole">
            <mc:AlternateContent xmlns:mc="http://schemas.openxmlformats.org/markup-compatibility/2006">
              <mc:Choice xmlns:v="urn:schemas-microsoft-com:vml" Requires="v">
                <p:oleObj spid="_x0000_s4169" name="Document" r:id="rId5" imgW="8253180" imgH="2980067" progId="Word.Document.8">
                  <p:embed/>
                </p:oleObj>
              </mc:Choice>
              <mc:Fallback>
                <p:oleObj name="Document" r:id="rId5" imgW="8253180" imgH="2980067" progId="Word.Document.8">
                  <p:embed/>
                  <p:pic>
                    <p:nvPicPr>
                      <p:cNvPr id="0" name=""/>
                      <p:cNvPicPr>
                        <a:picLocks noChangeAspect="1" noChangeArrowheads="1"/>
                      </p:cNvPicPr>
                      <p:nvPr/>
                    </p:nvPicPr>
                    <p:blipFill>
                      <a:blip r:embed="rId6"/>
                      <a:srcRect/>
                      <a:stretch>
                        <a:fillRect/>
                      </a:stretch>
                    </p:blipFill>
                    <p:spPr bwMode="auto">
                      <a:xfrm>
                        <a:off x="549275" y="3770313"/>
                        <a:ext cx="7905750" cy="2855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kumimoji="1" lang="en-US" dirty="0"/>
          </a:p>
        </p:txBody>
      </p:sp>
      <p:sp>
        <p:nvSpPr>
          <p:cNvPr id="3" name="Content Placeholder 2"/>
          <p:cNvSpPr>
            <a:spLocks noGrp="1"/>
          </p:cNvSpPr>
          <p:nvPr>
            <p:ph idx="1"/>
          </p:nvPr>
        </p:nvSpPr>
        <p:spPr/>
        <p:txBody>
          <a:bodyPr/>
          <a:lstStyle/>
          <a:p>
            <a:r>
              <a:rPr kumimoji="1" lang="en-US" dirty="0" smtClean="0"/>
              <a:t>Investigation of IEEE802.11k</a:t>
            </a:r>
            <a:r>
              <a:rPr kumimoji="1" lang="en-US" dirty="0"/>
              <a:t> </a:t>
            </a:r>
            <a:r>
              <a:rPr kumimoji="1" lang="en-US" dirty="0" smtClean="0"/>
              <a:t>(WLAN RRM)</a:t>
            </a:r>
          </a:p>
          <a:p>
            <a:pPr lvl="1"/>
            <a:r>
              <a:rPr lang="en-US" dirty="0" smtClean="0"/>
              <a:t>Measurement types and information</a:t>
            </a:r>
            <a:endParaRPr kumimoji="1" lang="en-US" dirty="0" smtClean="0"/>
          </a:p>
          <a:p>
            <a:r>
              <a:rPr lang="en-US" dirty="0" smtClean="0"/>
              <a:t>Applicability to IEEE802.15.4 (WPAN SRM)</a:t>
            </a:r>
          </a:p>
          <a:p>
            <a:r>
              <a:rPr kumimoji="1" lang="en-US" dirty="0" smtClean="0"/>
              <a:t>Proposal for Functional requirements</a:t>
            </a:r>
            <a:endParaRPr kumimoji="1" lang="en-US" dirty="0"/>
          </a:p>
        </p:txBody>
      </p:sp>
    </p:spTree>
    <p:extLst>
      <p:ext uri="{BB962C8B-B14F-4D97-AF65-F5344CB8AC3E}">
        <p14:creationId xmlns:p14="http://schemas.microsoft.com/office/powerpoint/2010/main" val="780281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M</a:t>
            </a:r>
            <a:r>
              <a:rPr kumimoji="1" lang="en-US" dirty="0" smtClean="0"/>
              <a:t>easurement types supported in IEEE802.11k</a:t>
            </a:r>
            <a:endParaRPr kumimoji="1" lang="en-US" dirty="0"/>
          </a:p>
        </p:txBody>
      </p:sp>
      <p:sp>
        <p:nvSpPr>
          <p:cNvPr id="2" name="TextBox 1"/>
          <p:cNvSpPr txBox="1"/>
          <p:nvPr/>
        </p:nvSpPr>
        <p:spPr>
          <a:xfrm>
            <a:off x="-76200" y="3395970"/>
            <a:ext cx="1289713" cy="738664"/>
          </a:xfrm>
          <a:prstGeom prst="rect">
            <a:avLst/>
          </a:prstGeom>
          <a:noFill/>
        </p:spPr>
        <p:txBody>
          <a:bodyPr wrap="square" rtlCol="0">
            <a:spAutoFit/>
          </a:bodyPr>
          <a:lstStyle/>
          <a:p>
            <a:pPr algn="ctr"/>
            <a:r>
              <a:rPr lang="en-US" sz="1400" dirty="0"/>
              <a:t>Action frame</a:t>
            </a:r>
          </a:p>
          <a:p>
            <a:pPr algn="ctr"/>
            <a:r>
              <a:rPr kumimoji="1" lang="en-US" sz="1400" dirty="0"/>
              <a:t>(management frame)</a:t>
            </a:r>
          </a:p>
        </p:txBody>
      </p:sp>
      <p:sp>
        <p:nvSpPr>
          <p:cNvPr id="3" name="Left Brace 2"/>
          <p:cNvSpPr/>
          <p:nvPr/>
        </p:nvSpPr>
        <p:spPr>
          <a:xfrm>
            <a:off x="1109614" y="3044509"/>
            <a:ext cx="103898" cy="1289714"/>
          </a:xfrm>
          <a:prstGeom prst="leftBrace">
            <a:avLst>
              <a:gd name="adj1" fmla="val 3374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en-US" sz="1400"/>
          </a:p>
        </p:txBody>
      </p:sp>
      <p:sp>
        <p:nvSpPr>
          <p:cNvPr id="6" name="TextBox 5"/>
          <p:cNvSpPr txBox="1"/>
          <p:nvPr/>
        </p:nvSpPr>
        <p:spPr>
          <a:xfrm>
            <a:off x="1258653" y="3044509"/>
            <a:ext cx="896399" cy="307777"/>
          </a:xfrm>
          <a:prstGeom prst="rect">
            <a:avLst/>
          </a:prstGeom>
          <a:noFill/>
        </p:spPr>
        <p:txBody>
          <a:bodyPr wrap="none" rtlCol="0">
            <a:spAutoFit/>
          </a:bodyPr>
          <a:lstStyle/>
          <a:p>
            <a:r>
              <a:rPr kumimoji="1" lang="en-US" sz="1400" dirty="0"/>
              <a:t>Public (4)</a:t>
            </a:r>
          </a:p>
        </p:txBody>
      </p:sp>
      <p:sp>
        <p:nvSpPr>
          <p:cNvPr id="7" name="TextBox 6"/>
          <p:cNvSpPr txBox="1"/>
          <p:nvPr/>
        </p:nvSpPr>
        <p:spPr>
          <a:xfrm>
            <a:off x="1213512" y="4069002"/>
            <a:ext cx="1891865" cy="307777"/>
          </a:xfrm>
          <a:prstGeom prst="rect">
            <a:avLst/>
          </a:prstGeom>
          <a:noFill/>
        </p:spPr>
        <p:txBody>
          <a:bodyPr wrap="none" rtlCol="0">
            <a:spAutoFit/>
          </a:bodyPr>
          <a:lstStyle/>
          <a:p>
            <a:r>
              <a:rPr lang="en-US" sz="1400" dirty="0"/>
              <a:t>Radio Measurement</a:t>
            </a:r>
            <a:r>
              <a:rPr kumimoji="1" lang="en-US" sz="1400" dirty="0"/>
              <a:t> (5)</a:t>
            </a:r>
          </a:p>
        </p:txBody>
      </p:sp>
      <p:sp>
        <p:nvSpPr>
          <p:cNvPr id="8" name="TextBox 7"/>
          <p:cNvSpPr txBox="1"/>
          <p:nvPr/>
        </p:nvSpPr>
        <p:spPr>
          <a:xfrm>
            <a:off x="3032637" y="3044526"/>
            <a:ext cx="1790875" cy="307777"/>
          </a:xfrm>
          <a:prstGeom prst="rect">
            <a:avLst/>
          </a:prstGeom>
          <a:noFill/>
        </p:spPr>
        <p:txBody>
          <a:bodyPr wrap="none" rtlCol="0">
            <a:spAutoFit/>
          </a:bodyPr>
          <a:lstStyle/>
          <a:p>
            <a:r>
              <a:rPr lang="en-US" sz="1400" dirty="0"/>
              <a:t>Measurement</a:t>
            </a:r>
            <a:r>
              <a:rPr kumimoji="1" lang="en-US" sz="1400" dirty="0"/>
              <a:t> pilot (7)</a:t>
            </a:r>
          </a:p>
        </p:txBody>
      </p:sp>
      <p:sp>
        <p:nvSpPr>
          <p:cNvPr id="9" name="TextBox 8"/>
          <p:cNvSpPr txBox="1"/>
          <p:nvPr/>
        </p:nvSpPr>
        <p:spPr>
          <a:xfrm>
            <a:off x="3071713" y="3525159"/>
            <a:ext cx="2517036" cy="307777"/>
          </a:xfrm>
          <a:prstGeom prst="rect">
            <a:avLst/>
          </a:prstGeom>
          <a:noFill/>
        </p:spPr>
        <p:txBody>
          <a:bodyPr wrap="none" rtlCol="0">
            <a:spAutoFit/>
          </a:bodyPr>
          <a:lstStyle/>
          <a:p>
            <a:r>
              <a:rPr lang="en-US" sz="1400" dirty="0"/>
              <a:t>Radio Measurement</a:t>
            </a:r>
            <a:r>
              <a:rPr kumimoji="1" lang="en-US" sz="1400" dirty="0"/>
              <a:t> Request (0)</a:t>
            </a:r>
          </a:p>
        </p:txBody>
      </p:sp>
      <p:sp>
        <p:nvSpPr>
          <p:cNvPr id="10" name="TextBox 9"/>
          <p:cNvSpPr txBox="1"/>
          <p:nvPr/>
        </p:nvSpPr>
        <p:spPr>
          <a:xfrm>
            <a:off x="3071713" y="3955015"/>
            <a:ext cx="2425664" cy="307777"/>
          </a:xfrm>
          <a:prstGeom prst="rect">
            <a:avLst/>
          </a:prstGeom>
          <a:noFill/>
        </p:spPr>
        <p:txBody>
          <a:bodyPr wrap="none" rtlCol="0">
            <a:spAutoFit/>
          </a:bodyPr>
          <a:lstStyle/>
          <a:p>
            <a:r>
              <a:rPr lang="en-US" sz="1400" dirty="0"/>
              <a:t>Link Measurement</a:t>
            </a:r>
            <a:r>
              <a:rPr kumimoji="1" lang="en-US" sz="1400" dirty="0"/>
              <a:t> Request (2)</a:t>
            </a:r>
          </a:p>
        </p:txBody>
      </p:sp>
      <p:sp>
        <p:nvSpPr>
          <p:cNvPr id="11" name="TextBox 10"/>
          <p:cNvSpPr txBox="1"/>
          <p:nvPr/>
        </p:nvSpPr>
        <p:spPr>
          <a:xfrm>
            <a:off x="3071712" y="4384872"/>
            <a:ext cx="2274982" cy="307777"/>
          </a:xfrm>
          <a:prstGeom prst="rect">
            <a:avLst/>
          </a:prstGeom>
          <a:noFill/>
        </p:spPr>
        <p:txBody>
          <a:bodyPr wrap="none" rtlCol="0">
            <a:spAutoFit/>
          </a:bodyPr>
          <a:lstStyle/>
          <a:p>
            <a:r>
              <a:rPr lang="en-US" sz="1400" dirty="0"/>
              <a:t>Neighbor Report Request (4)</a:t>
            </a:r>
            <a:endParaRPr kumimoji="1" lang="en-US" sz="1400" dirty="0"/>
          </a:p>
        </p:txBody>
      </p:sp>
      <p:sp>
        <p:nvSpPr>
          <p:cNvPr id="12" name="TextBox 11"/>
          <p:cNvSpPr txBox="1"/>
          <p:nvPr/>
        </p:nvSpPr>
        <p:spPr>
          <a:xfrm>
            <a:off x="3071713" y="3740087"/>
            <a:ext cx="2425664" cy="307777"/>
          </a:xfrm>
          <a:prstGeom prst="rect">
            <a:avLst/>
          </a:prstGeom>
          <a:noFill/>
        </p:spPr>
        <p:txBody>
          <a:bodyPr wrap="none" rtlCol="0">
            <a:spAutoFit/>
          </a:bodyPr>
          <a:lstStyle/>
          <a:p>
            <a:r>
              <a:rPr lang="en-US" sz="1400" dirty="0"/>
              <a:t>Radio Measurement</a:t>
            </a:r>
            <a:r>
              <a:rPr kumimoji="1" lang="en-US" sz="1400" dirty="0"/>
              <a:t> Report (1)</a:t>
            </a:r>
          </a:p>
        </p:txBody>
      </p:sp>
      <p:sp>
        <p:nvSpPr>
          <p:cNvPr id="14" name="TextBox 13"/>
          <p:cNvSpPr txBox="1"/>
          <p:nvPr/>
        </p:nvSpPr>
        <p:spPr>
          <a:xfrm>
            <a:off x="3071712" y="4169943"/>
            <a:ext cx="2334293" cy="307777"/>
          </a:xfrm>
          <a:prstGeom prst="rect">
            <a:avLst/>
          </a:prstGeom>
          <a:noFill/>
        </p:spPr>
        <p:txBody>
          <a:bodyPr wrap="none" rtlCol="0">
            <a:spAutoFit/>
          </a:bodyPr>
          <a:lstStyle/>
          <a:p>
            <a:r>
              <a:rPr lang="en-US" sz="1400" dirty="0"/>
              <a:t>Link Measurement</a:t>
            </a:r>
            <a:r>
              <a:rPr kumimoji="1" lang="en-US" sz="1400" dirty="0"/>
              <a:t> Report (3)</a:t>
            </a:r>
          </a:p>
        </p:txBody>
      </p:sp>
      <p:sp>
        <p:nvSpPr>
          <p:cNvPr id="15" name="TextBox 14"/>
          <p:cNvSpPr txBox="1"/>
          <p:nvPr/>
        </p:nvSpPr>
        <p:spPr>
          <a:xfrm>
            <a:off x="3071713" y="4599801"/>
            <a:ext cx="2385589" cy="307777"/>
          </a:xfrm>
          <a:prstGeom prst="rect">
            <a:avLst/>
          </a:prstGeom>
          <a:noFill/>
        </p:spPr>
        <p:txBody>
          <a:bodyPr wrap="none" rtlCol="0">
            <a:spAutoFit/>
          </a:bodyPr>
          <a:lstStyle/>
          <a:p>
            <a:r>
              <a:rPr lang="en-US" sz="1400" dirty="0"/>
              <a:t>Neighbor Report Response (5)</a:t>
            </a:r>
            <a:endParaRPr kumimoji="1" lang="en-US" sz="1400" dirty="0"/>
          </a:p>
        </p:txBody>
      </p:sp>
      <p:sp>
        <p:nvSpPr>
          <p:cNvPr id="16" name="Left Brace 15"/>
          <p:cNvSpPr/>
          <p:nvPr/>
        </p:nvSpPr>
        <p:spPr>
          <a:xfrm>
            <a:off x="3003578" y="3578092"/>
            <a:ext cx="103898" cy="1289714"/>
          </a:xfrm>
          <a:prstGeom prst="leftBrace">
            <a:avLst>
              <a:gd name="adj1" fmla="val 3374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en-US" sz="1400"/>
          </a:p>
        </p:txBody>
      </p:sp>
      <p:sp>
        <p:nvSpPr>
          <p:cNvPr id="17" name="TextBox 16"/>
          <p:cNvSpPr txBox="1"/>
          <p:nvPr/>
        </p:nvSpPr>
        <p:spPr>
          <a:xfrm>
            <a:off x="5709113" y="3304064"/>
            <a:ext cx="2141933" cy="307777"/>
          </a:xfrm>
          <a:prstGeom prst="rect">
            <a:avLst/>
          </a:prstGeom>
          <a:noFill/>
        </p:spPr>
        <p:txBody>
          <a:bodyPr wrap="none" rtlCol="0">
            <a:spAutoFit/>
          </a:bodyPr>
          <a:lstStyle/>
          <a:p>
            <a:r>
              <a:rPr lang="en-US" sz="1400" dirty="0"/>
              <a:t>Beacon</a:t>
            </a:r>
            <a:r>
              <a:rPr kumimoji="1" lang="en-US" sz="1400" dirty="0"/>
              <a:t> Request/Report (5)</a:t>
            </a:r>
          </a:p>
        </p:txBody>
      </p:sp>
      <p:sp>
        <p:nvSpPr>
          <p:cNvPr id="18" name="TextBox 17"/>
          <p:cNvSpPr txBox="1"/>
          <p:nvPr/>
        </p:nvSpPr>
        <p:spPr>
          <a:xfrm>
            <a:off x="5709113" y="3095415"/>
            <a:ext cx="2824812" cy="307777"/>
          </a:xfrm>
          <a:prstGeom prst="rect">
            <a:avLst/>
          </a:prstGeom>
          <a:noFill/>
        </p:spPr>
        <p:txBody>
          <a:bodyPr wrap="none" rtlCol="0">
            <a:spAutoFit/>
          </a:bodyPr>
          <a:lstStyle/>
          <a:p>
            <a:r>
              <a:rPr lang="en-US" sz="1400" dirty="0"/>
              <a:t>Noise Histogram</a:t>
            </a:r>
            <a:r>
              <a:rPr kumimoji="1" lang="en-US" sz="1400" dirty="0"/>
              <a:t> Request/Report (4)</a:t>
            </a:r>
          </a:p>
        </p:txBody>
      </p:sp>
      <p:sp>
        <p:nvSpPr>
          <p:cNvPr id="19" name="TextBox 18"/>
          <p:cNvSpPr txBox="1"/>
          <p:nvPr/>
        </p:nvSpPr>
        <p:spPr>
          <a:xfrm>
            <a:off x="5709113" y="3746430"/>
            <a:ext cx="2701189" cy="307777"/>
          </a:xfrm>
          <a:prstGeom prst="rect">
            <a:avLst/>
          </a:prstGeom>
          <a:noFill/>
        </p:spPr>
        <p:txBody>
          <a:bodyPr wrap="none" rtlCol="0">
            <a:spAutoFit/>
          </a:bodyPr>
          <a:lstStyle/>
          <a:p>
            <a:r>
              <a:rPr lang="en-US" sz="1400" dirty="0"/>
              <a:t>STA Statistics Request/Request (7)</a:t>
            </a:r>
            <a:endParaRPr kumimoji="1" lang="en-US" sz="1400" dirty="0"/>
          </a:p>
        </p:txBody>
      </p:sp>
      <p:sp>
        <p:nvSpPr>
          <p:cNvPr id="20" name="TextBox 19"/>
          <p:cNvSpPr txBox="1"/>
          <p:nvPr/>
        </p:nvSpPr>
        <p:spPr>
          <a:xfrm>
            <a:off x="5709113" y="2876157"/>
            <a:ext cx="2525050" cy="307777"/>
          </a:xfrm>
          <a:prstGeom prst="rect">
            <a:avLst/>
          </a:prstGeom>
          <a:noFill/>
        </p:spPr>
        <p:txBody>
          <a:bodyPr wrap="none" rtlCol="0">
            <a:spAutoFit/>
          </a:bodyPr>
          <a:lstStyle/>
          <a:p>
            <a:r>
              <a:rPr lang="en-US" sz="1400" dirty="0"/>
              <a:t>Chanel Load</a:t>
            </a:r>
            <a:r>
              <a:rPr kumimoji="1" lang="en-US" sz="1400" dirty="0"/>
              <a:t> Request/Report (3)</a:t>
            </a:r>
          </a:p>
        </p:txBody>
      </p:sp>
      <p:sp>
        <p:nvSpPr>
          <p:cNvPr id="21" name="TextBox 20"/>
          <p:cNvSpPr txBox="1"/>
          <p:nvPr/>
        </p:nvSpPr>
        <p:spPr>
          <a:xfrm>
            <a:off x="5709113" y="3527173"/>
            <a:ext cx="2060179" cy="307777"/>
          </a:xfrm>
          <a:prstGeom prst="rect">
            <a:avLst/>
          </a:prstGeom>
          <a:noFill/>
        </p:spPr>
        <p:txBody>
          <a:bodyPr wrap="none" rtlCol="0">
            <a:spAutoFit/>
          </a:bodyPr>
          <a:lstStyle/>
          <a:p>
            <a:r>
              <a:rPr lang="en-US" sz="1400" dirty="0"/>
              <a:t>Frame</a:t>
            </a:r>
            <a:r>
              <a:rPr kumimoji="1" lang="en-US" sz="1400" dirty="0"/>
              <a:t> Request/Report (6)</a:t>
            </a:r>
          </a:p>
        </p:txBody>
      </p:sp>
      <p:sp>
        <p:nvSpPr>
          <p:cNvPr id="22" name="TextBox 21"/>
          <p:cNvSpPr txBox="1"/>
          <p:nvPr/>
        </p:nvSpPr>
        <p:spPr>
          <a:xfrm>
            <a:off x="5709113" y="3965688"/>
            <a:ext cx="2239716" cy="307777"/>
          </a:xfrm>
          <a:prstGeom prst="rect">
            <a:avLst/>
          </a:prstGeom>
          <a:noFill/>
        </p:spPr>
        <p:txBody>
          <a:bodyPr wrap="none" rtlCol="0">
            <a:spAutoFit/>
          </a:bodyPr>
          <a:lstStyle/>
          <a:p>
            <a:r>
              <a:rPr lang="en-US" sz="1400" dirty="0"/>
              <a:t>Location Request/Report (8)</a:t>
            </a:r>
            <a:endParaRPr kumimoji="1" lang="en-US" sz="1400" dirty="0"/>
          </a:p>
        </p:txBody>
      </p:sp>
      <p:sp>
        <p:nvSpPr>
          <p:cNvPr id="23" name="Left Brace 22"/>
          <p:cNvSpPr/>
          <p:nvPr/>
        </p:nvSpPr>
        <p:spPr>
          <a:xfrm>
            <a:off x="5640979" y="2922335"/>
            <a:ext cx="103898" cy="1714500"/>
          </a:xfrm>
          <a:prstGeom prst="leftBrace">
            <a:avLst>
              <a:gd name="adj1" fmla="val 33744"/>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en-US" sz="1400"/>
          </a:p>
        </p:txBody>
      </p:sp>
      <p:sp>
        <p:nvSpPr>
          <p:cNvPr id="25" name="TextBox 24"/>
          <p:cNvSpPr txBox="1"/>
          <p:nvPr/>
        </p:nvSpPr>
        <p:spPr>
          <a:xfrm>
            <a:off x="5709113" y="4184944"/>
            <a:ext cx="3504614" cy="307777"/>
          </a:xfrm>
          <a:prstGeom prst="rect">
            <a:avLst/>
          </a:prstGeom>
          <a:noFill/>
        </p:spPr>
        <p:txBody>
          <a:bodyPr wrap="none" rtlCol="0">
            <a:spAutoFit/>
          </a:bodyPr>
          <a:lstStyle/>
          <a:p>
            <a:r>
              <a:rPr lang="en-US" sz="1400" dirty="0"/>
              <a:t>Transmit Stream/Category Request/Report (9)</a:t>
            </a:r>
            <a:endParaRPr kumimoji="1" lang="en-US" sz="1400" dirty="0"/>
          </a:p>
        </p:txBody>
      </p:sp>
      <p:sp>
        <p:nvSpPr>
          <p:cNvPr id="26" name="Right Brace 25"/>
          <p:cNvSpPr/>
          <p:nvPr/>
        </p:nvSpPr>
        <p:spPr>
          <a:xfrm>
            <a:off x="5475476" y="3578092"/>
            <a:ext cx="89948" cy="406147"/>
          </a:xfrm>
          <a:prstGeom prst="rightBrace">
            <a:avLst>
              <a:gd name="adj1" fmla="val 24385"/>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en-US" sz="1400"/>
          </a:p>
        </p:txBody>
      </p:sp>
      <p:sp>
        <p:nvSpPr>
          <p:cNvPr id="27" name="TextBox 26"/>
          <p:cNvSpPr txBox="1"/>
          <p:nvPr/>
        </p:nvSpPr>
        <p:spPr>
          <a:xfrm>
            <a:off x="1212727" y="2372286"/>
            <a:ext cx="1705916" cy="338554"/>
          </a:xfrm>
          <a:prstGeom prst="rect">
            <a:avLst/>
          </a:prstGeom>
          <a:noFill/>
        </p:spPr>
        <p:txBody>
          <a:bodyPr wrap="none" rtlCol="0">
            <a:spAutoFit/>
          </a:bodyPr>
          <a:lstStyle/>
          <a:p>
            <a:r>
              <a:rPr kumimoji="1" lang="en-US" sz="1600" b="1" dirty="0"/>
              <a:t>“Category Code”</a:t>
            </a:r>
          </a:p>
        </p:txBody>
      </p:sp>
      <p:sp>
        <p:nvSpPr>
          <p:cNvPr id="28" name="TextBox 27"/>
          <p:cNvSpPr txBox="1"/>
          <p:nvPr/>
        </p:nvSpPr>
        <p:spPr>
          <a:xfrm>
            <a:off x="3311531" y="2374009"/>
            <a:ext cx="1478290" cy="338554"/>
          </a:xfrm>
          <a:prstGeom prst="rect">
            <a:avLst/>
          </a:prstGeom>
          <a:noFill/>
        </p:spPr>
        <p:txBody>
          <a:bodyPr wrap="none" rtlCol="0">
            <a:spAutoFit/>
          </a:bodyPr>
          <a:lstStyle/>
          <a:p>
            <a:r>
              <a:rPr lang="en-US" sz="1600" b="1" dirty="0"/>
              <a:t>“Action</a:t>
            </a:r>
            <a:r>
              <a:rPr kumimoji="1" lang="en-US" sz="1600" b="1" dirty="0"/>
              <a:t> Code”</a:t>
            </a:r>
          </a:p>
        </p:txBody>
      </p:sp>
      <p:sp>
        <p:nvSpPr>
          <p:cNvPr id="29" name="TextBox 28"/>
          <p:cNvSpPr txBox="1"/>
          <p:nvPr/>
        </p:nvSpPr>
        <p:spPr>
          <a:xfrm>
            <a:off x="6039428" y="2362200"/>
            <a:ext cx="2072747" cy="338554"/>
          </a:xfrm>
          <a:prstGeom prst="rect">
            <a:avLst/>
          </a:prstGeom>
          <a:noFill/>
        </p:spPr>
        <p:txBody>
          <a:bodyPr wrap="none" rtlCol="0">
            <a:spAutoFit/>
          </a:bodyPr>
          <a:lstStyle/>
          <a:p>
            <a:r>
              <a:rPr lang="en-US" sz="1600" b="1" dirty="0"/>
              <a:t>“Measurement Type</a:t>
            </a:r>
            <a:r>
              <a:rPr kumimoji="1" lang="en-US" sz="1600" b="1" dirty="0"/>
              <a:t>”</a:t>
            </a:r>
          </a:p>
        </p:txBody>
      </p:sp>
      <p:cxnSp>
        <p:nvCxnSpPr>
          <p:cNvPr id="32" name="Straight Connector 31"/>
          <p:cNvCxnSpPr/>
          <p:nvPr/>
        </p:nvCxnSpPr>
        <p:spPr>
          <a:xfrm>
            <a:off x="2115201" y="3167646"/>
            <a:ext cx="888377" cy="0"/>
          </a:xfrm>
          <a:prstGeom prst="line">
            <a:avLst/>
          </a:prstGeom>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5726821" y="4405496"/>
            <a:ext cx="2686954" cy="307777"/>
          </a:xfrm>
          <a:prstGeom prst="rect">
            <a:avLst/>
          </a:prstGeom>
          <a:noFill/>
        </p:spPr>
        <p:txBody>
          <a:bodyPr wrap="none" rtlCol="0">
            <a:spAutoFit/>
          </a:bodyPr>
          <a:lstStyle/>
          <a:p>
            <a:r>
              <a:rPr lang="en-US" sz="1400" dirty="0"/>
              <a:t>Measurement Pause Request (255)</a:t>
            </a:r>
            <a:endParaRPr kumimoji="1" lang="en-US" sz="1400" dirty="0"/>
          </a:p>
        </p:txBody>
      </p:sp>
    </p:spTree>
    <p:extLst>
      <p:ext uri="{BB962C8B-B14F-4D97-AF65-F5344CB8AC3E}">
        <p14:creationId xmlns:p14="http://schemas.microsoft.com/office/powerpoint/2010/main" val="2766614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Measurement information handled in each type</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Request/report measurements</a:t>
            </a:r>
          </a:p>
          <a:p>
            <a:pPr lvl="1"/>
            <a:r>
              <a:rPr lang="en-US" dirty="0" smtClean="0"/>
              <a:t>Channel Load: channel busy time in the measurement duration</a:t>
            </a:r>
          </a:p>
          <a:p>
            <a:pPr lvl="1"/>
            <a:r>
              <a:rPr lang="en-US" dirty="0" smtClean="0"/>
              <a:t>Noise Histogram: power histogram measurement of non-IEEE802.11 noise power</a:t>
            </a:r>
          </a:p>
          <a:p>
            <a:pPr lvl="1"/>
            <a:r>
              <a:rPr lang="en-US" dirty="0" smtClean="0"/>
              <a:t>Beacon: RCPI and RSNI of received Beacons or Probe Responses, etc.</a:t>
            </a:r>
          </a:p>
          <a:p>
            <a:pPr lvl="1"/>
            <a:r>
              <a:rPr lang="en-US" dirty="0" smtClean="0"/>
              <a:t>Frame: count of received frames, average RCPI, etc.</a:t>
            </a:r>
          </a:p>
          <a:p>
            <a:pPr lvl="1"/>
            <a:r>
              <a:rPr lang="en-US" dirty="0" smtClean="0"/>
              <a:t>STA Statistics: transmitted fragment counts, failed counts, retry counts, etc.</a:t>
            </a:r>
          </a:p>
          <a:p>
            <a:pPr lvl="1"/>
            <a:r>
              <a:rPr lang="en-US" dirty="0" smtClean="0"/>
              <a:t>Location Configuration Information (LCI): latitude, longitude and altitude, etc.</a:t>
            </a:r>
          </a:p>
          <a:p>
            <a:pPr lvl="1"/>
            <a:r>
              <a:rPr lang="en-US" dirty="0" smtClean="0"/>
              <a:t>Transmit Stream/Category: condition of an ongoing traffic stream link between </a:t>
            </a:r>
            <a:r>
              <a:rPr lang="en-US" dirty="0" err="1" smtClean="0"/>
              <a:t>QoS</a:t>
            </a:r>
            <a:r>
              <a:rPr lang="en-US" dirty="0" smtClean="0"/>
              <a:t> STAs</a:t>
            </a:r>
          </a:p>
        </p:txBody>
      </p:sp>
    </p:spTree>
    <p:extLst>
      <p:ext uri="{BB962C8B-B14F-4D97-AF65-F5344CB8AC3E}">
        <p14:creationId xmlns:p14="http://schemas.microsoft.com/office/powerpoint/2010/main" val="1656757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ja-JP" dirty="0"/>
              <a:t>Measurement information </a:t>
            </a:r>
            <a:r>
              <a:rPr lang="en-US" altLang="ja-JP" smtClean="0"/>
              <a:t>handled in </a:t>
            </a:r>
            <a:r>
              <a:rPr lang="en-US" altLang="ja-JP" dirty="0"/>
              <a:t>each </a:t>
            </a:r>
            <a:r>
              <a:rPr lang="en-US" altLang="ja-JP" dirty="0" smtClean="0"/>
              <a:t>type </a:t>
            </a:r>
            <a:r>
              <a:rPr kumimoji="1" lang="en-US" dirty="0" smtClean="0"/>
              <a:t>(cont’d)</a:t>
            </a:r>
            <a:endParaRPr kumimoji="1" lang="en-US" dirty="0"/>
          </a:p>
        </p:txBody>
      </p:sp>
      <p:sp>
        <p:nvSpPr>
          <p:cNvPr id="5" name="Content Placeholder 4"/>
          <p:cNvSpPr>
            <a:spLocks noGrp="1"/>
          </p:cNvSpPr>
          <p:nvPr>
            <p:ph idx="1"/>
          </p:nvPr>
        </p:nvSpPr>
        <p:spPr/>
        <p:txBody>
          <a:bodyPr>
            <a:normAutofit fontScale="85000" lnSpcReduction="20000"/>
          </a:bodyPr>
          <a:lstStyle/>
          <a:p>
            <a:r>
              <a:rPr lang="en-US" altLang="ja-JP" dirty="0"/>
              <a:t>Request/report </a:t>
            </a:r>
            <a:r>
              <a:rPr lang="en-US" altLang="ja-JP" dirty="0" smtClean="0"/>
              <a:t>measurements (cont’d)</a:t>
            </a:r>
            <a:endParaRPr lang="en-US" altLang="ja-JP" dirty="0"/>
          </a:p>
          <a:p>
            <a:pPr lvl="1"/>
            <a:r>
              <a:rPr lang="en-US" altLang="ja-JP" dirty="0" smtClean="0"/>
              <a:t>Neighbor </a:t>
            </a:r>
            <a:r>
              <a:rPr lang="en-US" altLang="ja-JP" dirty="0"/>
              <a:t>Report: list of APs and their information (security, capability, etc.)</a:t>
            </a:r>
          </a:p>
          <a:p>
            <a:pPr lvl="1"/>
            <a:r>
              <a:rPr lang="en-US" altLang="ja-JP" dirty="0"/>
              <a:t>Link Measurement: instantaneous quality of a link (RCPI, RSNI)</a:t>
            </a:r>
          </a:p>
          <a:p>
            <a:r>
              <a:rPr kumimoji="1" lang="en-US" dirty="0" smtClean="0"/>
              <a:t>Request only</a:t>
            </a:r>
          </a:p>
          <a:p>
            <a:pPr lvl="1"/>
            <a:r>
              <a:rPr lang="en-US" dirty="0" smtClean="0"/>
              <a:t>Measurement Pause: interval between individual measurements</a:t>
            </a:r>
            <a:endParaRPr kumimoji="1" lang="en-US" dirty="0" smtClean="0"/>
          </a:p>
          <a:p>
            <a:r>
              <a:rPr lang="en-US" dirty="0" smtClean="0"/>
              <a:t>Report only</a:t>
            </a:r>
          </a:p>
          <a:p>
            <a:pPr lvl="1"/>
            <a:r>
              <a:rPr kumimoji="1" lang="en-US" dirty="0" smtClean="0"/>
              <a:t>Measurement Pilot: periodically transmitted (more frequently than beacons)</a:t>
            </a:r>
            <a:endParaRPr kumimoji="1" lang="en-US" dirty="0"/>
          </a:p>
        </p:txBody>
      </p:sp>
    </p:spTree>
    <p:extLst>
      <p:ext uri="{BB962C8B-B14F-4D97-AF65-F5344CB8AC3E}">
        <p14:creationId xmlns:p14="http://schemas.microsoft.com/office/powerpoint/2010/main" val="509839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nvPr>
        </p:nvGraphicFramePr>
        <p:xfrm>
          <a:off x="395707" y="895886"/>
          <a:ext cx="8664264" cy="5371902"/>
        </p:xfrm>
        <a:graphic>
          <a:graphicData uri="http://schemas.openxmlformats.org/drawingml/2006/table">
            <a:tbl>
              <a:tblPr/>
              <a:tblGrid>
                <a:gridCol w="1796603"/>
                <a:gridCol w="2018764"/>
                <a:gridCol w="676141"/>
                <a:gridCol w="2349916"/>
                <a:gridCol w="515318"/>
                <a:gridCol w="1307522"/>
              </a:tblGrid>
              <a:tr h="238733">
                <a:tc>
                  <a:txBody>
                    <a:bodyPr/>
                    <a:lstStyle/>
                    <a:p>
                      <a:pPr algn="ctr" fontAlgn="ctr"/>
                      <a:r>
                        <a:rPr lang="en-US" sz="800" b="1" i="0" u="none" strike="noStrike" dirty="0">
                          <a:solidFill>
                            <a:srgbClr val="000000"/>
                          </a:solidFill>
                          <a:effectLst/>
                          <a:latin typeface="Calibri" panose="020F0502020204030204" pitchFamily="34" charset="0"/>
                          <a:ea typeface="ＭＳ Ｐゴシック" panose="020B0600070205080204" pitchFamily="34" charset="-128"/>
                        </a:rPr>
                        <a:t>Action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2">
                  <a:txBody>
                    <a:bodyPr/>
                    <a:lstStyle/>
                    <a:p>
                      <a:pPr algn="ctr" fontAlgn="ctr"/>
                      <a:r>
                        <a:rPr lang="en-US" sz="800" b="1" i="0" u="none" strike="noStrike">
                          <a:solidFill>
                            <a:srgbClr val="000000"/>
                          </a:solidFill>
                          <a:effectLst/>
                          <a:latin typeface="Calibri" panose="020F0502020204030204" pitchFamily="34" charset="0"/>
                          <a:ea typeface="ＭＳ Ｐゴシック" panose="020B0600070205080204" pitchFamily="34" charset="-128"/>
                        </a:rPr>
                        <a:t>Measurement Type</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lang="en-US"/>
                    </a:p>
                  </a:txBody>
                  <a:tcPr/>
                </a:tc>
                <a:tc>
                  <a:txBody>
                    <a:bodyPr/>
                    <a:lstStyle/>
                    <a:p>
                      <a:pPr algn="ctr" fontAlgn="ctr"/>
                      <a:r>
                        <a:rPr lang="en-US" sz="800" b="1" i="0" u="none" strike="noStrike">
                          <a:solidFill>
                            <a:srgbClr val="000000"/>
                          </a:solidFill>
                          <a:effectLst/>
                          <a:latin typeface="Calibri" panose="020F0502020204030204" pitchFamily="34" charset="0"/>
                          <a:ea typeface="ＭＳ Ｐゴシック" panose="020B0600070205080204" pitchFamily="34" charset="-128"/>
                        </a:rPr>
                        <a:t>Content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1" i="0" u="none" strike="noStrike">
                          <a:solidFill>
                            <a:srgbClr val="000000"/>
                          </a:solidFill>
                          <a:effectLst/>
                          <a:latin typeface="Calibri" panose="020F0502020204030204" pitchFamily="34" charset="0"/>
                          <a:ea typeface="ＭＳ Ｐゴシック" panose="020B0600070205080204" pitchFamily="34" charset="-128"/>
                        </a:rPr>
                        <a:t>Applicability to 802.15*</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1" i="0" u="none" strike="noStrike">
                          <a:solidFill>
                            <a:srgbClr val="000000"/>
                          </a:solidFill>
                          <a:effectLst/>
                          <a:latin typeface="Calibri" panose="020F0502020204030204" pitchFamily="34" charset="0"/>
                          <a:ea typeface="ＭＳ Ｐゴシック" panose="020B0600070205080204" pitchFamily="34" charset="-128"/>
                        </a:rPr>
                        <a:t>Note</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r>
              <a:tr h="160634">
                <a:tc rowSpan="30">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Resource Measurement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Channel load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channel unitization in measurement duration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Noise histogram</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noise power in idle mode</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rowSpan="3" gridSpan="2">
                  <a:txBody>
                    <a:bodyPr/>
                    <a:lstStyle/>
                    <a:p>
                      <a:pPr algn="ctr"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Beacon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Reported frame information (frame type)</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RSNI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RCPI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rowSpan="5" gridSpan="2">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Frame</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MAC address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Average RCPI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Last RSNI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Last RCPI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Frame count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rowSpan="17">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STA statistics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STA counter group</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transmitted fragment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group transmitted frame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failed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received fragment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group received frame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FCS error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transmitted frame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rowSpan="6">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MAC Statistics group</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retry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multiple retry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frame duplicate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RTS success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RTS is not defined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RTS failure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RTS is not defined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ACK failure counts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vMerge="1">
                  <a:txBody>
                    <a:bodyPr/>
                    <a:lstStyle/>
                    <a:p>
                      <a:endParaRPr lang="en-US"/>
                    </a:p>
                  </a:txBody>
                  <a:tcPr/>
                </a:tc>
                <a:tc rowSpan="4">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BSS Average Access Delay group</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AP average access delay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AC average access delay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AC is not defined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Station count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STA count is not defined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channel utilization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gridSpan="2">
                  <a:txBody>
                    <a:bodyPr/>
                    <a:lstStyle/>
                    <a:p>
                      <a:pPr algn="ctr"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Location configuration information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location of STA</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U</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irrelevant to SRM</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Transmit Stream / Category measurement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condition of ongoing traffic stream between two STAs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TS/TC are not defined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Measurement pause</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delay between two measurements (request only)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rowSpan="4">
                  <a:txBody>
                    <a:bodyPr/>
                    <a:lstStyle/>
                    <a:p>
                      <a:pPr algn="ctr"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Link measurement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gridSpan="2">
                  <a:txBody>
                    <a:bodyPr/>
                    <a:lstStyle/>
                    <a:p>
                      <a:pPr algn="ctr"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rowSpan="4"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Transmit Power used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Max Transmit Power</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Y</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RCPI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0634">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RSNI</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C</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Definition needs to be changed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a:txBody>
                    <a:bodyPr/>
                    <a:lstStyle/>
                    <a:p>
                      <a:pPr algn="ctr"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Neighbor report</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800" b="0" i="0" u="none" strike="noStrike">
                          <a:solidFill>
                            <a:srgbClr val="000000"/>
                          </a:solidFill>
                          <a:effectLst/>
                          <a:latin typeface="Calibri" panose="020F0502020204030204" pitchFamily="34" charset="0"/>
                          <a:ea typeface="ＭＳ Ｐゴシック" panose="020B0600070205080204" pitchFamily="34" charset="-128"/>
                        </a:rPr>
                        <a:t>　</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tcPr>
                </a:tc>
                <a:tc hMerge="1">
                  <a:txBody>
                    <a:bodyPr/>
                    <a:lstStyle/>
                    <a:p>
                      <a:endParaRPr lang="en-US"/>
                    </a:p>
                  </a:txBody>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known neighbor APs</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N</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en-US" sz="800" b="0" i="0" u="none" strike="noStrike">
                          <a:solidFill>
                            <a:srgbClr val="000000"/>
                          </a:solidFill>
                          <a:effectLst/>
                          <a:latin typeface="Calibri" panose="020F0502020204030204" pitchFamily="34" charset="0"/>
                          <a:ea typeface="ＭＳ Ｐゴシック" panose="020B0600070205080204" pitchFamily="34" charset="-128"/>
                        </a:rPr>
                        <a:t>AP is not defined</a:t>
                      </a:r>
                    </a:p>
                  </a:txBody>
                  <a:tcPr marL="3262" marR="3262" marT="3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7562">
                <a:tc gridSpan="6">
                  <a:txBody>
                    <a:bodyPr/>
                    <a:lstStyle/>
                    <a:p>
                      <a:pPr algn="r" fontAlgn="ctr"/>
                      <a:r>
                        <a:rPr lang="en-US" sz="800" b="0" i="0" u="none" strike="noStrike" dirty="0">
                          <a:solidFill>
                            <a:srgbClr val="000000"/>
                          </a:solidFill>
                          <a:effectLst/>
                          <a:latin typeface="Calibri" panose="020F0502020204030204" pitchFamily="34" charset="0"/>
                          <a:ea typeface="ＭＳ Ｐゴシック" panose="020B0600070205080204" pitchFamily="34" charset="-128"/>
                        </a:rPr>
                        <a:t>(*) Y: applicable, N: not applicable, C: conditionally applicable, U: unknown</a:t>
                      </a:r>
                    </a:p>
                  </a:txBody>
                  <a:tcPr marL="3262" marR="3262" marT="3262" marB="0" anchor="ctr">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Title 5"/>
          <p:cNvSpPr>
            <a:spLocks noGrp="1"/>
          </p:cNvSpPr>
          <p:nvPr>
            <p:ph type="title"/>
          </p:nvPr>
        </p:nvSpPr>
        <p:spPr>
          <a:xfrm rot="16200000">
            <a:off x="-2286225" y="3157976"/>
            <a:ext cx="4995650" cy="423200"/>
          </a:xfrm>
        </p:spPr>
        <p:txBody>
          <a:bodyPr>
            <a:normAutofit fontScale="90000"/>
          </a:bodyPr>
          <a:lstStyle/>
          <a:p>
            <a:r>
              <a:rPr kumimoji="1" lang="en-US" sz="2700" dirty="0"/>
              <a:t>Applicability to IEEE802.15.4</a:t>
            </a:r>
          </a:p>
        </p:txBody>
      </p:sp>
    </p:spTree>
    <p:extLst>
      <p:ext uri="{BB962C8B-B14F-4D97-AF65-F5344CB8AC3E}">
        <p14:creationId xmlns:p14="http://schemas.microsoft.com/office/powerpoint/2010/main" val="3973948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065386" cy="598868"/>
          </a:xfrm>
        </p:spPr>
        <p:txBody>
          <a:bodyPr/>
          <a:lstStyle/>
          <a:p>
            <a:r>
              <a:rPr kumimoji="1" lang="en-US" dirty="0" smtClean="0"/>
              <a:t>Proposal for Functional requirement (Section 5)</a:t>
            </a:r>
            <a:endParaRPr kumimoji="1" lang="en-US" dirty="0"/>
          </a:p>
        </p:txBody>
      </p:sp>
      <p:graphicFrame>
        <p:nvGraphicFramePr>
          <p:cNvPr id="5" name="Table 4"/>
          <p:cNvGraphicFramePr>
            <a:graphicFrameLocks noGrp="1"/>
          </p:cNvGraphicFramePr>
          <p:nvPr>
            <p:extLst/>
          </p:nvPr>
        </p:nvGraphicFramePr>
        <p:xfrm>
          <a:off x="743754" y="1486840"/>
          <a:ext cx="6684137" cy="4991177"/>
        </p:xfrm>
        <a:graphic>
          <a:graphicData uri="http://schemas.openxmlformats.org/drawingml/2006/table">
            <a:tbl>
              <a:tblPr/>
              <a:tblGrid>
                <a:gridCol w="181823"/>
                <a:gridCol w="233772"/>
                <a:gridCol w="666682"/>
                <a:gridCol w="1411287"/>
                <a:gridCol w="406937"/>
                <a:gridCol w="714302"/>
                <a:gridCol w="714302"/>
                <a:gridCol w="354986"/>
                <a:gridCol w="666682"/>
                <a:gridCol w="666682"/>
                <a:gridCol w="666682"/>
              </a:tblGrid>
              <a:tr h="89455">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a:noFill/>
                    </a:lnR>
                    <a:lnT>
                      <a:noFill/>
                    </a:lnT>
                    <a:lnB>
                      <a:noFill/>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0" i="0" u="none" strike="noStrike">
                          <a:solidFill>
                            <a:srgbClr val="000000"/>
                          </a:solidFill>
                          <a:effectLst/>
                          <a:latin typeface="Arial" panose="020B0604020202020204" pitchFamily="34" charset="0"/>
                          <a:ea typeface="ＭＳ Ｐゴシック" panose="020B0600070205080204" pitchFamily="34" charset="-128"/>
                        </a:rPr>
                        <a:t>Items</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Arial" panose="020B0604020202020204" pitchFamily="34" charset="0"/>
                          <a:ea typeface="ＭＳ Ｐゴシック" panose="020B0600070205080204" pitchFamily="34" charset="-128"/>
                        </a:rPr>
                        <a:t>Detailed Items</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Arial" panose="020B0604020202020204" pitchFamily="34" charset="0"/>
                          <a:ea typeface="ＭＳ Ｐゴシック" panose="020B0600070205080204" pitchFamily="34" charset="-128"/>
                        </a:rPr>
                        <a:t>Metric ID</a:t>
                      </a:r>
                      <a:r>
                        <a:rPr lang="en-US" sz="600" b="0" i="0" u="none" strike="noStrike">
                          <a:solidFill>
                            <a:srgbClr val="000000"/>
                          </a:solidFill>
                          <a:effectLst/>
                          <a:latin typeface="ＭＳ Ｐゴシック" panose="020B0600070205080204" pitchFamily="34" charset="-128"/>
                          <a:ea typeface="ＭＳ Ｐゴシック" panose="020B0600070205080204" pitchFamily="34" charset="-128"/>
                        </a:rPr>
                        <a:t>　</a:t>
                      </a:r>
                      <a:br>
                        <a:rPr lang="en-US" sz="600" b="0" i="0" u="none" strike="noStrike">
                          <a:solidFill>
                            <a:srgbClr val="000000"/>
                          </a:solidFill>
                          <a:effectLst/>
                          <a:latin typeface="ＭＳ Ｐゴシック" panose="020B0600070205080204" pitchFamily="34" charset="-128"/>
                          <a:ea typeface="ＭＳ Ｐゴシック" panose="020B0600070205080204" pitchFamily="34" charset="-128"/>
                        </a:rPr>
                      </a:br>
                      <a:r>
                        <a:rPr lang="en-US" sz="600" b="0" i="0" u="none" strike="noStrike">
                          <a:solidFill>
                            <a:srgbClr val="000000"/>
                          </a:solidFill>
                          <a:effectLst/>
                          <a:latin typeface="Arial" panose="020B0604020202020204" pitchFamily="34" charset="0"/>
                          <a:ea typeface="ＭＳ Ｐゴシック" panose="020B0600070205080204" pitchFamily="34" charset="-128"/>
                        </a:rPr>
                        <a:t>(1 Octet</a:t>
                      </a:r>
                      <a:r>
                        <a:rPr lang="en-US" sz="600" b="0" i="0" u="none" strike="noStrike">
                          <a:solidFill>
                            <a:srgbClr val="000000"/>
                          </a:solidFill>
                          <a:effectLst/>
                          <a:latin typeface="ＭＳ Ｐゴシック" panose="020B0600070205080204" pitchFamily="34" charset="-128"/>
                          <a:ea typeface="ＭＳ Ｐゴシック" panose="020B0600070205080204" pitchFamily="34" charset="-128"/>
                        </a:rPr>
                        <a:t>）</a:t>
                      </a:r>
                      <a:endParaRPr lang="en-US" sz="600" b="0" i="0" u="none" strike="noStrike">
                        <a:solidFill>
                          <a:srgbClr val="000000"/>
                        </a:solidFill>
                        <a:effectLst/>
                        <a:latin typeface="Arial" panose="020B0604020202020204" pitchFamily="34" charset="0"/>
                        <a:ea typeface="ＭＳ Ｐゴシック" panose="020B0600070205080204" pitchFamily="34" charset="-128"/>
                      </a:endParaRP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Measurement</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Report</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a:noFill/>
                    </a:lnR>
                    <a:lnT>
                      <a:noFill/>
                    </a:lnT>
                    <a:lnB w="6350" cap="flat" cmpd="sng" algn="ctr">
                      <a:solidFill>
                        <a:srgbClr val="000000"/>
                      </a:solidFill>
                      <a:prstDash val="solid"/>
                      <a:round/>
                      <a:headEnd type="none" w="med" len="med"/>
                      <a:tailEnd type="none" w="med" len="med"/>
                    </a:lnB>
                  </a:tcPr>
                </a:tc>
              </a:tr>
              <a:tr h="18516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a:noFill/>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600" b="0" i="0" u="none" strike="noStrike">
                          <a:solidFill>
                            <a:srgbClr val="000000"/>
                          </a:solidFill>
                          <a:effectLst/>
                          <a:latin typeface="Arial" panose="020B0604020202020204" pitchFamily="34" charset="0"/>
                          <a:ea typeface="ＭＳ Ｐゴシック" panose="020B0600070205080204" pitchFamily="34" charset="-128"/>
                        </a:rPr>
                        <a:t>Periodical/Request/Continues</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Arial" panose="020B0604020202020204" pitchFamily="34" charset="0"/>
                          <a:ea typeface="ＭＳ Ｐゴシック" panose="020B0600070205080204" pitchFamily="34" charset="-128"/>
                        </a:rPr>
                        <a:t>Periodical/Request/Conditional</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Memo</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3944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rowSpan="55">
                  <a:txBody>
                    <a:bodyPr/>
                    <a:lstStyle/>
                    <a:p>
                      <a:pPr algn="ctr" fontAlgn="ctr"/>
                      <a:r>
                        <a:rPr lang="en-US" sz="500" b="1" i="0" u="none" strike="noStrike">
                          <a:solidFill>
                            <a:srgbClr val="000000"/>
                          </a:solidFill>
                          <a:effectLst/>
                          <a:latin typeface="Arial" panose="020B0604020202020204" pitchFamily="34" charset="0"/>
                          <a:ea typeface="ＭＳ Ｐゴシック" panose="020B0600070205080204" pitchFamily="34" charset="-128"/>
                        </a:rPr>
                        <a:t>Measurement</a:t>
                      </a:r>
                    </a:p>
                  </a:txBody>
                  <a:tcPr marL="2282" marR="2282" marT="2282"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0">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Channel Load</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ED (Passive)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Request</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Detected energy each channel</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10.2.5 Receiver E</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8.2.11.1 MLME-SCAN.request</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CCA (Passive)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10.2.7 Clear channel assessment (CCA)</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Active Scan</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CCA value histogram</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CA count</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Noise?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000000"/>
                          </a:solidFill>
                          <a:effectLst/>
                          <a:latin typeface="Arial" panose="020B0604020202020204" pitchFamily="34" charset="0"/>
                          <a:ea typeface="ＭＳ Ｐゴシック" panose="020B0600070205080204" pitchFamily="34" charset="-128"/>
                        </a:rPr>
                        <a:t>Percentage of time of failed transmissions (No Ack)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Percentage of time of deferred transmissions (CCA)</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44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FF0000"/>
                          </a:solidFill>
                          <a:effectLst/>
                          <a:latin typeface="Arial" panose="020B0604020202020204" pitchFamily="34" charset="0"/>
                          <a:ea typeface="ＭＳ Ｐゴシック" panose="020B0600070205080204" pitchFamily="34" charset="-128"/>
                        </a:rPr>
                        <a:t>channel utilization</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should be redifned from "channel utilization"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FF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7">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Link Statistics</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LQI value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10.2.6 Link quality indicator (LQI)</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Transmit power used</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Max transmit power</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Received Channle Rower Indicator (RCPI)</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Received Signal Noise Indicator (RSNI)</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000000"/>
                          </a:solidFill>
                          <a:effectLst/>
                          <a:latin typeface="Arial" panose="020B0604020202020204" pitchFamily="34" charset="0"/>
                          <a:ea typeface="ＭＳ Ｐゴシック" panose="020B0600070205080204" pitchFamily="34" charset="-128"/>
                        </a:rPr>
                        <a:t>Received signal level (RSSI)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000000"/>
                          </a:solidFill>
                          <a:effectLst/>
                          <a:latin typeface="Arial" panose="020B0604020202020204" pitchFamily="34" charset="0"/>
                          <a:ea typeface="ＭＳ Ｐゴシック" panose="020B0600070205080204" pitchFamily="34" charset="-128"/>
                        </a:rPr>
                        <a:t>Received signal quality indicator (RSQI)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5">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Interference measurement</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What is different from ED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Fluctuation of floor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Deviation to fluctuation of floor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Same as media sensing Histogram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noise histogram</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noise power in idle mode defined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944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18">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Node Statistics </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Frame Error Count</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equivalent to "failed counts"</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Time out Occurrence Count</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Retry Count</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multiple retry counts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frame duplicate coutns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000000"/>
                          </a:solidFill>
                          <a:effectLst/>
                          <a:latin typeface="Arial" panose="020B0604020202020204" pitchFamily="34" charset="0"/>
                          <a:ea typeface="ＭＳ Ｐゴシック" panose="020B0600070205080204" pitchFamily="34" charset="-128"/>
                        </a:rPr>
                        <a:t>Number of packets transmitted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FF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equivalent to "transmitted frame coutns"</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000000"/>
                          </a:solidFill>
                          <a:effectLst/>
                          <a:latin typeface="Arial" panose="020B0604020202020204" pitchFamily="34" charset="0"/>
                          <a:ea typeface="ＭＳ Ｐゴシック" panose="020B0600070205080204" pitchFamily="34" charset="-128"/>
                        </a:rPr>
                        <a:t>Number of packets received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292">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rtl="0" fontAlgn="t"/>
                      <a:r>
                        <a:rPr lang="en-US" sz="500" b="0" i="0" u="none" strike="noStrike">
                          <a:solidFill>
                            <a:srgbClr val="000000"/>
                          </a:solidFill>
                          <a:effectLst/>
                          <a:latin typeface="Arial" panose="020B0604020202020204" pitchFamily="34" charset="0"/>
                          <a:ea typeface="ＭＳ Ｐゴシック" panose="020B0600070205080204" pitchFamily="34" charset="-128"/>
                        </a:rPr>
                        <a:t>Number of failed transmission (No Ack)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t"/>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Number of failed reception (CRC error)</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equivalent to "FCS error counts"</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Number of deferred transmission (CCA)</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Average / Maximum Buffer Utilization</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transmitted fragment counts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received fragment counts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multicast transmitted frame counts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multicast received frame counts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ACK failure counts</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average access delay</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supported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channel utilization</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gridSpan="3">
                  <a:txBody>
                    <a:bodyPr/>
                    <a:lstStyle/>
                    <a:p>
                      <a:pPr algn="l" fontAlgn="b"/>
                      <a:r>
                        <a:rPr lang="en-US" sz="500" b="0" i="0" u="none" strike="noStrike">
                          <a:solidFill>
                            <a:srgbClr val="FF0000"/>
                          </a:solidFill>
                          <a:effectLst/>
                          <a:latin typeface="Arial" panose="020B0604020202020204" pitchFamily="34" charset="0"/>
                          <a:ea typeface="ＭＳ Ｐゴシック" panose="020B0600070205080204" pitchFamily="34" charset="-128"/>
                        </a:rPr>
                        <a:t>should be redifined from "AP avearage access delay" in 802.11k</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2">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Channel Occupancy Statistics</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Frame Air Time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6">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Wakeup statistics </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Average interval</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Min./Max. interval</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Aperiodic wakeup count</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Average awake duration</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Min./Max. awake duration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2">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Time synch. Error</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Corrected error value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Drift rate</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3">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Security</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Link level MIC error counter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Network level MIC error counter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en-US" sz="500" b="0" i="0" u="none" strike="noStrike">
                          <a:solidFill>
                            <a:srgbClr val="000000"/>
                          </a:solidFill>
                          <a:effectLst/>
                          <a:latin typeface="Arial" panose="020B0604020202020204" pitchFamily="34" charset="0"/>
                          <a:ea typeface="ＭＳ Ｐゴシック" panose="020B0600070205080204" pitchFamily="34" charset="-128"/>
                        </a:rPr>
                        <a:t>Network level failed join counter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2">
                  <a:txBody>
                    <a:bodyPr/>
                    <a:lstStyle/>
                    <a:p>
                      <a:pPr algn="l" fontAlgn="ctr"/>
                      <a:r>
                        <a:rPr lang="en-US" sz="500" b="0" i="0" u="none" strike="noStrike">
                          <a:solidFill>
                            <a:srgbClr val="000000"/>
                          </a:solidFill>
                          <a:effectLst/>
                          <a:latin typeface="Arial" panose="020B0604020202020204" pitchFamily="34" charset="0"/>
                          <a:ea typeface="ＭＳ Ｐゴシック" panose="020B0600070205080204" pitchFamily="34" charset="-128"/>
                        </a:rPr>
                        <a:t>Latency</a:t>
                      </a:r>
                    </a:p>
                  </a:txBody>
                  <a:tcPr marL="2282" marR="2282" marT="22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FF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FF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564">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a:noFill/>
                    </a:lnL>
                    <a:lnR w="635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500" b="0" i="0" u="none" strike="noStrike">
                        <a:solidFill>
                          <a:srgbClr val="000000"/>
                        </a:solidFill>
                        <a:effectLst/>
                        <a:latin typeface="ＭＳ Ｐゴシック" panose="020B0600070205080204" pitchFamily="34" charset="-128"/>
                        <a:ea typeface="ＭＳ Ｐゴシック" panose="020B0600070205080204" pitchFamily="34" charset="-128"/>
                      </a:endParaRPr>
                    </a:p>
                  </a:txBody>
                  <a:tcPr marL="2282" marR="2282" marT="22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500" b="0" i="0" u="none" strike="noStrike" dirty="0">
                          <a:solidFill>
                            <a:srgbClr val="000000"/>
                          </a:solidFill>
                          <a:effectLst/>
                          <a:latin typeface="Arial" panose="020B0604020202020204" pitchFamily="34" charset="0"/>
                          <a:ea typeface="ＭＳ Ｐゴシック" panose="020B0600070205080204" pitchFamily="34" charset="-128"/>
                        </a:rPr>
                        <a:t>　</a:t>
                      </a:r>
                    </a:p>
                  </a:txBody>
                  <a:tcPr marL="2282" marR="2282" marT="22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46397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1185</TotalTime>
  <Words>1051</Words>
  <Application>Microsoft Office PowerPoint</Application>
  <PresentationFormat>On-screen Show (4:3)</PresentationFormat>
  <Paragraphs>596</Paragraphs>
  <Slides>8</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ＭＳ Ｐゴシック</vt:lpstr>
      <vt:lpstr>Arial</vt:lpstr>
      <vt:lpstr>Calibri</vt:lpstr>
      <vt:lpstr>Times New Roman</vt:lpstr>
      <vt:lpstr>Office Theme</vt:lpstr>
      <vt:lpstr>Document</vt:lpstr>
      <vt:lpstr>PowerPoint Presentation</vt:lpstr>
      <vt:lpstr>PowerPoint Presentation</vt:lpstr>
      <vt:lpstr>Outline</vt:lpstr>
      <vt:lpstr>Measurement types supported in IEEE802.11k</vt:lpstr>
      <vt:lpstr>Measurement information handled in each type</vt:lpstr>
      <vt:lpstr>Measurement information handled in each type (cont’d)</vt:lpstr>
      <vt:lpstr>Applicability to IEEE802.15.4</vt:lpstr>
      <vt:lpstr>Proposal for Functional requirement (Section 5)</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73</cp:revision>
  <cp:lastPrinted>1998-02-10T13:28:06Z</cp:lastPrinted>
  <dcterms:created xsi:type="dcterms:W3CDTF">2015-03-06T22:24:22Z</dcterms:created>
  <dcterms:modified xsi:type="dcterms:W3CDTF">2015-05-06T04:19:16Z</dcterms:modified>
</cp:coreProperties>
</file>