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6" r:id="rId3"/>
    <p:sldId id="271" r:id="rId4"/>
    <p:sldId id="272" r:id="rId5"/>
    <p:sldId id="273" r:id="rId6"/>
    <p:sldId id="274" r:id="rId7"/>
    <p:sldId id="27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802.15-15-0327-00-004s</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802.15-15-0327-00-004s</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802.15-15-0327-00-004s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&lt;author&gt;, &lt;company&gt;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802.15-15-0327-00-004s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3" name="Footer Placeholder 2"/>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smtClean="0"/>
              <a:t>May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smtClean="0"/>
              <a:t>Hidetoshi Yokora, Landis&amp;Gyr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 15-15-0327-00-004s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dirty="0" smtClean="0"/>
              <a:t>May 2015</a:t>
            </a:r>
            <a:endParaRPr lang="en-US" altLang="ja-JP" dirty="0"/>
          </a:p>
        </p:txBody>
      </p:sp>
      <p:sp>
        <p:nvSpPr>
          <p:cNvPr id="5" name="Footer Placeholder 2"/>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3"/>
          <p:cNvSpPr>
            <a:spLocks noGrp="1"/>
          </p:cNvSpPr>
          <p:nvPr>
            <p:ph type="sldNum" sz="quarter" idx="12"/>
          </p:nvPr>
        </p:nvSpPr>
        <p:spPr/>
        <p:txBody>
          <a:bodyPr/>
          <a:lstStyle/>
          <a:p>
            <a:r>
              <a:rPr lang="en-US" altLang="ja-JP"/>
              <a:t>Slide </a:t>
            </a:r>
            <a:fld id="{D7E9D972-8261-4410-A809-1B8427F8C726}" type="slidenum">
              <a:rPr lang="en-US" altLang="ja-JP"/>
              <a:pPr/>
              <a:t>1</a:t>
            </a:fld>
            <a:endParaRPr lang="en-US" altLang="ja-JP"/>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for SRMM General </a:t>
            </a:r>
            <a:r>
              <a:rPr lang="en-US" altLang="ja-JP" sz="1600" dirty="0"/>
              <a:t>R</a:t>
            </a:r>
            <a:r>
              <a:rPr kumimoji="1" lang="en-US" altLang="ja-JP" sz="1600" dirty="0"/>
              <a:t>equirements</a:t>
            </a:r>
            <a:r>
              <a:rPr lang="en-US" altLang="ja-JP" sz="1600" dirty="0"/>
              <a:t> in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a:t>
            </a:r>
            <a:r>
              <a:rPr lang="en-US" altLang="ja-JP" sz="1600" dirty="0">
                <a:ea typeface="ＭＳ Ｐゴシック" panose="020B0600070205080204" pitchFamily="34" charset="-128"/>
              </a:rPr>
              <a:t>6</a:t>
            </a:r>
            <a:r>
              <a:rPr lang="en-US" altLang="ja-JP" sz="1600" dirty="0" smtClean="0">
                <a:ea typeface="ＭＳ Ｐゴシック" panose="020B0600070205080204" pitchFamily="34" charset="-128"/>
              </a:rPr>
              <a:t> </a:t>
            </a:r>
            <a:r>
              <a:rPr lang="en-US" altLang="ja-JP" sz="1600" dirty="0" smtClean="0">
                <a:ea typeface="ＭＳ Ｐゴシック" panose="020B0600070205080204" pitchFamily="34" charset="-128"/>
              </a:rPr>
              <a:t>May, 2015]</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Address </a:t>
            </a:r>
            <a:r>
              <a:rPr lang="en-US" altLang="ja-JP" sz="1600" dirty="0" smtClean="0">
                <a:ea typeface="ＭＳ Ｐゴシック" panose="020B0600070205080204" pitchFamily="34" charset="-128"/>
              </a:rPr>
              <a:t>[1-2-9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a:t>
            </a:r>
            <a:r>
              <a:rPr lang="en-US" altLang="ja-JP" sz="1600" dirty="0" err="1" smtClean="0">
                <a:ea typeface="ＭＳ Ｐゴシック" panose="020B0600070205080204" pitchFamily="34" charset="-128"/>
              </a:rPr>
              <a:t>ku</a:t>
            </a:r>
            <a:r>
              <a:rPr lang="en-US" altLang="ja-JP" sz="1600" dirty="0" smtClean="0">
                <a:ea typeface="ＭＳ Ｐゴシック" panose="020B0600070205080204" pitchFamily="34" charset="-128"/>
              </a:rPr>
              <a:t>, Tokyo 105-0003, Japan]</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:[+81 3-5532-7455], </a:t>
            </a:r>
            <a:r>
              <a:rPr lang="en-US" altLang="ja-JP" sz="1600" dirty="0">
                <a:ea typeface="ＭＳ Ｐゴシック" panose="020B0600070205080204" pitchFamily="34" charset="-128"/>
              </a:rPr>
              <a:t>FAX: </a:t>
            </a:r>
            <a:r>
              <a:rPr lang="en-US" altLang="ja-JP" sz="1600" dirty="0" smtClean="0">
                <a:ea typeface="ＭＳ Ｐゴシック" panose="020B0600070205080204" pitchFamily="34" charset="-128"/>
              </a:rPr>
              <a:t>[+81 3-5532-7519], </a:t>
            </a:r>
            <a:r>
              <a:rPr lang="en-US" altLang="ja-JP" sz="1600" dirty="0">
                <a:ea typeface="ＭＳ Ｐゴシック" panose="020B0600070205080204" pitchFamily="34" charset="-128"/>
              </a:rPr>
              <a:t>E-Mail</a:t>
            </a:r>
            <a:r>
              <a:rPr lang="en-US" altLang="ja-JP" sz="1600" dirty="0" smtClean="0">
                <a:ea typeface="ＭＳ Ｐゴシック" panose="020B0600070205080204" pitchFamily="34" charset="-128"/>
              </a:rPr>
              <a:t>:[</a:t>
            </a:r>
            <a:r>
              <a:rPr lang="en-US" altLang="ja-JP" sz="1600" dirty="0">
                <a:ea typeface="ＭＳ Ｐゴシック" panose="020B0600070205080204" pitchFamily="34" charset="-128"/>
              </a:rPr>
              <a:t>h</a:t>
            </a:r>
            <a:r>
              <a:rPr lang="en-US" altLang="ja-JP" sz="1600" dirty="0" smtClean="0">
                <a:ea typeface="ＭＳ Ｐゴシック" panose="020B0600070205080204" pitchFamily="34" charset="-128"/>
              </a:rPr>
              <a:t>idetoshi.yokota@landisgyr.com]</a:t>
            </a:r>
            <a:r>
              <a:rPr lang="en-US" altLang="ja-JP" sz="1600" dirty="0">
                <a:ea typeface="ＭＳ Ｐゴシック" panose="020B0600070205080204" pitchFamily="34" charset="-128"/>
              </a:rPr>
              <a:t>	</a:t>
            </a: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802.15-14-0555-04-004s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general </a:t>
            </a:r>
            <a:r>
              <a:rPr lang="en-US" altLang="ja-JP" sz="1600" dirty="0">
                <a:ea typeface="ＭＳ Ｐゴシック" panose="020B0600070205080204" pitchFamily="34" charset="-128"/>
              </a:rPr>
              <a:t>requirements </a:t>
            </a:r>
            <a:r>
              <a:rPr lang="en-US" altLang="ja-JP" sz="1600" dirty="0" smtClean="0">
                <a:ea typeface="ＭＳ Ｐゴシック" panose="020B0600070205080204" pitchFamily="34" charset="-128"/>
              </a:rPr>
              <a:t>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in order to apply Spectrum Resource Management in the field of  AMI (Advanced Metering Infrastructure).]</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p>
            <a:r>
              <a:rPr lang="en-US" altLang="ja-JP"/>
              <a:t>Slide </a:t>
            </a:r>
            <a:fld id="{22D0E77C-8C98-4788-96F2-A72F7047DCDC}" type="slidenum">
              <a:rPr lang="en-US" altLang="ja-JP"/>
              <a:pPr/>
              <a:t>2</a:t>
            </a:fld>
            <a:endParaRPr lang="en-US" altLang="ja-JP"/>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for SRMM General </a:t>
            </a:r>
            <a:r>
              <a:rPr lang="en-US" altLang="ja-JP" dirty="0"/>
              <a:t>R</a:t>
            </a:r>
            <a:r>
              <a:rPr kumimoji="1" lang="en-US" altLang="ja-JP" dirty="0"/>
              <a:t>equirements</a:t>
            </a:r>
            <a:r>
              <a:rPr lang="en-US" altLang="ja-JP" dirty="0"/>
              <a:t> in </a:t>
            </a:r>
            <a:r>
              <a:rPr kumimoji="1" lang="en-US" altLang="ja-JP" dirty="0"/>
              <a:t>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4138273798"/>
              </p:ext>
            </p:extLst>
          </p:nvPr>
        </p:nvGraphicFramePr>
        <p:xfrm>
          <a:off x="549275" y="3770313"/>
          <a:ext cx="7905750" cy="2855912"/>
        </p:xfrm>
        <a:graphic>
          <a:graphicData uri="http://schemas.openxmlformats.org/presentationml/2006/ole">
            <mc:AlternateContent xmlns:mc="http://schemas.openxmlformats.org/markup-compatibility/2006">
              <mc:Choice xmlns:v="urn:schemas-microsoft-com:vml" Requires="v">
                <p:oleObj spid="_x0000_s4159" name="Document" r:id="rId4" imgW="8253180" imgH="2980067" progId="Word.Document.8">
                  <p:embed/>
                </p:oleObj>
              </mc:Choice>
              <mc:Fallback>
                <p:oleObj name="Document" r:id="rId4" imgW="8253180" imgH="2980067" progId="Word.Document.8">
                  <p:embed/>
                  <p:pic>
                    <p:nvPicPr>
                      <p:cNvPr id="0" name=""/>
                      <p:cNvPicPr>
                        <a:picLocks noChangeAspect="1" noChangeArrowheads="1"/>
                      </p:cNvPicPr>
                      <p:nvPr/>
                    </p:nvPicPr>
                    <p:blipFill>
                      <a:blip r:embed="rId5"/>
                      <a:srcRect/>
                      <a:stretch>
                        <a:fillRect/>
                      </a:stretch>
                    </p:blipFill>
                    <p:spPr bwMode="auto">
                      <a:xfrm>
                        <a:off x="549275" y="3770313"/>
                        <a:ext cx="7905750" cy="2855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12"/>
          <p:cNvSpPr>
            <a:spLocks noChangeArrowheads="1"/>
          </p:cNvSpPr>
          <p:nvPr/>
        </p:nvSpPr>
        <p:spPr bwMode="auto">
          <a:xfrm>
            <a:off x="564253" y="34290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General </a:t>
            </a:r>
            <a:r>
              <a:rPr lang="en-US" dirty="0" smtClean="0"/>
              <a:t>requirements</a:t>
            </a:r>
            <a:endParaRPr lang="en-US" dirty="0"/>
          </a:p>
        </p:txBody>
      </p:sp>
      <p:sp>
        <p:nvSpPr>
          <p:cNvPr id="69" name="Content Placeholder 68"/>
          <p:cNvSpPr>
            <a:spLocks noGrp="1"/>
          </p:cNvSpPr>
          <p:nvPr>
            <p:ph idx="1"/>
          </p:nvPr>
        </p:nvSpPr>
        <p:spPr/>
        <p:txBody>
          <a:bodyPr>
            <a:normAutofit fontScale="92500"/>
          </a:bodyPr>
          <a:lstStyle/>
          <a:p>
            <a:r>
              <a:rPr lang="en-US" sz="2800" dirty="0" smtClean="0"/>
              <a:t>Support of active and passive link measurements</a:t>
            </a:r>
          </a:p>
          <a:p>
            <a:pPr lvl="1"/>
            <a:r>
              <a:rPr lang="en-US" sz="2400" dirty="0" smtClean="0"/>
              <a:t>Link measurement request/report for instantaneous SRM (active)</a:t>
            </a:r>
          </a:p>
          <a:p>
            <a:pPr lvl="1"/>
            <a:r>
              <a:rPr lang="en-US" sz="2400" dirty="0" smtClean="0"/>
              <a:t>Cumulative SRMM information request/report for averaged SRM (passive)</a:t>
            </a:r>
          </a:p>
          <a:p>
            <a:pPr lvl="1"/>
            <a:r>
              <a:rPr lang="en-US" sz="2400" dirty="0" smtClean="0"/>
              <a:t>Equivalent functionality is supported in 802.11k RRM</a:t>
            </a:r>
          </a:p>
          <a:p>
            <a:r>
              <a:rPr lang="en-US" sz="2800" dirty="0" smtClean="0"/>
              <a:t>Support of advance SRMM information retrieval</a:t>
            </a:r>
          </a:p>
          <a:p>
            <a:pPr lvl="1"/>
            <a:r>
              <a:rPr lang="en-US" sz="2400" dirty="0" smtClean="0"/>
              <a:t>SRM information IE in the beacon frame could help a device select optimal PAN</a:t>
            </a:r>
          </a:p>
          <a:p>
            <a:pPr lvl="1"/>
            <a:r>
              <a:rPr lang="en-US" sz="2400" dirty="0" smtClean="0"/>
              <a:t>Equivalent functionality is supported in 802.11k RRM</a:t>
            </a:r>
            <a:endParaRPr lang="en-US" sz="2400" dirty="0"/>
          </a:p>
        </p:txBody>
      </p:sp>
    </p:spTree>
    <p:extLst>
      <p:ext uri="{BB962C8B-B14F-4D97-AF65-F5344CB8AC3E}">
        <p14:creationId xmlns:p14="http://schemas.microsoft.com/office/powerpoint/2010/main" val="1538826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General </a:t>
            </a:r>
            <a:r>
              <a:rPr lang="en-US" dirty="0" smtClean="0"/>
              <a:t>requirements (cont’d)</a:t>
            </a:r>
            <a:endParaRPr kumimoji="1" lang="en-US" dirty="0"/>
          </a:p>
        </p:txBody>
      </p:sp>
      <p:sp>
        <p:nvSpPr>
          <p:cNvPr id="69" name="Content Placeholder 68"/>
          <p:cNvSpPr>
            <a:spLocks noGrp="1"/>
          </p:cNvSpPr>
          <p:nvPr>
            <p:ph idx="1"/>
          </p:nvPr>
        </p:nvSpPr>
        <p:spPr>
          <a:xfrm>
            <a:off x="628650" y="2226469"/>
            <a:ext cx="7886700" cy="402591"/>
          </a:xfrm>
        </p:spPr>
        <p:txBody>
          <a:bodyPr/>
          <a:lstStyle/>
          <a:p>
            <a:r>
              <a:rPr kumimoji="1" lang="en-US" dirty="0" smtClean="0"/>
              <a:t>Support of multihop mesh topology</a:t>
            </a:r>
            <a:endParaRPr kumimoji="1" lang="en-US" dirty="0"/>
          </a:p>
        </p:txBody>
      </p:sp>
      <p:sp>
        <p:nvSpPr>
          <p:cNvPr id="101" name="Rectangle 100"/>
          <p:cNvSpPr/>
          <p:nvPr/>
        </p:nvSpPr>
        <p:spPr>
          <a:xfrm>
            <a:off x="2675587" y="4213319"/>
            <a:ext cx="627845" cy="36704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a:t>
            </a:r>
          </a:p>
        </p:txBody>
      </p:sp>
      <p:sp>
        <p:nvSpPr>
          <p:cNvPr id="102" name="Rectangle 101"/>
          <p:cNvSpPr/>
          <p:nvPr/>
        </p:nvSpPr>
        <p:spPr>
          <a:xfrm>
            <a:off x="1263740" y="4213318"/>
            <a:ext cx="627845" cy="36704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STA</a:t>
            </a:r>
          </a:p>
        </p:txBody>
      </p:sp>
      <p:sp>
        <p:nvSpPr>
          <p:cNvPr id="103" name="TextBox 102"/>
          <p:cNvSpPr txBox="1"/>
          <p:nvPr/>
        </p:nvSpPr>
        <p:spPr>
          <a:xfrm>
            <a:off x="1944296" y="4039553"/>
            <a:ext cx="722249"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request</a:t>
            </a:r>
          </a:p>
        </p:txBody>
      </p:sp>
      <p:sp>
        <p:nvSpPr>
          <p:cNvPr id="104" name="TextBox 103"/>
          <p:cNvSpPr txBox="1"/>
          <p:nvPr/>
        </p:nvSpPr>
        <p:spPr>
          <a:xfrm>
            <a:off x="1980293" y="4379532"/>
            <a:ext cx="631198"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report</a:t>
            </a:r>
          </a:p>
        </p:txBody>
      </p:sp>
      <p:sp>
        <p:nvSpPr>
          <p:cNvPr id="105" name="TextBox 104"/>
          <p:cNvSpPr txBox="1"/>
          <p:nvPr/>
        </p:nvSpPr>
        <p:spPr>
          <a:xfrm>
            <a:off x="1325702" y="3048000"/>
            <a:ext cx="1465466" cy="369332"/>
          </a:xfrm>
          <a:prstGeom prst="rect">
            <a:avLst/>
          </a:prstGeom>
          <a:noFill/>
        </p:spPr>
        <p:txBody>
          <a:bodyPr wrap="none" rtlCol="0">
            <a:spAutoFit/>
          </a:bodyPr>
          <a:lstStyle/>
          <a:p>
            <a:pPr eaLnBrk="1" fontAlgn="auto" hangingPunct="1">
              <a:spcBef>
                <a:spcPts val="0"/>
              </a:spcBef>
              <a:spcAft>
                <a:spcPts val="0"/>
              </a:spcAft>
            </a:pPr>
            <a:r>
              <a:rPr kumimoji="1" lang="en-US" sz="1800" dirty="0">
                <a:solidFill>
                  <a:prstClr val="black"/>
                </a:solidFill>
                <a:latin typeface="Calibri" panose="020F0502020204030204"/>
              </a:rPr>
              <a:t>802.11 WLAN</a:t>
            </a:r>
          </a:p>
        </p:txBody>
      </p:sp>
      <p:sp>
        <p:nvSpPr>
          <p:cNvPr id="106" name="TextBox 105"/>
          <p:cNvSpPr txBox="1"/>
          <p:nvPr/>
        </p:nvSpPr>
        <p:spPr>
          <a:xfrm>
            <a:off x="5518764" y="3065085"/>
            <a:ext cx="1469313" cy="369332"/>
          </a:xfrm>
          <a:prstGeom prst="rect">
            <a:avLst/>
          </a:prstGeom>
          <a:noFill/>
        </p:spPr>
        <p:txBody>
          <a:bodyPr wrap="none" rtlCol="0">
            <a:spAutoFit/>
          </a:bodyPr>
          <a:lstStyle/>
          <a:p>
            <a:pPr eaLnBrk="1" fontAlgn="auto" hangingPunct="1">
              <a:spcBef>
                <a:spcPts val="0"/>
              </a:spcBef>
              <a:spcAft>
                <a:spcPts val="0"/>
              </a:spcAft>
            </a:pPr>
            <a:r>
              <a:rPr kumimoji="1" lang="en-US" sz="1800" dirty="0">
                <a:solidFill>
                  <a:prstClr val="black"/>
                </a:solidFill>
                <a:latin typeface="Calibri" panose="020F0502020204030204"/>
              </a:rPr>
              <a:t>802.15 WPAN</a:t>
            </a:r>
          </a:p>
        </p:txBody>
      </p:sp>
      <p:grpSp>
        <p:nvGrpSpPr>
          <p:cNvPr id="107" name="Group 106"/>
          <p:cNvGrpSpPr/>
          <p:nvPr/>
        </p:nvGrpSpPr>
        <p:grpSpPr>
          <a:xfrm>
            <a:off x="4680989" y="3878664"/>
            <a:ext cx="2579794" cy="1881963"/>
            <a:chOff x="6241318" y="4103949"/>
            <a:chExt cx="3439725" cy="2509284"/>
          </a:xfrm>
        </p:grpSpPr>
        <p:sp>
          <p:nvSpPr>
            <p:cNvPr id="108" name="Oval 107"/>
            <p:cNvSpPr/>
            <p:nvPr/>
          </p:nvSpPr>
          <p:spPr>
            <a:xfrm>
              <a:off x="7881870" y="4896406"/>
              <a:ext cx="244699" cy="244699"/>
            </a:xfrm>
            <a:prstGeom prst="ellipse">
              <a:avLst/>
            </a:prstGeom>
            <a:gradFill rotWithShape="1">
              <a:gsLst>
                <a:gs pos="0">
                  <a:sysClr val="windowText" lastClr="000000">
                    <a:lumMod val="110000"/>
                    <a:satMod val="105000"/>
                    <a:tint val="67000"/>
                  </a:sysClr>
                </a:gs>
                <a:gs pos="50000">
                  <a:sysClr val="windowText" lastClr="000000">
                    <a:lumMod val="105000"/>
                    <a:satMod val="103000"/>
                    <a:tint val="73000"/>
                  </a:sysClr>
                </a:gs>
                <a:gs pos="100000">
                  <a:sysClr val="windowText" lastClr="000000">
                    <a:lumMod val="105000"/>
                    <a:satMod val="109000"/>
                    <a:tint val="81000"/>
                  </a:sysClr>
                </a:gs>
              </a:gsLst>
              <a:lin ang="5400000" scaled="0"/>
            </a:grad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109" name="Oval 108"/>
            <p:cNvSpPr/>
            <p:nvPr/>
          </p:nvSpPr>
          <p:spPr>
            <a:xfrm>
              <a:off x="7204182" y="5457824"/>
              <a:ext cx="244699" cy="244699"/>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cxnSp>
          <p:nvCxnSpPr>
            <p:cNvPr id="110" name="Straight Connector 109"/>
            <p:cNvCxnSpPr>
              <a:stCxn id="108" idx="3"/>
              <a:endCxn id="109" idx="7"/>
            </p:cNvCxnSpPr>
            <p:nvPr/>
          </p:nvCxnSpPr>
          <p:spPr>
            <a:xfrm flipH="1">
              <a:off x="7413046" y="5105270"/>
              <a:ext cx="504659" cy="388389"/>
            </a:xfrm>
            <a:prstGeom prst="line">
              <a:avLst/>
            </a:prstGeom>
            <a:noFill/>
            <a:ln w="19050" cap="flat" cmpd="sng" algn="ctr">
              <a:solidFill>
                <a:sysClr val="windowText" lastClr="000000"/>
              </a:solidFill>
              <a:prstDash val="solid"/>
              <a:miter lim="800000"/>
            </a:ln>
            <a:effectLst/>
          </p:spPr>
        </p:cxnSp>
        <p:sp>
          <p:nvSpPr>
            <p:cNvPr id="111" name="Oval 110"/>
            <p:cNvSpPr/>
            <p:nvPr/>
          </p:nvSpPr>
          <p:spPr>
            <a:xfrm>
              <a:off x="7673006" y="6003826"/>
              <a:ext cx="244699" cy="244699"/>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cxnSp>
          <p:nvCxnSpPr>
            <p:cNvPr id="112" name="Straight Connector 111"/>
            <p:cNvCxnSpPr>
              <a:stCxn id="111" idx="1"/>
              <a:endCxn id="109" idx="5"/>
            </p:cNvCxnSpPr>
            <p:nvPr/>
          </p:nvCxnSpPr>
          <p:spPr>
            <a:xfrm flipH="1" flipV="1">
              <a:off x="7413046" y="5666688"/>
              <a:ext cx="295795" cy="372973"/>
            </a:xfrm>
            <a:prstGeom prst="line">
              <a:avLst/>
            </a:prstGeom>
            <a:noFill/>
            <a:ln w="19050" cap="flat" cmpd="sng" algn="ctr">
              <a:solidFill>
                <a:sysClr val="windowText" lastClr="000000"/>
              </a:solidFill>
              <a:prstDash val="solid"/>
              <a:miter lim="800000"/>
            </a:ln>
            <a:effectLst/>
          </p:spPr>
        </p:cxnSp>
        <p:sp>
          <p:nvSpPr>
            <p:cNvPr id="113" name="Oval 112"/>
            <p:cNvSpPr/>
            <p:nvPr/>
          </p:nvSpPr>
          <p:spPr>
            <a:xfrm>
              <a:off x="7057016" y="6054884"/>
              <a:ext cx="244699" cy="244699"/>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cxnSp>
          <p:nvCxnSpPr>
            <p:cNvPr id="114" name="Straight Connector 113"/>
            <p:cNvCxnSpPr>
              <a:stCxn id="113" idx="0"/>
              <a:endCxn id="109" idx="4"/>
            </p:cNvCxnSpPr>
            <p:nvPr/>
          </p:nvCxnSpPr>
          <p:spPr>
            <a:xfrm flipV="1">
              <a:off x="7179366" y="5702523"/>
              <a:ext cx="147166" cy="352361"/>
            </a:xfrm>
            <a:prstGeom prst="line">
              <a:avLst/>
            </a:prstGeom>
            <a:noFill/>
            <a:ln w="19050" cap="flat" cmpd="sng" algn="ctr">
              <a:solidFill>
                <a:sysClr val="windowText" lastClr="000000"/>
              </a:solidFill>
              <a:prstDash val="solid"/>
              <a:miter lim="800000"/>
            </a:ln>
            <a:effectLst/>
          </p:spPr>
        </p:cxnSp>
        <p:sp>
          <p:nvSpPr>
            <p:cNvPr id="115" name="Oval 114"/>
            <p:cNvSpPr/>
            <p:nvPr/>
          </p:nvSpPr>
          <p:spPr>
            <a:xfrm>
              <a:off x="8387940" y="4419378"/>
              <a:ext cx="244699" cy="244699"/>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cxnSp>
          <p:nvCxnSpPr>
            <p:cNvPr id="116" name="Straight Connector 115"/>
            <p:cNvCxnSpPr>
              <a:stCxn id="115" idx="3"/>
              <a:endCxn id="108" idx="7"/>
            </p:cNvCxnSpPr>
            <p:nvPr/>
          </p:nvCxnSpPr>
          <p:spPr>
            <a:xfrm flipH="1">
              <a:off x="8090734" y="4628242"/>
              <a:ext cx="333041" cy="303999"/>
            </a:xfrm>
            <a:prstGeom prst="line">
              <a:avLst/>
            </a:prstGeom>
            <a:noFill/>
            <a:ln w="19050" cap="flat" cmpd="sng" algn="ctr">
              <a:solidFill>
                <a:sysClr val="windowText" lastClr="000000"/>
              </a:solidFill>
              <a:prstDash val="solid"/>
              <a:miter lim="800000"/>
            </a:ln>
            <a:effectLst/>
          </p:spPr>
        </p:cxnSp>
        <p:sp>
          <p:nvSpPr>
            <p:cNvPr id="117" name="Oval 116"/>
            <p:cNvSpPr/>
            <p:nvPr/>
          </p:nvSpPr>
          <p:spPr>
            <a:xfrm>
              <a:off x="8599786" y="5069016"/>
              <a:ext cx="244699" cy="244699"/>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cxnSp>
          <p:nvCxnSpPr>
            <p:cNvPr id="118" name="Straight Connector 117"/>
            <p:cNvCxnSpPr>
              <a:stCxn id="117" idx="2"/>
              <a:endCxn id="108" idx="6"/>
            </p:cNvCxnSpPr>
            <p:nvPr/>
          </p:nvCxnSpPr>
          <p:spPr>
            <a:xfrm flipH="1" flipV="1">
              <a:off x="8126569" y="5018756"/>
              <a:ext cx="473217" cy="172610"/>
            </a:xfrm>
            <a:prstGeom prst="line">
              <a:avLst/>
            </a:prstGeom>
            <a:noFill/>
            <a:ln w="19050" cap="flat" cmpd="sng" algn="ctr">
              <a:solidFill>
                <a:sysClr val="windowText" lastClr="000000"/>
              </a:solidFill>
              <a:prstDash val="solid"/>
              <a:miter lim="800000"/>
            </a:ln>
            <a:effectLst/>
          </p:spPr>
        </p:cxnSp>
        <p:cxnSp>
          <p:nvCxnSpPr>
            <p:cNvPr id="119" name="Straight Connector 118"/>
            <p:cNvCxnSpPr>
              <a:stCxn id="120" idx="5"/>
              <a:endCxn id="108" idx="0"/>
            </p:cNvCxnSpPr>
            <p:nvPr/>
          </p:nvCxnSpPr>
          <p:spPr>
            <a:xfrm>
              <a:off x="7756799" y="4505892"/>
              <a:ext cx="247421" cy="390514"/>
            </a:xfrm>
            <a:prstGeom prst="line">
              <a:avLst/>
            </a:prstGeom>
            <a:noFill/>
            <a:ln w="19050" cap="flat" cmpd="sng" algn="ctr">
              <a:solidFill>
                <a:sysClr val="windowText" lastClr="000000"/>
              </a:solidFill>
              <a:prstDash val="solid"/>
              <a:miter lim="800000"/>
            </a:ln>
            <a:effectLst/>
          </p:spPr>
        </p:cxnSp>
        <p:sp>
          <p:nvSpPr>
            <p:cNvPr id="120" name="Oval 119"/>
            <p:cNvSpPr/>
            <p:nvPr/>
          </p:nvSpPr>
          <p:spPr>
            <a:xfrm>
              <a:off x="7547935" y="4297028"/>
              <a:ext cx="244699" cy="244699"/>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121" name="Oval 120"/>
            <p:cNvSpPr/>
            <p:nvPr/>
          </p:nvSpPr>
          <p:spPr>
            <a:xfrm rot="19600970">
              <a:off x="6241318" y="4103949"/>
              <a:ext cx="3102631" cy="2509284"/>
            </a:xfrm>
            <a:prstGeom prst="ellipse">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122" name="TextBox 121"/>
            <p:cNvSpPr txBox="1"/>
            <p:nvPr/>
          </p:nvSpPr>
          <p:spPr>
            <a:xfrm>
              <a:off x="9050015" y="4186841"/>
              <a:ext cx="631028" cy="40010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rPr>
                <a:t>PAN</a:t>
              </a:r>
            </a:p>
          </p:txBody>
        </p:sp>
        <p:cxnSp>
          <p:nvCxnSpPr>
            <p:cNvPr id="123" name="Straight Arrow Connector 122"/>
            <p:cNvCxnSpPr/>
            <p:nvPr/>
          </p:nvCxnSpPr>
          <p:spPr>
            <a:xfrm flipH="1">
              <a:off x="7394653" y="5056874"/>
              <a:ext cx="430268" cy="314436"/>
            </a:xfrm>
            <a:prstGeom prst="straightConnector1">
              <a:avLst/>
            </a:prstGeom>
            <a:noFill/>
            <a:ln w="6350" cap="flat" cmpd="sng" algn="ctr">
              <a:solidFill>
                <a:srgbClr val="5B9BD5"/>
              </a:solidFill>
              <a:prstDash val="solid"/>
              <a:miter lim="800000"/>
              <a:tailEnd type="triangle"/>
            </a:ln>
            <a:effectLst/>
          </p:spPr>
        </p:cxnSp>
        <p:cxnSp>
          <p:nvCxnSpPr>
            <p:cNvPr id="124" name="Straight Arrow Connector 123"/>
            <p:cNvCxnSpPr/>
            <p:nvPr/>
          </p:nvCxnSpPr>
          <p:spPr>
            <a:xfrm flipH="1">
              <a:off x="7101621" y="5697802"/>
              <a:ext cx="134681" cy="341859"/>
            </a:xfrm>
            <a:prstGeom prst="straightConnector1">
              <a:avLst/>
            </a:prstGeom>
            <a:noFill/>
            <a:ln w="6350" cap="flat" cmpd="sng" algn="ctr">
              <a:solidFill>
                <a:srgbClr val="5B9BD5"/>
              </a:solidFill>
              <a:prstDash val="solid"/>
              <a:miter lim="800000"/>
              <a:tailEnd type="triangle"/>
            </a:ln>
            <a:effectLst/>
          </p:spPr>
        </p:cxnSp>
        <p:cxnSp>
          <p:nvCxnSpPr>
            <p:cNvPr id="125" name="Straight Arrow Connector 124"/>
            <p:cNvCxnSpPr/>
            <p:nvPr/>
          </p:nvCxnSpPr>
          <p:spPr>
            <a:xfrm flipH="1">
              <a:off x="7253964" y="5730813"/>
              <a:ext cx="134681" cy="341859"/>
            </a:xfrm>
            <a:prstGeom prst="straightConnector1">
              <a:avLst/>
            </a:prstGeom>
            <a:noFill/>
            <a:ln w="6350" cap="flat" cmpd="sng" algn="ctr">
              <a:solidFill>
                <a:srgbClr val="5B9BD5"/>
              </a:solidFill>
              <a:prstDash val="solid"/>
              <a:miter lim="800000"/>
              <a:headEnd type="triangle" w="med" len="med"/>
              <a:tailEnd type="none" w="med" len="med"/>
            </a:ln>
            <a:effectLst/>
          </p:spPr>
        </p:cxnSp>
        <p:cxnSp>
          <p:nvCxnSpPr>
            <p:cNvPr id="126" name="Straight Arrow Connector 125"/>
            <p:cNvCxnSpPr/>
            <p:nvPr/>
          </p:nvCxnSpPr>
          <p:spPr>
            <a:xfrm flipH="1">
              <a:off x="7547053" y="5209274"/>
              <a:ext cx="430268" cy="314436"/>
            </a:xfrm>
            <a:prstGeom prst="straightConnector1">
              <a:avLst/>
            </a:prstGeom>
            <a:noFill/>
            <a:ln w="6350" cap="flat" cmpd="sng" algn="ctr">
              <a:solidFill>
                <a:srgbClr val="5B9BD5"/>
              </a:solidFill>
              <a:prstDash val="solid"/>
              <a:miter lim="800000"/>
              <a:headEnd type="triangle" w="med" len="med"/>
              <a:tailEnd type="none" w="med" len="med"/>
            </a:ln>
            <a:effectLst/>
          </p:spPr>
        </p:cxnSp>
        <p:sp>
          <p:nvSpPr>
            <p:cNvPr id="127" name="TextBox 126"/>
            <p:cNvSpPr txBox="1"/>
            <p:nvPr/>
          </p:nvSpPr>
          <p:spPr>
            <a:xfrm rot="19398954">
              <a:off x="6940207" y="4832398"/>
              <a:ext cx="962999" cy="40010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rPr>
                <a:t>request</a:t>
              </a:r>
            </a:p>
          </p:txBody>
        </p:sp>
        <p:sp>
          <p:nvSpPr>
            <p:cNvPr id="128" name="TextBox 127"/>
            <p:cNvSpPr txBox="1"/>
            <p:nvPr/>
          </p:nvSpPr>
          <p:spPr>
            <a:xfrm rot="19433035">
              <a:off x="7483282" y="5209214"/>
              <a:ext cx="841597" cy="40010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rPr>
                <a:t>report</a:t>
              </a:r>
            </a:p>
          </p:txBody>
        </p:sp>
      </p:grpSp>
      <p:sp>
        <p:nvSpPr>
          <p:cNvPr id="129" name="TextBox 128"/>
          <p:cNvSpPr txBox="1"/>
          <p:nvPr/>
        </p:nvSpPr>
        <p:spPr>
          <a:xfrm>
            <a:off x="4850532" y="5784481"/>
            <a:ext cx="1116139"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Target device</a:t>
            </a:r>
          </a:p>
        </p:txBody>
      </p:sp>
      <p:cxnSp>
        <p:nvCxnSpPr>
          <p:cNvPr id="130" name="Straight Arrow Connector 129"/>
          <p:cNvCxnSpPr>
            <a:endCxn id="113" idx="4"/>
          </p:cNvCxnSpPr>
          <p:nvPr/>
        </p:nvCxnSpPr>
        <p:spPr>
          <a:xfrm flipV="1">
            <a:off x="5384524" y="5525390"/>
            <a:ext cx="1" cy="329164"/>
          </a:xfrm>
          <a:prstGeom prst="straightConnector1">
            <a:avLst/>
          </a:prstGeom>
          <a:noFill/>
          <a:ln w="6350" cap="flat" cmpd="sng" algn="ctr">
            <a:solidFill>
              <a:srgbClr val="ED7D31"/>
            </a:solidFill>
            <a:prstDash val="solid"/>
            <a:miter lim="800000"/>
            <a:tailEnd type="triangle"/>
          </a:ln>
          <a:effectLst/>
        </p:spPr>
      </p:cxnSp>
      <p:cxnSp>
        <p:nvCxnSpPr>
          <p:cNvPr id="131" name="Straight Arrow Connector 130"/>
          <p:cNvCxnSpPr/>
          <p:nvPr/>
        </p:nvCxnSpPr>
        <p:spPr>
          <a:xfrm flipH="1" flipV="1">
            <a:off x="6089750" y="4634672"/>
            <a:ext cx="591892" cy="439382"/>
          </a:xfrm>
          <a:prstGeom prst="straightConnector1">
            <a:avLst/>
          </a:prstGeom>
          <a:noFill/>
          <a:ln w="6350" cap="flat" cmpd="sng" algn="ctr">
            <a:solidFill>
              <a:srgbClr val="ED7D31"/>
            </a:solidFill>
            <a:prstDash val="solid"/>
            <a:miter lim="800000"/>
            <a:tailEnd type="triangle"/>
          </a:ln>
          <a:effectLst/>
        </p:spPr>
      </p:cxnSp>
      <p:sp>
        <p:nvSpPr>
          <p:cNvPr id="132" name="TextBox 131"/>
          <p:cNvSpPr txBox="1"/>
          <p:nvPr/>
        </p:nvSpPr>
        <p:spPr>
          <a:xfrm>
            <a:off x="4193006" y="4494351"/>
            <a:ext cx="1056058" cy="507831"/>
          </a:xfrm>
          <a:prstGeom prst="rect">
            <a:avLst/>
          </a:prstGeom>
          <a:solidFill>
            <a:sysClr val="window" lastClr="FFFFFF"/>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rPr>
              <a:t>Relay device</a:t>
            </a:r>
          </a:p>
          <a:p>
            <a:pPr marL="0" marR="0" lvl="0" indent="0"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rPr>
              <a:t>(FFD)</a:t>
            </a:r>
          </a:p>
        </p:txBody>
      </p:sp>
      <p:cxnSp>
        <p:nvCxnSpPr>
          <p:cNvPr id="133" name="Straight Arrow Connector 132"/>
          <p:cNvCxnSpPr>
            <a:endCxn id="109" idx="2"/>
          </p:cNvCxnSpPr>
          <p:nvPr/>
        </p:nvCxnSpPr>
        <p:spPr>
          <a:xfrm>
            <a:off x="4865529" y="4785989"/>
            <a:ext cx="537608" cy="199844"/>
          </a:xfrm>
          <a:prstGeom prst="straightConnector1">
            <a:avLst/>
          </a:prstGeom>
          <a:noFill/>
          <a:ln w="6350" cap="flat" cmpd="sng" algn="ctr">
            <a:solidFill>
              <a:srgbClr val="ED7D31"/>
            </a:solidFill>
            <a:prstDash val="solid"/>
            <a:miter lim="800000"/>
            <a:tailEnd type="triangle"/>
          </a:ln>
          <a:effectLst/>
        </p:spPr>
      </p:cxnSp>
      <p:sp>
        <p:nvSpPr>
          <p:cNvPr id="134" name="Rectangle 133"/>
          <p:cNvSpPr/>
          <p:nvPr/>
        </p:nvSpPr>
        <p:spPr>
          <a:xfrm>
            <a:off x="1261181" y="5129364"/>
            <a:ext cx="627845" cy="36704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STA</a:t>
            </a:r>
          </a:p>
        </p:txBody>
      </p:sp>
      <p:cxnSp>
        <p:nvCxnSpPr>
          <p:cNvPr id="135" name="Straight Arrow Connector 134"/>
          <p:cNvCxnSpPr/>
          <p:nvPr/>
        </p:nvCxnSpPr>
        <p:spPr>
          <a:xfrm>
            <a:off x="1514616" y="4588094"/>
            <a:ext cx="0" cy="548640"/>
          </a:xfrm>
          <a:prstGeom prst="straightConnector1">
            <a:avLst/>
          </a:prstGeom>
          <a:noFill/>
          <a:ln w="6350" cap="flat" cmpd="sng" algn="ctr">
            <a:solidFill>
              <a:srgbClr val="5B9BD5"/>
            </a:solidFill>
            <a:prstDash val="solid"/>
            <a:miter lim="800000"/>
            <a:tailEnd type="triangle"/>
          </a:ln>
          <a:effectLst/>
        </p:spPr>
      </p:cxnSp>
      <p:sp>
        <p:nvSpPr>
          <p:cNvPr id="136" name="TextBox 135"/>
          <p:cNvSpPr txBox="1"/>
          <p:nvPr/>
        </p:nvSpPr>
        <p:spPr>
          <a:xfrm>
            <a:off x="857631" y="4745469"/>
            <a:ext cx="722249"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request</a:t>
            </a:r>
          </a:p>
        </p:txBody>
      </p:sp>
      <p:sp>
        <p:nvSpPr>
          <p:cNvPr id="137" name="TextBox 136"/>
          <p:cNvSpPr txBox="1"/>
          <p:nvPr/>
        </p:nvSpPr>
        <p:spPr>
          <a:xfrm>
            <a:off x="1650925" y="4745469"/>
            <a:ext cx="631198"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report</a:t>
            </a:r>
          </a:p>
        </p:txBody>
      </p:sp>
      <p:cxnSp>
        <p:nvCxnSpPr>
          <p:cNvPr id="138" name="Straight Arrow Connector 137"/>
          <p:cNvCxnSpPr/>
          <p:nvPr/>
        </p:nvCxnSpPr>
        <p:spPr>
          <a:xfrm flipV="1">
            <a:off x="1629937" y="4561313"/>
            <a:ext cx="2559" cy="548999"/>
          </a:xfrm>
          <a:prstGeom prst="straightConnector1">
            <a:avLst/>
          </a:prstGeom>
          <a:noFill/>
          <a:ln w="6350" cap="flat" cmpd="sng" algn="ctr">
            <a:solidFill>
              <a:srgbClr val="5B9BD5"/>
            </a:solidFill>
            <a:prstDash val="solid"/>
            <a:miter lim="800000"/>
            <a:tailEnd type="triangle"/>
          </a:ln>
          <a:effectLst/>
        </p:spPr>
      </p:cxnSp>
      <p:cxnSp>
        <p:nvCxnSpPr>
          <p:cNvPr id="139" name="Straight Arrow Connector 138"/>
          <p:cNvCxnSpPr/>
          <p:nvPr/>
        </p:nvCxnSpPr>
        <p:spPr>
          <a:xfrm flipH="1" flipV="1">
            <a:off x="1959199" y="4328700"/>
            <a:ext cx="617220" cy="0"/>
          </a:xfrm>
          <a:prstGeom prst="straightConnector1">
            <a:avLst/>
          </a:prstGeom>
          <a:noFill/>
          <a:ln w="6350" cap="flat" cmpd="sng" algn="ctr">
            <a:solidFill>
              <a:srgbClr val="5B9BD5"/>
            </a:solidFill>
            <a:prstDash val="solid"/>
            <a:miter lim="800000"/>
            <a:tailEnd type="triangle"/>
          </a:ln>
          <a:effectLst/>
        </p:spPr>
      </p:cxnSp>
      <p:cxnSp>
        <p:nvCxnSpPr>
          <p:cNvPr id="140" name="Straight Arrow Connector 139"/>
          <p:cNvCxnSpPr/>
          <p:nvPr/>
        </p:nvCxnSpPr>
        <p:spPr>
          <a:xfrm>
            <a:off x="1980293" y="4399104"/>
            <a:ext cx="617220" cy="0"/>
          </a:xfrm>
          <a:prstGeom prst="straightConnector1">
            <a:avLst/>
          </a:prstGeom>
          <a:noFill/>
          <a:ln w="6350" cap="flat" cmpd="sng" algn="ctr">
            <a:solidFill>
              <a:srgbClr val="5B9BD5"/>
            </a:solidFill>
            <a:prstDash val="solid"/>
            <a:miter lim="800000"/>
            <a:tailEnd type="triangle"/>
          </a:ln>
          <a:effectLst/>
        </p:spPr>
      </p:cxnSp>
      <p:sp>
        <p:nvSpPr>
          <p:cNvPr id="141" name="TextBox 140"/>
          <p:cNvSpPr txBox="1"/>
          <p:nvPr/>
        </p:nvSpPr>
        <p:spPr>
          <a:xfrm>
            <a:off x="6658292" y="4932426"/>
            <a:ext cx="1464696" cy="507831"/>
          </a:xfrm>
          <a:prstGeom prst="rect">
            <a:avLst/>
          </a:prstGeom>
          <a:solidFill>
            <a:sysClr val="window" lastClr="FFFFFF"/>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rPr>
              <a:t>Requesting device</a:t>
            </a:r>
          </a:p>
          <a:p>
            <a:pPr marL="0" marR="0" lvl="0" indent="0"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rPr>
              <a:t>(PAN Coordinator)</a:t>
            </a:r>
          </a:p>
        </p:txBody>
      </p:sp>
      <p:sp>
        <p:nvSpPr>
          <p:cNvPr id="142" name="Arc 141"/>
          <p:cNvSpPr/>
          <p:nvPr/>
        </p:nvSpPr>
        <p:spPr>
          <a:xfrm>
            <a:off x="7442147" y="3404896"/>
            <a:ext cx="1209952" cy="1068111"/>
          </a:xfrm>
          <a:prstGeom prst="arc">
            <a:avLst>
              <a:gd name="adj1" fmla="val 5694927"/>
              <a:gd name="adj2" fmla="val 14436736"/>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143" name="Oval 142"/>
          <p:cNvSpPr/>
          <p:nvPr/>
        </p:nvSpPr>
        <p:spPr>
          <a:xfrm>
            <a:off x="7737860" y="3882637"/>
            <a:ext cx="183524" cy="183524"/>
          </a:xfrm>
          <a:prstGeom prst="ellipse">
            <a:avLst/>
          </a:prstGeom>
          <a:gradFill rotWithShape="1">
            <a:gsLst>
              <a:gs pos="0">
                <a:sysClr val="windowText" lastClr="000000">
                  <a:lumMod val="110000"/>
                  <a:satMod val="105000"/>
                  <a:tint val="67000"/>
                </a:sysClr>
              </a:gs>
              <a:gs pos="50000">
                <a:sysClr val="windowText" lastClr="000000">
                  <a:lumMod val="105000"/>
                  <a:satMod val="103000"/>
                  <a:tint val="73000"/>
                </a:sysClr>
              </a:gs>
              <a:gs pos="100000">
                <a:sysClr val="windowText" lastClr="000000">
                  <a:lumMod val="105000"/>
                  <a:satMod val="109000"/>
                  <a:tint val="81000"/>
                </a:sysClr>
              </a:gs>
            </a:gsLst>
            <a:lin ang="5400000" scaled="0"/>
          </a:grad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cxnSp>
        <p:nvCxnSpPr>
          <p:cNvPr id="144" name="Straight Connector 143"/>
          <p:cNvCxnSpPr>
            <a:endCxn id="143" idx="2"/>
          </p:cNvCxnSpPr>
          <p:nvPr/>
        </p:nvCxnSpPr>
        <p:spPr>
          <a:xfrm flipV="1">
            <a:off x="6084651" y="3974400"/>
            <a:ext cx="1653209" cy="557152"/>
          </a:xfrm>
          <a:prstGeom prst="line">
            <a:avLst/>
          </a:prstGeom>
          <a:noFill/>
          <a:ln w="19050" cap="flat" cmpd="sng" algn="ctr">
            <a:solidFill>
              <a:sysClr val="windowText" lastClr="000000"/>
            </a:solidFill>
            <a:prstDash val="solid"/>
            <a:miter lim="800000"/>
          </a:ln>
          <a:effectLst/>
        </p:spPr>
      </p:cxnSp>
    </p:spTree>
    <p:extLst>
      <p:ext uri="{BB962C8B-B14F-4D97-AF65-F5344CB8AC3E}">
        <p14:creationId xmlns:p14="http://schemas.microsoft.com/office/powerpoint/2010/main" val="4186683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ja-JP" dirty="0"/>
              <a:t>General </a:t>
            </a:r>
            <a:r>
              <a:rPr lang="en-US" altLang="ja-JP" dirty="0" smtClean="0"/>
              <a:t>requirements (cont’d)</a:t>
            </a:r>
            <a:endParaRPr kumimoji="1" lang="en-US" dirty="0"/>
          </a:p>
        </p:txBody>
      </p:sp>
      <p:sp>
        <p:nvSpPr>
          <p:cNvPr id="69" name="Content Placeholder 68"/>
          <p:cNvSpPr>
            <a:spLocks noGrp="1"/>
          </p:cNvSpPr>
          <p:nvPr>
            <p:ph idx="1"/>
          </p:nvPr>
        </p:nvSpPr>
        <p:spPr>
          <a:xfrm>
            <a:off x="628650" y="2226469"/>
            <a:ext cx="7886700" cy="1450653"/>
          </a:xfrm>
        </p:spPr>
        <p:txBody>
          <a:bodyPr>
            <a:normAutofit fontScale="70000" lnSpcReduction="20000"/>
          </a:bodyPr>
          <a:lstStyle/>
          <a:p>
            <a:r>
              <a:rPr kumimoji="1" lang="en-US" dirty="0" smtClean="0"/>
              <a:t>Support of piggyback report</a:t>
            </a:r>
          </a:p>
          <a:p>
            <a:pPr lvl="1"/>
            <a:r>
              <a:rPr lang="en-US" dirty="0" smtClean="0"/>
              <a:t>Could reduce the number of request/report packets</a:t>
            </a:r>
          </a:p>
          <a:p>
            <a:pPr lvl="1"/>
            <a:r>
              <a:rPr kumimoji="1" lang="en-US" dirty="0" smtClean="0"/>
              <a:t>Could correlation of measurements on the path more easily</a:t>
            </a:r>
          </a:p>
          <a:p>
            <a:pPr lvl="1"/>
            <a:r>
              <a:rPr lang="en-US" dirty="0" smtClean="0"/>
              <a:t>Specific flag should be defined </a:t>
            </a:r>
            <a:endParaRPr kumimoji="1" lang="en-US" dirty="0"/>
          </a:p>
        </p:txBody>
      </p:sp>
      <p:sp>
        <p:nvSpPr>
          <p:cNvPr id="78" name="Oval 77"/>
          <p:cNvSpPr>
            <a:spLocks noChangeAspect="1"/>
          </p:cNvSpPr>
          <p:nvPr/>
        </p:nvSpPr>
        <p:spPr>
          <a:xfrm>
            <a:off x="6159630" y="4787536"/>
            <a:ext cx="342900" cy="342900"/>
          </a:xfrm>
          <a:prstGeom prst="ellipse">
            <a:avLst/>
          </a:prstGeom>
          <a:gradFill rotWithShape="1">
            <a:gsLst>
              <a:gs pos="0">
                <a:sysClr val="windowText" lastClr="000000">
                  <a:lumMod val="110000"/>
                  <a:satMod val="105000"/>
                  <a:tint val="67000"/>
                </a:sysClr>
              </a:gs>
              <a:gs pos="50000">
                <a:sysClr val="windowText" lastClr="000000">
                  <a:lumMod val="105000"/>
                  <a:satMod val="103000"/>
                  <a:tint val="73000"/>
                </a:sysClr>
              </a:gs>
              <a:gs pos="100000">
                <a:sysClr val="windowText" lastClr="000000">
                  <a:lumMod val="105000"/>
                  <a:satMod val="109000"/>
                  <a:tint val="81000"/>
                </a:sysClr>
              </a:gs>
            </a:gsLst>
            <a:lin ang="5400000" scaled="0"/>
          </a:gradFill>
          <a:ln w="6350"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ea typeface="+mn-ea"/>
                <a:cs typeface="+mn-cs"/>
              </a:rPr>
              <a:t>N0</a:t>
            </a:r>
          </a:p>
        </p:txBody>
      </p:sp>
      <p:cxnSp>
        <p:nvCxnSpPr>
          <p:cNvPr id="79" name="Straight Connector 78"/>
          <p:cNvCxnSpPr>
            <a:stCxn id="78" idx="2"/>
            <a:endCxn id="80" idx="6"/>
          </p:cNvCxnSpPr>
          <p:nvPr/>
        </p:nvCxnSpPr>
        <p:spPr>
          <a:xfrm flipH="1">
            <a:off x="2879434" y="4958986"/>
            <a:ext cx="3280196" cy="0"/>
          </a:xfrm>
          <a:prstGeom prst="line">
            <a:avLst/>
          </a:prstGeom>
          <a:noFill/>
          <a:ln w="19050" cap="flat" cmpd="sng" algn="ctr">
            <a:solidFill>
              <a:sysClr val="windowText" lastClr="000000"/>
            </a:solidFill>
            <a:prstDash val="solid"/>
            <a:miter lim="800000"/>
          </a:ln>
          <a:effectLst/>
        </p:spPr>
      </p:cxnSp>
      <p:sp>
        <p:nvSpPr>
          <p:cNvPr id="80" name="Oval 79"/>
          <p:cNvSpPr>
            <a:spLocks noChangeAspect="1"/>
          </p:cNvSpPr>
          <p:nvPr/>
        </p:nvSpPr>
        <p:spPr>
          <a:xfrm>
            <a:off x="2536535" y="4787536"/>
            <a:ext cx="342900" cy="342900"/>
          </a:xfrm>
          <a:prstGeom prst="ellipse">
            <a:avLst/>
          </a:prstGeom>
          <a:solidFill>
            <a:sysClr val="window" lastClr="FFFFFF"/>
          </a:solidFill>
          <a:ln w="12700"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ea typeface="+mn-ea"/>
                <a:cs typeface="+mn-cs"/>
              </a:rPr>
              <a:t>N3</a:t>
            </a:r>
          </a:p>
        </p:txBody>
      </p:sp>
      <p:cxnSp>
        <p:nvCxnSpPr>
          <p:cNvPr id="81" name="Straight Arrow Connector 80"/>
          <p:cNvCxnSpPr/>
          <p:nvPr/>
        </p:nvCxnSpPr>
        <p:spPr>
          <a:xfrm>
            <a:off x="5412564" y="4794611"/>
            <a:ext cx="617220" cy="0"/>
          </a:xfrm>
          <a:prstGeom prst="straightConnector1">
            <a:avLst/>
          </a:prstGeom>
          <a:noFill/>
          <a:ln w="6350" cap="flat" cmpd="sng" algn="ctr">
            <a:solidFill>
              <a:srgbClr val="5B9BD5"/>
            </a:solidFill>
            <a:prstDash val="solid"/>
            <a:miter lim="800000"/>
            <a:headEnd type="triangle" w="med" len="med"/>
            <a:tailEnd type="none" w="med" len="med"/>
          </a:ln>
          <a:effectLst/>
        </p:spPr>
      </p:cxnSp>
      <p:sp>
        <p:nvSpPr>
          <p:cNvPr id="82" name="TextBox 81"/>
          <p:cNvSpPr txBox="1"/>
          <p:nvPr/>
        </p:nvSpPr>
        <p:spPr>
          <a:xfrm>
            <a:off x="5393242" y="4479919"/>
            <a:ext cx="722249"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request</a:t>
            </a:r>
          </a:p>
        </p:txBody>
      </p:sp>
      <p:sp>
        <p:nvSpPr>
          <p:cNvPr id="83" name="TextBox 82"/>
          <p:cNvSpPr txBox="1"/>
          <p:nvPr/>
        </p:nvSpPr>
        <p:spPr>
          <a:xfrm>
            <a:off x="5122571" y="5191514"/>
            <a:ext cx="1675652"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Report (M3|M2|M1)</a:t>
            </a:r>
          </a:p>
        </p:txBody>
      </p:sp>
      <p:sp>
        <p:nvSpPr>
          <p:cNvPr id="84" name="TextBox 83"/>
          <p:cNvSpPr txBox="1"/>
          <p:nvPr/>
        </p:nvSpPr>
        <p:spPr>
          <a:xfrm>
            <a:off x="1663414" y="5567318"/>
            <a:ext cx="1116139"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Target device</a:t>
            </a:r>
          </a:p>
        </p:txBody>
      </p:sp>
      <p:sp>
        <p:nvSpPr>
          <p:cNvPr id="85" name="Oval 84"/>
          <p:cNvSpPr>
            <a:spLocks noChangeAspect="1"/>
          </p:cNvSpPr>
          <p:nvPr/>
        </p:nvSpPr>
        <p:spPr>
          <a:xfrm>
            <a:off x="3744233" y="4787536"/>
            <a:ext cx="342900" cy="342900"/>
          </a:xfrm>
          <a:prstGeom prst="ellipse">
            <a:avLst/>
          </a:prstGeom>
          <a:solidFill>
            <a:sysClr val="window" lastClr="FFFFFF"/>
          </a:solidFill>
          <a:ln w="12700"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ea typeface="+mn-ea"/>
                <a:cs typeface="+mn-cs"/>
              </a:rPr>
              <a:t>N2</a:t>
            </a:r>
          </a:p>
        </p:txBody>
      </p:sp>
      <p:sp>
        <p:nvSpPr>
          <p:cNvPr id="86" name="Oval 85"/>
          <p:cNvSpPr>
            <a:spLocks noChangeAspect="1"/>
          </p:cNvSpPr>
          <p:nvPr/>
        </p:nvSpPr>
        <p:spPr>
          <a:xfrm>
            <a:off x="4951932" y="4787536"/>
            <a:ext cx="342900" cy="342900"/>
          </a:xfrm>
          <a:prstGeom prst="ellipse">
            <a:avLst/>
          </a:prstGeom>
          <a:solidFill>
            <a:sysClr val="window" lastClr="FFFFFF"/>
          </a:solidFill>
          <a:ln w="12700"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ea typeface="+mn-ea"/>
                <a:cs typeface="+mn-cs"/>
              </a:rPr>
              <a:t>N1</a:t>
            </a:r>
          </a:p>
        </p:txBody>
      </p:sp>
      <p:cxnSp>
        <p:nvCxnSpPr>
          <p:cNvPr id="87" name="Straight Arrow Connector 86"/>
          <p:cNvCxnSpPr/>
          <p:nvPr/>
        </p:nvCxnSpPr>
        <p:spPr>
          <a:xfrm>
            <a:off x="4131360" y="4784952"/>
            <a:ext cx="617220" cy="0"/>
          </a:xfrm>
          <a:prstGeom prst="straightConnector1">
            <a:avLst/>
          </a:prstGeom>
          <a:noFill/>
          <a:ln w="6350" cap="flat" cmpd="sng" algn="ctr">
            <a:solidFill>
              <a:srgbClr val="5B9BD5"/>
            </a:solidFill>
            <a:prstDash val="solid"/>
            <a:miter lim="800000"/>
            <a:headEnd type="triangle" w="med" len="med"/>
            <a:tailEnd type="none" w="med" len="med"/>
          </a:ln>
          <a:effectLst/>
        </p:spPr>
      </p:cxnSp>
      <p:cxnSp>
        <p:nvCxnSpPr>
          <p:cNvPr id="88" name="Straight Arrow Connector 87"/>
          <p:cNvCxnSpPr/>
          <p:nvPr/>
        </p:nvCxnSpPr>
        <p:spPr>
          <a:xfrm>
            <a:off x="2927429" y="4784952"/>
            <a:ext cx="617220" cy="0"/>
          </a:xfrm>
          <a:prstGeom prst="straightConnector1">
            <a:avLst/>
          </a:prstGeom>
          <a:noFill/>
          <a:ln w="6350" cap="flat" cmpd="sng" algn="ctr">
            <a:solidFill>
              <a:srgbClr val="5B9BD5"/>
            </a:solidFill>
            <a:prstDash val="solid"/>
            <a:miter lim="800000"/>
            <a:headEnd type="triangle" w="med" len="med"/>
            <a:tailEnd type="none" w="med" len="med"/>
          </a:ln>
          <a:effectLst/>
        </p:spPr>
      </p:cxnSp>
      <p:cxnSp>
        <p:nvCxnSpPr>
          <p:cNvPr id="89" name="Straight Arrow Connector 88"/>
          <p:cNvCxnSpPr/>
          <p:nvPr/>
        </p:nvCxnSpPr>
        <p:spPr>
          <a:xfrm flipH="1">
            <a:off x="2917803" y="5103204"/>
            <a:ext cx="617220" cy="0"/>
          </a:xfrm>
          <a:prstGeom prst="straightConnector1">
            <a:avLst/>
          </a:prstGeom>
          <a:noFill/>
          <a:ln w="6350" cap="flat" cmpd="sng" algn="ctr">
            <a:solidFill>
              <a:srgbClr val="5B9BD5"/>
            </a:solidFill>
            <a:prstDash val="solid"/>
            <a:miter lim="800000"/>
            <a:headEnd type="triangle" w="med" len="med"/>
            <a:tailEnd type="none" w="med" len="med"/>
          </a:ln>
          <a:effectLst/>
        </p:spPr>
      </p:cxnSp>
      <p:cxnSp>
        <p:nvCxnSpPr>
          <p:cNvPr id="90" name="Straight Arrow Connector 89"/>
          <p:cNvCxnSpPr/>
          <p:nvPr/>
        </p:nvCxnSpPr>
        <p:spPr>
          <a:xfrm flipH="1">
            <a:off x="4154468" y="5103204"/>
            <a:ext cx="617220" cy="0"/>
          </a:xfrm>
          <a:prstGeom prst="straightConnector1">
            <a:avLst/>
          </a:prstGeom>
          <a:noFill/>
          <a:ln w="6350" cap="flat" cmpd="sng" algn="ctr">
            <a:solidFill>
              <a:srgbClr val="5B9BD5"/>
            </a:solidFill>
            <a:prstDash val="solid"/>
            <a:miter lim="800000"/>
            <a:headEnd type="triangle" w="med" len="med"/>
            <a:tailEnd type="none" w="med" len="med"/>
          </a:ln>
          <a:effectLst/>
        </p:spPr>
      </p:cxnSp>
      <p:cxnSp>
        <p:nvCxnSpPr>
          <p:cNvPr id="91" name="Straight Arrow Connector 90"/>
          <p:cNvCxnSpPr/>
          <p:nvPr/>
        </p:nvCxnSpPr>
        <p:spPr>
          <a:xfrm flipH="1">
            <a:off x="5432456" y="5103204"/>
            <a:ext cx="617220" cy="0"/>
          </a:xfrm>
          <a:prstGeom prst="straightConnector1">
            <a:avLst/>
          </a:prstGeom>
          <a:noFill/>
          <a:ln w="6350" cap="flat" cmpd="sng" algn="ctr">
            <a:solidFill>
              <a:srgbClr val="5B9BD5"/>
            </a:solidFill>
            <a:prstDash val="solid"/>
            <a:miter lim="800000"/>
            <a:headEnd type="triangle" w="med" len="med"/>
            <a:tailEnd type="none" w="med" len="med"/>
          </a:ln>
          <a:effectLst/>
        </p:spPr>
      </p:cxnSp>
      <p:sp>
        <p:nvSpPr>
          <p:cNvPr id="92" name="TextBox 91"/>
          <p:cNvSpPr txBox="1"/>
          <p:nvPr/>
        </p:nvSpPr>
        <p:spPr>
          <a:xfrm>
            <a:off x="4066749" y="4473364"/>
            <a:ext cx="722249"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request</a:t>
            </a:r>
          </a:p>
        </p:txBody>
      </p:sp>
      <p:sp>
        <p:nvSpPr>
          <p:cNvPr id="93" name="TextBox 92"/>
          <p:cNvSpPr txBox="1"/>
          <p:nvPr/>
        </p:nvSpPr>
        <p:spPr>
          <a:xfrm>
            <a:off x="2944999" y="4472418"/>
            <a:ext cx="722249"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request</a:t>
            </a:r>
          </a:p>
        </p:txBody>
      </p:sp>
      <p:sp>
        <p:nvSpPr>
          <p:cNvPr id="94" name="TextBox 93"/>
          <p:cNvSpPr txBox="1"/>
          <p:nvPr/>
        </p:nvSpPr>
        <p:spPr>
          <a:xfrm>
            <a:off x="3742120" y="5194004"/>
            <a:ext cx="1398332"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Report (M3| M2)</a:t>
            </a:r>
          </a:p>
        </p:txBody>
      </p:sp>
      <p:sp>
        <p:nvSpPr>
          <p:cNvPr id="95" name="TextBox 94"/>
          <p:cNvSpPr txBox="1"/>
          <p:nvPr/>
        </p:nvSpPr>
        <p:spPr>
          <a:xfrm>
            <a:off x="2652844" y="5197545"/>
            <a:ext cx="1044068"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Report (M3)</a:t>
            </a:r>
          </a:p>
        </p:txBody>
      </p:sp>
      <p:sp>
        <p:nvSpPr>
          <p:cNvPr id="96" name="Arc 95"/>
          <p:cNvSpPr/>
          <p:nvPr/>
        </p:nvSpPr>
        <p:spPr>
          <a:xfrm>
            <a:off x="4963243" y="4278795"/>
            <a:ext cx="324984" cy="535181"/>
          </a:xfrm>
          <a:prstGeom prst="arc">
            <a:avLst>
              <a:gd name="adj1" fmla="val 6496177"/>
              <a:gd name="adj2" fmla="val 4172097"/>
            </a:avLst>
          </a:prstGeom>
          <a:noFill/>
          <a:ln w="6350" cap="flat" cmpd="sng" algn="ctr">
            <a:solidFill>
              <a:srgbClr val="70AD47"/>
            </a:solidFill>
            <a:prstDash val="solid"/>
            <a:miter lim="800000"/>
            <a:headEnd type="arrow" w="med" len="med"/>
            <a:tailEnd type="non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97" name="Arc 96"/>
          <p:cNvSpPr/>
          <p:nvPr/>
        </p:nvSpPr>
        <p:spPr>
          <a:xfrm>
            <a:off x="3761333" y="4276796"/>
            <a:ext cx="324984" cy="535181"/>
          </a:xfrm>
          <a:prstGeom prst="arc">
            <a:avLst>
              <a:gd name="adj1" fmla="val 6496177"/>
              <a:gd name="adj2" fmla="val 4172097"/>
            </a:avLst>
          </a:prstGeom>
          <a:noFill/>
          <a:ln w="6350" cap="flat" cmpd="sng" algn="ctr">
            <a:solidFill>
              <a:srgbClr val="70AD47"/>
            </a:solidFill>
            <a:prstDash val="solid"/>
            <a:miter lim="800000"/>
            <a:headEnd type="arrow" w="med" len="med"/>
            <a:tailEnd type="non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98" name="Arc 97"/>
          <p:cNvSpPr/>
          <p:nvPr/>
        </p:nvSpPr>
        <p:spPr>
          <a:xfrm>
            <a:off x="2542689" y="4250904"/>
            <a:ext cx="324984" cy="535181"/>
          </a:xfrm>
          <a:prstGeom prst="arc">
            <a:avLst>
              <a:gd name="adj1" fmla="val 6496177"/>
              <a:gd name="adj2" fmla="val 4172097"/>
            </a:avLst>
          </a:prstGeom>
          <a:noFill/>
          <a:ln w="6350" cap="flat" cmpd="sng" algn="ctr">
            <a:solidFill>
              <a:srgbClr val="70AD47"/>
            </a:solidFill>
            <a:prstDash val="solid"/>
            <a:miter lim="800000"/>
            <a:headEnd type="arrow" w="med" len="med"/>
            <a:tailEnd type="non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99" name="TextBox 98"/>
          <p:cNvSpPr txBox="1"/>
          <p:nvPr/>
        </p:nvSpPr>
        <p:spPr>
          <a:xfrm>
            <a:off x="4599473" y="3937442"/>
            <a:ext cx="1168205"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measurement</a:t>
            </a:r>
          </a:p>
        </p:txBody>
      </p:sp>
      <p:sp>
        <p:nvSpPr>
          <p:cNvPr id="100" name="TextBox 99"/>
          <p:cNvSpPr txBox="1"/>
          <p:nvPr/>
        </p:nvSpPr>
        <p:spPr>
          <a:xfrm>
            <a:off x="3384009" y="3936433"/>
            <a:ext cx="1168205"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measurement</a:t>
            </a:r>
          </a:p>
        </p:txBody>
      </p:sp>
      <p:sp>
        <p:nvSpPr>
          <p:cNvPr id="101" name="TextBox 100"/>
          <p:cNvSpPr txBox="1"/>
          <p:nvPr/>
        </p:nvSpPr>
        <p:spPr>
          <a:xfrm>
            <a:off x="2040601" y="3935155"/>
            <a:ext cx="1168205" cy="300082"/>
          </a:xfrm>
          <a:prstGeom prst="rect">
            <a:avLst/>
          </a:prstGeom>
          <a:noFill/>
        </p:spPr>
        <p:txBody>
          <a:bodyPr wrap="none" rtlCol="0">
            <a:spAutoFit/>
          </a:bodyPr>
          <a:lstStyle/>
          <a:p>
            <a:pPr eaLnBrk="1" fontAlgn="auto" hangingPunct="1">
              <a:spcBef>
                <a:spcPts val="0"/>
              </a:spcBef>
              <a:spcAft>
                <a:spcPts val="0"/>
              </a:spcAft>
            </a:pPr>
            <a:r>
              <a:rPr kumimoji="1" lang="en-US" sz="1350" dirty="0">
                <a:solidFill>
                  <a:prstClr val="black"/>
                </a:solidFill>
                <a:latin typeface="Calibri" panose="020F0502020204030204"/>
              </a:rPr>
              <a:t>measurement</a:t>
            </a:r>
          </a:p>
        </p:txBody>
      </p:sp>
      <p:sp>
        <p:nvSpPr>
          <p:cNvPr id="102" name="TextBox 101"/>
          <p:cNvSpPr txBox="1"/>
          <p:nvPr/>
        </p:nvSpPr>
        <p:spPr>
          <a:xfrm>
            <a:off x="2357257" y="4392197"/>
            <a:ext cx="420308" cy="300082"/>
          </a:xfrm>
          <a:prstGeom prst="rect">
            <a:avLst/>
          </a:prstGeom>
          <a:solidFill>
            <a:sysClr val="window" lastClr="FFFFFF"/>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rPr>
              <a:t>M3</a:t>
            </a:r>
          </a:p>
        </p:txBody>
      </p:sp>
      <p:sp>
        <p:nvSpPr>
          <p:cNvPr id="103" name="TextBox 102"/>
          <p:cNvSpPr txBox="1"/>
          <p:nvPr/>
        </p:nvSpPr>
        <p:spPr>
          <a:xfrm>
            <a:off x="3626969" y="4392197"/>
            <a:ext cx="420308" cy="300082"/>
          </a:xfrm>
          <a:prstGeom prst="rect">
            <a:avLst/>
          </a:prstGeom>
          <a:solidFill>
            <a:sysClr val="window" lastClr="FFFFFF"/>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rPr>
              <a:t>M2</a:t>
            </a:r>
          </a:p>
        </p:txBody>
      </p:sp>
      <p:sp>
        <p:nvSpPr>
          <p:cNvPr id="104" name="TextBox 103"/>
          <p:cNvSpPr txBox="1"/>
          <p:nvPr/>
        </p:nvSpPr>
        <p:spPr>
          <a:xfrm>
            <a:off x="4813619" y="4392197"/>
            <a:ext cx="420308" cy="300082"/>
          </a:xfrm>
          <a:prstGeom prst="rect">
            <a:avLst/>
          </a:prstGeom>
          <a:solidFill>
            <a:sysClr val="window" lastClr="FFFFFF"/>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sz="1350" b="0" i="0" u="none" strike="noStrike" kern="0" cap="none" spc="0" normalizeH="0" baseline="0" noProof="0" dirty="0" smtClean="0">
                <a:ln>
                  <a:noFill/>
                </a:ln>
                <a:solidFill>
                  <a:prstClr val="black"/>
                </a:solidFill>
                <a:effectLst/>
                <a:uLnTx/>
                <a:uFillTx/>
                <a:latin typeface="Calibri" panose="020F0502020204030204"/>
              </a:rPr>
              <a:t>M1</a:t>
            </a:r>
          </a:p>
        </p:txBody>
      </p:sp>
      <p:cxnSp>
        <p:nvCxnSpPr>
          <p:cNvPr id="105" name="Straight Arrow Connector 104"/>
          <p:cNvCxnSpPr>
            <a:stCxn id="84" idx="0"/>
            <a:endCxn id="80" idx="3"/>
          </p:cNvCxnSpPr>
          <p:nvPr/>
        </p:nvCxnSpPr>
        <p:spPr>
          <a:xfrm flipV="1">
            <a:off x="2221484" y="5080219"/>
            <a:ext cx="365268" cy="487099"/>
          </a:xfrm>
          <a:prstGeom prst="straightConnector1">
            <a:avLst/>
          </a:prstGeom>
          <a:noFill/>
          <a:ln w="6350" cap="flat" cmpd="sng" algn="ctr">
            <a:solidFill>
              <a:srgbClr val="ED7D31"/>
            </a:solidFill>
            <a:prstDash val="solid"/>
            <a:miter lim="800000"/>
            <a:tailEnd type="triangle"/>
          </a:ln>
          <a:effectLst/>
        </p:spPr>
      </p:cxnSp>
    </p:spTree>
    <p:extLst>
      <p:ext uri="{BB962C8B-B14F-4D97-AF65-F5344CB8AC3E}">
        <p14:creationId xmlns:p14="http://schemas.microsoft.com/office/powerpoint/2010/main" val="2674062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6800"/>
          </a:xfrm>
        </p:spPr>
        <p:txBody>
          <a:bodyPr/>
          <a:lstStyle/>
          <a:p>
            <a:r>
              <a:rPr kumimoji="1" lang="en-US" smtClean="0"/>
              <a:t>Proposal for General descriptions (Section 4)</a:t>
            </a:r>
            <a:endParaRPr kumimoji="1" lang="en-US" dirty="0"/>
          </a:p>
        </p:txBody>
      </p:sp>
      <p:sp>
        <p:nvSpPr>
          <p:cNvPr id="3" name="Content Placeholder 2"/>
          <p:cNvSpPr>
            <a:spLocks noGrp="1"/>
          </p:cNvSpPr>
          <p:nvPr>
            <p:ph idx="1"/>
          </p:nvPr>
        </p:nvSpPr>
        <p:spPr/>
        <p:txBody>
          <a:bodyPr>
            <a:normAutofit fontScale="70000" lnSpcReduction="20000"/>
          </a:bodyPr>
          <a:lstStyle/>
          <a:p>
            <a:r>
              <a:rPr lang="en-US" smtClean="0"/>
              <a:t>4 General descriptions</a:t>
            </a:r>
          </a:p>
          <a:p>
            <a:pPr lvl="1"/>
            <a:r>
              <a:rPr lang="en-US" smtClean="0"/>
              <a:t>4.2 General requirement of SRMM</a:t>
            </a:r>
          </a:p>
          <a:p>
            <a:pPr lvl="2"/>
            <a:r>
              <a:rPr lang="en-US" smtClean="0"/>
              <a:t>A device should be able to request another device to conduct spectrum resource measurements.</a:t>
            </a:r>
          </a:p>
          <a:p>
            <a:pPr lvl="2"/>
            <a:r>
              <a:rPr lang="en-US" smtClean="0"/>
              <a:t>A device should be able to conduct and report spectrum resource measurements at the time of receiving a request from another device, at a predefined interval or on a predefined condition.</a:t>
            </a:r>
          </a:p>
          <a:p>
            <a:pPr lvl="2"/>
            <a:r>
              <a:rPr lang="en-US" smtClean="0"/>
              <a:t>A device should be able to  provide spectrum resource measurements information to another device before its joining (e.g., in the form of the beacon frame).</a:t>
            </a:r>
          </a:p>
          <a:p>
            <a:pPr lvl="2"/>
            <a:r>
              <a:rPr lang="en-US" altLang="ja-JP" smtClean="0"/>
              <a:t>Intermediate device(s) between the requesting and requested (target) devices should be able to relay the spectrum resource measurement request.</a:t>
            </a:r>
          </a:p>
          <a:p>
            <a:pPr lvl="2"/>
            <a:r>
              <a:rPr lang="en-US" altLang="ja-JP" smtClean="0"/>
              <a:t>Intermediate device(s) should be able to piggy back its own measurement information when relaying the report from the requested device to the requesting device.</a:t>
            </a:r>
            <a:endParaRPr lang="en-US" altLang="ja-JP" dirty="0"/>
          </a:p>
        </p:txBody>
      </p:sp>
    </p:spTree>
    <p:extLst>
      <p:ext uri="{BB962C8B-B14F-4D97-AF65-F5344CB8AC3E}">
        <p14:creationId xmlns:p14="http://schemas.microsoft.com/office/powerpoint/2010/main" val="4056172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1066800"/>
          </a:xfrm>
        </p:spPr>
        <p:txBody>
          <a:bodyPr/>
          <a:lstStyle/>
          <a:p>
            <a:r>
              <a:rPr lang="en-US" altLang="ja-JP" dirty="0"/>
              <a:t>Proposal for General descriptions </a:t>
            </a:r>
            <a:r>
              <a:rPr lang="en-US" altLang="ja-JP" dirty="0" smtClean="0"/>
              <a:t>(cont’d)</a:t>
            </a:r>
            <a:endParaRPr lang="en-US" dirty="0"/>
          </a:p>
        </p:txBody>
      </p:sp>
      <p:sp>
        <p:nvSpPr>
          <p:cNvPr id="3" name="Content Placeholder 2"/>
          <p:cNvSpPr>
            <a:spLocks noGrp="1"/>
          </p:cNvSpPr>
          <p:nvPr>
            <p:ph idx="1"/>
          </p:nvPr>
        </p:nvSpPr>
        <p:spPr/>
        <p:txBody>
          <a:bodyPr/>
          <a:lstStyle/>
          <a:p>
            <a:r>
              <a:rPr lang="en-US" altLang="ja-JP" dirty="0" smtClean="0"/>
              <a:t>4 </a:t>
            </a:r>
            <a:r>
              <a:rPr lang="en-US" altLang="ja-JP" dirty="0"/>
              <a:t>General </a:t>
            </a:r>
            <a:r>
              <a:rPr lang="en-US" altLang="ja-JP" dirty="0" smtClean="0"/>
              <a:t>descriptions</a:t>
            </a:r>
            <a:endParaRPr lang="en-US" dirty="0" smtClean="0"/>
          </a:p>
          <a:p>
            <a:pPr lvl="1"/>
            <a:r>
              <a:rPr lang="en-US" dirty="0" smtClean="0"/>
              <a:t>4.x Spectrum Resource Measurement Request Structure</a:t>
            </a:r>
          </a:p>
          <a:p>
            <a:pPr lvl="2"/>
            <a:r>
              <a:rPr lang="en-US" dirty="0" smtClean="0"/>
              <a:t>SRM request header should include the following:</a:t>
            </a:r>
          </a:p>
          <a:p>
            <a:pPr lvl="3"/>
            <a:r>
              <a:rPr lang="en-US" dirty="0" smtClean="0"/>
              <a:t>Requesting device ID, PAN ID</a:t>
            </a:r>
          </a:p>
          <a:p>
            <a:pPr lvl="3"/>
            <a:r>
              <a:rPr lang="en-US" dirty="0" smtClean="0"/>
              <a:t>Measurement type</a:t>
            </a:r>
          </a:p>
          <a:p>
            <a:pPr lvl="3"/>
            <a:r>
              <a:rPr lang="en-US" dirty="0" smtClean="0"/>
              <a:t>Measurement mode (e.g., autonomous, triggered) </a:t>
            </a:r>
          </a:p>
          <a:p>
            <a:pPr lvl="3"/>
            <a:r>
              <a:rPr lang="en-US" dirty="0" smtClean="0"/>
              <a:t>Measurement duration</a:t>
            </a:r>
          </a:p>
          <a:p>
            <a:pPr lvl="3"/>
            <a:r>
              <a:rPr lang="en-US" dirty="0" smtClean="0"/>
              <a:t>Relay mode (e.g., through, piggy back)</a:t>
            </a:r>
          </a:p>
          <a:p>
            <a:pPr lvl="2"/>
            <a:endParaRPr lang="en-US" dirty="0" smtClean="0"/>
          </a:p>
          <a:p>
            <a:endParaRPr lang="en-US" dirty="0"/>
          </a:p>
        </p:txBody>
      </p:sp>
    </p:spTree>
    <p:extLst>
      <p:ext uri="{BB962C8B-B14F-4D97-AF65-F5344CB8AC3E}">
        <p14:creationId xmlns:p14="http://schemas.microsoft.com/office/powerpoint/2010/main" val="36384194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1174</TotalTime>
  <Words>439</Words>
  <Application>Microsoft Office PowerPoint</Application>
  <PresentationFormat>On-screen Show (4:3)</PresentationFormat>
  <Paragraphs>94</Paragraphs>
  <Slides>7</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ＭＳ Ｐゴシック</vt:lpstr>
      <vt:lpstr>Arial</vt:lpstr>
      <vt:lpstr>Calibri</vt:lpstr>
      <vt:lpstr>Times New Roman</vt:lpstr>
      <vt:lpstr>Office Theme</vt:lpstr>
      <vt:lpstr>Document</vt:lpstr>
      <vt:lpstr>PowerPoint Presentation</vt:lpstr>
      <vt:lpstr>PowerPoint Presentation</vt:lpstr>
      <vt:lpstr>General requirements</vt:lpstr>
      <vt:lpstr>General requirements (cont’d)</vt:lpstr>
      <vt:lpstr>General requirements (cont’d)</vt:lpstr>
      <vt:lpstr>Proposal for General descriptions (Section 4)</vt:lpstr>
      <vt:lpstr>Proposal for General descriptions (cont’d)</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Yokota, Hidetoshi</cp:lastModifiedBy>
  <cp:revision>63</cp:revision>
  <cp:lastPrinted>1998-02-10T13:28:06Z</cp:lastPrinted>
  <dcterms:created xsi:type="dcterms:W3CDTF">2015-03-06T22:24:22Z</dcterms:created>
  <dcterms:modified xsi:type="dcterms:W3CDTF">2015-05-06T04:11:40Z</dcterms:modified>
</cp:coreProperties>
</file>