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3648" r:id="rId1"/>
    <p:sldMasterId id="2147483660" r:id="rId2"/>
  </p:sldMasterIdLst>
  <p:notesMasterIdLst>
    <p:notesMasterId r:id="rId7"/>
  </p:notesMasterIdLst>
  <p:handoutMasterIdLst>
    <p:handoutMasterId r:id="rId8"/>
  </p:handoutMasterIdLst>
  <p:sldIdLst>
    <p:sldId id="259" r:id="rId3"/>
    <p:sldId id="260" r:id="rId4"/>
    <p:sldId id="261" r:id="rId5"/>
    <p:sldId id="262" r:id="rId6"/>
  </p:sldIdLst>
  <p:sldSz cx="9144000" cy="6858000" type="screen4x3"/>
  <p:notesSz cx="9280525" cy="6934200"/>
  <p:embeddedFontLst>
    <p:embeddedFont>
      <p:font typeface="Calibri" panose="020F0502020204030204" pitchFamily="34" charset="0"/>
      <p:regular r:id="rId9"/>
      <p:bold r:id="rId10"/>
      <p:italic r:id="rId11"/>
      <p:boldItalic r:id="rId12"/>
    </p:embeddedFont>
  </p:embeddedFontLst>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7053" autoAdjust="0"/>
    <p:restoredTop sz="86433" autoAdjust="0"/>
  </p:normalViewPr>
  <p:slideViewPr>
    <p:cSldViewPr>
      <p:cViewPr>
        <p:scale>
          <a:sx n="128" d="100"/>
          <a:sy n="128" d="100"/>
        </p:scale>
        <p:origin x="-117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22" d="100"/>
          <a:sy n="122" d="100"/>
        </p:scale>
        <p:origin x="-2154" y="-102"/>
      </p:cViewPr>
      <p:guideLst>
        <p:guide orient="horz" pos="2184"/>
        <p:guide pos="292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font" Target="fonts/font4.fntdata"/><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font" Target="fonts/font3.fntdata"/><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font" Target="fonts/font2.fntdata"/><Relationship Id="rId4" Type="http://schemas.openxmlformats.org/officeDocument/2006/relationships/slide" Target="slides/slide2.xml"/><Relationship Id="rId9" Type="http://schemas.openxmlformats.org/officeDocument/2006/relationships/font" Target="fonts/font1.fntdata"/><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745038" y="76200"/>
            <a:ext cx="360521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 802.15-doc&gt;</a:t>
            </a:r>
          </a:p>
        </p:txBody>
      </p:sp>
      <p:sp>
        <p:nvSpPr>
          <p:cNvPr id="3075" name="Rectangle 3"/>
          <p:cNvSpPr>
            <a:spLocks noGrp="1" noChangeArrowheads="1"/>
          </p:cNvSpPr>
          <p:nvPr>
            <p:ph type="dt" sz="quarter" idx="1"/>
          </p:nvPr>
        </p:nvSpPr>
        <p:spPr bwMode="auto">
          <a:xfrm>
            <a:off x="930275" y="76200"/>
            <a:ext cx="309245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5568950" y="6711950"/>
            <a:ext cx="2887663"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3609975" y="6711950"/>
            <a:ext cx="18542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AE45CA64-3830-4975-A137-F63161AC24A4}" type="slidenum">
              <a:rPr lang="en-US" altLang="en-US"/>
              <a:pPr/>
              <a:t>‹#›</a:t>
            </a:fld>
            <a:endParaRPr lang="en-US" altLang="en-US"/>
          </a:p>
        </p:txBody>
      </p:sp>
      <p:sp>
        <p:nvSpPr>
          <p:cNvPr id="6150" name="Line 6"/>
          <p:cNvSpPr>
            <a:spLocks noChangeShapeType="1"/>
          </p:cNvSpPr>
          <p:nvPr/>
        </p:nvSpPr>
        <p:spPr bwMode="auto">
          <a:xfrm>
            <a:off x="928688" y="288925"/>
            <a:ext cx="7423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7175" name="Rectangle 7"/>
          <p:cNvSpPr>
            <a:spLocks noChangeArrowheads="1"/>
          </p:cNvSpPr>
          <p:nvPr/>
        </p:nvSpPr>
        <p:spPr bwMode="auto">
          <a:xfrm>
            <a:off x="928688" y="6711950"/>
            <a:ext cx="950912"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6152" name="Line 8"/>
          <p:cNvSpPr>
            <a:spLocks noChangeShapeType="1"/>
          </p:cNvSpPr>
          <p:nvPr/>
        </p:nvSpPr>
        <p:spPr bwMode="auto">
          <a:xfrm>
            <a:off x="928688" y="6702425"/>
            <a:ext cx="7629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410180915"/>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640263" y="17463"/>
            <a:ext cx="3767137"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IEEE 802.15-doc&gt;</a:t>
            </a:r>
          </a:p>
        </p:txBody>
      </p:sp>
      <p:sp>
        <p:nvSpPr>
          <p:cNvPr id="2051" name="Rectangle 3"/>
          <p:cNvSpPr>
            <a:spLocks noGrp="1" noChangeArrowheads="1"/>
          </p:cNvSpPr>
          <p:nvPr>
            <p:ph type="dt" idx="1"/>
          </p:nvPr>
        </p:nvSpPr>
        <p:spPr bwMode="auto">
          <a:xfrm>
            <a:off x="874713" y="17463"/>
            <a:ext cx="3663950"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4100" name="Rectangle 4"/>
          <p:cNvSpPr>
            <a:spLocks noGrp="1" noRot="1" noChangeAspect="1" noChangeArrowheads="1" noTextEdit="1"/>
          </p:cNvSpPr>
          <p:nvPr>
            <p:ph type="sldImg" idx="2"/>
          </p:nvPr>
        </p:nvSpPr>
        <p:spPr bwMode="auto">
          <a:xfrm>
            <a:off x="2911475" y="523875"/>
            <a:ext cx="3457575" cy="25923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36663" y="3294063"/>
            <a:ext cx="6807200" cy="312102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048250" y="6713538"/>
            <a:ext cx="3359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3925888" y="6713538"/>
            <a:ext cx="1073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A8DBB1E-965A-4F46-B5A3-F790DD7E1B2F}" type="slidenum">
              <a:rPr lang="en-US" altLang="en-US"/>
              <a:pPr/>
              <a:t>‹#›</a:t>
            </a:fld>
            <a:endParaRPr lang="en-US" altLang="en-US"/>
          </a:p>
        </p:txBody>
      </p:sp>
      <p:sp>
        <p:nvSpPr>
          <p:cNvPr id="5128" name="Rectangle 8"/>
          <p:cNvSpPr>
            <a:spLocks noChangeArrowheads="1"/>
          </p:cNvSpPr>
          <p:nvPr/>
        </p:nvSpPr>
        <p:spPr bwMode="auto">
          <a:xfrm>
            <a:off x="968375" y="6713538"/>
            <a:ext cx="9525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4105" name="Line 9"/>
          <p:cNvSpPr>
            <a:spLocks noChangeShapeType="1"/>
          </p:cNvSpPr>
          <p:nvPr/>
        </p:nvSpPr>
        <p:spPr bwMode="auto">
          <a:xfrm>
            <a:off x="968375" y="6711950"/>
            <a:ext cx="73437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106" name="Line 10"/>
          <p:cNvSpPr>
            <a:spLocks noChangeShapeType="1"/>
          </p:cNvSpPr>
          <p:nvPr/>
        </p:nvSpPr>
        <p:spPr bwMode="auto">
          <a:xfrm>
            <a:off x="866775" y="222250"/>
            <a:ext cx="75469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0170442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5124"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&lt;month year&gt;</a:t>
            </a:r>
          </a:p>
        </p:txBody>
      </p:sp>
      <p:sp>
        <p:nvSpPr>
          <p:cNvPr id="5125"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US" altLang="en-US" smtClean="0"/>
              <a:t>&lt;author&gt;, &lt;company&gt;</a:t>
            </a:r>
          </a:p>
        </p:txBody>
      </p:sp>
      <p:sp>
        <p:nvSpPr>
          <p:cNvPr id="5126"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a:t>Page </a:t>
            </a:r>
            <a:fld id="{B626B126-1A1B-438B-8FC2-2FCCFF61BF22}" type="slidenum">
              <a:rPr lang="en-US" altLang="en-US"/>
              <a:pPr>
                <a:spcBef>
                  <a:spcPct val="0"/>
                </a:spcBef>
              </a:pPr>
              <a:t>1</a:t>
            </a:fld>
            <a:endParaRPr lang="en-US" altLang="en-US"/>
          </a:p>
        </p:txBody>
      </p:sp>
      <p:sp>
        <p:nvSpPr>
          <p:cNvPr id="5127" name="Header Placeholder 7"/>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&lt;doc.: IEEE 802.15-doc&gt;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&lt;doc.: IEEE 802.15-doc&gt;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altLang="en-US" smtClean="0"/>
              <a:t>Page </a:t>
            </a:r>
            <a:fld id="{9A8DBB1E-965A-4F46-B5A3-F790DD7E1B2F}" type="slidenum">
              <a:rPr lang="en-US" altLang="en-US" smtClean="0"/>
              <a:pPr/>
              <a:t>2</a:t>
            </a:fld>
            <a:endParaRPr lang="en-US" altLang="en-US"/>
          </a:p>
        </p:txBody>
      </p:sp>
    </p:spTree>
    <p:extLst>
      <p:ext uri="{BB962C8B-B14F-4D97-AF65-F5344CB8AC3E}">
        <p14:creationId xmlns:p14="http://schemas.microsoft.com/office/powerpoint/2010/main" val="23192781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BFA2FF7C-C12F-43DC-A4DA-034D34A0E2E7}" type="slidenum">
              <a:rPr lang="en-US" altLang="en-US"/>
              <a:pPr/>
              <a:t>‹#›</a:t>
            </a:fld>
            <a:endParaRPr lang="en-US" altLang="en-US"/>
          </a:p>
        </p:txBody>
      </p:sp>
    </p:spTree>
    <p:extLst>
      <p:ext uri="{BB962C8B-B14F-4D97-AF65-F5344CB8AC3E}">
        <p14:creationId xmlns:p14="http://schemas.microsoft.com/office/powerpoint/2010/main" val="1896680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C0BA2425-B95C-4725-B295-EC468128F3F8}" type="slidenum">
              <a:rPr lang="en-US" altLang="en-US"/>
              <a:pPr/>
              <a:t>‹#›</a:t>
            </a:fld>
            <a:endParaRPr lang="en-US" altLang="en-US"/>
          </a:p>
        </p:txBody>
      </p:sp>
    </p:spTree>
    <p:extLst>
      <p:ext uri="{BB962C8B-B14F-4D97-AF65-F5344CB8AC3E}">
        <p14:creationId xmlns:p14="http://schemas.microsoft.com/office/powerpoint/2010/main" val="652814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1"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2E6C43F-8B98-4265-A469-9049A10DA8C1}" type="slidenum">
              <a:rPr lang="en-US" altLang="en-US"/>
              <a:pPr/>
              <a:t>‹#›</a:t>
            </a:fld>
            <a:endParaRPr lang="en-US" altLang="en-US"/>
          </a:p>
        </p:txBody>
      </p:sp>
    </p:spTree>
    <p:extLst>
      <p:ext uri="{BB962C8B-B14F-4D97-AF65-F5344CB8AC3E}">
        <p14:creationId xmlns:p14="http://schemas.microsoft.com/office/powerpoint/2010/main" val="6486750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April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70625D2A-BD86-43B0-9BF4-C7C84A0D3916}" type="slidenum">
              <a:rPr lang="en-US" altLang="en-US"/>
              <a:pPr/>
              <a:t>‹#›</a:t>
            </a:fld>
            <a:endParaRPr lang="en-US" altLang="en-US"/>
          </a:p>
        </p:txBody>
      </p:sp>
    </p:spTree>
    <p:extLst>
      <p:ext uri="{BB962C8B-B14F-4D97-AF65-F5344CB8AC3E}">
        <p14:creationId xmlns:p14="http://schemas.microsoft.com/office/powerpoint/2010/main" val="37684386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April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3F24C165-6985-4CFF-AD82-B9CE7D5AE242}" type="slidenum">
              <a:rPr lang="en-US" altLang="en-US"/>
              <a:pPr/>
              <a:t>‹#›</a:t>
            </a:fld>
            <a:endParaRPr lang="en-US" altLang="en-US"/>
          </a:p>
        </p:txBody>
      </p:sp>
    </p:spTree>
    <p:extLst>
      <p:ext uri="{BB962C8B-B14F-4D97-AF65-F5344CB8AC3E}">
        <p14:creationId xmlns:p14="http://schemas.microsoft.com/office/powerpoint/2010/main" val="26157586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April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76DE1D3A-5400-49BF-B469-70269719D19C}" type="slidenum">
              <a:rPr lang="en-US" altLang="en-US"/>
              <a:pPr/>
              <a:t>‹#›</a:t>
            </a:fld>
            <a:endParaRPr lang="en-US" altLang="en-US"/>
          </a:p>
        </p:txBody>
      </p:sp>
    </p:spTree>
    <p:extLst>
      <p:ext uri="{BB962C8B-B14F-4D97-AF65-F5344CB8AC3E}">
        <p14:creationId xmlns:p14="http://schemas.microsoft.com/office/powerpoint/2010/main" val="25408252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April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C3BAE527-C96F-44E8-A297-E6937CD7D73B}" type="slidenum">
              <a:rPr lang="en-US" altLang="en-US"/>
              <a:pPr/>
              <a:t>‹#›</a:t>
            </a:fld>
            <a:endParaRPr lang="en-US" altLang="en-US"/>
          </a:p>
        </p:txBody>
      </p:sp>
    </p:spTree>
    <p:extLst>
      <p:ext uri="{BB962C8B-B14F-4D97-AF65-F5344CB8AC3E}">
        <p14:creationId xmlns:p14="http://schemas.microsoft.com/office/powerpoint/2010/main" val="31373266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April 2015</a:t>
            </a:r>
            <a:endParaRPr lang="en-US"/>
          </a:p>
        </p:txBody>
      </p:sp>
      <p:sp>
        <p:nvSpPr>
          <p:cNvPr id="8"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9" name="Slide Number Placeholder 5"/>
          <p:cNvSpPr>
            <a:spLocks noGrp="1"/>
          </p:cNvSpPr>
          <p:nvPr>
            <p:ph type="sldNum" sz="quarter" idx="12"/>
          </p:nvPr>
        </p:nvSpPr>
        <p:spPr/>
        <p:txBody>
          <a:bodyPr/>
          <a:lstStyle>
            <a:lvl1pPr>
              <a:defRPr/>
            </a:lvl1pPr>
          </a:lstStyle>
          <a:p>
            <a:fld id="{287FAB68-4CD7-4E70-9C9D-8FA0E5C9EB99}" type="slidenum">
              <a:rPr lang="en-US" altLang="en-US"/>
              <a:pPr/>
              <a:t>‹#›</a:t>
            </a:fld>
            <a:endParaRPr lang="en-US" altLang="en-US"/>
          </a:p>
        </p:txBody>
      </p:sp>
    </p:spTree>
    <p:extLst>
      <p:ext uri="{BB962C8B-B14F-4D97-AF65-F5344CB8AC3E}">
        <p14:creationId xmlns:p14="http://schemas.microsoft.com/office/powerpoint/2010/main" val="37198678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April 2015</a:t>
            </a:r>
            <a:endParaRPr lang="en-US"/>
          </a:p>
        </p:txBody>
      </p:sp>
      <p:sp>
        <p:nvSpPr>
          <p:cNvPr id="4"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5" name="Slide Number Placeholder 5"/>
          <p:cNvSpPr>
            <a:spLocks noGrp="1"/>
          </p:cNvSpPr>
          <p:nvPr>
            <p:ph type="sldNum" sz="quarter" idx="12"/>
          </p:nvPr>
        </p:nvSpPr>
        <p:spPr/>
        <p:txBody>
          <a:bodyPr/>
          <a:lstStyle>
            <a:lvl1pPr>
              <a:defRPr/>
            </a:lvl1pPr>
          </a:lstStyle>
          <a:p>
            <a:fld id="{17E66DFC-8366-425F-9FC2-71D31805389B}" type="slidenum">
              <a:rPr lang="en-US" altLang="en-US"/>
              <a:pPr/>
              <a:t>‹#›</a:t>
            </a:fld>
            <a:endParaRPr lang="en-US" altLang="en-US"/>
          </a:p>
        </p:txBody>
      </p:sp>
    </p:spTree>
    <p:extLst>
      <p:ext uri="{BB962C8B-B14F-4D97-AF65-F5344CB8AC3E}">
        <p14:creationId xmlns:p14="http://schemas.microsoft.com/office/powerpoint/2010/main" val="32904807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April 2015</a:t>
            </a:r>
            <a:endParaRPr lang="en-US"/>
          </a:p>
        </p:txBody>
      </p:sp>
      <p:sp>
        <p:nvSpPr>
          <p:cNvPr id="3"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4" name="Slide Number Placeholder 5"/>
          <p:cNvSpPr>
            <a:spLocks noGrp="1"/>
          </p:cNvSpPr>
          <p:nvPr>
            <p:ph type="sldNum" sz="quarter" idx="12"/>
          </p:nvPr>
        </p:nvSpPr>
        <p:spPr/>
        <p:txBody>
          <a:bodyPr/>
          <a:lstStyle>
            <a:lvl1pPr>
              <a:defRPr/>
            </a:lvl1pPr>
          </a:lstStyle>
          <a:p>
            <a:fld id="{55931058-58B9-411D-BD0E-51BE09FA03AC}" type="slidenum">
              <a:rPr lang="en-US" altLang="en-US"/>
              <a:pPr/>
              <a:t>‹#›</a:t>
            </a:fld>
            <a:endParaRPr lang="en-US" altLang="en-US"/>
          </a:p>
        </p:txBody>
      </p:sp>
    </p:spTree>
    <p:extLst>
      <p:ext uri="{BB962C8B-B14F-4D97-AF65-F5344CB8AC3E}">
        <p14:creationId xmlns:p14="http://schemas.microsoft.com/office/powerpoint/2010/main" val="41139511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April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55F97644-9CBE-49E1-AC61-FEB6E081B444}" type="slidenum">
              <a:rPr lang="en-US" altLang="en-US"/>
              <a:pPr/>
              <a:t>‹#›</a:t>
            </a:fld>
            <a:endParaRPr lang="en-US" altLang="en-US"/>
          </a:p>
        </p:txBody>
      </p:sp>
    </p:spTree>
    <p:extLst>
      <p:ext uri="{BB962C8B-B14F-4D97-AF65-F5344CB8AC3E}">
        <p14:creationId xmlns:p14="http://schemas.microsoft.com/office/powerpoint/2010/main" val="725726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F6D4FD45-3B3F-49B2-A0E4-478F05AF0A82}" type="slidenum">
              <a:rPr lang="en-US" altLang="en-US"/>
              <a:pPr/>
              <a:t>‹#›</a:t>
            </a:fld>
            <a:endParaRPr lang="en-US" altLang="en-US"/>
          </a:p>
        </p:txBody>
      </p:sp>
    </p:spTree>
    <p:extLst>
      <p:ext uri="{BB962C8B-B14F-4D97-AF65-F5344CB8AC3E}">
        <p14:creationId xmlns:p14="http://schemas.microsoft.com/office/powerpoint/2010/main" val="14837306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April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36DAB486-2644-471F-931B-69649930E22C}" type="slidenum">
              <a:rPr lang="en-US" altLang="en-US"/>
              <a:pPr/>
              <a:t>‹#›</a:t>
            </a:fld>
            <a:endParaRPr lang="en-US" altLang="en-US"/>
          </a:p>
        </p:txBody>
      </p:sp>
    </p:spTree>
    <p:extLst>
      <p:ext uri="{BB962C8B-B14F-4D97-AF65-F5344CB8AC3E}">
        <p14:creationId xmlns:p14="http://schemas.microsoft.com/office/powerpoint/2010/main" val="36152067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April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DF43F087-F4EA-4326-9980-1F2B5FF2D909}" type="slidenum">
              <a:rPr lang="en-US" altLang="en-US"/>
              <a:pPr/>
              <a:t>‹#›</a:t>
            </a:fld>
            <a:endParaRPr lang="en-US" altLang="en-US"/>
          </a:p>
        </p:txBody>
      </p:sp>
    </p:spTree>
    <p:extLst>
      <p:ext uri="{BB962C8B-B14F-4D97-AF65-F5344CB8AC3E}">
        <p14:creationId xmlns:p14="http://schemas.microsoft.com/office/powerpoint/2010/main" val="13922881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April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280D2BE2-CCDF-47C2-BA7D-94CDFF083ED7}" type="slidenum">
              <a:rPr lang="en-US" altLang="en-US"/>
              <a:pPr/>
              <a:t>‹#›</a:t>
            </a:fld>
            <a:endParaRPr lang="en-US" altLang="en-US"/>
          </a:p>
        </p:txBody>
      </p:sp>
    </p:spTree>
    <p:extLst>
      <p:ext uri="{BB962C8B-B14F-4D97-AF65-F5344CB8AC3E}">
        <p14:creationId xmlns:p14="http://schemas.microsoft.com/office/powerpoint/2010/main" val="2679869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FD8D30CA-83CE-4051-9924-4A8C0B90CC8B}" type="slidenum">
              <a:rPr lang="en-US" altLang="en-US"/>
              <a:pPr/>
              <a:t>‹#›</a:t>
            </a:fld>
            <a:endParaRPr lang="en-US" altLang="en-US"/>
          </a:p>
        </p:txBody>
      </p:sp>
    </p:spTree>
    <p:extLst>
      <p:ext uri="{BB962C8B-B14F-4D97-AF65-F5344CB8AC3E}">
        <p14:creationId xmlns:p14="http://schemas.microsoft.com/office/powerpoint/2010/main" val="1424986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April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9065203D-871B-49ED-B3EB-785158DF3EBA}" type="slidenum">
              <a:rPr lang="en-US" altLang="en-US"/>
              <a:pPr/>
              <a:t>‹#›</a:t>
            </a:fld>
            <a:endParaRPr lang="en-US" altLang="en-US"/>
          </a:p>
        </p:txBody>
      </p:sp>
    </p:spTree>
    <p:extLst>
      <p:ext uri="{BB962C8B-B14F-4D97-AF65-F5344CB8AC3E}">
        <p14:creationId xmlns:p14="http://schemas.microsoft.com/office/powerpoint/2010/main" val="1328554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April 2015</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A57EE0DA-1B2B-4F2D-A43B-3B669422F713}" type="slidenum">
              <a:rPr lang="en-US" altLang="en-US"/>
              <a:pPr/>
              <a:t>‹#›</a:t>
            </a:fld>
            <a:endParaRPr lang="en-US" altLang="en-US"/>
          </a:p>
        </p:txBody>
      </p:sp>
    </p:spTree>
    <p:extLst>
      <p:ext uri="{BB962C8B-B14F-4D97-AF65-F5344CB8AC3E}">
        <p14:creationId xmlns:p14="http://schemas.microsoft.com/office/powerpoint/2010/main" val="2105077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April 2015</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07C34578-542D-4543-9F2B-A594E4030243}" type="slidenum">
              <a:rPr lang="en-US" altLang="en-US"/>
              <a:pPr/>
              <a:t>‹#›</a:t>
            </a:fld>
            <a:endParaRPr lang="en-US" altLang="en-US"/>
          </a:p>
        </p:txBody>
      </p:sp>
    </p:spTree>
    <p:extLst>
      <p:ext uri="{BB962C8B-B14F-4D97-AF65-F5344CB8AC3E}">
        <p14:creationId xmlns:p14="http://schemas.microsoft.com/office/powerpoint/2010/main" val="3467973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April 2015</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1E9B8F0D-C645-428B-882C-2B3D3E8D0851}" type="slidenum">
              <a:rPr lang="en-US" altLang="en-US"/>
              <a:pPr/>
              <a:t>‹#›</a:t>
            </a:fld>
            <a:endParaRPr lang="en-US" altLang="en-US"/>
          </a:p>
        </p:txBody>
      </p:sp>
    </p:spTree>
    <p:extLst>
      <p:ext uri="{BB962C8B-B14F-4D97-AF65-F5344CB8AC3E}">
        <p14:creationId xmlns:p14="http://schemas.microsoft.com/office/powerpoint/2010/main" val="3217844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April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593F9B25-B028-4F35-9C75-0491C092003C}" type="slidenum">
              <a:rPr lang="en-US" altLang="en-US"/>
              <a:pPr/>
              <a:t>‹#›</a:t>
            </a:fld>
            <a:endParaRPr lang="en-US" altLang="en-US"/>
          </a:p>
        </p:txBody>
      </p:sp>
    </p:spTree>
    <p:extLst>
      <p:ext uri="{BB962C8B-B14F-4D97-AF65-F5344CB8AC3E}">
        <p14:creationId xmlns:p14="http://schemas.microsoft.com/office/powerpoint/2010/main" val="2383615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April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57EC432E-2CE6-4782-B079-CD4BE2BCBD46}" type="slidenum">
              <a:rPr lang="en-US" altLang="en-US"/>
              <a:pPr/>
              <a:t>‹#›</a:t>
            </a:fld>
            <a:endParaRPr lang="en-US" altLang="en-US"/>
          </a:p>
        </p:txBody>
      </p:sp>
    </p:spTree>
    <p:extLst>
      <p:ext uri="{BB962C8B-B14F-4D97-AF65-F5344CB8AC3E}">
        <p14:creationId xmlns:p14="http://schemas.microsoft.com/office/powerpoint/2010/main" val="3983703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smtClean="0"/>
              <a:t>April 2015</a:t>
            </a:r>
            <a:endParaRPr lang="en-US"/>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Hernandez,Li,Dotlić,Miura (NICT)</a:t>
            </a:r>
          </a:p>
        </p:txBody>
      </p:sp>
      <p:sp>
        <p:nvSpPr>
          <p:cNvPr id="1030" name="Rectangle 6"/>
          <p:cNvSpPr>
            <a:spLocks noGrp="1" noChangeArrowheads="1"/>
          </p:cNvSpPr>
          <p:nvPr>
            <p:ph type="sldNum" sz="quarter" idx="4"/>
          </p:nvPr>
        </p:nvSpPr>
        <p:spPr bwMode="auto">
          <a:xfrm>
            <a:off x="43418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8C580FDE-33B9-49CC-8B0E-FB7AC0210820}" type="slidenum">
              <a:rPr lang="en-US" altLang="en-US"/>
              <a:pPr/>
              <a:t>‹#›</a:t>
            </a:fld>
            <a:endParaRPr lang="en-US" altLang="en-US"/>
          </a:p>
        </p:txBody>
      </p:sp>
      <p:sp>
        <p:nvSpPr>
          <p:cNvPr id="1031" name="Rectangle 7"/>
          <p:cNvSpPr>
            <a:spLocks noChangeArrowheads="1"/>
          </p:cNvSpPr>
          <p:nvPr/>
        </p:nvSpPr>
        <p:spPr bwMode="auto">
          <a:xfrm>
            <a:off x="3657600" y="393700"/>
            <a:ext cx="48006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400" b="1" dirty="0" smtClean="0"/>
              <a:t>Doc: IEEE </a:t>
            </a:r>
            <a:r>
              <a:rPr lang="en-US" altLang="en-US" sz="1400" b="1" dirty="0" smtClean="0"/>
              <a:t>802.15-15-0317-00-0008</a:t>
            </a:r>
            <a:endParaRPr lang="en-US" altLang="en-US" sz="14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a:solidFill>
                  <a:srgbClr val="898989"/>
                </a:solidFill>
              </a:defRPr>
            </a:lvl1pPr>
          </a:lstStyle>
          <a:p>
            <a:pPr>
              <a:defRPr/>
            </a:pPr>
            <a:r>
              <a:rPr lang="en-US" smtClean="0"/>
              <a:t>April 2015</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a:solidFill>
                  <a:srgbClr val="898989"/>
                </a:solidFill>
              </a:defRPr>
            </a:lvl1pPr>
          </a:lstStyle>
          <a:p>
            <a:pPr>
              <a:defRPr/>
            </a:pPr>
            <a:r>
              <a:rPr lang="en-US"/>
              <a:t>Hernandez,Li,Dotlić,Miura (NICT)</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a:solidFill>
                  <a:srgbClr val="898989"/>
                </a:solidFill>
              </a:defRPr>
            </a:lvl1pPr>
          </a:lstStyle>
          <a:p>
            <a:fld id="{62E1E99A-322E-4432-84AD-AE7E2C7F9D3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smtClean="0">
                <a:latin typeface="Times New Roman" pitchFamily="18" charset="0"/>
              </a:rPr>
              <a:t>April 2015</a:t>
            </a:r>
          </a:p>
        </p:txBody>
      </p:sp>
      <p:sp>
        <p:nvSpPr>
          <p:cNvPr id="3075"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smtClean="0">
                <a:latin typeface="Times New Roman" pitchFamily="18" charset="0"/>
              </a:rPr>
              <a:t>Hernandez,Li,Dotlić,Miura (NICT)</a:t>
            </a:r>
          </a:p>
        </p:txBody>
      </p:sp>
      <p:sp>
        <p:nvSpPr>
          <p:cNvPr id="3076" name="Slide Number Placeholder 3"/>
          <p:cNvSpPr>
            <a:spLocks noGrp="1"/>
          </p:cNvSpPr>
          <p:nvPr>
            <p:ph type="sldNum" sz="quarter" idx="12"/>
          </p:nvPr>
        </p:nvSpPr>
        <p:spPr>
          <a:xfrm>
            <a:off x="4394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a:latin typeface="Times New Roman" pitchFamily="18" charset="0"/>
              </a:rPr>
              <a:t>Slide </a:t>
            </a:r>
            <a:fld id="{D8D079A4-40F1-41BA-93C3-8193D79C2DFC}" type="slidenum">
              <a:rPr lang="en-US" altLang="en-US" sz="1200">
                <a:latin typeface="Times New Roman" pitchFamily="18" charset="0"/>
              </a:rPr>
              <a:pPr>
                <a:spcBef>
                  <a:spcPct val="0"/>
                </a:spcBef>
                <a:buFontTx/>
                <a:buNone/>
              </a:pPr>
              <a:t>1</a:t>
            </a:fld>
            <a:endParaRPr lang="en-US" altLang="en-US" sz="1200">
              <a:latin typeface="Times New Roman" pitchFamily="18" charset="0"/>
            </a:endParaRPr>
          </a:p>
        </p:txBody>
      </p:sp>
      <p:sp>
        <p:nvSpPr>
          <p:cNvPr id="27651" name="Rectangle 3"/>
          <p:cNvSpPr>
            <a:spLocks noChangeArrowheads="1"/>
          </p:cNvSpPr>
          <p:nvPr/>
        </p:nvSpPr>
        <p:spPr bwMode="auto">
          <a:xfrm>
            <a:off x="152400" y="609600"/>
            <a:ext cx="8991600" cy="4770438"/>
          </a:xfrm>
          <a:prstGeom prst="rect">
            <a:avLst/>
          </a:prstGeom>
          <a:noFill/>
          <a:ln w="12700">
            <a:noFill/>
            <a:miter lim="800000"/>
            <a:headEnd type="none" w="sm" len="sm"/>
            <a:tailEnd type="none" w="sm" len="sm"/>
          </a:ln>
          <a:effec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US" altLang="en-US" sz="1800" b="1" u="sng" dirty="0">
                <a:solidFill>
                  <a:schemeClr val="tx2"/>
                </a:solidFill>
                <a:effectLst>
                  <a:outerShdw blurRad="38100" dist="38100" dir="2700000" algn="tl">
                    <a:srgbClr val="C0C0C0"/>
                  </a:outerShdw>
                </a:effectLst>
                <a:latin typeface="Times New Roman" pitchFamily="18" charset="0"/>
              </a:rPr>
              <a:t>Project: IEEE P802.15 Working Group for Wireless Personal Area Networks (WPANs)</a:t>
            </a:r>
            <a:endParaRPr lang="en-US" altLang="en-US" sz="1600" b="1" dirty="0">
              <a:solidFill>
                <a:schemeClr val="tx2"/>
              </a:solidFill>
              <a:latin typeface="Times New Roman" pitchFamily="18" charset="0"/>
            </a:endParaRPr>
          </a:p>
          <a:p>
            <a:pPr>
              <a:spcBef>
                <a:spcPct val="0"/>
              </a:spcBef>
              <a:buFontTx/>
              <a:buNone/>
            </a:pPr>
            <a:endParaRPr lang="en-US" altLang="en-US" sz="1600" dirty="0">
              <a:solidFill>
                <a:schemeClr val="tx2"/>
              </a:solidFill>
              <a:latin typeface="Times New Roman" pitchFamily="18" charset="0"/>
            </a:endParaRPr>
          </a:p>
          <a:p>
            <a:pPr>
              <a:spcBef>
                <a:spcPct val="0"/>
              </a:spcBef>
              <a:buFontTx/>
              <a:buNone/>
            </a:pPr>
            <a:r>
              <a:rPr lang="en-US" altLang="en-US" sz="1600" b="1" dirty="0">
                <a:solidFill>
                  <a:schemeClr val="tx2"/>
                </a:solidFill>
                <a:latin typeface="Times New Roman" pitchFamily="18" charset="0"/>
              </a:rPr>
              <a:t>Submission Title:</a:t>
            </a:r>
            <a:r>
              <a:rPr lang="en-US" altLang="en-US" sz="1600" dirty="0">
                <a:solidFill>
                  <a:schemeClr val="tx2"/>
                </a:solidFill>
                <a:latin typeface="Times New Roman" pitchFamily="18" charset="0"/>
              </a:rPr>
              <a:t> [ </a:t>
            </a:r>
            <a:r>
              <a:rPr lang="en-US" altLang="en-US" sz="1600" dirty="0" smtClean="0">
                <a:solidFill>
                  <a:schemeClr val="tx2"/>
                </a:solidFill>
                <a:latin typeface="Times New Roman" pitchFamily="18" charset="0"/>
              </a:rPr>
              <a:t>Device discovery text]  </a:t>
            </a:r>
            <a:r>
              <a:rPr lang="en-US" altLang="en-US" sz="1600" dirty="0">
                <a:solidFill>
                  <a:schemeClr val="tx2"/>
                </a:solidFill>
                <a:latin typeface="Times New Roman" pitchFamily="18" charset="0"/>
              </a:rPr>
              <a:t>	</a:t>
            </a:r>
          </a:p>
          <a:p>
            <a:pPr>
              <a:spcBef>
                <a:spcPct val="0"/>
              </a:spcBef>
              <a:buFontTx/>
              <a:buNone/>
            </a:pPr>
            <a:r>
              <a:rPr lang="en-US" altLang="en-US" sz="1600" b="1" dirty="0">
                <a:solidFill>
                  <a:schemeClr val="tx2"/>
                </a:solidFill>
                <a:latin typeface="Times New Roman" pitchFamily="18" charset="0"/>
              </a:rPr>
              <a:t>Date Submitted: </a:t>
            </a:r>
            <a:r>
              <a:rPr lang="en-US" altLang="en-US" sz="1600" dirty="0">
                <a:solidFill>
                  <a:schemeClr val="tx2"/>
                </a:solidFill>
                <a:latin typeface="Times New Roman" pitchFamily="18" charset="0"/>
              </a:rPr>
              <a:t>[ </a:t>
            </a:r>
            <a:r>
              <a:rPr lang="en-US" altLang="en-US" sz="1600" dirty="0" smtClean="0">
                <a:solidFill>
                  <a:schemeClr val="tx2"/>
                </a:solidFill>
                <a:latin typeface="Times New Roman" pitchFamily="18" charset="0"/>
              </a:rPr>
              <a:t>April </a:t>
            </a:r>
            <a:r>
              <a:rPr lang="en-US" altLang="en-US" sz="1600" dirty="0" smtClean="0">
                <a:solidFill>
                  <a:schemeClr val="tx2"/>
                </a:solidFill>
                <a:latin typeface="Times New Roman" pitchFamily="18" charset="0"/>
              </a:rPr>
              <a:t>28th</a:t>
            </a:r>
            <a:r>
              <a:rPr lang="en-US" altLang="en-US" sz="1600" dirty="0">
                <a:solidFill>
                  <a:schemeClr val="tx2"/>
                </a:solidFill>
                <a:latin typeface="Times New Roman" pitchFamily="18" charset="0"/>
              </a:rPr>
              <a:t>, 2015 ]</a:t>
            </a:r>
          </a:p>
          <a:p>
            <a:pPr>
              <a:spcBef>
                <a:spcPct val="0"/>
              </a:spcBef>
              <a:buFontTx/>
              <a:buNone/>
            </a:pPr>
            <a:r>
              <a:rPr lang="en-US" altLang="en-US" sz="1600" b="1" dirty="0">
                <a:solidFill>
                  <a:schemeClr val="tx2"/>
                </a:solidFill>
                <a:latin typeface="Times New Roman" pitchFamily="18" charset="0"/>
              </a:rPr>
              <a:t>Source:</a:t>
            </a:r>
            <a:r>
              <a:rPr lang="en-US" altLang="en-US" sz="1600" dirty="0">
                <a:solidFill>
                  <a:schemeClr val="tx2"/>
                </a:solidFill>
                <a:latin typeface="Times New Roman" pitchFamily="18" charset="0"/>
              </a:rPr>
              <a:t> [Marco Hernandez, Huan-Bang Li, Igor </a:t>
            </a:r>
            <a:r>
              <a:rPr lang="en-US" altLang="en-US" sz="1600" dirty="0" err="1">
                <a:solidFill>
                  <a:schemeClr val="tx2"/>
                </a:solidFill>
                <a:latin typeface="Times New Roman" pitchFamily="18" charset="0"/>
              </a:rPr>
              <a:t>Dotlić</a:t>
            </a:r>
            <a:r>
              <a:rPr lang="en-US" altLang="en-US" sz="1600" dirty="0">
                <a:solidFill>
                  <a:schemeClr val="tx2"/>
                </a:solidFill>
                <a:latin typeface="Times New Roman" pitchFamily="18" charset="0"/>
              </a:rPr>
              <a:t>, </a:t>
            </a:r>
            <a:r>
              <a:rPr lang="en-US" altLang="en-US" sz="1600" dirty="0" err="1">
                <a:solidFill>
                  <a:schemeClr val="tx2"/>
                </a:solidFill>
                <a:latin typeface="Times New Roman" pitchFamily="18" charset="0"/>
              </a:rPr>
              <a:t>Ryu</a:t>
            </a:r>
            <a:r>
              <a:rPr lang="en-US" altLang="en-US" sz="1600" dirty="0">
                <a:solidFill>
                  <a:schemeClr val="tx2"/>
                </a:solidFill>
                <a:latin typeface="Times New Roman" pitchFamily="18" charset="0"/>
              </a:rPr>
              <a:t> Miura</a:t>
            </a:r>
            <a:r>
              <a:rPr lang="en-US" altLang="en-US" sz="1600" dirty="0">
                <a:solidFill>
                  <a:srgbClr val="FF0000"/>
                </a:solidFill>
                <a:latin typeface="Times New Roman" pitchFamily="18" charset="0"/>
              </a:rPr>
              <a:t> </a:t>
            </a:r>
            <a:r>
              <a:rPr lang="en-US" altLang="en-US" sz="1600" dirty="0">
                <a:latin typeface="Times New Roman" pitchFamily="18" charset="0"/>
              </a:rPr>
              <a:t>] </a:t>
            </a:r>
          </a:p>
          <a:p>
            <a:pPr>
              <a:spcBef>
                <a:spcPct val="0"/>
              </a:spcBef>
              <a:buFontTx/>
              <a:buNone/>
            </a:pPr>
            <a:r>
              <a:rPr lang="en-US" altLang="en-US" sz="1600" b="1" dirty="0">
                <a:solidFill>
                  <a:schemeClr val="tx2"/>
                </a:solidFill>
                <a:latin typeface="Times New Roman" pitchFamily="18" charset="0"/>
              </a:rPr>
              <a:t>Company:</a:t>
            </a:r>
            <a:r>
              <a:rPr lang="en-US" altLang="en-US" sz="1600" dirty="0">
                <a:solidFill>
                  <a:schemeClr val="tx2"/>
                </a:solidFill>
                <a:latin typeface="Times New Roman" pitchFamily="18" charset="0"/>
              </a:rPr>
              <a:t> [</a:t>
            </a:r>
            <a:r>
              <a:rPr lang="en-US" altLang="en-US" sz="1600" dirty="0">
                <a:latin typeface="Times New Roman" pitchFamily="18" charset="0"/>
              </a:rPr>
              <a:t>NICT]</a:t>
            </a:r>
          </a:p>
          <a:p>
            <a:pPr>
              <a:spcBef>
                <a:spcPct val="0"/>
              </a:spcBef>
              <a:buFontTx/>
              <a:buNone/>
            </a:pPr>
            <a:r>
              <a:rPr lang="en-US" altLang="en-US" sz="1600" b="1" dirty="0">
                <a:solidFill>
                  <a:schemeClr val="tx2"/>
                </a:solidFill>
                <a:latin typeface="Times New Roman" pitchFamily="18" charset="0"/>
              </a:rPr>
              <a:t>Address: </a:t>
            </a:r>
            <a:r>
              <a:rPr lang="en-US" altLang="en-US" sz="1600" dirty="0">
                <a:solidFill>
                  <a:schemeClr val="tx2"/>
                </a:solidFill>
                <a:latin typeface="Times New Roman" pitchFamily="18" charset="0"/>
              </a:rPr>
              <a:t>[</a:t>
            </a:r>
            <a:r>
              <a:rPr lang="en-US" altLang="en-US" sz="1600" dirty="0">
                <a:latin typeface="Times New Roman" pitchFamily="18" charset="0"/>
              </a:rPr>
              <a:t>3-4 </a:t>
            </a:r>
            <a:r>
              <a:rPr lang="en-US" altLang="en-US" sz="1600" dirty="0" err="1">
                <a:latin typeface="Times New Roman" pitchFamily="18" charset="0"/>
              </a:rPr>
              <a:t>Hikarino-oka</a:t>
            </a:r>
            <a:r>
              <a:rPr lang="en-US" altLang="en-US" sz="1600" dirty="0">
                <a:latin typeface="Times New Roman" pitchFamily="18" charset="0"/>
              </a:rPr>
              <a:t>, Yokosuka, 239-0847, Japan</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Voice</a:t>
            </a:r>
            <a:r>
              <a:rPr lang="en-US" altLang="en-US" sz="1600" b="1" dirty="0">
                <a:latin typeface="Times New Roman" pitchFamily="18" charset="0"/>
              </a:rPr>
              <a:t>:</a:t>
            </a:r>
            <a:r>
              <a:rPr lang="en-US" altLang="en-US" sz="1600" dirty="0">
                <a:latin typeface="Times New Roman" pitchFamily="18" charset="0"/>
              </a:rPr>
              <a:t>[+81 46-847-5439</a:t>
            </a:r>
            <a:r>
              <a:rPr lang="en-US" altLang="en-US" sz="1600" dirty="0">
                <a:solidFill>
                  <a:schemeClr val="tx2"/>
                </a:solidFill>
                <a:latin typeface="Times New Roman" pitchFamily="18" charset="0"/>
              </a:rPr>
              <a:t>] </a:t>
            </a:r>
            <a:r>
              <a:rPr lang="en-US" altLang="en-US" sz="1600" b="1" dirty="0">
                <a:solidFill>
                  <a:schemeClr val="tx2"/>
                </a:solidFill>
                <a:latin typeface="Times New Roman" pitchFamily="18" charset="0"/>
              </a:rPr>
              <a:t>Fax:</a:t>
            </a:r>
            <a:r>
              <a:rPr lang="en-US" altLang="en-US" sz="1600" dirty="0">
                <a:solidFill>
                  <a:schemeClr val="tx2"/>
                </a:solidFill>
                <a:latin typeface="Times New Roman" pitchFamily="18" charset="0"/>
              </a:rPr>
              <a:t> </a:t>
            </a:r>
            <a:r>
              <a:rPr lang="en-US" altLang="en-US" sz="1600" dirty="0">
                <a:latin typeface="Times New Roman" pitchFamily="18" charset="0"/>
              </a:rPr>
              <a:t>[+81 46-847-5431</a:t>
            </a:r>
            <a:r>
              <a:rPr lang="en-US" altLang="en-US" sz="1600" dirty="0">
                <a:solidFill>
                  <a:schemeClr val="tx2"/>
                </a:solidFill>
                <a:latin typeface="Times New Roman" pitchFamily="18" charset="0"/>
              </a:rPr>
              <a:t>] </a:t>
            </a:r>
            <a:r>
              <a:rPr lang="en-US" altLang="en-US" sz="1600" b="1" dirty="0">
                <a:solidFill>
                  <a:schemeClr val="tx2"/>
                </a:solidFill>
                <a:latin typeface="Times New Roman" pitchFamily="18" charset="0"/>
              </a:rPr>
              <a:t>E-Mail:</a:t>
            </a:r>
            <a:r>
              <a:rPr lang="en-US" altLang="en-US" sz="1600" dirty="0">
                <a:solidFill>
                  <a:schemeClr val="tx2"/>
                </a:solidFill>
                <a:latin typeface="Times New Roman" pitchFamily="18" charset="0"/>
              </a:rPr>
              <a:t>[]	</a:t>
            </a:r>
          </a:p>
          <a:p>
            <a:pPr>
              <a:spcBef>
                <a:spcPts val="600"/>
              </a:spcBef>
              <a:spcAft>
                <a:spcPts val="600"/>
              </a:spcAft>
              <a:buFontTx/>
              <a:buNone/>
            </a:pPr>
            <a:r>
              <a:rPr lang="en-US" altLang="en-US" sz="1600" b="1" dirty="0">
                <a:solidFill>
                  <a:schemeClr val="tx2"/>
                </a:solidFill>
                <a:latin typeface="Times New Roman" pitchFamily="18" charset="0"/>
              </a:rPr>
              <a:t>Re:</a:t>
            </a:r>
            <a:r>
              <a:rPr lang="en-US" altLang="en-US" sz="1600" dirty="0">
                <a:solidFill>
                  <a:schemeClr val="tx2"/>
                </a:solidFill>
                <a:latin typeface="Times New Roman" pitchFamily="18" charset="0"/>
              </a:rPr>
              <a:t> [</a:t>
            </a:r>
            <a:r>
              <a:rPr lang="en-US" altLang="en-US" sz="1600" dirty="0">
                <a:latin typeface="Times New Roman" pitchFamily="18" charset="0"/>
              </a:rPr>
              <a:t>In response to call for technical contributions TG8</a:t>
            </a:r>
            <a:r>
              <a:rPr lang="en-US" altLang="en-US" sz="1600" dirty="0">
                <a:solidFill>
                  <a:schemeClr val="tx2"/>
                </a:solidFill>
                <a:latin typeface="Times New Roman" pitchFamily="18" charset="0"/>
              </a:rPr>
              <a:t>]</a:t>
            </a:r>
            <a:endParaRPr lang="en-US" altLang="en-US" sz="1200" dirty="0">
              <a:solidFill>
                <a:schemeClr val="tx2"/>
              </a:solidFill>
              <a:latin typeface="Times New Roman" pitchFamily="18" charset="0"/>
            </a:endParaRPr>
          </a:p>
          <a:p>
            <a:pPr>
              <a:spcBef>
                <a:spcPts val="600"/>
              </a:spcBef>
              <a:spcAft>
                <a:spcPts val="600"/>
              </a:spcAft>
              <a:buFontTx/>
              <a:buNone/>
            </a:pPr>
            <a:r>
              <a:rPr lang="en-US" altLang="en-US" sz="1600" b="1" dirty="0">
                <a:solidFill>
                  <a:schemeClr val="tx2"/>
                </a:solidFill>
                <a:latin typeface="Times New Roman" pitchFamily="18" charset="0"/>
              </a:rPr>
              <a:t>Abstract:</a:t>
            </a:r>
            <a:r>
              <a:rPr lang="en-US" altLang="en-US" sz="1600" dirty="0">
                <a:solidFill>
                  <a:schemeClr val="tx2"/>
                </a:solidFill>
                <a:latin typeface="Times New Roman" pitchFamily="18" charset="0"/>
              </a:rPr>
              <a:t>	[ ]</a:t>
            </a:r>
          </a:p>
          <a:p>
            <a:pPr>
              <a:spcBef>
                <a:spcPts val="600"/>
              </a:spcBef>
              <a:spcAft>
                <a:spcPts val="600"/>
              </a:spcAft>
              <a:buFontTx/>
              <a:buNone/>
            </a:pPr>
            <a:r>
              <a:rPr lang="en-US" altLang="en-US" sz="1600" b="1" dirty="0">
                <a:solidFill>
                  <a:schemeClr val="tx2"/>
                </a:solidFill>
                <a:latin typeface="Times New Roman" pitchFamily="18" charset="0"/>
              </a:rPr>
              <a:t>Purpose:</a:t>
            </a:r>
            <a:r>
              <a:rPr lang="en-US" altLang="en-US" sz="1600" dirty="0">
                <a:solidFill>
                  <a:schemeClr val="tx2"/>
                </a:solidFill>
                <a:latin typeface="Times New Roman" pitchFamily="18" charset="0"/>
              </a:rPr>
              <a:t>	[</a:t>
            </a:r>
            <a:r>
              <a:rPr lang="en-US" altLang="en-US" sz="1600" dirty="0">
                <a:latin typeface="Times New Roman" pitchFamily="18" charset="0"/>
              </a:rPr>
              <a:t>Material for discussion in 802.15.8 TG</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Notice:</a:t>
            </a:r>
            <a:r>
              <a:rPr lang="en-US" altLang="en-US" sz="1600" dirty="0">
                <a:solidFill>
                  <a:schemeClr val="tx2"/>
                </a:solidFill>
                <a:latin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ct val="0"/>
              </a:spcBef>
              <a:buFontTx/>
              <a:buNone/>
            </a:pPr>
            <a:r>
              <a:rPr lang="en-US" altLang="en-US" sz="1600" b="1" dirty="0">
                <a:solidFill>
                  <a:schemeClr val="tx2"/>
                </a:solidFill>
                <a:latin typeface="Times New Roman" pitchFamily="18" charset="0"/>
              </a:rPr>
              <a:t>Release:</a:t>
            </a:r>
            <a:r>
              <a:rPr lang="en-US" altLang="en-US" sz="1600" dirty="0">
                <a:solidFill>
                  <a:schemeClr val="tx2"/>
                </a:solidFill>
                <a:latin typeface="Times New Roman" pitchFamily="18" charset="0"/>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en-US" dirty="0" smtClean="0">
                <a:solidFill>
                  <a:schemeClr val="tx2"/>
                </a:solidFill>
                <a:latin typeface="Times New Roman" pitchFamily="18" charset="0"/>
              </a:rPr>
              <a:t>Device </a:t>
            </a:r>
            <a:r>
              <a:rPr lang="en-US" altLang="en-US" dirty="0">
                <a:latin typeface="Times New Roman" pitchFamily="18" charset="0"/>
              </a:rPr>
              <a:t>d</a:t>
            </a:r>
            <a:r>
              <a:rPr lang="en-US" altLang="en-US" dirty="0" smtClean="0">
                <a:solidFill>
                  <a:schemeClr val="tx2"/>
                </a:solidFill>
                <a:latin typeface="Times New Roman" pitchFamily="18" charset="0"/>
              </a:rPr>
              <a:t>iscovery </a:t>
            </a:r>
            <a:endParaRPr lang="en-US" dirty="0"/>
          </a:p>
        </p:txBody>
      </p:sp>
      <p:sp>
        <p:nvSpPr>
          <p:cNvPr id="6" name="Content Placeholder 5"/>
          <p:cNvSpPr>
            <a:spLocks noGrp="1"/>
          </p:cNvSpPr>
          <p:nvPr>
            <p:ph idx="1"/>
          </p:nvPr>
        </p:nvSpPr>
        <p:spPr/>
        <p:txBody>
          <a:bodyPr/>
          <a:lstStyle/>
          <a:p>
            <a:r>
              <a:rPr lang="en-US" sz="2400" dirty="0">
                <a:latin typeface="+mj-lt"/>
              </a:rPr>
              <a:t>5.1.2.5 Device </a:t>
            </a:r>
            <a:r>
              <a:rPr lang="en-US" sz="2400" dirty="0" smtClean="0">
                <a:latin typeface="+mj-lt"/>
              </a:rPr>
              <a:t>discovery </a:t>
            </a:r>
          </a:p>
          <a:p>
            <a:pPr lvl="1"/>
            <a:r>
              <a:rPr lang="en-US" sz="2000" strike="sngStrike" dirty="0">
                <a:latin typeface="+mj-lt"/>
              </a:rPr>
              <a:t>The PAN coordinator or a coordinator</a:t>
            </a:r>
            <a:r>
              <a:rPr lang="en-US" sz="2000" dirty="0">
                <a:latin typeface="+mj-lt"/>
              </a:rPr>
              <a:t> </a:t>
            </a:r>
            <a:r>
              <a:rPr lang="en-US" sz="2000" b="1" dirty="0" smtClean="0">
                <a:latin typeface="+mj-lt"/>
              </a:rPr>
              <a:t>A PD </a:t>
            </a:r>
            <a:r>
              <a:rPr lang="en-US" sz="2000" dirty="0" smtClean="0">
                <a:latin typeface="+mj-lt"/>
              </a:rPr>
              <a:t>indicates </a:t>
            </a:r>
            <a:r>
              <a:rPr lang="en-US" sz="2000" dirty="0">
                <a:latin typeface="+mj-lt"/>
              </a:rPr>
              <a:t>its presence </a:t>
            </a:r>
            <a:r>
              <a:rPr lang="en-US" sz="2000" strike="sngStrike" dirty="0">
                <a:latin typeface="+mj-lt"/>
              </a:rPr>
              <a:t>on a PAN </a:t>
            </a:r>
            <a:r>
              <a:rPr lang="en-US" sz="2000" dirty="0">
                <a:latin typeface="+mj-lt"/>
              </a:rPr>
              <a:t>to other </a:t>
            </a:r>
            <a:r>
              <a:rPr lang="en-US" sz="2000" strike="sngStrike" dirty="0" smtClean="0">
                <a:latin typeface="+mj-lt"/>
              </a:rPr>
              <a:t>devices</a:t>
            </a:r>
            <a:r>
              <a:rPr lang="en-US" sz="2000" dirty="0" smtClean="0">
                <a:latin typeface="+mj-lt"/>
              </a:rPr>
              <a:t> </a:t>
            </a:r>
            <a:r>
              <a:rPr lang="en-US" sz="2000" b="1" dirty="0" smtClean="0">
                <a:latin typeface="+mj-lt"/>
              </a:rPr>
              <a:t>PDs</a:t>
            </a:r>
            <a:r>
              <a:rPr lang="en-US" sz="2000" dirty="0" smtClean="0">
                <a:latin typeface="+mj-lt"/>
              </a:rPr>
              <a:t> </a:t>
            </a:r>
            <a:r>
              <a:rPr lang="en-US" sz="2000" dirty="0">
                <a:latin typeface="+mj-lt"/>
              </a:rPr>
              <a:t>by </a:t>
            </a:r>
            <a:r>
              <a:rPr lang="en-US" sz="2000" dirty="0" smtClean="0">
                <a:latin typeface="+mj-lt"/>
              </a:rPr>
              <a:t>transmitting </a:t>
            </a:r>
            <a:r>
              <a:rPr lang="en-US" sz="2000" strike="sngStrike" dirty="0" smtClean="0">
                <a:latin typeface="+mj-lt"/>
              </a:rPr>
              <a:t>beacon frames</a:t>
            </a:r>
            <a:r>
              <a:rPr lang="en-US" sz="2000" dirty="0" smtClean="0">
                <a:latin typeface="+mj-lt"/>
              </a:rPr>
              <a:t> </a:t>
            </a:r>
            <a:r>
              <a:rPr lang="en-US" sz="2000" b="1" dirty="0" smtClean="0">
                <a:latin typeface="+mj-lt"/>
              </a:rPr>
              <a:t>its discovery information during the discovery period</a:t>
            </a:r>
            <a:r>
              <a:rPr lang="en-US" sz="2000" dirty="0" smtClean="0">
                <a:latin typeface="+mj-lt"/>
              </a:rPr>
              <a:t>. </a:t>
            </a:r>
            <a:r>
              <a:rPr lang="en-US" sz="2000" dirty="0">
                <a:latin typeface="+mj-lt"/>
              </a:rPr>
              <a:t>This allows </a:t>
            </a:r>
            <a:r>
              <a:rPr lang="en-US" sz="2000" dirty="0" smtClean="0">
                <a:latin typeface="+mj-lt"/>
              </a:rPr>
              <a:t>other </a:t>
            </a:r>
            <a:r>
              <a:rPr lang="en-US" sz="2000" dirty="0">
                <a:latin typeface="+mj-lt"/>
              </a:rPr>
              <a:t>devices to perform </a:t>
            </a:r>
            <a:r>
              <a:rPr lang="en-US" sz="2000" strike="sngStrike" dirty="0">
                <a:latin typeface="+mj-lt"/>
              </a:rPr>
              <a:t>device</a:t>
            </a:r>
            <a:r>
              <a:rPr lang="en-US" sz="2000" dirty="0">
                <a:latin typeface="+mj-lt"/>
              </a:rPr>
              <a:t> </a:t>
            </a:r>
            <a:r>
              <a:rPr lang="en-US" sz="2000" b="1" dirty="0" smtClean="0">
                <a:latin typeface="+mj-lt"/>
              </a:rPr>
              <a:t>PD</a:t>
            </a:r>
            <a:r>
              <a:rPr lang="en-US" sz="2000" dirty="0" smtClean="0">
                <a:latin typeface="+mj-lt"/>
              </a:rPr>
              <a:t> discovery</a:t>
            </a:r>
            <a:r>
              <a:rPr lang="en-US" sz="2000" dirty="0">
                <a:latin typeface="+mj-lt"/>
              </a:rPr>
              <a:t>.</a:t>
            </a:r>
          </a:p>
          <a:p>
            <a:pPr lvl="1"/>
            <a:r>
              <a:rPr lang="en-US" sz="2000" strike="sngStrike" dirty="0">
                <a:latin typeface="+mj-lt"/>
              </a:rPr>
              <a:t>A coordinator that is not the PAN coordinator shall </a:t>
            </a:r>
            <a:r>
              <a:rPr lang="en-US" sz="2000" strike="sngStrike" dirty="0" smtClean="0">
                <a:latin typeface="+mj-lt"/>
              </a:rPr>
              <a:t>begin transmitting </a:t>
            </a:r>
            <a:r>
              <a:rPr lang="en-US" sz="2000" strike="sngStrike" dirty="0">
                <a:latin typeface="+mj-lt"/>
              </a:rPr>
              <a:t>beacon frames only when it </a:t>
            </a:r>
            <a:r>
              <a:rPr lang="en-US" sz="2000" strike="sngStrike" dirty="0" smtClean="0">
                <a:latin typeface="+mj-lt"/>
              </a:rPr>
              <a:t>has successfully </a:t>
            </a:r>
            <a:r>
              <a:rPr lang="en-US" sz="2000" strike="sngStrike" dirty="0">
                <a:latin typeface="+mj-lt"/>
              </a:rPr>
              <a:t>associated with a PAN. The transmission of beacon frames by the device is initiated through </a:t>
            </a:r>
            <a:r>
              <a:rPr lang="en-US" sz="2000" strike="sngStrike" dirty="0" smtClean="0">
                <a:latin typeface="+mj-lt"/>
              </a:rPr>
              <a:t>the use </a:t>
            </a:r>
            <a:r>
              <a:rPr lang="en-US" sz="2000" strike="sngStrike" dirty="0">
                <a:latin typeface="+mj-lt"/>
              </a:rPr>
              <a:t>of the MLME-</a:t>
            </a:r>
            <a:r>
              <a:rPr lang="en-US" sz="2000" strike="sngStrike" dirty="0" err="1">
                <a:latin typeface="+mj-lt"/>
              </a:rPr>
              <a:t>START.request</a:t>
            </a:r>
            <a:r>
              <a:rPr lang="en-US" sz="2000" strike="sngStrike" dirty="0">
                <a:latin typeface="+mj-lt"/>
              </a:rPr>
              <a:t> primitive </a:t>
            </a:r>
            <a:r>
              <a:rPr lang="en-US" sz="2000" strike="sngStrike" dirty="0" smtClean="0">
                <a:latin typeface="+mj-lt"/>
              </a:rPr>
              <a:t>with </a:t>
            </a:r>
            <a:r>
              <a:rPr lang="en-US" sz="2000" strike="sngStrike" dirty="0">
                <a:latin typeface="+mj-lt"/>
              </a:rPr>
              <a:t>the </a:t>
            </a:r>
            <a:r>
              <a:rPr lang="en-US" sz="2000" strike="sngStrike" dirty="0" err="1">
                <a:latin typeface="+mj-lt"/>
              </a:rPr>
              <a:t>PANCoordinator</a:t>
            </a:r>
            <a:r>
              <a:rPr lang="en-US" sz="2000" strike="sngStrike" dirty="0">
                <a:latin typeface="+mj-lt"/>
              </a:rPr>
              <a:t> parameter set to FALSE</a:t>
            </a:r>
            <a:r>
              <a:rPr lang="en-US" sz="2000" strike="sngStrike" dirty="0" smtClean="0">
                <a:latin typeface="+mj-lt"/>
              </a:rPr>
              <a:t>.</a:t>
            </a:r>
            <a:r>
              <a:rPr lang="en-US" sz="2000" b="1" baseline="30000" dirty="0" smtClean="0">
                <a:solidFill>
                  <a:schemeClr val="accent2"/>
                </a:solidFill>
                <a:latin typeface="+mj-lt"/>
              </a:rPr>
              <a:t>†</a:t>
            </a:r>
            <a:r>
              <a:rPr lang="en-US" sz="2000" strike="sngStrike" dirty="0" smtClean="0">
                <a:latin typeface="+mj-lt"/>
              </a:rPr>
              <a:t> </a:t>
            </a:r>
          </a:p>
          <a:p>
            <a:pPr lvl="2"/>
            <a:r>
              <a:rPr lang="en-US" sz="1800" b="1" baseline="30000" dirty="0" smtClean="0">
                <a:solidFill>
                  <a:schemeClr val="accent2"/>
                </a:solidFill>
                <a:latin typeface="Times New Roman"/>
                <a:ea typeface="+mn-ea"/>
                <a:cs typeface="+mn-cs"/>
              </a:rPr>
              <a:t>†</a:t>
            </a:r>
            <a:r>
              <a:rPr lang="en-US" sz="1800" b="1" dirty="0" smtClean="0">
                <a:solidFill>
                  <a:schemeClr val="accent2"/>
                </a:solidFill>
                <a:latin typeface="Times New Roman"/>
                <a:ea typeface="+mn-ea"/>
                <a:cs typeface="+mn-cs"/>
              </a:rPr>
              <a:t>No required for PAC.</a:t>
            </a:r>
            <a:endParaRPr lang="en-US" sz="1800" strike="sngStrike" dirty="0">
              <a:solidFill>
                <a:schemeClr val="accent2"/>
              </a:solidFill>
              <a:latin typeface="+mj-lt"/>
            </a:endParaRPr>
          </a:p>
        </p:txBody>
      </p:sp>
      <p:sp>
        <p:nvSpPr>
          <p:cNvPr id="2" name="Date Placeholder 1"/>
          <p:cNvSpPr>
            <a:spLocks noGrp="1"/>
          </p:cNvSpPr>
          <p:nvPr>
            <p:ph type="dt" sz="half" idx="10"/>
          </p:nvPr>
        </p:nvSpPr>
        <p:spPr/>
        <p:txBody>
          <a:bodyPr/>
          <a:lstStyle/>
          <a:p>
            <a:pPr>
              <a:defRPr/>
            </a:pPr>
            <a:r>
              <a:rPr lang="en-US" smtClean="0"/>
              <a:t>April 2015</a:t>
            </a:r>
            <a:endParaRPr lang="en-US"/>
          </a:p>
        </p:txBody>
      </p:sp>
      <p:sp>
        <p:nvSpPr>
          <p:cNvPr id="3" name="Footer Placeholder 2"/>
          <p:cNvSpPr>
            <a:spLocks noGrp="1"/>
          </p:cNvSpPr>
          <p:nvPr>
            <p:ph type="ftr" sz="quarter" idx="11"/>
          </p:nvPr>
        </p:nvSpPr>
        <p:spPr/>
        <p:txBody>
          <a:bodyPr/>
          <a:lstStyle/>
          <a:p>
            <a:pPr>
              <a:defRPr/>
            </a:pPr>
            <a:r>
              <a:rPr lang="en-US" smtClean="0"/>
              <a:t>Hernandez,Li,Dotlić,Miura (NICT)</a:t>
            </a:r>
            <a:endParaRPr lang="en-US"/>
          </a:p>
        </p:txBody>
      </p:sp>
      <p:sp>
        <p:nvSpPr>
          <p:cNvPr id="4" name="Slide Number Placeholder 3"/>
          <p:cNvSpPr>
            <a:spLocks noGrp="1"/>
          </p:cNvSpPr>
          <p:nvPr>
            <p:ph type="sldNum" sz="quarter" idx="12"/>
          </p:nvPr>
        </p:nvSpPr>
        <p:spPr/>
        <p:txBody>
          <a:bodyPr/>
          <a:lstStyle/>
          <a:p>
            <a:r>
              <a:rPr lang="en-US" altLang="en-US" smtClean="0"/>
              <a:t>Slide </a:t>
            </a:r>
            <a:fld id="{1E9B8F0D-C645-428B-882C-2B3D3E8D0851}" type="slidenum">
              <a:rPr lang="en-US" altLang="en-US" smtClean="0"/>
              <a:pPr/>
              <a:t>2</a:t>
            </a:fld>
            <a:endParaRPr lang="en-US" altLang="en-US"/>
          </a:p>
        </p:txBody>
      </p:sp>
    </p:spTree>
    <p:extLst>
      <p:ext uri="{BB962C8B-B14F-4D97-AF65-F5344CB8AC3E}">
        <p14:creationId xmlns:p14="http://schemas.microsoft.com/office/powerpoint/2010/main" val="27494026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latin typeface="Times New Roman" pitchFamily="18" charset="0"/>
              </a:rPr>
              <a:t>Device discovery </a:t>
            </a:r>
            <a:endParaRPr lang="en-US" dirty="0"/>
          </a:p>
        </p:txBody>
      </p:sp>
      <p:sp>
        <p:nvSpPr>
          <p:cNvPr id="3" name="Content Placeholder 2"/>
          <p:cNvSpPr>
            <a:spLocks noGrp="1"/>
          </p:cNvSpPr>
          <p:nvPr>
            <p:ph idx="1"/>
          </p:nvPr>
        </p:nvSpPr>
        <p:spPr/>
        <p:txBody>
          <a:bodyPr/>
          <a:lstStyle/>
          <a:p>
            <a:pPr lvl="1"/>
            <a:r>
              <a:rPr lang="en-US" sz="2000" strike="sngStrike" dirty="0">
                <a:latin typeface="+mj-lt"/>
              </a:rPr>
              <a:t>On receipt of this primitive, the MLME shall begin transmitting beacons based on the </a:t>
            </a:r>
            <a:r>
              <a:rPr lang="en-US" sz="2000" strike="sngStrike" dirty="0" err="1">
                <a:latin typeface="+mj-lt"/>
              </a:rPr>
              <a:t>StartTime</a:t>
            </a:r>
            <a:r>
              <a:rPr lang="en-US" sz="2000" strike="sngStrike" dirty="0">
                <a:latin typeface="+mj-lt"/>
              </a:rPr>
              <a:t> parameter, as described in 5.1.2.4, using the identifier of the PAN with which the device has associated, </a:t>
            </a:r>
            <a:r>
              <a:rPr lang="en-US" sz="2000" i="1" strike="sngStrike" dirty="0" err="1">
                <a:latin typeface="+mj-lt"/>
              </a:rPr>
              <a:t>macPANId</a:t>
            </a:r>
            <a:r>
              <a:rPr lang="en-US" sz="2000" strike="sngStrike" dirty="0">
                <a:latin typeface="+mj-lt"/>
              </a:rPr>
              <a:t>, and its extended address, </a:t>
            </a:r>
            <a:r>
              <a:rPr lang="en-US" sz="2000" i="1" strike="sngStrike" dirty="0" err="1">
                <a:latin typeface="+mj-lt"/>
              </a:rPr>
              <a:t>macExtendedAddress</a:t>
            </a:r>
            <a:r>
              <a:rPr lang="en-US" sz="2000" strike="sngStrike" dirty="0">
                <a:latin typeface="+mj-lt"/>
              </a:rPr>
              <a:t>, if </a:t>
            </a:r>
            <a:r>
              <a:rPr lang="en-US" sz="2000" i="1" strike="sngStrike" dirty="0" err="1">
                <a:latin typeface="+mj-lt"/>
              </a:rPr>
              <a:t>macShortAddress</a:t>
            </a:r>
            <a:r>
              <a:rPr lang="en-US" sz="2000" i="1" strike="sngStrike" dirty="0">
                <a:latin typeface="+mj-lt"/>
              </a:rPr>
              <a:t> </a:t>
            </a:r>
            <a:r>
              <a:rPr lang="en-US" sz="2000" strike="sngStrike" dirty="0">
                <a:latin typeface="+mj-lt"/>
              </a:rPr>
              <a:t>is equal to 0xfffe, or its short </a:t>
            </a:r>
            <a:r>
              <a:rPr lang="en-US" sz="2000" strike="sngStrike" dirty="0" smtClean="0">
                <a:latin typeface="+mj-lt"/>
              </a:rPr>
              <a:t>address, </a:t>
            </a:r>
            <a:r>
              <a:rPr lang="en-US" sz="2000" i="1" strike="sngStrike" dirty="0" err="1" smtClean="0">
                <a:latin typeface="+mj-lt"/>
              </a:rPr>
              <a:t>macShortAddress</a:t>
            </a:r>
            <a:r>
              <a:rPr lang="en-US" sz="2000" strike="sngStrike" dirty="0">
                <a:latin typeface="+mj-lt"/>
              </a:rPr>
              <a:t>, otherwise. A beacon frame shall be transmitted at a rate of one beacon frame </a:t>
            </a:r>
            <a:r>
              <a:rPr lang="en-US" sz="2000" strike="sngStrike" dirty="0" smtClean="0">
                <a:latin typeface="+mj-lt"/>
              </a:rPr>
              <a:t>every </a:t>
            </a:r>
            <a:r>
              <a:rPr lang="en-US" sz="2000" i="1" strike="sngStrike" dirty="0" err="1" smtClean="0">
                <a:latin typeface="+mj-lt"/>
              </a:rPr>
              <a:t>aBaseSuperframeDuration</a:t>
            </a:r>
            <a:r>
              <a:rPr lang="en-US" sz="2000" i="1" strike="sngStrike" dirty="0" smtClean="0">
                <a:latin typeface="+mj-lt"/>
              </a:rPr>
              <a:t> </a:t>
            </a:r>
            <a:r>
              <a:rPr lang="en-US" sz="2000" strike="sngStrike" dirty="0">
                <a:latin typeface="+mj-lt"/>
              </a:rPr>
              <a:t>× 2</a:t>
            </a:r>
            <a:r>
              <a:rPr lang="en-US" sz="2000" i="1" strike="sngStrike" dirty="0">
                <a:latin typeface="+mj-lt"/>
              </a:rPr>
              <a:t>n</a:t>
            </a:r>
            <a:r>
              <a:rPr lang="en-US" sz="2000" strike="sngStrike" dirty="0">
                <a:latin typeface="+mj-lt"/>
              </a:rPr>
              <a:t>, where </a:t>
            </a:r>
            <a:r>
              <a:rPr lang="en-US" sz="2000" i="1" strike="sngStrike" dirty="0">
                <a:latin typeface="+mj-lt"/>
              </a:rPr>
              <a:t>n </a:t>
            </a:r>
            <a:r>
              <a:rPr lang="en-US" sz="2000" strike="sngStrike" dirty="0">
                <a:latin typeface="+mj-lt"/>
              </a:rPr>
              <a:t>is the value of </a:t>
            </a:r>
            <a:r>
              <a:rPr lang="en-US" sz="2000" i="1" strike="sngStrike" dirty="0" err="1">
                <a:latin typeface="+mj-lt"/>
              </a:rPr>
              <a:t>macBeaconOrder</a:t>
            </a:r>
            <a:r>
              <a:rPr lang="en-US" sz="2000" dirty="0" smtClean="0">
                <a:solidFill>
                  <a:schemeClr val="accent2"/>
                </a:solidFill>
                <a:latin typeface="+mj-lt"/>
              </a:rPr>
              <a:t>.</a:t>
            </a:r>
            <a:r>
              <a:rPr lang="en-US" sz="2000" baseline="30000" dirty="0" smtClean="0">
                <a:solidFill>
                  <a:schemeClr val="accent2"/>
                </a:solidFill>
                <a:latin typeface="+mj-lt"/>
              </a:rPr>
              <a:t>†</a:t>
            </a:r>
            <a:endParaRPr lang="en-US" sz="2000" dirty="0" smtClean="0">
              <a:solidFill>
                <a:schemeClr val="accent2"/>
              </a:solidFill>
              <a:latin typeface="+mj-lt"/>
            </a:endParaRPr>
          </a:p>
          <a:p>
            <a:pPr lvl="2"/>
            <a:r>
              <a:rPr lang="en-US" sz="1800" b="1" baseline="30000" dirty="0">
                <a:solidFill>
                  <a:schemeClr val="accent2"/>
                </a:solidFill>
                <a:latin typeface="Times New Roman"/>
              </a:rPr>
              <a:t>†</a:t>
            </a:r>
            <a:r>
              <a:rPr lang="en-US" sz="1800" b="1" dirty="0">
                <a:solidFill>
                  <a:schemeClr val="accent2"/>
                </a:solidFill>
                <a:latin typeface="Times New Roman"/>
              </a:rPr>
              <a:t>No required for PAC.</a:t>
            </a:r>
            <a:endParaRPr lang="en-US" sz="1800" strike="sngStrike" dirty="0">
              <a:solidFill>
                <a:schemeClr val="accent2"/>
              </a:solidFill>
            </a:endParaRPr>
          </a:p>
          <a:p>
            <a:pPr marL="857250" lvl="2" indent="0">
              <a:buNone/>
            </a:pPr>
            <a:endParaRPr lang="en-US" sz="1600" strike="sngStrike" dirty="0">
              <a:latin typeface="+mj-lt"/>
            </a:endParaRPr>
          </a:p>
          <a:p>
            <a:pPr lvl="1"/>
            <a:endParaRPr lang="en-US" sz="2000" dirty="0">
              <a:latin typeface="+mj-lt"/>
            </a:endParaRPr>
          </a:p>
          <a:p>
            <a:endParaRPr lang="en-US" dirty="0"/>
          </a:p>
        </p:txBody>
      </p:sp>
      <p:sp>
        <p:nvSpPr>
          <p:cNvPr id="4" name="Date Placeholder 3"/>
          <p:cNvSpPr>
            <a:spLocks noGrp="1"/>
          </p:cNvSpPr>
          <p:nvPr>
            <p:ph type="dt" sz="half" idx="10"/>
          </p:nvPr>
        </p:nvSpPr>
        <p:spPr/>
        <p:txBody>
          <a:bodyPr/>
          <a:lstStyle/>
          <a:p>
            <a:pPr>
              <a:defRPr/>
            </a:pPr>
            <a:r>
              <a:rPr lang="en-US" smtClean="0"/>
              <a:t>April 2015</a:t>
            </a:r>
            <a:endParaRPr lang="en-US"/>
          </a:p>
        </p:txBody>
      </p:sp>
      <p:sp>
        <p:nvSpPr>
          <p:cNvPr id="5" name="Footer Placeholder 4"/>
          <p:cNvSpPr>
            <a:spLocks noGrp="1"/>
          </p:cNvSpPr>
          <p:nvPr>
            <p:ph type="ftr" sz="quarter" idx="11"/>
          </p:nvPr>
        </p:nvSpPr>
        <p:spPr/>
        <p:txBody>
          <a:bodyPr/>
          <a:lstStyle/>
          <a:p>
            <a:pPr>
              <a:defRPr/>
            </a:pPr>
            <a:r>
              <a:rPr lang="en-US" smtClean="0"/>
              <a:t>Hernandez,Li,Dotlić,Miura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3</a:t>
            </a:fld>
            <a:endParaRPr lang="en-US" altLang="en-US"/>
          </a:p>
        </p:txBody>
      </p:sp>
    </p:spTree>
    <p:extLst>
      <p:ext uri="{BB962C8B-B14F-4D97-AF65-F5344CB8AC3E}">
        <p14:creationId xmlns:p14="http://schemas.microsoft.com/office/powerpoint/2010/main" val="7008768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solidFill>
                  <a:srgbClr val="000000"/>
                </a:solidFill>
                <a:latin typeface="Times New Roman" pitchFamily="18" charset="0"/>
              </a:rPr>
              <a:t>Device/Peer </a:t>
            </a:r>
            <a:r>
              <a:rPr lang="en-US" altLang="en-US" dirty="0">
                <a:solidFill>
                  <a:srgbClr val="000000"/>
                </a:solidFill>
                <a:latin typeface="Times New Roman" pitchFamily="18" charset="0"/>
              </a:rPr>
              <a:t>discovery </a:t>
            </a:r>
            <a:endParaRPr lang="en-US" dirty="0"/>
          </a:p>
        </p:txBody>
      </p:sp>
      <p:sp>
        <p:nvSpPr>
          <p:cNvPr id="3" name="Content Placeholder 2"/>
          <p:cNvSpPr>
            <a:spLocks noGrp="1"/>
          </p:cNvSpPr>
          <p:nvPr>
            <p:ph idx="1"/>
          </p:nvPr>
        </p:nvSpPr>
        <p:spPr/>
        <p:txBody>
          <a:bodyPr/>
          <a:lstStyle/>
          <a:p>
            <a:r>
              <a:rPr lang="en-US" sz="2400" dirty="0" smtClean="0">
                <a:latin typeface="+mj-lt"/>
              </a:rPr>
              <a:t>PD discovery information contains:</a:t>
            </a:r>
          </a:p>
          <a:p>
            <a:pPr lvl="1"/>
            <a:r>
              <a:rPr lang="en-US" sz="2000" dirty="0" smtClean="0">
                <a:latin typeface="+mj-lt"/>
              </a:rPr>
              <a:t>Device ID (MAC address?) (low level ID) consisting of x bits.</a:t>
            </a:r>
          </a:p>
          <a:p>
            <a:pPr lvl="1"/>
            <a:r>
              <a:rPr lang="en-US" sz="2000" dirty="0" smtClean="0">
                <a:latin typeface="+mj-lt"/>
              </a:rPr>
              <a:t>Peer ID (from higher layers) (high level ID) </a:t>
            </a:r>
            <a:r>
              <a:rPr lang="en-US" sz="2000" dirty="0">
                <a:solidFill>
                  <a:srgbClr val="000000"/>
                </a:solidFill>
                <a:latin typeface="Times New Roman"/>
                <a:ea typeface="+mn-ea"/>
                <a:cs typeface="+mn-cs"/>
              </a:rPr>
              <a:t>consisting of x bits</a:t>
            </a:r>
            <a:r>
              <a:rPr lang="en-US" sz="2000" dirty="0" smtClean="0">
                <a:latin typeface="+mj-lt"/>
              </a:rPr>
              <a:t>.</a:t>
            </a:r>
          </a:p>
          <a:p>
            <a:pPr lvl="1"/>
            <a:r>
              <a:rPr lang="en-US" sz="2000" dirty="0" smtClean="0">
                <a:latin typeface="+mj-lt"/>
              </a:rPr>
              <a:t>Group ID </a:t>
            </a:r>
            <a:r>
              <a:rPr lang="en-US" sz="2000" dirty="0">
                <a:latin typeface="+mj-lt"/>
              </a:rPr>
              <a:t>(from higher layers</a:t>
            </a:r>
            <a:r>
              <a:rPr lang="en-US" sz="2000" dirty="0" smtClean="0">
                <a:latin typeface="+mj-lt"/>
              </a:rPr>
              <a:t>) </a:t>
            </a:r>
            <a:r>
              <a:rPr lang="en-US" sz="2000" dirty="0">
                <a:solidFill>
                  <a:srgbClr val="000000"/>
                </a:solidFill>
                <a:latin typeface="Times New Roman"/>
                <a:ea typeface="+mn-ea"/>
                <a:cs typeface="+mn-cs"/>
              </a:rPr>
              <a:t>consisting of x bits</a:t>
            </a:r>
            <a:r>
              <a:rPr lang="en-US" sz="2000" dirty="0" smtClean="0">
                <a:latin typeface="+mj-lt"/>
              </a:rPr>
              <a:t>.</a:t>
            </a:r>
          </a:p>
          <a:p>
            <a:pPr lvl="1"/>
            <a:r>
              <a:rPr lang="en-US" sz="2000" dirty="0" smtClean="0">
                <a:latin typeface="+mj-lt"/>
              </a:rPr>
              <a:t>Application ID </a:t>
            </a:r>
            <a:r>
              <a:rPr lang="en-US" sz="2000" dirty="0">
                <a:solidFill>
                  <a:srgbClr val="000000"/>
                </a:solidFill>
                <a:latin typeface="Times New Roman"/>
                <a:ea typeface="+mn-ea"/>
                <a:cs typeface="+mn-cs"/>
              </a:rPr>
              <a:t>(from higher layers</a:t>
            </a:r>
            <a:r>
              <a:rPr lang="en-US" sz="2000" dirty="0" smtClean="0">
                <a:solidFill>
                  <a:srgbClr val="000000"/>
                </a:solidFill>
                <a:latin typeface="Times New Roman"/>
                <a:ea typeface="+mn-ea"/>
                <a:cs typeface="+mn-cs"/>
              </a:rPr>
              <a:t>) </a:t>
            </a:r>
            <a:r>
              <a:rPr lang="en-US" sz="2000" dirty="0">
                <a:solidFill>
                  <a:srgbClr val="000000"/>
                </a:solidFill>
                <a:latin typeface="Times New Roman"/>
                <a:ea typeface="+mn-ea"/>
                <a:cs typeface="+mn-cs"/>
              </a:rPr>
              <a:t>consisting of x bits</a:t>
            </a:r>
            <a:r>
              <a:rPr lang="en-US" sz="2000" dirty="0" smtClean="0">
                <a:solidFill>
                  <a:srgbClr val="000000"/>
                </a:solidFill>
                <a:latin typeface="Times New Roman"/>
                <a:ea typeface="+mn-ea"/>
                <a:cs typeface="+mn-cs"/>
              </a:rPr>
              <a:t>.</a:t>
            </a:r>
            <a:endParaRPr lang="en-US" sz="2000" dirty="0" smtClean="0">
              <a:latin typeface="+mj-lt"/>
            </a:endParaRPr>
          </a:p>
          <a:p>
            <a:r>
              <a:rPr lang="en-US" sz="2400" dirty="0" smtClean="0">
                <a:solidFill>
                  <a:schemeClr val="accent2"/>
                </a:solidFill>
                <a:latin typeface="+mj-lt"/>
              </a:rPr>
              <a:t>Still undecided if </a:t>
            </a:r>
            <a:r>
              <a:rPr lang="en-US" sz="2400" smtClean="0">
                <a:solidFill>
                  <a:schemeClr val="accent2"/>
                </a:solidFill>
                <a:latin typeface="+mj-lt"/>
              </a:rPr>
              <a:t>device ID, as a low level ID, </a:t>
            </a:r>
            <a:r>
              <a:rPr lang="en-US" sz="2400" dirty="0" smtClean="0">
                <a:solidFill>
                  <a:schemeClr val="accent2"/>
                </a:solidFill>
                <a:latin typeface="+mj-lt"/>
              </a:rPr>
              <a:t>is required in the specification.</a:t>
            </a:r>
          </a:p>
          <a:p>
            <a:pPr lvl="1"/>
            <a:r>
              <a:rPr lang="en-US" sz="2000" dirty="0" smtClean="0">
                <a:solidFill>
                  <a:schemeClr val="accent2"/>
                </a:solidFill>
                <a:latin typeface="+mj-lt"/>
              </a:rPr>
              <a:t>If discovery information is generated and processed from higher layers, device ID (low level ID) may not be needed. </a:t>
            </a:r>
          </a:p>
          <a:p>
            <a:pPr lvl="1"/>
            <a:r>
              <a:rPr lang="en-US" sz="2000" dirty="0" smtClean="0">
                <a:solidFill>
                  <a:schemeClr val="accent2"/>
                </a:solidFill>
                <a:latin typeface="+mj-lt"/>
              </a:rPr>
              <a:t>Maybe device ID (low level ID) is useful for authentication between a Peer ID and a particular PD.</a:t>
            </a:r>
            <a:endParaRPr lang="en-US" sz="2000" dirty="0">
              <a:solidFill>
                <a:schemeClr val="accent2"/>
              </a:solidFill>
              <a:latin typeface="+mj-lt"/>
            </a:endParaRPr>
          </a:p>
        </p:txBody>
      </p:sp>
      <p:sp>
        <p:nvSpPr>
          <p:cNvPr id="4" name="Date Placeholder 3"/>
          <p:cNvSpPr>
            <a:spLocks noGrp="1"/>
          </p:cNvSpPr>
          <p:nvPr>
            <p:ph type="dt" sz="half" idx="10"/>
          </p:nvPr>
        </p:nvSpPr>
        <p:spPr/>
        <p:txBody>
          <a:bodyPr/>
          <a:lstStyle/>
          <a:p>
            <a:pPr>
              <a:defRPr/>
            </a:pPr>
            <a:r>
              <a:rPr lang="en-US" smtClean="0"/>
              <a:t>April 2015</a:t>
            </a:r>
            <a:endParaRPr lang="en-US"/>
          </a:p>
        </p:txBody>
      </p:sp>
      <p:sp>
        <p:nvSpPr>
          <p:cNvPr id="5" name="Footer Placeholder 4"/>
          <p:cNvSpPr>
            <a:spLocks noGrp="1"/>
          </p:cNvSpPr>
          <p:nvPr>
            <p:ph type="ftr" sz="quarter" idx="11"/>
          </p:nvPr>
        </p:nvSpPr>
        <p:spPr/>
        <p:txBody>
          <a:bodyPr/>
          <a:lstStyle/>
          <a:p>
            <a:pPr>
              <a:defRPr/>
            </a:pPr>
            <a:r>
              <a:rPr lang="en-US" smtClean="0"/>
              <a:t>Hernandez,Li,Dotlić,Miura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4</a:t>
            </a:fld>
            <a:endParaRPr lang="en-US" altLang="en-US"/>
          </a:p>
        </p:txBody>
      </p:sp>
    </p:spTree>
    <p:extLst>
      <p:ext uri="{BB962C8B-B14F-4D97-AF65-F5344CB8AC3E}">
        <p14:creationId xmlns:p14="http://schemas.microsoft.com/office/powerpoint/2010/main" val="2519835614"/>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7862</TotalTime>
  <Words>410</Words>
  <Application>Microsoft Office PowerPoint</Application>
  <PresentationFormat>On-screen Show (4:3)</PresentationFormat>
  <Paragraphs>51</Paragraphs>
  <Slides>4</Slides>
  <Notes>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4</vt:i4>
      </vt:variant>
    </vt:vector>
  </HeadingPairs>
  <TitlesOfParts>
    <vt:vector size="9" baseType="lpstr">
      <vt:lpstr>Arial</vt:lpstr>
      <vt:lpstr>Times New Roman</vt:lpstr>
      <vt:lpstr>Calibri</vt:lpstr>
      <vt:lpstr>Default Design</vt:lpstr>
      <vt:lpstr>Custom Design</vt:lpstr>
      <vt:lpstr>PowerPoint Presentation</vt:lpstr>
      <vt:lpstr>Device discovery </vt:lpstr>
      <vt:lpstr>Device discovery </vt:lpstr>
      <vt:lpstr>Device/Peer discovery </vt:lpstr>
    </vt:vector>
  </TitlesOfParts>
  <Company>NICT, Japan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 requirements and services</dc:title>
  <dc:creator>Marco Hernandez</dc:creator>
  <cp:lastModifiedBy>Marco Hernandez</cp:lastModifiedBy>
  <cp:revision>415</cp:revision>
  <cp:lastPrinted>1998-02-10T13:28:06Z</cp:lastPrinted>
  <dcterms:created xsi:type="dcterms:W3CDTF">1999-11-08T18:59:45Z</dcterms:created>
  <dcterms:modified xsi:type="dcterms:W3CDTF">2015-04-28T00:01:37Z</dcterms:modified>
</cp:coreProperties>
</file>