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7"/>
  </p:notesMasterIdLst>
  <p:handoutMasterIdLst>
    <p:handoutMasterId r:id="rId8"/>
  </p:handoutMasterIdLst>
  <p:sldIdLst>
    <p:sldId id="259" r:id="rId3"/>
    <p:sldId id="260" r:id="rId4"/>
    <p:sldId id="261" r:id="rId5"/>
    <p:sldId id="262" r:id="rId6"/>
  </p:sldIdLst>
  <p:sldSz cx="9144000" cy="6858000" type="screen4x3"/>
  <p:notesSz cx="9280525" cy="6934200"/>
  <p:embeddedFontLst>
    <p:embeddedFont>
      <p:font typeface="Calibri" panose="020F0502020204030204" pitchFamily="34" charset="0"/>
      <p:regular r:id="rId9"/>
      <p:bold r:id="rId10"/>
      <p:italic r:id="rId11"/>
      <p:boldItalic r:id="rId12"/>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7053" autoAdjust="0"/>
    <p:restoredTop sz="86433" autoAdjust="0"/>
  </p:normalViewPr>
  <p:slideViewPr>
    <p:cSldViewPr>
      <p:cViewPr>
        <p:scale>
          <a:sx n="128" d="100"/>
          <a:sy n="128" d="100"/>
        </p:scale>
        <p:origin x="-11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2" d="100"/>
          <a:sy n="122" d="100"/>
        </p:scale>
        <p:origin x="-2154" y="-102"/>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font" Target="fonts/font4.fntdata"/><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3.fntdata"/><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2.xml"/><Relationship Id="rId9" Type="http://schemas.openxmlformats.org/officeDocument/2006/relationships/font" Target="fonts/font1.fntdata"/><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&lt;doc.: IEEE 802.15-doc&gt;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altLang="en-US" smtClean="0"/>
              <a:t>Page </a:t>
            </a:r>
            <a:fld id="{9A8DBB1E-965A-4F46-B5A3-F790DD7E1B2F}" type="slidenum">
              <a:rPr lang="en-US" altLang="en-US" smtClean="0"/>
              <a:pPr/>
              <a:t>2</a:t>
            </a:fld>
            <a:endParaRPr lang="en-US" altLang="en-US"/>
          </a:p>
        </p:txBody>
      </p:sp>
    </p:spTree>
    <p:extLst>
      <p:ext uri="{BB962C8B-B14F-4D97-AF65-F5344CB8AC3E}">
        <p14:creationId xmlns:p14="http://schemas.microsoft.com/office/powerpoint/2010/main" val="2319278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April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April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802.15-15-0317-00-0008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April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April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Device discovery text]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April </a:t>
            </a:r>
            <a:r>
              <a:rPr lang="en-US" altLang="en-US" sz="1600" dirty="0" smtClean="0">
                <a:solidFill>
                  <a:schemeClr val="tx2"/>
                </a:solidFill>
                <a:latin typeface="Times New Roman" pitchFamily="18" charset="0"/>
              </a:rPr>
              <a:t>28th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Device </a:t>
            </a:r>
            <a:r>
              <a:rPr lang="en-US" altLang="en-US" dirty="0">
                <a:latin typeface="Times New Roman" pitchFamily="18" charset="0"/>
              </a:rPr>
              <a:t>d</a:t>
            </a:r>
            <a:r>
              <a:rPr lang="en-US" altLang="en-US" dirty="0" smtClean="0">
                <a:solidFill>
                  <a:schemeClr val="tx2"/>
                </a:solidFill>
                <a:latin typeface="Times New Roman" pitchFamily="18" charset="0"/>
              </a:rPr>
              <a:t>iscovery </a:t>
            </a:r>
            <a:endParaRPr lang="en-US" dirty="0"/>
          </a:p>
        </p:txBody>
      </p:sp>
      <p:sp>
        <p:nvSpPr>
          <p:cNvPr id="6" name="Content Placeholder 5"/>
          <p:cNvSpPr>
            <a:spLocks noGrp="1"/>
          </p:cNvSpPr>
          <p:nvPr>
            <p:ph idx="1"/>
          </p:nvPr>
        </p:nvSpPr>
        <p:spPr/>
        <p:txBody>
          <a:bodyPr/>
          <a:lstStyle/>
          <a:p>
            <a:r>
              <a:rPr lang="en-US" sz="2400" dirty="0">
                <a:latin typeface="+mj-lt"/>
              </a:rPr>
              <a:t>5.1.2.5 Device </a:t>
            </a:r>
            <a:r>
              <a:rPr lang="en-US" sz="2400" dirty="0" smtClean="0">
                <a:latin typeface="+mj-lt"/>
              </a:rPr>
              <a:t>discovery </a:t>
            </a:r>
          </a:p>
          <a:p>
            <a:pPr lvl="1"/>
            <a:r>
              <a:rPr lang="en-US" sz="2000" strike="sngStrike" dirty="0">
                <a:latin typeface="+mj-lt"/>
              </a:rPr>
              <a:t>The PAN coordinator or a coordinator</a:t>
            </a:r>
            <a:r>
              <a:rPr lang="en-US" sz="2000" dirty="0">
                <a:latin typeface="+mj-lt"/>
              </a:rPr>
              <a:t> </a:t>
            </a:r>
            <a:r>
              <a:rPr lang="en-US" sz="2000" b="1" dirty="0" smtClean="0">
                <a:latin typeface="+mj-lt"/>
              </a:rPr>
              <a:t>A PD </a:t>
            </a:r>
            <a:r>
              <a:rPr lang="en-US" sz="2000" dirty="0" smtClean="0">
                <a:latin typeface="+mj-lt"/>
              </a:rPr>
              <a:t>indicates </a:t>
            </a:r>
            <a:r>
              <a:rPr lang="en-US" sz="2000" dirty="0">
                <a:latin typeface="+mj-lt"/>
              </a:rPr>
              <a:t>its presence </a:t>
            </a:r>
            <a:r>
              <a:rPr lang="en-US" sz="2000" strike="sngStrike" dirty="0">
                <a:latin typeface="+mj-lt"/>
              </a:rPr>
              <a:t>on a PAN </a:t>
            </a:r>
            <a:r>
              <a:rPr lang="en-US" sz="2000" dirty="0">
                <a:latin typeface="+mj-lt"/>
              </a:rPr>
              <a:t>to other </a:t>
            </a:r>
            <a:r>
              <a:rPr lang="en-US" sz="2000" strike="sngStrike" dirty="0" smtClean="0">
                <a:latin typeface="+mj-lt"/>
              </a:rPr>
              <a:t>devices</a:t>
            </a:r>
            <a:r>
              <a:rPr lang="en-US" sz="2000" dirty="0" smtClean="0">
                <a:latin typeface="+mj-lt"/>
              </a:rPr>
              <a:t> </a:t>
            </a:r>
            <a:r>
              <a:rPr lang="en-US" sz="2000" b="1" dirty="0" smtClean="0">
                <a:latin typeface="+mj-lt"/>
              </a:rPr>
              <a:t>PDs</a:t>
            </a:r>
            <a:r>
              <a:rPr lang="en-US" sz="2000" dirty="0" smtClean="0">
                <a:latin typeface="+mj-lt"/>
              </a:rPr>
              <a:t> </a:t>
            </a:r>
            <a:r>
              <a:rPr lang="en-US" sz="2000" dirty="0">
                <a:latin typeface="+mj-lt"/>
              </a:rPr>
              <a:t>by </a:t>
            </a:r>
            <a:r>
              <a:rPr lang="en-US" sz="2000" dirty="0" smtClean="0">
                <a:latin typeface="+mj-lt"/>
              </a:rPr>
              <a:t>transmitting </a:t>
            </a:r>
            <a:r>
              <a:rPr lang="en-US" sz="2000" strike="sngStrike" dirty="0" smtClean="0">
                <a:latin typeface="+mj-lt"/>
              </a:rPr>
              <a:t>beacon frames</a:t>
            </a:r>
            <a:r>
              <a:rPr lang="en-US" sz="2000" dirty="0" smtClean="0">
                <a:latin typeface="+mj-lt"/>
              </a:rPr>
              <a:t> </a:t>
            </a:r>
            <a:r>
              <a:rPr lang="en-US" sz="2000" b="1" dirty="0" smtClean="0">
                <a:latin typeface="+mj-lt"/>
              </a:rPr>
              <a:t>its discovery information during the discovery period</a:t>
            </a:r>
            <a:r>
              <a:rPr lang="en-US" sz="2000" dirty="0" smtClean="0">
                <a:latin typeface="+mj-lt"/>
              </a:rPr>
              <a:t>. </a:t>
            </a:r>
            <a:r>
              <a:rPr lang="en-US" sz="2000" dirty="0">
                <a:latin typeface="+mj-lt"/>
              </a:rPr>
              <a:t>This allows </a:t>
            </a:r>
            <a:r>
              <a:rPr lang="en-US" sz="2000" dirty="0" smtClean="0">
                <a:latin typeface="+mj-lt"/>
              </a:rPr>
              <a:t>other </a:t>
            </a:r>
            <a:r>
              <a:rPr lang="en-US" sz="2000" dirty="0">
                <a:latin typeface="+mj-lt"/>
              </a:rPr>
              <a:t>devices to perform </a:t>
            </a:r>
            <a:r>
              <a:rPr lang="en-US" sz="2000" strike="sngStrike" dirty="0">
                <a:latin typeface="+mj-lt"/>
              </a:rPr>
              <a:t>device</a:t>
            </a:r>
            <a:r>
              <a:rPr lang="en-US" sz="2000" dirty="0">
                <a:latin typeface="+mj-lt"/>
              </a:rPr>
              <a:t> </a:t>
            </a:r>
            <a:r>
              <a:rPr lang="en-US" sz="2000" b="1" dirty="0" smtClean="0">
                <a:latin typeface="+mj-lt"/>
              </a:rPr>
              <a:t>PD</a:t>
            </a:r>
            <a:r>
              <a:rPr lang="en-US" sz="2000" dirty="0" smtClean="0">
                <a:latin typeface="+mj-lt"/>
              </a:rPr>
              <a:t> discovery</a:t>
            </a:r>
            <a:r>
              <a:rPr lang="en-US" sz="2000" dirty="0">
                <a:latin typeface="+mj-lt"/>
              </a:rPr>
              <a:t>.</a:t>
            </a:r>
          </a:p>
          <a:p>
            <a:pPr lvl="1"/>
            <a:r>
              <a:rPr lang="en-US" sz="2000" strike="sngStrike" dirty="0">
                <a:latin typeface="+mj-lt"/>
              </a:rPr>
              <a:t>A coordinator that is not the PAN coordinator shall </a:t>
            </a:r>
            <a:r>
              <a:rPr lang="en-US" sz="2000" strike="sngStrike" dirty="0" smtClean="0">
                <a:latin typeface="+mj-lt"/>
              </a:rPr>
              <a:t>begin transmitting </a:t>
            </a:r>
            <a:r>
              <a:rPr lang="en-US" sz="2000" strike="sngStrike" dirty="0">
                <a:latin typeface="+mj-lt"/>
              </a:rPr>
              <a:t>beacon frames only when it </a:t>
            </a:r>
            <a:r>
              <a:rPr lang="en-US" sz="2000" strike="sngStrike" dirty="0" smtClean="0">
                <a:latin typeface="+mj-lt"/>
              </a:rPr>
              <a:t>has successfully </a:t>
            </a:r>
            <a:r>
              <a:rPr lang="en-US" sz="2000" strike="sngStrike" dirty="0">
                <a:latin typeface="+mj-lt"/>
              </a:rPr>
              <a:t>associated with a PAN. The transmission of beacon frames by the device is initiated through </a:t>
            </a:r>
            <a:r>
              <a:rPr lang="en-US" sz="2000" strike="sngStrike" dirty="0" smtClean="0">
                <a:latin typeface="+mj-lt"/>
              </a:rPr>
              <a:t>the use </a:t>
            </a:r>
            <a:r>
              <a:rPr lang="en-US" sz="2000" strike="sngStrike" dirty="0">
                <a:latin typeface="+mj-lt"/>
              </a:rPr>
              <a:t>of the MLME-</a:t>
            </a:r>
            <a:r>
              <a:rPr lang="en-US" sz="2000" strike="sngStrike" dirty="0" err="1">
                <a:latin typeface="+mj-lt"/>
              </a:rPr>
              <a:t>START.request</a:t>
            </a:r>
            <a:r>
              <a:rPr lang="en-US" sz="2000" strike="sngStrike" dirty="0">
                <a:latin typeface="+mj-lt"/>
              </a:rPr>
              <a:t> primitive </a:t>
            </a:r>
            <a:r>
              <a:rPr lang="en-US" sz="2000" strike="sngStrike" dirty="0" smtClean="0">
                <a:latin typeface="+mj-lt"/>
              </a:rPr>
              <a:t>with </a:t>
            </a:r>
            <a:r>
              <a:rPr lang="en-US" sz="2000" strike="sngStrike" dirty="0">
                <a:latin typeface="+mj-lt"/>
              </a:rPr>
              <a:t>the </a:t>
            </a:r>
            <a:r>
              <a:rPr lang="en-US" sz="2000" strike="sngStrike" dirty="0" err="1">
                <a:latin typeface="+mj-lt"/>
              </a:rPr>
              <a:t>PANCoordinator</a:t>
            </a:r>
            <a:r>
              <a:rPr lang="en-US" sz="2000" strike="sngStrike" dirty="0">
                <a:latin typeface="+mj-lt"/>
              </a:rPr>
              <a:t> parameter set to FALSE</a:t>
            </a:r>
            <a:r>
              <a:rPr lang="en-US" sz="2000" strike="sngStrike" dirty="0" smtClean="0">
                <a:latin typeface="+mj-lt"/>
              </a:rPr>
              <a:t>.</a:t>
            </a:r>
            <a:r>
              <a:rPr lang="en-US" sz="2000" b="1" baseline="30000" dirty="0" smtClean="0">
                <a:solidFill>
                  <a:schemeClr val="accent2"/>
                </a:solidFill>
                <a:latin typeface="+mj-lt"/>
              </a:rPr>
              <a:t>†</a:t>
            </a:r>
            <a:r>
              <a:rPr lang="en-US" sz="2000" strike="sngStrike" dirty="0" smtClean="0">
                <a:latin typeface="+mj-lt"/>
              </a:rPr>
              <a:t> </a:t>
            </a:r>
          </a:p>
          <a:p>
            <a:pPr lvl="2"/>
            <a:r>
              <a:rPr lang="en-US" sz="1800" b="1" baseline="30000" dirty="0" smtClean="0">
                <a:solidFill>
                  <a:schemeClr val="accent2"/>
                </a:solidFill>
                <a:latin typeface="Times New Roman"/>
                <a:ea typeface="+mn-ea"/>
                <a:cs typeface="+mn-cs"/>
              </a:rPr>
              <a:t>†</a:t>
            </a:r>
            <a:r>
              <a:rPr lang="en-US" sz="1800" b="1" dirty="0" smtClean="0">
                <a:solidFill>
                  <a:schemeClr val="accent2"/>
                </a:solidFill>
                <a:latin typeface="Times New Roman"/>
                <a:ea typeface="+mn-ea"/>
                <a:cs typeface="+mn-cs"/>
              </a:rPr>
              <a:t>No required for PAC.</a:t>
            </a:r>
            <a:endParaRPr lang="en-US" sz="1800" strike="sngStrike" dirty="0">
              <a:solidFill>
                <a:schemeClr val="accent2"/>
              </a:solidFill>
              <a:latin typeface="+mj-lt"/>
            </a:endParaRPr>
          </a:p>
        </p:txBody>
      </p:sp>
      <p:sp>
        <p:nvSpPr>
          <p:cNvPr id="2" name="Date Placeholder 1"/>
          <p:cNvSpPr>
            <a:spLocks noGrp="1"/>
          </p:cNvSpPr>
          <p:nvPr>
            <p:ph type="dt" sz="half" idx="10"/>
          </p:nvPr>
        </p:nvSpPr>
        <p:spPr/>
        <p:txBody>
          <a:bodyPr/>
          <a:lstStyle/>
          <a:p>
            <a:pPr>
              <a:defRPr/>
            </a:pPr>
            <a:r>
              <a:rPr lang="en-US" smtClean="0"/>
              <a:t>April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Device discovery </a:t>
            </a:r>
            <a:endParaRPr lang="en-US" dirty="0"/>
          </a:p>
        </p:txBody>
      </p:sp>
      <p:sp>
        <p:nvSpPr>
          <p:cNvPr id="3" name="Content Placeholder 2"/>
          <p:cNvSpPr>
            <a:spLocks noGrp="1"/>
          </p:cNvSpPr>
          <p:nvPr>
            <p:ph idx="1"/>
          </p:nvPr>
        </p:nvSpPr>
        <p:spPr/>
        <p:txBody>
          <a:bodyPr/>
          <a:lstStyle/>
          <a:p>
            <a:pPr lvl="1"/>
            <a:r>
              <a:rPr lang="en-US" sz="2000" strike="sngStrike" dirty="0">
                <a:latin typeface="+mj-lt"/>
              </a:rPr>
              <a:t>On receipt of this primitive, the MLME shall begin transmitting beacons based on the </a:t>
            </a:r>
            <a:r>
              <a:rPr lang="en-US" sz="2000" strike="sngStrike" dirty="0" err="1">
                <a:latin typeface="+mj-lt"/>
              </a:rPr>
              <a:t>StartTime</a:t>
            </a:r>
            <a:r>
              <a:rPr lang="en-US" sz="2000" strike="sngStrike" dirty="0">
                <a:latin typeface="+mj-lt"/>
              </a:rPr>
              <a:t> parameter, as described in 5.1.2.4, using the identifier of the PAN with which the device has associated, </a:t>
            </a:r>
            <a:r>
              <a:rPr lang="en-US" sz="2000" i="1" strike="sngStrike" dirty="0" err="1">
                <a:latin typeface="+mj-lt"/>
              </a:rPr>
              <a:t>macPANId</a:t>
            </a:r>
            <a:r>
              <a:rPr lang="en-US" sz="2000" strike="sngStrike" dirty="0">
                <a:latin typeface="+mj-lt"/>
              </a:rPr>
              <a:t>, and its extended address, </a:t>
            </a:r>
            <a:r>
              <a:rPr lang="en-US" sz="2000" i="1" strike="sngStrike" dirty="0" err="1">
                <a:latin typeface="+mj-lt"/>
              </a:rPr>
              <a:t>macExtendedAddress</a:t>
            </a:r>
            <a:r>
              <a:rPr lang="en-US" sz="2000" strike="sngStrike" dirty="0">
                <a:latin typeface="+mj-lt"/>
              </a:rPr>
              <a:t>, if </a:t>
            </a:r>
            <a:r>
              <a:rPr lang="en-US" sz="2000" i="1" strike="sngStrike" dirty="0" err="1">
                <a:latin typeface="+mj-lt"/>
              </a:rPr>
              <a:t>macShortAddress</a:t>
            </a:r>
            <a:r>
              <a:rPr lang="en-US" sz="2000" i="1" strike="sngStrike" dirty="0">
                <a:latin typeface="+mj-lt"/>
              </a:rPr>
              <a:t> </a:t>
            </a:r>
            <a:r>
              <a:rPr lang="en-US" sz="2000" strike="sngStrike" dirty="0">
                <a:latin typeface="+mj-lt"/>
              </a:rPr>
              <a:t>is equal to 0xfffe, or its short </a:t>
            </a:r>
            <a:r>
              <a:rPr lang="en-US" sz="2000" strike="sngStrike" dirty="0" smtClean="0">
                <a:latin typeface="+mj-lt"/>
              </a:rPr>
              <a:t>address, </a:t>
            </a:r>
            <a:r>
              <a:rPr lang="en-US" sz="2000" i="1" strike="sngStrike" dirty="0" err="1" smtClean="0">
                <a:latin typeface="+mj-lt"/>
              </a:rPr>
              <a:t>macShortAddress</a:t>
            </a:r>
            <a:r>
              <a:rPr lang="en-US" sz="2000" strike="sngStrike" dirty="0">
                <a:latin typeface="+mj-lt"/>
              </a:rPr>
              <a:t>, otherwise. A beacon frame shall be transmitted at a rate of one beacon frame </a:t>
            </a:r>
            <a:r>
              <a:rPr lang="en-US" sz="2000" strike="sngStrike" dirty="0" smtClean="0">
                <a:latin typeface="+mj-lt"/>
              </a:rPr>
              <a:t>every </a:t>
            </a:r>
            <a:r>
              <a:rPr lang="en-US" sz="2000" i="1" strike="sngStrike" dirty="0" err="1" smtClean="0">
                <a:latin typeface="+mj-lt"/>
              </a:rPr>
              <a:t>aBaseSuperframeDuration</a:t>
            </a:r>
            <a:r>
              <a:rPr lang="en-US" sz="2000" i="1" strike="sngStrike" dirty="0" smtClean="0">
                <a:latin typeface="+mj-lt"/>
              </a:rPr>
              <a:t> </a:t>
            </a:r>
            <a:r>
              <a:rPr lang="en-US" sz="2000" strike="sngStrike" dirty="0">
                <a:latin typeface="+mj-lt"/>
              </a:rPr>
              <a:t>× 2</a:t>
            </a:r>
            <a:r>
              <a:rPr lang="en-US" sz="2000" i="1" strike="sngStrike" dirty="0">
                <a:latin typeface="+mj-lt"/>
              </a:rPr>
              <a:t>n</a:t>
            </a:r>
            <a:r>
              <a:rPr lang="en-US" sz="2000" strike="sngStrike" dirty="0">
                <a:latin typeface="+mj-lt"/>
              </a:rPr>
              <a:t>, where </a:t>
            </a:r>
            <a:r>
              <a:rPr lang="en-US" sz="2000" i="1" strike="sngStrike" dirty="0">
                <a:latin typeface="+mj-lt"/>
              </a:rPr>
              <a:t>n </a:t>
            </a:r>
            <a:r>
              <a:rPr lang="en-US" sz="2000" strike="sngStrike" dirty="0">
                <a:latin typeface="+mj-lt"/>
              </a:rPr>
              <a:t>is the value of </a:t>
            </a:r>
            <a:r>
              <a:rPr lang="en-US" sz="2000" i="1" strike="sngStrike" dirty="0" err="1">
                <a:latin typeface="+mj-lt"/>
              </a:rPr>
              <a:t>macBeaconOrder</a:t>
            </a:r>
            <a:r>
              <a:rPr lang="en-US" sz="2000" dirty="0" smtClean="0">
                <a:solidFill>
                  <a:schemeClr val="accent2"/>
                </a:solidFill>
                <a:latin typeface="+mj-lt"/>
              </a:rPr>
              <a:t>.</a:t>
            </a:r>
            <a:r>
              <a:rPr lang="en-US" sz="2000" baseline="30000" dirty="0" smtClean="0">
                <a:solidFill>
                  <a:schemeClr val="accent2"/>
                </a:solidFill>
                <a:latin typeface="+mj-lt"/>
              </a:rPr>
              <a:t>†</a:t>
            </a:r>
            <a:endParaRPr lang="en-US" sz="2000" dirty="0" smtClean="0">
              <a:solidFill>
                <a:schemeClr val="accent2"/>
              </a:solidFill>
              <a:latin typeface="+mj-lt"/>
            </a:endParaRPr>
          </a:p>
          <a:p>
            <a:pPr lvl="2"/>
            <a:r>
              <a:rPr lang="en-US" sz="1800" b="1" baseline="30000" dirty="0">
                <a:solidFill>
                  <a:schemeClr val="accent2"/>
                </a:solidFill>
                <a:latin typeface="Times New Roman"/>
              </a:rPr>
              <a:t>†</a:t>
            </a:r>
            <a:r>
              <a:rPr lang="en-US" sz="1800" b="1" dirty="0">
                <a:solidFill>
                  <a:schemeClr val="accent2"/>
                </a:solidFill>
                <a:latin typeface="Times New Roman"/>
              </a:rPr>
              <a:t>No required for PAC.</a:t>
            </a:r>
            <a:endParaRPr lang="en-US" sz="1800" strike="sngStrike" dirty="0">
              <a:solidFill>
                <a:schemeClr val="accent2"/>
              </a:solidFill>
            </a:endParaRPr>
          </a:p>
          <a:p>
            <a:pPr marL="857250" lvl="2" indent="0">
              <a:buNone/>
            </a:pPr>
            <a:endParaRPr lang="en-US" sz="1600" strike="sngStrike" dirty="0">
              <a:latin typeface="+mj-lt"/>
            </a:endParaRPr>
          </a:p>
          <a:p>
            <a:pPr lvl="1"/>
            <a:endParaRPr lang="en-US" sz="2000" dirty="0">
              <a:latin typeface="+mj-lt"/>
            </a:endParaRPr>
          </a:p>
          <a:p>
            <a:endParaRPr lang="en-US" dirty="0"/>
          </a:p>
        </p:txBody>
      </p:sp>
      <p:sp>
        <p:nvSpPr>
          <p:cNvPr id="4" name="Date Placeholder 3"/>
          <p:cNvSpPr>
            <a:spLocks noGrp="1"/>
          </p:cNvSpPr>
          <p:nvPr>
            <p:ph type="dt" sz="half" idx="10"/>
          </p:nvPr>
        </p:nvSpPr>
        <p:spPr/>
        <p:txBody>
          <a:bodyPr/>
          <a:lstStyle/>
          <a:p>
            <a:pPr>
              <a:defRPr/>
            </a:pPr>
            <a:r>
              <a:rPr lang="en-US" smtClean="0"/>
              <a:t>April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700876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solidFill>
                  <a:srgbClr val="000000"/>
                </a:solidFill>
                <a:latin typeface="Times New Roman" pitchFamily="18" charset="0"/>
              </a:rPr>
              <a:t>Device/Peer </a:t>
            </a:r>
            <a:r>
              <a:rPr lang="en-US" altLang="en-US" dirty="0">
                <a:solidFill>
                  <a:srgbClr val="000000"/>
                </a:solidFill>
                <a:latin typeface="Times New Roman" pitchFamily="18" charset="0"/>
              </a:rPr>
              <a:t>discovery </a:t>
            </a:r>
            <a:endParaRPr lang="en-US" dirty="0"/>
          </a:p>
        </p:txBody>
      </p:sp>
      <p:sp>
        <p:nvSpPr>
          <p:cNvPr id="3" name="Content Placeholder 2"/>
          <p:cNvSpPr>
            <a:spLocks noGrp="1"/>
          </p:cNvSpPr>
          <p:nvPr>
            <p:ph idx="1"/>
          </p:nvPr>
        </p:nvSpPr>
        <p:spPr/>
        <p:txBody>
          <a:bodyPr/>
          <a:lstStyle/>
          <a:p>
            <a:r>
              <a:rPr lang="en-US" sz="2400" dirty="0" smtClean="0">
                <a:latin typeface="+mj-lt"/>
              </a:rPr>
              <a:t>PD discovery information contains:</a:t>
            </a:r>
          </a:p>
          <a:p>
            <a:pPr lvl="1"/>
            <a:r>
              <a:rPr lang="en-US" sz="2000" dirty="0" smtClean="0">
                <a:latin typeface="+mj-lt"/>
              </a:rPr>
              <a:t>Device ID (MAC address?) (low level ID) consisting of x bits.</a:t>
            </a:r>
          </a:p>
          <a:p>
            <a:pPr lvl="1"/>
            <a:r>
              <a:rPr lang="en-US" sz="2000" dirty="0" smtClean="0">
                <a:latin typeface="+mj-lt"/>
              </a:rPr>
              <a:t>Peer ID (from higher layers) (high level ID) </a:t>
            </a:r>
            <a:r>
              <a:rPr lang="en-US" sz="2000" dirty="0">
                <a:solidFill>
                  <a:srgbClr val="000000"/>
                </a:solidFill>
                <a:latin typeface="Times New Roman"/>
                <a:ea typeface="+mn-ea"/>
                <a:cs typeface="+mn-cs"/>
              </a:rPr>
              <a:t>consisting of x bits</a:t>
            </a:r>
            <a:r>
              <a:rPr lang="en-US" sz="2000" dirty="0" smtClean="0">
                <a:latin typeface="+mj-lt"/>
              </a:rPr>
              <a:t>.</a:t>
            </a:r>
          </a:p>
          <a:p>
            <a:pPr lvl="1"/>
            <a:r>
              <a:rPr lang="en-US" sz="2000" dirty="0" smtClean="0">
                <a:latin typeface="+mj-lt"/>
              </a:rPr>
              <a:t>Group ID </a:t>
            </a:r>
            <a:r>
              <a:rPr lang="en-US" sz="2000" dirty="0">
                <a:latin typeface="+mj-lt"/>
              </a:rPr>
              <a:t>(from higher layers</a:t>
            </a:r>
            <a:r>
              <a:rPr lang="en-US" sz="2000" dirty="0" smtClean="0">
                <a:latin typeface="+mj-lt"/>
              </a:rPr>
              <a:t>) </a:t>
            </a:r>
            <a:r>
              <a:rPr lang="en-US" sz="2000" dirty="0">
                <a:solidFill>
                  <a:srgbClr val="000000"/>
                </a:solidFill>
                <a:latin typeface="Times New Roman"/>
                <a:ea typeface="+mn-ea"/>
                <a:cs typeface="+mn-cs"/>
              </a:rPr>
              <a:t>consisting of x bits</a:t>
            </a:r>
            <a:r>
              <a:rPr lang="en-US" sz="2000" dirty="0" smtClean="0">
                <a:latin typeface="+mj-lt"/>
              </a:rPr>
              <a:t>.</a:t>
            </a:r>
          </a:p>
          <a:p>
            <a:pPr lvl="1"/>
            <a:r>
              <a:rPr lang="en-US" sz="2000" dirty="0" smtClean="0">
                <a:latin typeface="+mj-lt"/>
              </a:rPr>
              <a:t>Application ID </a:t>
            </a:r>
            <a:r>
              <a:rPr lang="en-US" sz="2000" dirty="0">
                <a:solidFill>
                  <a:srgbClr val="000000"/>
                </a:solidFill>
                <a:latin typeface="Times New Roman"/>
                <a:ea typeface="+mn-ea"/>
                <a:cs typeface="+mn-cs"/>
              </a:rPr>
              <a:t>(from higher layers</a:t>
            </a:r>
            <a:r>
              <a:rPr lang="en-US" sz="2000" dirty="0" smtClean="0">
                <a:solidFill>
                  <a:srgbClr val="000000"/>
                </a:solidFill>
                <a:latin typeface="Times New Roman"/>
                <a:ea typeface="+mn-ea"/>
                <a:cs typeface="+mn-cs"/>
              </a:rPr>
              <a:t>) </a:t>
            </a:r>
            <a:r>
              <a:rPr lang="en-US" sz="2000" dirty="0">
                <a:solidFill>
                  <a:srgbClr val="000000"/>
                </a:solidFill>
                <a:latin typeface="Times New Roman"/>
                <a:ea typeface="+mn-ea"/>
                <a:cs typeface="+mn-cs"/>
              </a:rPr>
              <a:t>consisting of x bits</a:t>
            </a:r>
            <a:r>
              <a:rPr lang="en-US" sz="2000" dirty="0" smtClean="0">
                <a:solidFill>
                  <a:srgbClr val="000000"/>
                </a:solidFill>
                <a:latin typeface="Times New Roman"/>
                <a:ea typeface="+mn-ea"/>
                <a:cs typeface="+mn-cs"/>
              </a:rPr>
              <a:t>.</a:t>
            </a:r>
            <a:endParaRPr lang="en-US" sz="2000" dirty="0" smtClean="0">
              <a:latin typeface="+mj-lt"/>
            </a:endParaRPr>
          </a:p>
          <a:p>
            <a:r>
              <a:rPr lang="en-US" sz="2400" dirty="0" smtClean="0">
                <a:solidFill>
                  <a:schemeClr val="accent2"/>
                </a:solidFill>
                <a:latin typeface="+mj-lt"/>
              </a:rPr>
              <a:t>Still undecided if </a:t>
            </a:r>
            <a:r>
              <a:rPr lang="en-US" sz="2400" smtClean="0">
                <a:solidFill>
                  <a:schemeClr val="accent2"/>
                </a:solidFill>
                <a:latin typeface="+mj-lt"/>
              </a:rPr>
              <a:t>device ID, as a low level ID, </a:t>
            </a:r>
            <a:r>
              <a:rPr lang="en-US" sz="2400" dirty="0" smtClean="0">
                <a:solidFill>
                  <a:schemeClr val="accent2"/>
                </a:solidFill>
                <a:latin typeface="+mj-lt"/>
              </a:rPr>
              <a:t>is required in the specification.</a:t>
            </a:r>
          </a:p>
          <a:p>
            <a:pPr lvl="1"/>
            <a:r>
              <a:rPr lang="en-US" sz="2000" dirty="0" smtClean="0">
                <a:solidFill>
                  <a:schemeClr val="accent2"/>
                </a:solidFill>
                <a:latin typeface="+mj-lt"/>
              </a:rPr>
              <a:t>If discovery information is generated and processed from higher layers, device ID (low level ID) may not be needed. </a:t>
            </a:r>
          </a:p>
          <a:p>
            <a:pPr lvl="1"/>
            <a:r>
              <a:rPr lang="en-US" sz="2000" dirty="0" smtClean="0">
                <a:solidFill>
                  <a:schemeClr val="accent2"/>
                </a:solidFill>
                <a:latin typeface="+mj-lt"/>
              </a:rPr>
              <a:t>Maybe device ID (low level ID) is useful for authentication between a Peer ID and a particular PD.</a:t>
            </a:r>
            <a:endParaRPr lang="en-US" sz="2000" dirty="0">
              <a:solidFill>
                <a:schemeClr val="accent2"/>
              </a:solidFill>
              <a:latin typeface="+mj-lt"/>
            </a:endParaRPr>
          </a:p>
        </p:txBody>
      </p:sp>
      <p:sp>
        <p:nvSpPr>
          <p:cNvPr id="4" name="Date Placeholder 3"/>
          <p:cNvSpPr>
            <a:spLocks noGrp="1"/>
          </p:cNvSpPr>
          <p:nvPr>
            <p:ph type="dt" sz="half" idx="10"/>
          </p:nvPr>
        </p:nvSpPr>
        <p:spPr/>
        <p:txBody>
          <a:bodyPr/>
          <a:lstStyle/>
          <a:p>
            <a:pPr>
              <a:defRPr/>
            </a:pPr>
            <a:r>
              <a:rPr lang="en-US" smtClean="0"/>
              <a:t>April 2015</a:t>
            </a:r>
            <a:endParaRPr lang="en-US"/>
          </a:p>
        </p:txBody>
      </p:sp>
      <p:sp>
        <p:nvSpPr>
          <p:cNvPr id="5" name="Footer Placeholder 4"/>
          <p:cNvSpPr>
            <a:spLocks noGrp="1"/>
          </p:cNvSpPr>
          <p:nvPr>
            <p:ph type="ftr" sz="quarter" idx="11"/>
          </p:nvPr>
        </p:nvSpPr>
        <p:spPr/>
        <p:txBody>
          <a:bodyPr/>
          <a:lstStyle/>
          <a:p>
            <a:pPr>
              <a:defRPr/>
            </a:pPr>
            <a:r>
              <a:rPr lang="en-US" smtClean="0"/>
              <a:t>Hernandez,Li,Dotlić,Miura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spTree>
    <p:extLst>
      <p:ext uri="{BB962C8B-B14F-4D97-AF65-F5344CB8AC3E}">
        <p14:creationId xmlns:p14="http://schemas.microsoft.com/office/powerpoint/2010/main" val="2519835614"/>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7862</TotalTime>
  <Words>410</Words>
  <Application>Microsoft Office PowerPoint</Application>
  <PresentationFormat>On-screen Show (4:3)</PresentationFormat>
  <Paragraphs>51</Paragraphs>
  <Slides>4</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Times New Roman</vt:lpstr>
      <vt:lpstr>Calibri</vt:lpstr>
      <vt:lpstr>Default Design</vt:lpstr>
      <vt:lpstr>Custom Design</vt:lpstr>
      <vt:lpstr>PowerPoint Presentation</vt:lpstr>
      <vt:lpstr>Device discovery </vt:lpstr>
      <vt:lpstr>Device discovery </vt:lpstr>
      <vt:lpstr>Device/Peer discovery </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415</cp:revision>
  <cp:lastPrinted>1998-02-10T13:28:06Z</cp:lastPrinted>
  <dcterms:created xsi:type="dcterms:W3CDTF">1999-11-08T18:59:45Z</dcterms:created>
  <dcterms:modified xsi:type="dcterms:W3CDTF">2015-04-28T00:01:37Z</dcterms:modified>
</cp:coreProperties>
</file>