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2"/>
  </p:notesMasterIdLst>
  <p:handoutMasterIdLst>
    <p:handoutMasterId r:id="rId13"/>
  </p:handoutMasterIdLst>
  <p:sldIdLst>
    <p:sldId id="908" r:id="rId2"/>
    <p:sldId id="478" r:id="rId3"/>
    <p:sldId id="917" r:id="rId4"/>
    <p:sldId id="921" r:id="rId5"/>
    <p:sldId id="929" r:id="rId6"/>
    <p:sldId id="918" r:id="rId7"/>
    <p:sldId id="920" r:id="rId8"/>
    <p:sldId id="930" r:id="rId9"/>
    <p:sldId id="932" r:id="rId10"/>
    <p:sldId id="931" r:id="rId11"/>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58" autoAdjust="0"/>
    <p:restoredTop sz="91777" autoAdjust="0"/>
  </p:normalViewPr>
  <p:slideViewPr>
    <p:cSldViewPr>
      <p:cViewPr varScale="1">
        <p:scale>
          <a:sx n="116" d="100"/>
          <a:sy n="116" d="100"/>
        </p:scale>
        <p:origin x="17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p:scale>
          <a:sx n="180" d="100"/>
          <a:sy n="180" d="100"/>
        </p:scale>
        <p:origin x="1704" y="-102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xfrm>
            <a:off x="946150" y="4862513"/>
            <a:ext cx="5207000" cy="1262905"/>
          </a:xfrm>
          <a:noFill/>
        </p:spPr>
        <p:txBody>
          <a:bodyPr/>
          <a:lstStyle/>
          <a:p>
            <a:endParaRPr lang="zh-CN" altLang="en-US" dirty="0"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4/22/2015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4/22/2015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10</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71502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3796" name="Rectangle 6"/>
          <p:cNvSpPr>
            <a:spLocks noGrp="1" noChangeArrowheads="1"/>
          </p:cNvSpPr>
          <p:nvPr>
            <p:ph type="ftr" sz="quarter" idx="4"/>
          </p:nvPr>
        </p:nvSpPr>
        <p:spPr>
          <a:xfrm>
            <a:off x="3862388" y="9909175"/>
            <a:ext cx="2570162"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490538" defTabSz="1000125">
              <a:defRPr>
                <a:solidFill>
                  <a:schemeClr val="tx1"/>
                </a:solidFill>
                <a:latin typeface="Arial" charset="0"/>
                <a:ea typeface="굴림" charset="-127"/>
              </a:defRPr>
            </a:lvl5pPr>
            <a:lvl6pPr marL="947738" defTabSz="1000125" eaLnBrk="0" fontAlgn="base" hangingPunct="0">
              <a:spcBef>
                <a:spcPct val="0"/>
              </a:spcBef>
              <a:spcAft>
                <a:spcPct val="0"/>
              </a:spcAft>
              <a:defRPr>
                <a:solidFill>
                  <a:schemeClr val="tx1"/>
                </a:solidFill>
                <a:latin typeface="Arial" charset="0"/>
                <a:ea typeface="굴림" charset="-127"/>
              </a:defRPr>
            </a:lvl6pPr>
            <a:lvl7pPr marL="1404938" defTabSz="1000125" eaLnBrk="0" fontAlgn="base" hangingPunct="0">
              <a:spcBef>
                <a:spcPct val="0"/>
              </a:spcBef>
              <a:spcAft>
                <a:spcPct val="0"/>
              </a:spcAft>
              <a:defRPr>
                <a:solidFill>
                  <a:schemeClr val="tx1"/>
                </a:solidFill>
                <a:latin typeface="Arial" charset="0"/>
                <a:ea typeface="굴림" charset="-127"/>
              </a:defRPr>
            </a:lvl7pPr>
            <a:lvl8pPr marL="1862138" defTabSz="1000125" eaLnBrk="0" fontAlgn="base" hangingPunct="0">
              <a:spcBef>
                <a:spcPct val="0"/>
              </a:spcBef>
              <a:spcAft>
                <a:spcPct val="0"/>
              </a:spcAft>
              <a:defRPr>
                <a:solidFill>
                  <a:schemeClr val="tx1"/>
                </a:solidFill>
                <a:latin typeface="Arial" charset="0"/>
                <a:ea typeface="굴림" charset="-127"/>
              </a:defRPr>
            </a:lvl8pPr>
            <a:lvl9pPr marL="2319338" defTabSz="1000125" eaLnBrk="0" fontAlgn="base" hangingPunct="0">
              <a:spcBef>
                <a:spcPct val="0"/>
              </a:spcBef>
              <a:spcAft>
                <a:spcPct val="0"/>
              </a:spcAft>
              <a:defRPr>
                <a:solidFill>
                  <a:schemeClr val="tx1"/>
                </a:solidFill>
                <a:latin typeface="Arial" charset="0"/>
                <a:ea typeface="굴림" charset="-127"/>
              </a:defRPr>
            </a:lvl9pPr>
          </a:lstStyle>
          <a:p>
            <a:pPr lvl="4"/>
            <a:r>
              <a:rPr lang="ko-KR" altLang="en-US" sz="1300" smtClean="0">
                <a:latin typeface="Times New Roman" pitchFamily="18" charset="0"/>
              </a:rPr>
              <a:t>&lt;author&gt;, &lt;company&gt;</a:t>
            </a:r>
            <a:endParaRPr lang="en-US" altLang="ko-KR" sz="1300" smtClean="0">
              <a:latin typeface="Times New Roman" pitchFamily="18" charset="0"/>
            </a:endParaRPr>
          </a:p>
        </p:txBody>
      </p:sp>
      <p:sp>
        <p:nvSpPr>
          <p:cNvPr id="33797" name="Rectangle 7"/>
          <p:cNvSpPr>
            <a:spLocks noGrp="1" noChangeArrowheads="1"/>
          </p:cNvSpPr>
          <p:nvPr>
            <p:ph type="sldNum" sz="quarter" idx="5"/>
          </p:nvPr>
        </p:nvSpPr>
        <p:spPr>
          <a:xfrm>
            <a:off x="3003550" y="9909175"/>
            <a:ext cx="820738"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en-US" altLang="ko-KR" sz="1300" smtClean="0">
                <a:latin typeface="Times New Roman" pitchFamily="18" charset="0"/>
              </a:rPr>
              <a:t>Page </a:t>
            </a:r>
            <a:fld id="{D06AD4C4-7E36-42F4-9DFB-9DE5A0B52E62}" type="slidenum">
              <a:rPr lang="en-US" altLang="ko-KR" sz="1300" smtClean="0">
                <a:latin typeface="Times New Roman" pitchFamily="18" charset="0"/>
              </a:rPr>
              <a:pPr/>
              <a:t>2</a:t>
            </a:fld>
            <a:endParaRPr lang="en-US" altLang="ko-KR" sz="1300" smtClean="0">
              <a:latin typeface="Times New Roman" pitchFamily="18" charset="0"/>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extLst>
      <p:ext uri="{BB962C8B-B14F-4D97-AF65-F5344CB8AC3E}">
        <p14:creationId xmlns:p14="http://schemas.microsoft.com/office/powerpoint/2010/main" val="27027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en-US" altLang="zh-CN" dirty="0"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4/22/2015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554163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smtClean="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a:t>
            </a:fld>
            <a:endParaRPr lang="en-US" altLang="ko-KR"/>
          </a:p>
        </p:txBody>
      </p:sp>
    </p:spTree>
    <p:extLst>
      <p:ext uri="{BB962C8B-B14F-4D97-AF65-F5344CB8AC3E}">
        <p14:creationId xmlns:p14="http://schemas.microsoft.com/office/powerpoint/2010/main" val="3511352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dirty="0"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4/22/2015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996294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a:t>
            </a:fld>
            <a:endParaRPr lang="en-US" altLang="ko-KR"/>
          </a:p>
        </p:txBody>
      </p:sp>
    </p:spTree>
    <p:extLst>
      <p:ext uri="{BB962C8B-B14F-4D97-AF65-F5344CB8AC3E}">
        <p14:creationId xmlns:p14="http://schemas.microsoft.com/office/powerpoint/2010/main" val="4159732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dirty="0"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4/22/2015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130386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8</a:t>
            </a:fld>
            <a:endParaRPr lang="en-US" altLang="ko-KR"/>
          </a:p>
        </p:txBody>
      </p:sp>
    </p:spTree>
    <p:extLst>
      <p:ext uri="{BB962C8B-B14F-4D97-AF65-F5344CB8AC3E}">
        <p14:creationId xmlns:p14="http://schemas.microsoft.com/office/powerpoint/2010/main" val="3938736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9</a:t>
            </a:fld>
            <a:endParaRPr lang="en-US" altLang="ko-KR"/>
          </a:p>
        </p:txBody>
      </p:sp>
    </p:spTree>
    <p:extLst>
      <p:ext uri="{BB962C8B-B14F-4D97-AF65-F5344CB8AC3E}">
        <p14:creationId xmlns:p14="http://schemas.microsoft.com/office/powerpoint/2010/main" val="1380782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15-15-0xxx-00-0008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smtClean="0">
                <a:latin typeface="Times New Roman" pitchFamily="18" charset="0"/>
              </a:rPr>
              <a:t>April </a:t>
            </a:r>
            <a:r>
              <a:rPr lang="en-US" altLang="ko-KR" sz="1400" b="1" dirty="0" smtClean="0">
                <a:latin typeface="Times New Roman" pitchFamily="18" charset="0"/>
              </a:rPr>
              <a:t>2015</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Woongsoo</a:t>
            </a:r>
            <a:r>
              <a:rPr lang="en-US" altLang="ko-KR" sz="1200" baseline="0" dirty="0" smtClean="0">
                <a:latin typeface="Times New Roman" pitchFamily="18" charset="0"/>
              </a:rPr>
              <a:t> Na, </a:t>
            </a:r>
            <a:r>
              <a:rPr lang="en-US" altLang="ko-KR" sz="1200" i="1" dirty="0" smtClean="0">
                <a:latin typeface="Times New Roman" pitchFamily="18" charset="0"/>
              </a:rPr>
              <a:t>et </a:t>
            </a:r>
            <a:r>
              <a:rPr lang="en-US" altLang="ko-KR" sz="1200" i="1" dirty="0">
                <a:latin typeface="Times New Roman" pitchFamily="18" charset="0"/>
              </a:rPr>
              <a:t>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[PAC </a:t>
            </a:r>
            <a:r>
              <a:rPr lang="en-US" altLang="zh-CN" sz="1400" dirty="0" smtClean="0"/>
              <a:t>Authentication Procedure</a:t>
            </a:r>
            <a:r>
              <a:rPr lang="en-US" altLang="zh-CN" sz="1400" dirty="0" smtClean="0">
                <a:ea typeface="宋体" pitchFamily="2" charset="-122"/>
              </a:rPr>
              <a:t>]</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[March 10th, 2015]</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smtClean="0">
                <a:ea typeface="宋体" pitchFamily="2" charset="-122"/>
              </a:rPr>
              <a:t>[</a:t>
            </a:r>
            <a:r>
              <a:rPr lang="en-US" altLang="zh-CN" sz="1400" dirty="0" err="1" smtClean="0">
                <a:ea typeface="宋体" pitchFamily="2" charset="-122"/>
              </a:rPr>
              <a:t>Woongsoo</a:t>
            </a:r>
            <a:r>
              <a:rPr lang="en-US" altLang="zh-CN" sz="1400" dirty="0" smtClean="0">
                <a:ea typeface="宋体" pitchFamily="2" charset="-122"/>
              </a:rPr>
              <a:t> Na and </a:t>
            </a:r>
            <a:r>
              <a:rPr lang="en-US" altLang="zh-CN" sz="1400" dirty="0" err="1" smtClean="0">
                <a:ea typeface="宋体" pitchFamily="2" charset="-122"/>
              </a:rPr>
              <a:t>Sungrae</a:t>
            </a:r>
            <a:r>
              <a:rPr lang="en-US" altLang="zh-CN" sz="1400" dirty="0" smtClean="0">
                <a:ea typeface="宋体" pitchFamily="2" charset="-122"/>
              </a:rPr>
              <a:t> Cho] </a:t>
            </a:r>
          </a:p>
          <a:p>
            <a:pPr>
              <a:defRPr/>
            </a:pPr>
            <a:r>
              <a:rPr lang="en-US" altLang="zh-CN" sz="1400" b="1" dirty="0" smtClean="0">
                <a:ea typeface="宋体" pitchFamily="2" charset="-122"/>
              </a:rPr>
              <a:t>Company:</a:t>
            </a:r>
            <a:r>
              <a:rPr lang="en-US" altLang="zh-CN" sz="1400" dirty="0" smtClean="0">
                <a:ea typeface="宋体" pitchFamily="2" charset="-122"/>
              </a:rPr>
              <a:t>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b="1" dirty="0" smtClean="0">
                <a:ea typeface="宋体" pitchFamily="2" charset="-122"/>
              </a:rPr>
              <a:t>E-Mail:</a:t>
            </a:r>
            <a:r>
              <a:rPr lang="en-US" altLang="zh-CN" sz="1400" dirty="0" smtClean="0">
                <a:ea typeface="宋体" pitchFamily="2" charset="-122"/>
              </a:rPr>
              <a:t> [wsna@uclab.re.kr srcho@cau.ac.kr]</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[Authentication procedure</a:t>
            </a:r>
            <a:r>
              <a:rPr lang="en-US" altLang="ko-KR" sz="1400" dirty="0" smtClean="0"/>
              <a:t> </a:t>
            </a:r>
            <a:r>
              <a:rPr lang="en-US" altLang="ko-KR" sz="1400" dirty="0"/>
              <a:t>for IEEE </a:t>
            </a:r>
            <a:r>
              <a:rPr lang="en-US" altLang="ko-KR" sz="1400" dirty="0" smtClean="0"/>
              <a:t>802.15.8 </a:t>
            </a:r>
            <a:r>
              <a:rPr lang="en-US" altLang="ko-KR" sz="1400" dirty="0" smtClean="0"/>
              <a:t>TG</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[Material for discussion in 802.15.8 TG]</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Conclusion</a:t>
            </a:r>
            <a:endParaRPr lang="en-US" altLang="zh-CN" dirty="0" smtClean="0">
              <a:ea typeface="宋体" pitchFamily="2" charset="-122"/>
            </a:endParaRPr>
          </a:p>
        </p:txBody>
      </p:sp>
      <p:sp>
        <p:nvSpPr>
          <p:cNvPr id="7" name="Content Placeholder 2"/>
          <p:cNvSpPr txBox="1">
            <a:spLocks/>
          </p:cNvSpPr>
          <p:nvPr/>
        </p:nvSpPr>
        <p:spPr bwMode="auto">
          <a:xfrm>
            <a:off x="539440" y="1916790"/>
            <a:ext cx="8425170"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lang="en-US" altLang="zh-CN" sz="2400" kern="0" dirty="0" smtClean="0">
                <a:latin typeface="+mj-lt"/>
                <a:ea typeface="宋体" pitchFamily="2" charset="-122"/>
              </a:rPr>
              <a:t>Offline PIN establishment is not suitable for IEEE 802.15.8 PAC model due to scalability.</a:t>
            </a:r>
          </a:p>
          <a:p>
            <a:pPr marL="342900" indent="-342900">
              <a:spcBef>
                <a:spcPct val="20000"/>
              </a:spcBef>
              <a:buFontTx/>
              <a:buChar char="•"/>
            </a:pP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PIN is distributed to each PD securely using the application level protocol (TLS, etc…)</a:t>
            </a:r>
          </a:p>
          <a:p>
            <a:pPr marL="342900" indent="-342900">
              <a:spcBef>
                <a:spcPct val="20000"/>
              </a:spcBef>
              <a:buFontTx/>
              <a:buChar char="•"/>
            </a:pPr>
            <a:r>
              <a:rPr lang="en-US" altLang="zh-CN" sz="2400" kern="0" noProof="0" dirty="0" smtClean="0">
                <a:latin typeface="+mj-lt"/>
                <a:ea typeface="宋体" pitchFamily="2" charset="-122"/>
              </a:rPr>
              <a:t>Since PIN is securely shared, proposed security technique can successfully eliminate MITM attack.</a:t>
            </a:r>
          </a:p>
          <a:p>
            <a:pPr marL="342900" indent="-342900">
              <a:spcBef>
                <a:spcPct val="20000"/>
              </a:spcBef>
              <a:buFontTx/>
              <a:buChar char="•"/>
            </a:pPr>
            <a:r>
              <a:rPr kumimoji="0" lang="en-US" altLang="zh-CN" sz="2400" b="0" i="0" u="none" strike="noStrike" kern="0" cap="none" spc="0" normalizeH="0" dirty="0" smtClean="0">
                <a:ln>
                  <a:noFill/>
                </a:ln>
                <a:solidFill>
                  <a:schemeClr val="tx1"/>
                </a:solidFill>
                <a:effectLst/>
                <a:uLnTx/>
                <a:uFillTx/>
                <a:latin typeface="+mj-lt"/>
                <a:ea typeface="宋体" pitchFamily="2" charset="-122"/>
                <a:cs typeface="+mn-cs"/>
              </a:rPr>
              <a:t>Since sequential number is used for MIC, proposed security technique is secure against the replay attack.</a:t>
            </a:r>
          </a:p>
          <a:p>
            <a:pPr marL="342900" indent="-342900">
              <a:spcBef>
                <a:spcPct val="20000"/>
              </a:spcBef>
              <a:buFontTx/>
              <a:buChar char="•"/>
            </a:pPr>
            <a:endParaRPr lang="en-US" altLang="zh-CN" sz="2400" kern="0" baseline="0" dirty="0">
              <a:latin typeface="+mj-lt"/>
              <a:ea typeface="宋体" pitchFamily="2" charset="-122"/>
            </a:endParaRPr>
          </a:p>
          <a:p>
            <a:pPr>
              <a:spcBef>
                <a:spcPct val="20000"/>
              </a:spcBef>
            </a:pP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t>
            </a:r>
            <a:endParaRPr kumimoji="0" lang="en-US" altLang="zh-CN" sz="2400" b="0" i="1"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10</a:t>
            </a:fld>
            <a:endParaRPr lang="en-US" altLang="ko-KR"/>
          </a:p>
        </p:txBody>
      </p:sp>
    </p:spTree>
    <p:extLst>
      <p:ext uri="{BB962C8B-B14F-4D97-AF65-F5344CB8AC3E}">
        <p14:creationId xmlns:p14="http://schemas.microsoft.com/office/powerpoint/2010/main" val="2212652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37985F6C-8C07-4262-8C70-31C5388C8E4E}" type="slidenum">
              <a:rPr lang="en-US" altLang="ko-KR" smtClean="0">
                <a:latin typeface="Times New Roman" pitchFamily="18" charset="0"/>
              </a:rPr>
              <a:pPr/>
              <a:t>2</a:t>
            </a:fld>
            <a:endParaRPr lang="en-US" altLang="ko-KR" smtClean="0">
              <a:latin typeface="Times New Roman" pitchFamily="18" charset="0"/>
            </a:endParaRPr>
          </a:p>
        </p:txBody>
      </p:sp>
      <p:sp>
        <p:nvSpPr>
          <p:cNvPr id="2051" name="Rectangle 2"/>
          <p:cNvSpPr>
            <a:spLocks noGrp="1" noChangeArrowheads="1"/>
          </p:cNvSpPr>
          <p:nvPr>
            <p:ph type="ctrTitle"/>
          </p:nvPr>
        </p:nvSpPr>
        <p:spPr>
          <a:xfrm>
            <a:off x="1042988" y="1989138"/>
            <a:ext cx="7072312" cy="1143000"/>
          </a:xfrm>
        </p:spPr>
        <p:txBody>
          <a:bodyPr/>
          <a:lstStyle/>
          <a:p>
            <a:r>
              <a:rPr lang="en-US" altLang="zh-CN" sz="3200" dirty="0">
                <a:ea typeface="宋体" pitchFamily="2" charset="-122"/>
              </a:rPr>
              <a:t>MAC </a:t>
            </a:r>
            <a:r>
              <a:rPr lang="en-US" altLang="ko-KR" sz="3200" dirty="0"/>
              <a:t>security for IEEE 802.15.8 PAC</a:t>
            </a:r>
            <a:endParaRPr lang="en-US" altLang="ko-KR" sz="3200" b="1" dirty="0" smtClean="0">
              <a:latin typeface="Arial" charset="0"/>
              <a:ea typeface="굴림" charset="-127"/>
            </a:endParaRPr>
          </a:p>
        </p:txBody>
      </p:sp>
      <p:sp>
        <p:nvSpPr>
          <p:cNvPr id="2052" name="Rectangle 3"/>
          <p:cNvSpPr>
            <a:spLocks noGrp="1" noChangeArrowheads="1"/>
          </p:cNvSpPr>
          <p:nvPr>
            <p:ph type="subTitle" idx="1"/>
          </p:nvPr>
        </p:nvSpPr>
        <p:spPr>
          <a:xfrm>
            <a:off x="1116013" y="3795713"/>
            <a:ext cx="6911975" cy="1992312"/>
          </a:xfrm>
        </p:spPr>
        <p:txBody>
          <a:bodyPr/>
          <a:lstStyle/>
          <a:p>
            <a:pPr>
              <a:lnSpc>
                <a:spcPct val="90000"/>
              </a:lnSpc>
            </a:pPr>
            <a:r>
              <a:rPr lang="en-US" altLang="ko-KR" sz="2400" b="1" dirty="0" err="1" smtClean="0">
                <a:ea typeface="굴림" charset="-127"/>
              </a:rPr>
              <a:t>Woongsoo</a:t>
            </a:r>
            <a:r>
              <a:rPr lang="en-US" altLang="ko-KR" sz="2400" b="1" dirty="0" smtClean="0">
                <a:ea typeface="굴림" charset="-127"/>
              </a:rPr>
              <a:t> Na,</a:t>
            </a:r>
          </a:p>
          <a:p>
            <a:pPr>
              <a:lnSpc>
                <a:spcPct val="90000"/>
              </a:lnSpc>
            </a:pPr>
            <a:r>
              <a:rPr lang="en-US" altLang="ko-KR" sz="2400" b="1" dirty="0" err="1" smtClean="0">
                <a:ea typeface="굴림" charset="-127"/>
              </a:rPr>
              <a:t>Sungrae</a:t>
            </a:r>
            <a:r>
              <a:rPr lang="en-US" altLang="ko-KR" sz="2400" b="1" dirty="0" smtClean="0">
                <a:ea typeface="굴림" charset="-127"/>
              </a:rPr>
              <a:t> Cho</a:t>
            </a:r>
          </a:p>
          <a:p>
            <a:pPr>
              <a:lnSpc>
                <a:spcPct val="90000"/>
              </a:lnSpc>
            </a:pPr>
            <a:endParaRPr lang="en-US" altLang="ko-KR" b="1" dirty="0" smtClean="0">
              <a:ea typeface="굴림" charset="-127"/>
            </a:endParaRPr>
          </a:p>
          <a:p>
            <a:pPr>
              <a:lnSpc>
                <a:spcPct val="90000"/>
              </a:lnSpc>
            </a:pPr>
            <a:r>
              <a:rPr lang="en-US" altLang="ko-KR" sz="2800" dirty="0" smtClean="0">
                <a:ea typeface="굴림" charset="-127"/>
              </a:rPr>
              <a:t>Chung-</a:t>
            </a:r>
            <a:r>
              <a:rPr lang="en-US" altLang="ko-KR" sz="2800" dirty="0" err="1" smtClean="0">
                <a:ea typeface="굴림" charset="-127"/>
              </a:rPr>
              <a:t>Ang</a:t>
            </a:r>
            <a:r>
              <a:rPr lang="en-US" altLang="ko-KR" sz="2800" dirty="0" smtClean="0">
                <a:ea typeface="굴림" charset="-127"/>
              </a:rPr>
              <a:t> University</a:t>
            </a:r>
          </a:p>
        </p:txBody>
      </p:sp>
    </p:spTree>
  </p:cSld>
  <p:clrMapOvr>
    <a:masterClrMapping/>
  </p:clrMapOvr>
  <mc:AlternateContent xmlns:mc="http://schemas.openxmlformats.org/markup-compatibility/2006" xmlns:p14="http://schemas.microsoft.com/office/powerpoint/2010/main">
    <mc:Choice Requires="p14">
      <p:transition spd="slow" p14:dur="2000" advTm="16070"/>
    </mc:Choice>
    <mc:Fallback xmlns="">
      <p:transition spd="slow" advTm="1607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Security Parameters</a:t>
            </a:r>
          </a:p>
        </p:txBody>
      </p:sp>
      <p:sp>
        <p:nvSpPr>
          <p:cNvPr id="7" name="Content Placeholder 2"/>
          <p:cNvSpPr txBox="1">
            <a:spLocks/>
          </p:cNvSpPr>
          <p:nvPr/>
        </p:nvSpPr>
        <p:spPr bwMode="auto">
          <a:xfrm>
            <a:off x="178012" y="4005080"/>
            <a:ext cx="8786598" cy="230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000" b="0" i="0" u="none" strike="noStrike" kern="0" cap="none" spc="0" normalizeH="0" baseline="0" noProof="0" dirty="0" smtClean="0">
                <a:ln>
                  <a:noFill/>
                </a:ln>
                <a:solidFill>
                  <a:schemeClr val="tx1"/>
                </a:solidFill>
                <a:effectLst/>
                <a:uLnTx/>
                <a:uFillTx/>
                <a:latin typeface="+mj-lt"/>
                <a:ea typeface="宋体" pitchFamily="2" charset="-122"/>
              </a:rPr>
              <a:t>PAC_ADDR</a:t>
            </a:r>
            <a:r>
              <a:rPr lang="en-US" altLang="zh-CN" sz="2000" kern="0" dirty="0" smtClean="0">
                <a:latin typeface="+mj-lt"/>
                <a:ea typeface="宋体" pitchFamily="2" charset="-122"/>
              </a:rPr>
              <a:t>: PAC device address (unique for each device)</a:t>
            </a:r>
          </a:p>
          <a:p>
            <a:pPr marL="342900" indent="-342900">
              <a:spcBef>
                <a:spcPct val="20000"/>
              </a:spcBef>
              <a:buFontTx/>
              <a:buChar char="•"/>
            </a:pPr>
            <a:r>
              <a:rPr lang="en-US" altLang="zh-CN" sz="2000" kern="0" dirty="0" smtClean="0">
                <a:latin typeface="+mj-lt"/>
                <a:ea typeface="宋体" pitchFamily="2" charset="-122"/>
              </a:rPr>
              <a:t>AUTH_KEY: used for authentication purposes</a:t>
            </a:r>
          </a:p>
          <a:p>
            <a:pPr marL="342900" indent="-342900">
              <a:spcBef>
                <a:spcPct val="20000"/>
              </a:spcBef>
              <a:buFontTx/>
              <a:buChar char="•"/>
            </a:pPr>
            <a:r>
              <a:rPr lang="en-US" altLang="zh-CN" sz="2000" kern="0" dirty="0" smtClean="0">
                <a:latin typeface="+mj-lt"/>
                <a:ea typeface="宋体" pitchFamily="2" charset="-122"/>
              </a:rPr>
              <a:t>ENC_KEY: encryption key (for secure unicast)</a:t>
            </a:r>
          </a:p>
          <a:p>
            <a:pPr marL="342900" indent="-342900">
              <a:spcBef>
                <a:spcPct val="20000"/>
              </a:spcBef>
              <a:buFontTx/>
              <a:buChar char="•"/>
            </a:pPr>
            <a:r>
              <a:rPr lang="en-US" altLang="zh-CN" sz="2000" kern="0" dirty="0" smtClean="0">
                <a:latin typeface="+mj-lt"/>
                <a:ea typeface="宋体" pitchFamily="2" charset="-122"/>
              </a:rPr>
              <a:t>GENC_KEY: group encryption key</a:t>
            </a:r>
          </a:p>
          <a:p>
            <a:pPr marL="342900" indent="-342900">
              <a:spcBef>
                <a:spcPct val="20000"/>
              </a:spcBef>
              <a:buFontTx/>
              <a:buChar char="•"/>
            </a:pPr>
            <a:r>
              <a:rPr lang="en-US" altLang="zh-CN" sz="2000" kern="0" dirty="0" smtClean="0">
                <a:latin typeface="+mj-lt"/>
                <a:ea typeface="宋体" pitchFamily="2" charset="-122"/>
              </a:rPr>
              <a:t>RAND: frequently changing random or pseudo-random number made by the PAC device itself</a:t>
            </a:r>
          </a:p>
          <a:p>
            <a:pPr marL="342900" indent="-342900">
              <a:spcBef>
                <a:spcPct val="20000"/>
              </a:spcBef>
              <a:buFontTx/>
              <a:buChar char="•"/>
            </a:pP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mc:AlternateContent xmlns:mc="http://schemas.openxmlformats.org/markup-compatibility/2006" xmlns:a14="http://schemas.microsoft.com/office/drawing/2010/main">
        <mc:Choice Requires="a14">
          <p:graphicFrame>
            <p:nvGraphicFramePr>
              <p:cNvPr id="2" name="표 1"/>
              <p:cNvGraphicFramePr>
                <a:graphicFrameLocks noGrp="1"/>
              </p:cNvGraphicFramePr>
              <p:nvPr>
                <p:extLst>
                  <p:ext uri="{D42A27DB-BD31-4B8C-83A1-F6EECF244321}">
                    <p14:modId xmlns:p14="http://schemas.microsoft.com/office/powerpoint/2010/main" val="4063965751"/>
                  </p:ext>
                </p:extLst>
              </p:nvPr>
            </p:nvGraphicFramePr>
            <p:xfrm>
              <a:off x="1523311" y="1700760"/>
              <a:ext cx="6096000" cy="2225040"/>
            </p:xfrm>
            <a:graphic>
              <a:graphicData uri="http://schemas.openxmlformats.org/drawingml/2006/table">
                <a:tbl>
                  <a:tblPr firstRow="1" bandRow="1">
                    <a:tableStyleId>{21E4AEA4-8DFA-4A89-87EB-49C32662AFE0}</a:tableStyleId>
                  </a:tblPr>
                  <a:tblGrid>
                    <a:gridCol w="3048000"/>
                    <a:gridCol w="3048000"/>
                  </a:tblGrid>
                  <a:tr h="370840">
                    <a:tc>
                      <a:txBody>
                        <a:bodyPr/>
                        <a:lstStyle/>
                        <a:p>
                          <a:pPr latinLnBrk="1"/>
                          <a:r>
                            <a:rPr lang="en-US" altLang="ko-KR" dirty="0" smtClean="0"/>
                            <a:t>Entity</a:t>
                          </a:r>
                          <a:endParaRPr lang="ko-KR" altLang="en-US" dirty="0"/>
                        </a:p>
                      </a:txBody>
                      <a:tcPr/>
                    </a:tc>
                    <a:tc>
                      <a:txBody>
                        <a:bodyPr/>
                        <a:lstStyle/>
                        <a:p>
                          <a:pPr latinLnBrk="1"/>
                          <a:r>
                            <a:rPr lang="en-US" altLang="ko-KR" dirty="0" smtClean="0"/>
                            <a:t>Size</a:t>
                          </a:r>
                          <a:endParaRPr lang="ko-KR" altLang="en-US" dirty="0"/>
                        </a:p>
                      </a:txBody>
                      <a:tcPr/>
                    </a:tc>
                  </a:tr>
                  <a:tr h="370840">
                    <a:tc>
                      <a:txBody>
                        <a:bodyPr/>
                        <a:lstStyle/>
                        <a:p>
                          <a:pPr latinLnBrk="1"/>
                          <a:r>
                            <a:rPr lang="en-US" altLang="ko-KR" dirty="0" smtClean="0"/>
                            <a:t>PAC_ADDR</a:t>
                          </a:r>
                          <a:endParaRPr lang="ko-KR" altLang="en-US" dirty="0"/>
                        </a:p>
                      </a:txBody>
                      <a:tcPr/>
                    </a:tc>
                    <a:tc>
                      <a:txBody>
                        <a:bodyPr/>
                        <a:lstStyle/>
                        <a:p>
                          <a:pPr latinLnBrk="1"/>
                          <a:r>
                            <a:rPr lang="en-US" altLang="ko-KR" dirty="0" smtClean="0"/>
                            <a:t>xxx bits</a:t>
                          </a:r>
                          <a:endParaRPr lang="ko-KR" altLang="en-US" dirty="0"/>
                        </a:p>
                      </a:txBody>
                      <a:tcPr/>
                    </a:tc>
                  </a:tr>
                  <a:tr h="370840">
                    <a:tc>
                      <a:txBody>
                        <a:bodyPr/>
                        <a:lstStyle/>
                        <a:p>
                          <a:pPr latinLnBrk="1"/>
                          <a:r>
                            <a:rPr lang="en-US" altLang="ko-KR" dirty="0" smtClean="0"/>
                            <a:t>AUTH_KEY</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160 bits </a:t>
                          </a:r>
                          <a:endParaRPr lang="ko-KR" altLang="en-US" dirty="0"/>
                        </a:p>
                      </a:txBody>
                      <a:tcPr/>
                    </a:tc>
                  </a:tr>
                  <a:tr h="370840">
                    <a:tc>
                      <a:txBody>
                        <a:bodyPr/>
                        <a:lstStyle/>
                        <a:p>
                          <a:pPr latinLnBrk="1"/>
                          <a:r>
                            <a:rPr lang="en-US" altLang="ko-KR" dirty="0" smtClean="0"/>
                            <a:t>ENC_KEY</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128 bits</a:t>
                          </a:r>
                          <a:endParaRPr lang="ko-KR" altLang="en-US" dirty="0"/>
                        </a:p>
                      </a:txBody>
                      <a:tcPr/>
                    </a:tc>
                  </a:tr>
                  <a:tr h="370840">
                    <a:tc>
                      <a:txBody>
                        <a:bodyPr/>
                        <a:lstStyle/>
                        <a:p>
                          <a:pPr latinLnBrk="1"/>
                          <a:r>
                            <a:rPr lang="en-US" altLang="ko-KR" dirty="0" smtClean="0"/>
                            <a:t>GENC_KEY</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128 bits</a:t>
                          </a:r>
                          <a:endParaRPr lang="ko-KR" altLang="en-US" dirty="0"/>
                        </a:p>
                      </a:txBody>
                      <a:tcPr/>
                    </a:tc>
                  </a:tr>
                  <a:tr h="370840">
                    <a:tc>
                      <a:txBody>
                        <a:bodyPr/>
                        <a:lstStyle/>
                        <a:p>
                          <a:pPr latinLnBrk="1"/>
                          <a:r>
                            <a:rPr lang="en-US" altLang="ko-KR" dirty="0" smtClean="0"/>
                            <a:t>RAND</a:t>
                          </a:r>
                          <a:endParaRPr lang="ko-KR" altLang="en-US" dirty="0"/>
                        </a:p>
                      </a:txBody>
                      <a:tcPr/>
                    </a:tc>
                    <a:tc>
                      <a:txBody>
                        <a:bodyPr/>
                        <a:lstStyle/>
                        <a:p>
                          <a:pPr latinLnBrk="1"/>
                          <a14:m>
                            <m:oMath xmlns:m="http://schemas.openxmlformats.org/officeDocument/2006/math">
                              <m:r>
                                <a:rPr lang="en-US" altLang="ko-KR" i="1" smtClean="0">
                                  <a:latin typeface="Cambria Math"/>
                                  <a:ea typeface="Cambria Math"/>
                                </a:rPr>
                                <m:t>≥</m:t>
                              </m:r>
                            </m:oMath>
                          </a14:m>
                          <a:r>
                            <a:rPr lang="en-US" altLang="ko-KR" dirty="0" smtClean="0"/>
                            <a:t>128 bits</a:t>
                          </a:r>
                          <a:endParaRPr lang="ko-KR" altLang="en-US" dirty="0"/>
                        </a:p>
                      </a:txBody>
                      <a:tcPr/>
                    </a:tc>
                  </a:tr>
                </a:tbl>
              </a:graphicData>
            </a:graphic>
          </p:graphicFrame>
        </mc:Choice>
        <mc:Fallback xmlns="">
          <p:graphicFrame>
            <p:nvGraphicFramePr>
              <p:cNvPr id="2" name="표 1"/>
              <p:cNvGraphicFramePr>
                <a:graphicFrameLocks noGrp="1"/>
              </p:cNvGraphicFramePr>
              <p:nvPr>
                <p:extLst>
                  <p:ext uri="{D42A27DB-BD31-4B8C-83A1-F6EECF244321}">
                    <p14:modId xmlns:p14="http://schemas.microsoft.com/office/powerpoint/2010/main" xmlns="" xmlns:a14="http://schemas.microsoft.com/office/drawing/2010/main" val="435903370"/>
                  </p:ext>
                </p:extLst>
              </p:nvPr>
            </p:nvGraphicFramePr>
            <p:xfrm>
              <a:off x="1523311" y="1700760"/>
              <a:ext cx="6096000" cy="2225040"/>
            </p:xfrm>
            <a:graphic>
              <a:graphicData uri="http://schemas.openxmlformats.org/drawingml/2006/table">
                <a:tbl>
                  <a:tblPr firstRow="1" bandRow="1">
                    <a:tableStyleId>{21E4AEA4-8DFA-4A89-87EB-49C32662AFE0}</a:tableStyleId>
                  </a:tblPr>
                  <a:tblGrid>
                    <a:gridCol w="3048000"/>
                    <a:gridCol w="3048000"/>
                  </a:tblGrid>
                  <a:tr h="370840">
                    <a:tc>
                      <a:txBody>
                        <a:bodyPr/>
                        <a:lstStyle/>
                        <a:p>
                          <a:pPr latinLnBrk="1"/>
                          <a:r>
                            <a:rPr lang="en-US" altLang="ko-KR" dirty="0" smtClean="0"/>
                            <a:t>Entity</a:t>
                          </a:r>
                          <a:endParaRPr lang="ko-KR" altLang="en-US" dirty="0"/>
                        </a:p>
                      </a:txBody>
                      <a:tcPr/>
                    </a:tc>
                    <a:tc>
                      <a:txBody>
                        <a:bodyPr/>
                        <a:lstStyle/>
                        <a:p>
                          <a:pPr latinLnBrk="1"/>
                          <a:r>
                            <a:rPr lang="en-US" altLang="ko-KR" dirty="0" smtClean="0"/>
                            <a:t>Size</a:t>
                          </a:r>
                          <a:endParaRPr lang="ko-KR" altLang="en-US" dirty="0"/>
                        </a:p>
                      </a:txBody>
                      <a:tcPr/>
                    </a:tc>
                  </a:tr>
                  <a:tr h="370840">
                    <a:tc>
                      <a:txBody>
                        <a:bodyPr/>
                        <a:lstStyle/>
                        <a:p>
                          <a:pPr latinLnBrk="1"/>
                          <a:r>
                            <a:rPr lang="en-US" altLang="ko-KR" dirty="0" smtClean="0"/>
                            <a:t>PAC_ADDR</a:t>
                          </a:r>
                          <a:endParaRPr lang="ko-KR" altLang="en-US" dirty="0"/>
                        </a:p>
                      </a:txBody>
                      <a:tcPr/>
                    </a:tc>
                    <a:tc>
                      <a:txBody>
                        <a:bodyPr/>
                        <a:lstStyle/>
                        <a:p>
                          <a:pPr latinLnBrk="1"/>
                          <a:r>
                            <a:rPr lang="en-US" altLang="ko-KR" dirty="0" smtClean="0"/>
                            <a:t>xxx bits</a:t>
                          </a:r>
                          <a:endParaRPr lang="ko-KR" altLang="en-US" dirty="0"/>
                        </a:p>
                      </a:txBody>
                      <a:tcPr/>
                    </a:tc>
                  </a:tr>
                  <a:tr h="370840">
                    <a:tc>
                      <a:txBody>
                        <a:bodyPr/>
                        <a:lstStyle/>
                        <a:p>
                          <a:pPr latinLnBrk="1"/>
                          <a:r>
                            <a:rPr lang="en-US" altLang="ko-KR" dirty="0" smtClean="0"/>
                            <a:t>AUTH_KEY</a:t>
                          </a:r>
                          <a:endParaRPr lang="ko-KR" altLang="en-US" dirty="0"/>
                        </a:p>
                      </a:txBody>
                      <a:tcPr/>
                    </a:tc>
                    <a:tc>
                      <a:txBody>
                        <a:bodyPr/>
                        <a:lstStyle/>
                        <a:p>
                          <a:endParaRPr lang="ko-KR"/>
                        </a:p>
                      </a:txBody>
                      <a:tcPr>
                        <a:blipFill rotWithShape="1">
                          <a:blip r:embed="rId3"/>
                          <a:stretch>
                            <a:fillRect l="-100200" t="-208197" b="-322951"/>
                          </a:stretch>
                        </a:blipFill>
                      </a:tcPr>
                    </a:tc>
                  </a:tr>
                  <a:tr h="370840">
                    <a:tc>
                      <a:txBody>
                        <a:bodyPr/>
                        <a:lstStyle/>
                        <a:p>
                          <a:pPr latinLnBrk="1"/>
                          <a:r>
                            <a:rPr lang="en-US" altLang="ko-KR" dirty="0" smtClean="0"/>
                            <a:t>ENC_KEY</a:t>
                          </a:r>
                          <a:endParaRPr lang="ko-KR" altLang="en-US" dirty="0"/>
                        </a:p>
                      </a:txBody>
                      <a:tcPr/>
                    </a:tc>
                    <a:tc>
                      <a:txBody>
                        <a:bodyPr/>
                        <a:lstStyle/>
                        <a:p>
                          <a:endParaRPr lang="ko-KR"/>
                        </a:p>
                      </a:txBody>
                      <a:tcPr>
                        <a:blipFill rotWithShape="1">
                          <a:blip r:embed="rId3"/>
                          <a:stretch>
                            <a:fillRect l="-100200" t="-313333" b="-228333"/>
                          </a:stretch>
                        </a:blipFill>
                      </a:tcPr>
                    </a:tc>
                  </a:tr>
                  <a:tr h="370840">
                    <a:tc>
                      <a:txBody>
                        <a:bodyPr/>
                        <a:lstStyle/>
                        <a:p>
                          <a:pPr latinLnBrk="1"/>
                          <a:r>
                            <a:rPr lang="en-US" altLang="ko-KR" dirty="0" smtClean="0"/>
                            <a:t>GENC_KEY</a:t>
                          </a:r>
                          <a:endParaRPr lang="ko-KR" altLang="en-US" dirty="0"/>
                        </a:p>
                      </a:txBody>
                      <a:tcPr/>
                    </a:tc>
                    <a:tc>
                      <a:txBody>
                        <a:bodyPr/>
                        <a:lstStyle/>
                        <a:p>
                          <a:endParaRPr lang="ko-KR"/>
                        </a:p>
                      </a:txBody>
                      <a:tcPr>
                        <a:blipFill rotWithShape="1">
                          <a:blip r:embed="rId3"/>
                          <a:stretch>
                            <a:fillRect l="-100200" t="-406557" b="-124590"/>
                          </a:stretch>
                        </a:blipFill>
                      </a:tcPr>
                    </a:tc>
                  </a:tr>
                  <a:tr h="370840">
                    <a:tc>
                      <a:txBody>
                        <a:bodyPr/>
                        <a:lstStyle/>
                        <a:p>
                          <a:pPr latinLnBrk="1"/>
                          <a:r>
                            <a:rPr lang="en-US" altLang="ko-KR" dirty="0" smtClean="0"/>
                            <a:t>RAND</a:t>
                          </a:r>
                          <a:endParaRPr lang="ko-KR" altLang="en-US" dirty="0"/>
                        </a:p>
                      </a:txBody>
                      <a:tcPr/>
                    </a:tc>
                    <a:tc>
                      <a:txBody>
                        <a:bodyPr/>
                        <a:lstStyle/>
                        <a:p>
                          <a:endParaRPr lang="ko-KR"/>
                        </a:p>
                      </a:txBody>
                      <a:tcPr>
                        <a:blipFill rotWithShape="1">
                          <a:blip r:embed="rId3"/>
                          <a:stretch>
                            <a:fillRect l="-100200" t="-506557" b="-24590"/>
                          </a:stretch>
                        </a:blipFill>
                      </a:tcPr>
                    </a:tc>
                  </a:tr>
                </a:tbl>
              </a:graphicData>
            </a:graphic>
          </p:graphicFrame>
        </mc:Fallback>
      </mc:AlternateContent>
      <p:sp>
        <p:nvSpPr>
          <p:cNvPr id="8"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3</a:t>
            </a:fld>
            <a:endParaRPr lang="en-US" altLang="ko-KR"/>
          </a:p>
        </p:txBody>
      </p:sp>
    </p:spTree>
    <p:extLst>
      <p:ext uri="{BB962C8B-B14F-4D97-AF65-F5344CB8AC3E}">
        <p14:creationId xmlns:p14="http://schemas.microsoft.com/office/powerpoint/2010/main" val="1437751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Derivation</a:t>
            </a:r>
            <a:endParaRPr lang="ko-KR" altLang="en-US" dirty="0"/>
          </a:p>
        </p:txBody>
      </p:sp>
      <p:sp>
        <p:nvSpPr>
          <p:cNvPr id="7" name="직사각형 6"/>
          <p:cNvSpPr/>
          <p:nvPr/>
        </p:nvSpPr>
        <p:spPr bwMode="auto">
          <a:xfrm>
            <a:off x="1907630" y="270890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8" name="직사각형 7"/>
          <p:cNvSpPr/>
          <p:nvPr/>
        </p:nvSpPr>
        <p:spPr bwMode="auto">
          <a:xfrm>
            <a:off x="6156220" y="270890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9" name="직사각형 8"/>
          <p:cNvSpPr/>
          <p:nvPr/>
        </p:nvSpPr>
        <p:spPr bwMode="auto">
          <a:xfrm>
            <a:off x="1907630" y="465317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6156220" y="4653170"/>
            <a:ext cx="115216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PRF</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2195670" y="1772770"/>
            <a:ext cx="556563" cy="369332"/>
          </a:xfrm>
          <a:prstGeom prst="rect">
            <a:avLst/>
          </a:prstGeom>
          <a:noFill/>
        </p:spPr>
        <p:txBody>
          <a:bodyPr wrap="none" rtlCol="0">
            <a:spAutoFit/>
          </a:bodyPr>
          <a:lstStyle/>
          <a:p>
            <a:r>
              <a:rPr lang="en-US" altLang="ko-KR" sz="1800" dirty="0" smtClean="0"/>
              <a:t>PIN</a:t>
            </a:r>
            <a:endParaRPr lang="ko-KR" altLang="en-US" sz="1800" dirty="0"/>
          </a:p>
        </p:txBody>
      </p:sp>
      <p:cxnSp>
        <p:nvCxnSpPr>
          <p:cNvPr id="13" name="직선 화살표 연결선 12"/>
          <p:cNvCxnSpPr>
            <a:stCxn id="11" idx="2"/>
          </p:cNvCxnSpPr>
          <p:nvPr/>
        </p:nvCxnSpPr>
        <p:spPr bwMode="auto">
          <a:xfrm flipH="1">
            <a:off x="2473951" y="2142102"/>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 name="TextBox 14"/>
          <p:cNvSpPr txBox="1"/>
          <p:nvPr/>
        </p:nvSpPr>
        <p:spPr>
          <a:xfrm>
            <a:off x="6463777" y="1772770"/>
            <a:ext cx="556563" cy="369332"/>
          </a:xfrm>
          <a:prstGeom prst="rect">
            <a:avLst/>
          </a:prstGeom>
          <a:noFill/>
        </p:spPr>
        <p:txBody>
          <a:bodyPr wrap="none" rtlCol="0">
            <a:spAutoFit/>
          </a:bodyPr>
          <a:lstStyle/>
          <a:p>
            <a:r>
              <a:rPr lang="en-US" altLang="ko-KR" sz="1800" dirty="0" smtClean="0"/>
              <a:t>PIN</a:t>
            </a:r>
            <a:endParaRPr lang="ko-KR" altLang="en-US" sz="1800" dirty="0"/>
          </a:p>
        </p:txBody>
      </p:sp>
      <p:cxnSp>
        <p:nvCxnSpPr>
          <p:cNvPr id="16" name="직선 화살표 연결선 15"/>
          <p:cNvCxnSpPr/>
          <p:nvPr/>
        </p:nvCxnSpPr>
        <p:spPr bwMode="auto">
          <a:xfrm flipH="1">
            <a:off x="6732299" y="2142102"/>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TextBox 16"/>
          <p:cNvSpPr txBox="1"/>
          <p:nvPr/>
        </p:nvSpPr>
        <p:spPr>
          <a:xfrm>
            <a:off x="1763610" y="3645030"/>
            <a:ext cx="1659109" cy="369332"/>
          </a:xfrm>
          <a:prstGeom prst="rect">
            <a:avLst/>
          </a:prstGeom>
          <a:noFill/>
        </p:spPr>
        <p:txBody>
          <a:bodyPr wrap="none" rtlCol="0">
            <a:spAutoFit/>
          </a:bodyPr>
          <a:lstStyle/>
          <a:p>
            <a:r>
              <a:rPr lang="en-US" altLang="ko-KR" sz="1800" b="1" dirty="0" smtClean="0">
                <a:solidFill>
                  <a:srgbClr val="FF0000"/>
                </a:solidFill>
              </a:rPr>
              <a:t>AUTH_KEY</a:t>
            </a:r>
            <a:r>
              <a:rPr lang="en-US" altLang="ko-KR" sz="1800" b="1" baseline="-25000" dirty="0" smtClean="0">
                <a:solidFill>
                  <a:srgbClr val="FF0000"/>
                </a:solidFill>
              </a:rPr>
              <a:t>AB</a:t>
            </a:r>
            <a:endParaRPr lang="ko-KR" altLang="en-US" sz="1800" b="1" baseline="-25000" dirty="0">
              <a:solidFill>
                <a:srgbClr val="FF0000"/>
              </a:solidFill>
            </a:endParaRPr>
          </a:p>
        </p:txBody>
      </p:sp>
      <p:cxnSp>
        <p:nvCxnSpPr>
          <p:cNvPr id="18" name="직선 화살표 연결선 17"/>
          <p:cNvCxnSpPr/>
          <p:nvPr/>
        </p:nvCxnSpPr>
        <p:spPr bwMode="auto">
          <a:xfrm>
            <a:off x="2473951" y="4149100"/>
            <a:ext cx="0"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직선 화살표 연결선 18"/>
          <p:cNvCxnSpPr/>
          <p:nvPr/>
        </p:nvCxnSpPr>
        <p:spPr bwMode="auto">
          <a:xfrm flipH="1">
            <a:off x="2483710" y="3150242"/>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6012200" y="3645030"/>
            <a:ext cx="1659109" cy="369332"/>
          </a:xfrm>
          <a:prstGeom prst="rect">
            <a:avLst/>
          </a:prstGeom>
          <a:noFill/>
        </p:spPr>
        <p:txBody>
          <a:bodyPr wrap="none" rtlCol="0">
            <a:spAutoFit/>
          </a:bodyPr>
          <a:lstStyle/>
          <a:p>
            <a:r>
              <a:rPr lang="en-US" altLang="ko-KR" sz="1800" b="1" dirty="0" smtClean="0">
                <a:solidFill>
                  <a:srgbClr val="FF0000"/>
                </a:solidFill>
              </a:rPr>
              <a:t>AUTH_KEY</a:t>
            </a:r>
            <a:r>
              <a:rPr lang="en-US" altLang="ko-KR" sz="1800" b="1" baseline="-25000" dirty="0">
                <a:solidFill>
                  <a:srgbClr val="FF0000"/>
                </a:solidFill>
              </a:rPr>
              <a:t>AB</a:t>
            </a:r>
            <a:endParaRPr lang="ko-KR" altLang="en-US" sz="1800" b="1" dirty="0">
              <a:solidFill>
                <a:srgbClr val="FF0000"/>
              </a:solidFill>
            </a:endParaRPr>
          </a:p>
        </p:txBody>
      </p:sp>
      <p:cxnSp>
        <p:nvCxnSpPr>
          <p:cNvPr id="22" name="직선 화살표 연결선 21"/>
          <p:cNvCxnSpPr/>
          <p:nvPr/>
        </p:nvCxnSpPr>
        <p:spPr bwMode="auto">
          <a:xfrm>
            <a:off x="6732300" y="4086372"/>
            <a:ext cx="0"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직선 화살표 연결선 22"/>
          <p:cNvCxnSpPr/>
          <p:nvPr/>
        </p:nvCxnSpPr>
        <p:spPr bwMode="auto">
          <a:xfrm flipH="1">
            <a:off x="6732300" y="3140960"/>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4" name="TextBox 23"/>
          <p:cNvSpPr txBox="1"/>
          <p:nvPr/>
        </p:nvSpPr>
        <p:spPr>
          <a:xfrm>
            <a:off x="1835620" y="5724038"/>
            <a:ext cx="1287532" cy="369332"/>
          </a:xfrm>
          <a:prstGeom prst="rect">
            <a:avLst/>
          </a:prstGeom>
          <a:noFill/>
        </p:spPr>
        <p:txBody>
          <a:bodyPr wrap="none" rtlCol="0">
            <a:spAutoFit/>
          </a:bodyPr>
          <a:lstStyle/>
          <a:p>
            <a:r>
              <a:rPr lang="en-US" altLang="ko-KR" sz="1800" b="1" dirty="0" smtClean="0">
                <a:solidFill>
                  <a:srgbClr val="FF0000"/>
                </a:solidFill>
              </a:rPr>
              <a:t>ENC_KEY</a:t>
            </a:r>
            <a:endParaRPr lang="ko-KR" altLang="en-US" sz="1800" b="1" dirty="0">
              <a:solidFill>
                <a:srgbClr val="FF0000"/>
              </a:solidFill>
            </a:endParaRPr>
          </a:p>
        </p:txBody>
      </p:sp>
      <p:cxnSp>
        <p:nvCxnSpPr>
          <p:cNvPr id="25" name="직선 화살표 연결선 24"/>
          <p:cNvCxnSpPr/>
          <p:nvPr/>
        </p:nvCxnSpPr>
        <p:spPr bwMode="auto">
          <a:xfrm flipH="1">
            <a:off x="2483710" y="5157240"/>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TextBox 25"/>
          <p:cNvSpPr txBox="1"/>
          <p:nvPr/>
        </p:nvSpPr>
        <p:spPr>
          <a:xfrm>
            <a:off x="6084210" y="5724038"/>
            <a:ext cx="1287532" cy="369332"/>
          </a:xfrm>
          <a:prstGeom prst="rect">
            <a:avLst/>
          </a:prstGeom>
          <a:noFill/>
        </p:spPr>
        <p:txBody>
          <a:bodyPr wrap="none" rtlCol="0">
            <a:spAutoFit/>
          </a:bodyPr>
          <a:lstStyle/>
          <a:p>
            <a:r>
              <a:rPr lang="en-US" altLang="ko-KR" sz="1800" b="1" dirty="0" smtClean="0">
                <a:solidFill>
                  <a:srgbClr val="FF0000"/>
                </a:solidFill>
              </a:rPr>
              <a:t>ENC_KEY</a:t>
            </a:r>
            <a:endParaRPr lang="ko-KR" altLang="en-US" sz="1800" b="1" dirty="0">
              <a:solidFill>
                <a:srgbClr val="FF0000"/>
              </a:solidFill>
            </a:endParaRPr>
          </a:p>
        </p:txBody>
      </p:sp>
      <p:cxnSp>
        <p:nvCxnSpPr>
          <p:cNvPr id="27" name="직선 화살표 연결선 26"/>
          <p:cNvCxnSpPr/>
          <p:nvPr/>
        </p:nvCxnSpPr>
        <p:spPr bwMode="auto">
          <a:xfrm flipH="1">
            <a:off x="6732300" y="5157240"/>
            <a:ext cx="1" cy="4227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8" name="왼쪽/오른쪽 화살표 27"/>
          <p:cNvSpPr/>
          <p:nvPr/>
        </p:nvSpPr>
        <p:spPr bwMode="auto">
          <a:xfrm>
            <a:off x="3491850" y="3717040"/>
            <a:ext cx="2304320" cy="369332"/>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3707880" y="3244920"/>
            <a:ext cx="1821332" cy="400110"/>
          </a:xfrm>
          <a:prstGeom prst="rect">
            <a:avLst/>
          </a:prstGeom>
          <a:noFill/>
        </p:spPr>
        <p:txBody>
          <a:bodyPr wrap="none" rtlCol="0">
            <a:spAutoFit/>
          </a:bodyPr>
          <a:lstStyle/>
          <a:p>
            <a:r>
              <a:rPr lang="en-US" altLang="ko-KR" sz="2000" b="1" dirty="0" smtClean="0">
                <a:solidFill>
                  <a:srgbClr val="FF0000"/>
                </a:solidFill>
              </a:rPr>
              <a:t>Authentication</a:t>
            </a:r>
            <a:endParaRPr lang="ko-KR" altLang="en-US" sz="2000" b="1" dirty="0">
              <a:solidFill>
                <a:srgbClr val="FF0000"/>
              </a:solidFill>
            </a:endParaRPr>
          </a:p>
        </p:txBody>
      </p:sp>
      <p:sp>
        <p:nvSpPr>
          <p:cNvPr id="30" name="왼쪽/오른쪽 화살표 29"/>
          <p:cNvSpPr/>
          <p:nvPr/>
        </p:nvSpPr>
        <p:spPr bwMode="auto">
          <a:xfrm>
            <a:off x="3491850" y="5724038"/>
            <a:ext cx="2304320" cy="369332"/>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3940322" y="5231009"/>
            <a:ext cx="1423788" cy="400110"/>
          </a:xfrm>
          <a:prstGeom prst="rect">
            <a:avLst/>
          </a:prstGeom>
          <a:noFill/>
        </p:spPr>
        <p:txBody>
          <a:bodyPr wrap="none" rtlCol="0">
            <a:spAutoFit/>
          </a:bodyPr>
          <a:lstStyle/>
          <a:p>
            <a:r>
              <a:rPr lang="en-US" altLang="ko-KR" sz="2000" b="1" dirty="0" smtClean="0">
                <a:solidFill>
                  <a:srgbClr val="FF0000"/>
                </a:solidFill>
              </a:rPr>
              <a:t>Encryption</a:t>
            </a:r>
            <a:endParaRPr lang="ko-KR" altLang="en-US" sz="2000" b="1" dirty="0">
              <a:solidFill>
                <a:srgbClr val="FF0000"/>
              </a:solidFill>
            </a:endParaRPr>
          </a:p>
        </p:txBody>
      </p:sp>
      <p:sp>
        <p:nvSpPr>
          <p:cNvPr id="3" name="TextBox 2"/>
          <p:cNvSpPr txBox="1"/>
          <p:nvPr/>
        </p:nvSpPr>
        <p:spPr>
          <a:xfrm>
            <a:off x="179390" y="1268700"/>
            <a:ext cx="1529008" cy="523220"/>
          </a:xfrm>
          <a:prstGeom prst="rect">
            <a:avLst/>
          </a:prstGeom>
          <a:noFill/>
        </p:spPr>
        <p:txBody>
          <a:bodyPr wrap="none" rtlCol="0">
            <a:spAutoFit/>
          </a:bodyPr>
          <a:lstStyle/>
          <a:p>
            <a:r>
              <a:rPr lang="en-US" altLang="ko-KR" sz="2800" b="1" dirty="0" smtClean="0">
                <a:solidFill>
                  <a:srgbClr val="0070C0"/>
                </a:solidFill>
              </a:rPr>
              <a:t>Device A</a:t>
            </a:r>
            <a:endParaRPr lang="ko-KR" altLang="en-US" sz="2800" b="1" dirty="0">
              <a:solidFill>
                <a:srgbClr val="0070C0"/>
              </a:solidFill>
            </a:endParaRPr>
          </a:p>
        </p:txBody>
      </p:sp>
      <p:sp>
        <p:nvSpPr>
          <p:cNvPr id="32" name="TextBox 31"/>
          <p:cNvSpPr txBox="1"/>
          <p:nvPr/>
        </p:nvSpPr>
        <p:spPr>
          <a:xfrm>
            <a:off x="7507612" y="1268700"/>
            <a:ext cx="1527982" cy="523220"/>
          </a:xfrm>
          <a:prstGeom prst="rect">
            <a:avLst/>
          </a:prstGeom>
          <a:noFill/>
        </p:spPr>
        <p:txBody>
          <a:bodyPr wrap="none" rtlCol="0">
            <a:spAutoFit/>
          </a:bodyPr>
          <a:lstStyle/>
          <a:p>
            <a:r>
              <a:rPr lang="en-US" altLang="ko-KR" sz="2800" b="1" dirty="0" smtClean="0">
                <a:solidFill>
                  <a:srgbClr val="0070C0"/>
                </a:solidFill>
              </a:rPr>
              <a:t>Device B</a:t>
            </a:r>
            <a:endParaRPr lang="ko-KR" altLang="en-US" sz="2800" b="1" dirty="0">
              <a:solidFill>
                <a:srgbClr val="0070C0"/>
              </a:solidFill>
            </a:endParaRPr>
          </a:p>
        </p:txBody>
      </p:sp>
      <p:sp>
        <p:nvSpPr>
          <p:cNvPr id="4" name="왼쪽 중괄호 3"/>
          <p:cNvSpPr/>
          <p:nvPr/>
        </p:nvSpPr>
        <p:spPr bwMode="auto">
          <a:xfrm>
            <a:off x="1403560" y="1962370"/>
            <a:ext cx="360050" cy="193933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395420" y="2638649"/>
            <a:ext cx="896399" cy="646331"/>
          </a:xfrm>
          <a:prstGeom prst="rect">
            <a:avLst/>
          </a:prstGeom>
          <a:noFill/>
        </p:spPr>
        <p:txBody>
          <a:bodyPr wrap="none" rtlCol="0">
            <a:spAutoFit/>
          </a:bodyPr>
          <a:lstStyle/>
          <a:p>
            <a:r>
              <a:rPr lang="en-US" altLang="ko-KR" sz="1800" dirty="0" smtClean="0"/>
              <a:t>During </a:t>
            </a:r>
          </a:p>
          <a:p>
            <a:r>
              <a:rPr lang="en-US" altLang="ko-KR" sz="1800" dirty="0" smtClean="0"/>
              <a:t>peering</a:t>
            </a:r>
            <a:endParaRPr lang="ko-KR" altLang="en-US" sz="1800" dirty="0"/>
          </a:p>
        </p:txBody>
      </p:sp>
      <p:sp>
        <p:nvSpPr>
          <p:cNvPr id="33"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4</a:t>
            </a:fld>
            <a:endParaRPr lang="en-US" altLang="ko-KR"/>
          </a:p>
        </p:txBody>
      </p:sp>
    </p:spTree>
    <p:extLst>
      <p:ext uri="{BB962C8B-B14F-4D97-AF65-F5344CB8AC3E}">
        <p14:creationId xmlns:p14="http://schemas.microsoft.com/office/powerpoint/2010/main" val="3880022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Authentication</a:t>
            </a:r>
            <a:endParaRPr lang="en-US" altLang="zh-CN" dirty="0" smtClean="0">
              <a:ea typeface="宋体" pitchFamily="2" charset="-122"/>
            </a:endParaRPr>
          </a:p>
        </p:txBody>
      </p:sp>
      <p:sp>
        <p:nvSpPr>
          <p:cNvPr id="7" name="Content Placeholder 2"/>
          <p:cNvSpPr txBox="1">
            <a:spLocks/>
          </p:cNvSpPr>
          <p:nvPr/>
        </p:nvSpPr>
        <p:spPr bwMode="auto">
          <a:xfrm>
            <a:off x="539440" y="1916790"/>
            <a:ext cx="8425170"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Process of verifying ‘who’ is at</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the other end of the link</a:t>
            </a:r>
          </a:p>
          <a:p>
            <a:pPr marL="342900" indent="-342900">
              <a:spcBef>
                <a:spcPct val="20000"/>
              </a:spcBef>
              <a:buFontTx/>
              <a:buChar char="•"/>
            </a:pPr>
            <a:r>
              <a:rPr lang="en-US" altLang="zh-CN" sz="2400" kern="0" baseline="0" dirty="0" smtClean="0">
                <a:latin typeface="+mj-lt"/>
                <a:ea typeface="宋体" pitchFamily="2" charset="-122"/>
              </a:rPr>
              <a:t>Performed</a:t>
            </a:r>
            <a:r>
              <a:rPr lang="en-US" altLang="zh-CN" sz="2400" kern="0" dirty="0" smtClean="0">
                <a:latin typeface="+mj-lt"/>
                <a:ea typeface="宋体" pitchFamily="2" charset="-122"/>
              </a:rPr>
              <a:t> for devices (PAC_ADDR)</a:t>
            </a:r>
          </a:p>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Authentication</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is achieved based on the stored authentication key (AUTH_KEY) or by peering procedure (entering a PIN).</a:t>
            </a: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342900" indent="-342900">
              <a:spcBef>
                <a:spcPct val="20000"/>
              </a:spcBef>
              <a:buFontTx/>
              <a:buChar char="•"/>
            </a:pPr>
            <a:endParaRPr lang="en-US" altLang="zh-CN" sz="2400" kern="0" baseline="0" dirty="0">
              <a:latin typeface="+mj-lt"/>
              <a:ea typeface="宋体" pitchFamily="2" charset="-122"/>
            </a:endParaRPr>
          </a:p>
          <a:p>
            <a:pPr>
              <a:spcBef>
                <a:spcPct val="20000"/>
              </a:spcBef>
            </a:pP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t>
            </a:r>
            <a:endParaRPr kumimoji="0" lang="en-US" altLang="zh-CN" sz="2400" b="0" i="1"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1741799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 Chart for Authentication</a:t>
            </a:r>
            <a:endParaRPr lang="ko-KR" altLang="en-US" dirty="0"/>
          </a:p>
        </p:txBody>
      </p:sp>
      <p:sp>
        <p:nvSpPr>
          <p:cNvPr id="7" name="모서리가 둥근 직사각형 6"/>
          <p:cNvSpPr/>
          <p:nvPr/>
        </p:nvSpPr>
        <p:spPr bwMode="auto">
          <a:xfrm>
            <a:off x="3563860" y="177277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Authentication start</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8" name="다이아몬드 7"/>
          <p:cNvSpPr/>
          <p:nvPr/>
        </p:nvSpPr>
        <p:spPr bwMode="auto">
          <a:xfrm>
            <a:off x="3347830" y="234885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Already authenticated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9" name="다이아몬드 8"/>
          <p:cNvSpPr/>
          <p:nvPr/>
        </p:nvSpPr>
        <p:spPr bwMode="auto">
          <a:xfrm>
            <a:off x="3347830" y="335699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다이아몬드 9"/>
          <p:cNvSpPr/>
          <p:nvPr/>
        </p:nvSpPr>
        <p:spPr bwMode="auto">
          <a:xfrm>
            <a:off x="3347830" y="4365130"/>
            <a:ext cx="2016280" cy="72010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Peering allowed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1" name="직사각형 10"/>
          <p:cNvSpPr/>
          <p:nvPr/>
        </p:nvSpPr>
        <p:spPr bwMode="auto">
          <a:xfrm>
            <a:off x="3419840" y="5373270"/>
            <a:ext cx="1800250" cy="3600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Peering</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2" name="모서리가 둥근 직사각형 11"/>
          <p:cNvSpPr/>
          <p:nvPr/>
        </p:nvSpPr>
        <p:spPr bwMode="auto">
          <a:xfrm>
            <a:off x="3563860" y="594935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Authentication OK</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3" name="모서리가 둥근 직사각형 12"/>
          <p:cNvSpPr/>
          <p:nvPr/>
        </p:nvSpPr>
        <p:spPr bwMode="auto">
          <a:xfrm>
            <a:off x="1331550" y="5949350"/>
            <a:ext cx="1512210" cy="36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Authentication fail</a:t>
            </a:r>
            <a:endParaRPr kumimoji="0" lang="ko-KR" altLang="en-US" sz="1200" b="0" i="0" u="none" strike="noStrike" cap="none" normalizeH="0" baseline="0" dirty="0" smtClean="0">
              <a:ln>
                <a:noFill/>
              </a:ln>
              <a:solidFill>
                <a:schemeClr val="tx1"/>
              </a:solidFill>
              <a:effectLst/>
              <a:latin typeface="Times New Roman" pitchFamily="18" charset="0"/>
            </a:endParaRPr>
          </a:p>
        </p:txBody>
      </p:sp>
      <p:cxnSp>
        <p:nvCxnSpPr>
          <p:cNvPr id="15" name="직선 화살표 연결선 14"/>
          <p:cNvCxnSpPr/>
          <p:nvPr/>
        </p:nvCxnSpPr>
        <p:spPr bwMode="auto">
          <a:xfrm>
            <a:off x="4355970" y="2132820"/>
            <a:ext cx="0" cy="21603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직선 화살표 연결선 16"/>
          <p:cNvCxnSpPr>
            <a:endCxn id="9" idx="0"/>
          </p:cNvCxnSpPr>
          <p:nvPr/>
        </p:nvCxnSpPr>
        <p:spPr bwMode="auto">
          <a:xfrm>
            <a:off x="4355970" y="3068950"/>
            <a:ext cx="0"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직선 화살표 연결선 18"/>
          <p:cNvCxnSpPr>
            <a:endCxn id="10" idx="0"/>
          </p:cNvCxnSpPr>
          <p:nvPr/>
        </p:nvCxnSpPr>
        <p:spPr bwMode="auto">
          <a:xfrm flipH="1">
            <a:off x="4355970" y="4077090"/>
            <a:ext cx="2273"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0" name="직선 화살표 연결선 19"/>
          <p:cNvCxnSpPr/>
          <p:nvPr/>
        </p:nvCxnSpPr>
        <p:spPr bwMode="auto">
          <a:xfrm>
            <a:off x="4355970" y="5085230"/>
            <a:ext cx="0" cy="288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직선 화살표 연결선 23"/>
          <p:cNvCxnSpPr/>
          <p:nvPr/>
        </p:nvCxnSpPr>
        <p:spPr bwMode="auto">
          <a:xfrm>
            <a:off x="4358243" y="5733320"/>
            <a:ext cx="0" cy="21603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5" name="TextBox 24"/>
          <p:cNvSpPr txBox="1"/>
          <p:nvPr/>
        </p:nvSpPr>
        <p:spPr>
          <a:xfrm>
            <a:off x="3779890" y="3430759"/>
            <a:ext cx="1152160" cy="646331"/>
          </a:xfrm>
          <a:prstGeom prst="rect">
            <a:avLst/>
          </a:prstGeom>
          <a:noFill/>
        </p:spPr>
        <p:txBody>
          <a:bodyPr wrap="square" rtlCol="0">
            <a:spAutoFit/>
          </a:bodyPr>
          <a:lstStyle/>
          <a:p>
            <a:pPr algn="ctr"/>
            <a:r>
              <a:rPr lang="en-US" altLang="ko-KR" sz="1200" dirty="0">
                <a:latin typeface="+mj-lt"/>
              </a:rPr>
              <a:t>Link </a:t>
            </a:r>
            <a:r>
              <a:rPr lang="en-US" altLang="ko-KR" sz="1200" dirty="0" smtClean="0">
                <a:latin typeface="+mj-lt"/>
              </a:rPr>
              <a:t>key (</a:t>
            </a:r>
            <a:r>
              <a:rPr lang="en-US" altLang="ko-KR" sz="1200" dirty="0">
                <a:latin typeface="+mj-lt"/>
              </a:rPr>
              <a:t>AUTH_KEY) </a:t>
            </a:r>
            <a:r>
              <a:rPr lang="en-US" altLang="ko-KR" sz="1200" dirty="0" smtClean="0">
                <a:latin typeface="+mj-lt"/>
              </a:rPr>
              <a:t>available</a:t>
            </a:r>
            <a:endParaRPr lang="ko-KR" altLang="en-US" sz="1200" dirty="0">
              <a:latin typeface="+mj-lt"/>
            </a:endParaRPr>
          </a:p>
        </p:txBody>
      </p:sp>
      <p:sp>
        <p:nvSpPr>
          <p:cNvPr id="26" name="TextBox 25"/>
          <p:cNvSpPr txBox="1"/>
          <p:nvPr/>
        </p:nvSpPr>
        <p:spPr>
          <a:xfrm>
            <a:off x="4499990" y="3087201"/>
            <a:ext cx="383438" cy="307777"/>
          </a:xfrm>
          <a:prstGeom prst="rect">
            <a:avLst/>
          </a:prstGeom>
          <a:noFill/>
        </p:spPr>
        <p:txBody>
          <a:bodyPr wrap="none" rtlCol="0">
            <a:spAutoFit/>
          </a:bodyPr>
          <a:lstStyle/>
          <a:p>
            <a:r>
              <a:rPr lang="en-US" altLang="ko-KR" sz="1400" dirty="0" smtClean="0"/>
              <a:t>no</a:t>
            </a:r>
            <a:endParaRPr lang="ko-KR" altLang="en-US" sz="1400" dirty="0"/>
          </a:p>
        </p:txBody>
      </p:sp>
      <p:sp>
        <p:nvSpPr>
          <p:cNvPr id="27" name="TextBox 26"/>
          <p:cNvSpPr txBox="1"/>
          <p:nvPr/>
        </p:nvSpPr>
        <p:spPr>
          <a:xfrm>
            <a:off x="4499990" y="4077090"/>
            <a:ext cx="383438" cy="307777"/>
          </a:xfrm>
          <a:prstGeom prst="rect">
            <a:avLst/>
          </a:prstGeom>
          <a:noFill/>
        </p:spPr>
        <p:txBody>
          <a:bodyPr wrap="none" rtlCol="0">
            <a:spAutoFit/>
          </a:bodyPr>
          <a:lstStyle/>
          <a:p>
            <a:r>
              <a:rPr lang="en-US" altLang="ko-KR" sz="1400" dirty="0" smtClean="0"/>
              <a:t>no</a:t>
            </a:r>
            <a:endParaRPr lang="ko-KR" altLang="en-US" sz="1400" dirty="0"/>
          </a:p>
        </p:txBody>
      </p:sp>
      <p:sp>
        <p:nvSpPr>
          <p:cNvPr id="28" name="TextBox 27"/>
          <p:cNvSpPr txBox="1"/>
          <p:nvPr/>
        </p:nvSpPr>
        <p:spPr>
          <a:xfrm>
            <a:off x="2915770" y="4376171"/>
            <a:ext cx="383438" cy="307777"/>
          </a:xfrm>
          <a:prstGeom prst="rect">
            <a:avLst/>
          </a:prstGeom>
          <a:noFill/>
        </p:spPr>
        <p:txBody>
          <a:bodyPr wrap="none" rtlCol="0">
            <a:spAutoFit/>
          </a:bodyPr>
          <a:lstStyle/>
          <a:p>
            <a:r>
              <a:rPr lang="en-US" altLang="ko-KR" sz="1400" dirty="0" smtClean="0"/>
              <a:t>no</a:t>
            </a:r>
            <a:endParaRPr lang="ko-KR" altLang="en-US" sz="1400" dirty="0"/>
          </a:p>
        </p:txBody>
      </p:sp>
      <p:cxnSp>
        <p:nvCxnSpPr>
          <p:cNvPr id="30" name="꺾인 연결선 29"/>
          <p:cNvCxnSpPr>
            <a:stCxn id="10" idx="1"/>
            <a:endCxn id="13" idx="0"/>
          </p:cNvCxnSpPr>
          <p:nvPr/>
        </p:nvCxnSpPr>
        <p:spPr bwMode="auto">
          <a:xfrm rot="10800000" flipV="1">
            <a:off x="2087656" y="4725180"/>
            <a:ext cx="1260175" cy="1224170"/>
          </a:xfrm>
          <a:prstGeom prst="bentConnector2">
            <a:avLst/>
          </a:prstGeom>
          <a:solidFill>
            <a:schemeClr val="accent1"/>
          </a:solidFill>
          <a:ln w="12700" cap="flat" cmpd="sng" algn="ctr">
            <a:solidFill>
              <a:schemeClr val="tx1"/>
            </a:solidFill>
            <a:prstDash val="solid"/>
            <a:round/>
            <a:headEnd type="none" w="sm" len="sm"/>
            <a:tailEnd type="arrow"/>
          </a:ln>
          <a:effectLst/>
        </p:spPr>
      </p:cxnSp>
      <p:cxnSp>
        <p:nvCxnSpPr>
          <p:cNvPr id="32" name="직선 연결선 31"/>
          <p:cNvCxnSpPr>
            <a:stCxn id="11" idx="1"/>
          </p:cNvCxnSpPr>
          <p:nvPr/>
        </p:nvCxnSpPr>
        <p:spPr bwMode="auto">
          <a:xfrm flipH="1">
            <a:off x="2087655" y="5553295"/>
            <a:ext cx="133218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TextBox 32"/>
          <p:cNvSpPr txBox="1"/>
          <p:nvPr/>
        </p:nvSpPr>
        <p:spPr>
          <a:xfrm>
            <a:off x="2884366" y="5240291"/>
            <a:ext cx="413896" cy="307777"/>
          </a:xfrm>
          <a:prstGeom prst="rect">
            <a:avLst/>
          </a:prstGeom>
          <a:noFill/>
        </p:spPr>
        <p:txBody>
          <a:bodyPr wrap="none" rtlCol="0">
            <a:spAutoFit/>
          </a:bodyPr>
          <a:lstStyle/>
          <a:p>
            <a:r>
              <a:rPr lang="en-US" altLang="ko-KR" sz="1400" dirty="0" smtClean="0"/>
              <a:t>fail</a:t>
            </a:r>
            <a:endParaRPr lang="ko-KR" altLang="en-US" sz="1400" dirty="0"/>
          </a:p>
        </p:txBody>
      </p:sp>
      <p:cxnSp>
        <p:nvCxnSpPr>
          <p:cNvPr id="39" name="꺾인 연결선 38"/>
          <p:cNvCxnSpPr>
            <a:stCxn id="8" idx="3"/>
          </p:cNvCxnSpPr>
          <p:nvPr/>
        </p:nvCxnSpPr>
        <p:spPr bwMode="auto">
          <a:xfrm flipH="1">
            <a:off x="4358243" y="2708900"/>
            <a:ext cx="1005867" cy="3132435"/>
          </a:xfrm>
          <a:prstGeom prst="bentConnector4">
            <a:avLst>
              <a:gd name="adj1" fmla="val -108720"/>
              <a:gd name="adj2" fmla="val 99929"/>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5508130" y="2359891"/>
            <a:ext cx="463588" cy="307777"/>
          </a:xfrm>
          <a:prstGeom prst="rect">
            <a:avLst/>
          </a:prstGeom>
          <a:noFill/>
        </p:spPr>
        <p:txBody>
          <a:bodyPr wrap="none" rtlCol="0">
            <a:spAutoFit/>
          </a:bodyPr>
          <a:lstStyle/>
          <a:p>
            <a:r>
              <a:rPr lang="en-US" altLang="ko-KR" sz="1400" dirty="0" smtClean="0"/>
              <a:t>yes</a:t>
            </a:r>
            <a:endParaRPr lang="ko-KR" altLang="en-US" sz="1400" dirty="0"/>
          </a:p>
        </p:txBody>
      </p:sp>
      <p:sp>
        <p:nvSpPr>
          <p:cNvPr id="46" name="TextBox 45"/>
          <p:cNvSpPr txBox="1"/>
          <p:nvPr/>
        </p:nvSpPr>
        <p:spPr>
          <a:xfrm>
            <a:off x="4474342" y="5060266"/>
            <a:ext cx="463588" cy="307777"/>
          </a:xfrm>
          <a:prstGeom prst="rect">
            <a:avLst/>
          </a:prstGeom>
          <a:noFill/>
        </p:spPr>
        <p:txBody>
          <a:bodyPr wrap="none" rtlCol="0">
            <a:spAutoFit/>
          </a:bodyPr>
          <a:lstStyle/>
          <a:p>
            <a:r>
              <a:rPr lang="en-US" altLang="ko-KR" sz="1400" dirty="0" smtClean="0"/>
              <a:t>yes</a:t>
            </a:r>
            <a:endParaRPr lang="ko-KR" altLang="en-US" sz="1400" dirty="0"/>
          </a:p>
        </p:txBody>
      </p:sp>
      <p:sp>
        <p:nvSpPr>
          <p:cNvPr id="47" name="TextBox 46"/>
          <p:cNvSpPr txBox="1"/>
          <p:nvPr/>
        </p:nvSpPr>
        <p:spPr>
          <a:xfrm>
            <a:off x="4017416" y="5672351"/>
            <a:ext cx="373820" cy="307777"/>
          </a:xfrm>
          <a:prstGeom prst="rect">
            <a:avLst/>
          </a:prstGeom>
          <a:noFill/>
        </p:spPr>
        <p:txBody>
          <a:bodyPr wrap="none" rtlCol="0">
            <a:spAutoFit/>
          </a:bodyPr>
          <a:lstStyle/>
          <a:p>
            <a:r>
              <a:rPr lang="en-US" altLang="ko-KR" sz="1400" dirty="0" smtClean="0"/>
              <a:t>ok</a:t>
            </a:r>
            <a:endParaRPr lang="ko-KR" altLang="en-US" sz="1400" dirty="0"/>
          </a:p>
        </p:txBody>
      </p:sp>
      <p:cxnSp>
        <p:nvCxnSpPr>
          <p:cNvPr id="49" name="직선 연결선 48"/>
          <p:cNvCxnSpPr>
            <a:stCxn id="9" idx="3"/>
          </p:cNvCxnSpPr>
          <p:nvPr/>
        </p:nvCxnSpPr>
        <p:spPr bwMode="auto">
          <a:xfrm>
            <a:off x="5364110" y="3717040"/>
            <a:ext cx="108015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5508130" y="3440041"/>
            <a:ext cx="463588" cy="307777"/>
          </a:xfrm>
          <a:prstGeom prst="rect">
            <a:avLst/>
          </a:prstGeom>
          <a:noFill/>
        </p:spPr>
        <p:txBody>
          <a:bodyPr wrap="none" rtlCol="0">
            <a:spAutoFit/>
          </a:bodyPr>
          <a:lstStyle/>
          <a:p>
            <a:r>
              <a:rPr lang="en-US" altLang="ko-KR" sz="1400" dirty="0" smtClean="0"/>
              <a:t>yes</a:t>
            </a:r>
            <a:endParaRPr lang="ko-KR" altLang="en-US" sz="1400" dirty="0"/>
          </a:p>
        </p:txBody>
      </p:sp>
      <p:sp>
        <p:nvSpPr>
          <p:cNvPr id="31"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2341814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err="1" smtClean="0">
                <a:ea typeface="宋体" pitchFamily="2" charset="-122"/>
              </a:rPr>
              <a:t>Infrastructureless</a:t>
            </a:r>
            <a:r>
              <a:rPr lang="en-US" altLang="zh-CN" dirty="0" smtClean="0">
                <a:ea typeface="宋体" pitchFamily="2" charset="-122"/>
              </a:rPr>
              <a:t> Architecture</a:t>
            </a:r>
          </a:p>
        </p:txBody>
      </p:sp>
      <p:sp>
        <p:nvSpPr>
          <p:cNvPr id="10243" name="Content Placeholder 2"/>
          <p:cNvSpPr>
            <a:spLocks noGrp="1"/>
          </p:cNvSpPr>
          <p:nvPr>
            <p:ph idx="1"/>
          </p:nvPr>
        </p:nvSpPr>
        <p:spPr>
          <a:xfrm>
            <a:off x="685800" y="1524000"/>
            <a:ext cx="7772400" cy="4353340"/>
          </a:xfrm>
        </p:spPr>
        <p:txBody>
          <a:bodyPr/>
          <a:lstStyle/>
          <a:p>
            <a:pPr>
              <a:buFont typeface="Arial" panose="020B0604020202020204" pitchFamily="34" charset="0"/>
              <a:buChar char="•"/>
            </a:pPr>
            <a:r>
              <a:rPr lang="en-US" altLang="zh-CN" dirty="0" smtClean="0">
                <a:latin typeface="+mj-lt"/>
                <a:ea typeface="宋体" pitchFamily="2" charset="-122"/>
              </a:rPr>
              <a:t>Authentication between PDs is done using PIN, or certificate issued by the third party</a:t>
            </a:r>
            <a:endParaRPr lang="en-US" altLang="zh-CN" sz="2400" dirty="0" smtClean="0">
              <a:latin typeface="+mj-lt"/>
              <a:ea typeface="宋体" pitchFamily="2" charset="-122"/>
            </a:endParaRPr>
          </a:p>
          <a:p>
            <a:pPr marL="752475" lvl="1" indent="-352425">
              <a:buFont typeface="Arial" panose="020B0604020202020204" pitchFamily="34" charset="0"/>
              <a:buChar char="•"/>
            </a:pPr>
            <a:r>
              <a:rPr lang="en-US" altLang="zh-CN" sz="2200" dirty="0" err="1" smtClean="0">
                <a:latin typeface="+mj-lt"/>
                <a:ea typeface="宋体" pitchFamily="2" charset="-122"/>
              </a:rPr>
              <a:t>Cf</a:t>
            </a:r>
            <a:r>
              <a:rPr lang="en-US" altLang="zh-CN" sz="22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a:buFont typeface="Arial" panose="020B0604020202020204" pitchFamily="34" charset="0"/>
              <a:buChar char="•"/>
            </a:pPr>
            <a:r>
              <a:rPr lang="en-US" altLang="zh-CN" sz="2000" dirty="0" smtClean="0">
                <a:latin typeface="+mj-lt"/>
                <a:ea typeface="宋体" pitchFamily="2" charset="-122"/>
              </a:rPr>
              <a:t>PIN establishment issue</a:t>
            </a:r>
          </a:p>
          <a:p>
            <a:pPr lvl="1">
              <a:buFont typeface="Arial" panose="020B0604020202020204" pitchFamily="34" charset="0"/>
              <a:buChar char="•"/>
            </a:pPr>
            <a:r>
              <a:rPr lang="en-US" altLang="zh-CN" sz="2000" dirty="0" smtClean="0">
                <a:latin typeface="+mj-lt"/>
                <a:ea typeface="宋体" pitchFamily="2" charset="-122"/>
              </a:rPr>
              <a:t>(1) offline establishment </a:t>
            </a:r>
          </a:p>
          <a:p>
            <a:pPr lvl="1">
              <a:buFont typeface="Arial" panose="020B0604020202020204" pitchFamily="34" charset="0"/>
              <a:buChar char="•"/>
            </a:pPr>
            <a:r>
              <a:rPr lang="en-US" altLang="zh-CN" sz="2000" b="1" dirty="0" smtClean="0">
                <a:latin typeface="+mj-lt"/>
                <a:ea typeface="宋体" pitchFamily="2" charset="-122"/>
              </a:rPr>
              <a:t>(2) online establishment</a:t>
            </a:r>
          </a:p>
          <a:p>
            <a:pPr marL="857250" lvl="2" indent="0">
              <a:buNone/>
            </a:pPr>
            <a:r>
              <a:rPr lang="en-US" altLang="zh-CN" sz="1600" b="1" dirty="0" smtClean="0">
                <a:latin typeface="+mj-lt"/>
                <a:ea typeface="宋体" pitchFamily="2" charset="-122"/>
                <a:sym typeface="Wingdings" panose="05000000000000000000" pitchFamily="2" charset="2"/>
              </a:rPr>
              <a:t>  </a:t>
            </a:r>
            <a:r>
              <a:rPr lang="en-US" altLang="zh-CN" sz="1600" dirty="0" smtClean="0">
                <a:latin typeface="+mj-lt"/>
                <a:ea typeface="宋体" pitchFamily="2" charset="-122"/>
                <a:sym typeface="Wingdings" panose="05000000000000000000" pitchFamily="2" charset="2"/>
              </a:rPr>
              <a:t>It is not secure against the man-in-the-middle attack and replay attack.</a:t>
            </a:r>
            <a:endParaRPr lang="en-US" altLang="zh-CN" sz="1600" b="1"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20"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3119293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between PDs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pic>
        <p:nvPicPr>
          <p:cNvPr id="5" name="그림 4" descr="C:\Users\PC\Desktop\그림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1556792"/>
            <a:ext cx="7344816" cy="4619476"/>
          </a:xfrm>
          <a:prstGeom prst="rect">
            <a:avLst/>
          </a:prstGeom>
          <a:noFill/>
          <a:ln>
            <a:noFill/>
          </a:ln>
        </p:spPr>
      </p:pic>
    </p:spTree>
    <p:extLst>
      <p:ext uri="{BB962C8B-B14F-4D97-AF65-F5344CB8AC3E}">
        <p14:creationId xmlns:p14="http://schemas.microsoft.com/office/powerpoint/2010/main" val="1819004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a:t>
            </a:r>
            <a:r>
              <a:rPr lang="en-US" altLang="ko-KR" dirty="0" smtClean="0"/>
              <a:t>Infrastructure</a:t>
            </a:r>
            <a:endParaRPr lang="ko-KR" altLang="en-US" dirty="0"/>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p:txBody>
              <a:bodyPr/>
              <a:lstStyle/>
              <a:p>
                <a:r>
                  <a:rPr lang="en-US" altLang="ko-KR" dirty="0" smtClean="0"/>
                  <a:t>Function </a:t>
                </a:r>
                <a:r>
                  <a:rPr lang="en-US" altLang="ko-KR" dirty="0" smtClean="0"/>
                  <a:t>and parameter</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𝐵</m:t>
                        </m:r>
                      </m:sub>
                    </m:sSub>
                  </m:oMath>
                </a14:m>
                <a:r>
                  <a:rPr lang="en-US" altLang="ko-KR" dirty="0"/>
                  <a:t>: A information of device B</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t>: A </a:t>
                </a:r>
                <a:r>
                  <a:rPr lang="en-US" altLang="ko-KR" dirty="0" smtClean="0"/>
                  <a:t>sequence </a:t>
                </a:r>
                <a:r>
                  <a:rPr lang="en-US" altLang="ko-KR" dirty="0"/>
                  <a:t>number 	</a:t>
                </a:r>
                <a:endParaRPr lang="en-US" altLang="ko-KR" dirty="0" smtClean="0"/>
              </a:p>
              <a:p>
                <a:pPr lvl="1"/>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b="0" dirty="0" smtClean="0"/>
                  <a:t>: 128-bit random number</a:t>
                </a:r>
              </a:p>
              <a:p>
                <a:pPr lvl="1"/>
                <a14:m>
                  <m:oMath xmlns:m="http://schemas.openxmlformats.org/officeDocument/2006/math">
                    <m:r>
                      <a:rPr lang="en-US" altLang="ko-KR" b="0" i="1" smtClean="0">
                        <a:latin typeface="Cambria Math"/>
                      </a:rPr>
                      <m:t>𝑀𝐼𝐶</m:t>
                    </m:r>
                  </m:oMath>
                </a14:m>
                <a:r>
                  <a:rPr lang="en-US" altLang="ko-KR" dirty="0"/>
                  <a:t>: </a:t>
                </a:r>
                <a:r>
                  <a:rPr lang="en-US" altLang="ko-KR" dirty="0" smtClean="0"/>
                  <a:t>Message integrity code</a:t>
                </a:r>
              </a:p>
              <a:p>
                <a:endParaRPr lang="ko-KR" altLang="en-US" dirty="0"/>
              </a:p>
            </p:txBody>
          </p:sp>
        </mc:Choice>
        <mc:Fallback>
          <p:sp>
            <p:nvSpPr>
              <p:cNvPr id="3" name="내용 개체 틀 2"/>
              <p:cNvSpPr>
                <a:spLocks noGrp="1" noRot="1" noChangeAspect="1" noMove="1" noResize="1" noEditPoints="1" noAdjustHandles="1" noChangeArrowheads="1" noChangeShapeType="1" noTextEdit="1"/>
              </p:cNvSpPr>
              <p:nvPr>
                <p:ph idx="1"/>
              </p:nvPr>
            </p:nvSpPr>
            <p:spPr>
              <a:blipFill rotWithShape="0">
                <a:blip r:embed="rId3"/>
                <a:stretch>
                  <a:fillRect l="-1098" t="-940"/>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spTree>
    <p:extLst>
      <p:ext uri="{BB962C8B-B14F-4D97-AF65-F5344CB8AC3E}">
        <p14:creationId xmlns:p14="http://schemas.microsoft.com/office/powerpoint/2010/main" val="2667365060"/>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40943</TotalTime>
  <Words>507</Words>
  <Application>Microsoft Office PowerPoint</Application>
  <PresentationFormat>화면 슬라이드 쇼(4:3)</PresentationFormat>
  <Paragraphs>145</Paragraphs>
  <Slides>10</Slides>
  <Notes>10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10</vt:i4>
      </vt:variant>
    </vt:vector>
  </HeadingPairs>
  <TitlesOfParts>
    <vt:vector size="19" baseType="lpstr">
      <vt:lpstr>ＭＳ Ｐゴシック</vt:lpstr>
      <vt:lpstr>宋体</vt:lpstr>
      <vt:lpstr>굴림</vt:lpstr>
      <vt:lpstr>맑은 고딕</vt:lpstr>
      <vt:lpstr>Arial</vt:lpstr>
      <vt:lpstr>Cambria Math</vt:lpstr>
      <vt:lpstr>Times New Roman</vt:lpstr>
      <vt:lpstr>Wingdings</vt:lpstr>
      <vt:lpstr>IEEE-P802_15</vt:lpstr>
      <vt:lpstr>PowerPoint 프레젠테이션</vt:lpstr>
      <vt:lpstr>MAC security for IEEE 802.15.8 PAC</vt:lpstr>
      <vt:lpstr>Security Parameters</vt:lpstr>
      <vt:lpstr>Key Derivation</vt:lpstr>
      <vt:lpstr>Authentication</vt:lpstr>
      <vt:lpstr>Flow Chart for Authentication</vt:lpstr>
      <vt:lpstr>Infrastructureless Architecture</vt:lpstr>
      <vt:lpstr>Authentication between PDs</vt:lpstr>
      <vt:lpstr>Authentication without Infrastructure</vt:lpstr>
      <vt:lpstr>Conclusion</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WSNA-PC</cp:lastModifiedBy>
  <cp:revision>211</cp:revision>
  <cp:lastPrinted>1998-02-10T13:28:06Z</cp:lastPrinted>
  <dcterms:created xsi:type="dcterms:W3CDTF">2007-11-11T16:49:01Z</dcterms:created>
  <dcterms:modified xsi:type="dcterms:W3CDTF">2015-04-22T23:40:35Z</dcterms:modified>
</cp:coreProperties>
</file>