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0" r:id="rId4"/>
    <p:sldId id="261" r:id="rId5"/>
    <p:sldId id="264" r:id="rId6"/>
    <p:sldId id="262" r:id="rId7"/>
    <p:sldId id="263" r:id="rId8"/>
  </p:sldIdLst>
  <p:sldSz cx="9144000" cy="6858000" type="screen4x3"/>
  <p:notesSz cx="9280525" cy="6934200"/>
  <p:embeddedFontLst>
    <p:embeddedFont>
      <p:font typeface="MS Mincho" panose="02020609040205080304" pitchFamily="49" charset="-128"/>
      <p:regular r:id="rId11"/>
    </p:embeddedFont>
    <p:embeddedFont>
      <p:font typeface="Calibri" panose="020F0502020204030204" pitchFamily="34" charset="0"/>
      <p:regular r:id="rId12"/>
      <p:bold r:id="rId13"/>
      <p:italic r:id="rId14"/>
      <p:boldItalic r:id="rId15"/>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17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5" Type="http://schemas.openxmlformats.org/officeDocument/2006/relationships/slide" Target="slides/slide3.xml"/><Relationship Id="rId15" Type="http://schemas.openxmlformats.org/officeDocument/2006/relationships/font" Target="fonts/font5.fntdata"/><Relationship Id="rId10" Type="http://schemas.openxmlformats.org/officeDocument/2006/relationships/handoutMaster" Target="handoutMasters/handoutMaster1.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April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802.15-15-0311-00-0008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April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April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[Resource slot </a:t>
            </a:r>
            <a:r>
              <a:rPr lang="en-US" altLang="en-US" sz="1600" dirty="0">
                <a:solidFill>
                  <a:schemeClr val="tx2"/>
                </a:solidFill>
                <a:latin typeface="Times New Roman" pitchFamily="18" charset="0"/>
              </a:rPr>
              <a:t>request </a:t>
            </a:r>
            <a:r>
              <a:rPr lang="en-US" altLang="en-US" sz="1600" dirty="0" smtClean="0">
                <a:solidFill>
                  <a:schemeClr val="tx2"/>
                </a:solidFill>
                <a:latin typeface="Times New Roman" pitchFamily="18" charset="0"/>
              </a:rPr>
              <a:t>command text]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April </a:t>
            </a:r>
            <a:r>
              <a:rPr lang="en-US" altLang="en-US" sz="1600" dirty="0" smtClean="0">
                <a:solidFill>
                  <a:schemeClr val="tx2"/>
                </a:solidFill>
                <a:latin typeface="Times New Roman" pitchFamily="18" charset="0"/>
              </a:rPr>
              <a:t>21st</a:t>
            </a:r>
            <a:r>
              <a:rPr lang="en-US" altLang="en-US" sz="1600" dirty="0" smtClean="0">
                <a:solidFill>
                  <a:schemeClr val="tx2"/>
                </a:solidFill>
                <a:latin typeface="Times New Roman" pitchFamily="18" charset="0"/>
              </a:rPr>
              <a:t>, </a:t>
            </a:r>
            <a:r>
              <a:rPr lang="en-US" altLang="en-US" sz="1600" dirty="0">
                <a:solidFill>
                  <a:schemeClr val="tx2"/>
                </a:solidFill>
                <a:latin typeface="Times New Roman" pitchFamily="18" charset="0"/>
              </a:rPr>
              <a:t>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err="1">
                <a:latin typeface="Times New Roman" pitchFamily="18" charset="0"/>
              </a:rPr>
              <a:t>ReS</a:t>
            </a:r>
            <a:r>
              <a:rPr lang="en-US" altLang="en-US" dirty="0">
                <a:latin typeface="Times New Roman" pitchFamily="18" charset="0"/>
              </a:rPr>
              <a:t> request command text</a:t>
            </a:r>
            <a:endParaRPr lang="en-US" dirty="0"/>
          </a:p>
        </p:txBody>
      </p:sp>
      <p:sp>
        <p:nvSpPr>
          <p:cNvPr id="6" name="Content Placeholder 5"/>
          <p:cNvSpPr>
            <a:spLocks noGrp="1"/>
          </p:cNvSpPr>
          <p:nvPr>
            <p:ph idx="1"/>
          </p:nvPr>
        </p:nvSpPr>
        <p:spPr/>
        <p:txBody>
          <a:bodyPr/>
          <a:lstStyle/>
          <a:p>
            <a:r>
              <a:rPr lang="en-US" sz="2400" dirty="0" smtClean="0">
                <a:latin typeface="+mj-lt"/>
              </a:rPr>
              <a:t>5.3.9 </a:t>
            </a:r>
            <a:r>
              <a:rPr lang="en-US" sz="2400" strike="sngStrike" dirty="0" smtClean="0">
                <a:latin typeface="+mj-lt"/>
              </a:rPr>
              <a:t>GTS</a:t>
            </a:r>
            <a:r>
              <a:rPr lang="en-US" sz="2400" dirty="0" smtClean="0">
                <a:latin typeface="+mj-lt"/>
              </a:rPr>
              <a:t> </a:t>
            </a:r>
            <a:r>
              <a:rPr lang="en-US" altLang="en-US" sz="2400" b="1" dirty="0" err="1" smtClean="0">
                <a:solidFill>
                  <a:schemeClr val="tx2"/>
                </a:solidFill>
                <a:latin typeface="Times New Roman" pitchFamily="18" charset="0"/>
              </a:rPr>
              <a:t>ReS</a:t>
            </a:r>
            <a:r>
              <a:rPr lang="en-US" altLang="en-US" sz="2400" dirty="0" smtClean="0">
                <a:solidFill>
                  <a:schemeClr val="tx2"/>
                </a:solidFill>
                <a:latin typeface="Times New Roman" pitchFamily="18" charset="0"/>
              </a:rPr>
              <a:t>  </a:t>
            </a:r>
            <a:r>
              <a:rPr lang="en-US" altLang="en-US" sz="2400" dirty="0">
                <a:solidFill>
                  <a:schemeClr val="tx2"/>
                </a:solidFill>
                <a:latin typeface="Times New Roman" pitchFamily="18" charset="0"/>
              </a:rPr>
              <a:t>request </a:t>
            </a:r>
            <a:r>
              <a:rPr lang="en-US" altLang="en-US" sz="2400" dirty="0" smtClean="0">
                <a:solidFill>
                  <a:schemeClr val="tx2"/>
                </a:solidFill>
                <a:latin typeface="Times New Roman" pitchFamily="18" charset="0"/>
              </a:rPr>
              <a:t>command</a:t>
            </a:r>
            <a:r>
              <a:rPr lang="en-US" sz="1800" dirty="0" smtClean="0">
                <a:latin typeface="+mj-lt"/>
              </a:rPr>
              <a:t> </a:t>
            </a:r>
          </a:p>
          <a:p>
            <a:pPr lvl="1"/>
            <a:r>
              <a:rPr lang="en-US" sz="1800" dirty="0">
                <a:latin typeface="+mj-lt"/>
              </a:rPr>
              <a:t>The </a:t>
            </a:r>
            <a:r>
              <a:rPr lang="en-US" sz="1800" strike="sngStrike" dirty="0" smtClean="0">
                <a:latin typeface="+mj-lt"/>
              </a:rPr>
              <a:t>GTS</a:t>
            </a:r>
            <a:r>
              <a:rPr lang="en-US" sz="1800" dirty="0" smtClean="0">
                <a:latin typeface="+mj-lt"/>
              </a:rPr>
              <a:t> </a:t>
            </a:r>
            <a:r>
              <a:rPr lang="en-US" sz="1800" b="1" dirty="0" err="1" smtClean="0">
                <a:latin typeface="+mj-lt"/>
              </a:rPr>
              <a:t>ReS</a:t>
            </a:r>
            <a:r>
              <a:rPr lang="en-US" sz="1800" dirty="0" smtClean="0">
                <a:latin typeface="+mj-lt"/>
              </a:rPr>
              <a:t> request </a:t>
            </a:r>
            <a:r>
              <a:rPr lang="en-US" sz="1800" dirty="0">
                <a:latin typeface="+mj-lt"/>
              </a:rPr>
              <a:t>command is used by </a:t>
            </a:r>
            <a:r>
              <a:rPr lang="en-US" sz="1800" strike="sngStrike" dirty="0">
                <a:latin typeface="+mj-lt"/>
              </a:rPr>
              <a:t>an </a:t>
            </a:r>
            <a:r>
              <a:rPr lang="en-US" sz="1800" strike="sngStrike" dirty="0" smtClean="0">
                <a:latin typeface="+mj-lt"/>
              </a:rPr>
              <a:t>associated device </a:t>
            </a:r>
            <a:r>
              <a:rPr lang="en-US" sz="1800" b="1" dirty="0" smtClean="0">
                <a:latin typeface="+mj-lt"/>
              </a:rPr>
              <a:t>a peered PD </a:t>
            </a:r>
            <a:r>
              <a:rPr lang="en-US" sz="1800" dirty="0" smtClean="0">
                <a:latin typeface="+mj-lt"/>
              </a:rPr>
              <a:t>that </a:t>
            </a:r>
            <a:r>
              <a:rPr lang="en-US" sz="1800" dirty="0">
                <a:latin typeface="+mj-lt"/>
              </a:rPr>
              <a:t>is requesting the allocation of a new </a:t>
            </a:r>
            <a:r>
              <a:rPr lang="en-US" sz="1800" strike="sngStrike" dirty="0" smtClean="0">
                <a:latin typeface="+mj-lt"/>
              </a:rPr>
              <a:t>GTS</a:t>
            </a:r>
            <a:r>
              <a:rPr lang="en-US" sz="1800" dirty="0" smtClean="0">
                <a:latin typeface="+mj-lt"/>
              </a:rPr>
              <a:t> </a:t>
            </a:r>
            <a:r>
              <a:rPr lang="en-US" sz="1800" b="1" dirty="0" err="1" smtClean="0">
                <a:latin typeface="+mj-lt"/>
              </a:rPr>
              <a:t>ReS</a:t>
            </a:r>
            <a:r>
              <a:rPr lang="en-US" sz="1800" dirty="0" smtClean="0">
                <a:latin typeface="+mj-lt"/>
              </a:rPr>
              <a:t> or the </a:t>
            </a:r>
            <a:r>
              <a:rPr lang="en-US" sz="1800" dirty="0" err="1">
                <a:latin typeface="+mj-lt"/>
              </a:rPr>
              <a:t>deallocation</a:t>
            </a:r>
            <a:r>
              <a:rPr lang="en-US" sz="1800" dirty="0">
                <a:latin typeface="+mj-lt"/>
              </a:rPr>
              <a:t> of an existing </a:t>
            </a:r>
            <a:r>
              <a:rPr lang="en-US" sz="1800" strike="sngStrike" dirty="0" smtClean="0">
                <a:latin typeface="+mj-lt"/>
              </a:rPr>
              <a:t>GTS</a:t>
            </a:r>
            <a:r>
              <a:rPr lang="en-US" sz="1800" dirty="0" smtClean="0">
                <a:latin typeface="+mj-lt"/>
              </a:rPr>
              <a:t> </a:t>
            </a:r>
            <a:r>
              <a:rPr lang="en-US" sz="1800" b="1" dirty="0" err="1" smtClean="0">
                <a:latin typeface="+mj-lt"/>
              </a:rPr>
              <a:t>ReS.</a:t>
            </a:r>
            <a:r>
              <a:rPr lang="en-US" sz="1800" dirty="0" smtClean="0">
                <a:latin typeface="+mj-lt"/>
              </a:rPr>
              <a:t> </a:t>
            </a:r>
            <a:r>
              <a:rPr lang="en-US" sz="1800" strike="sngStrike" dirty="0" smtClean="0">
                <a:latin typeface="+mj-lt"/>
              </a:rPr>
              <a:t>from </a:t>
            </a:r>
            <a:r>
              <a:rPr lang="en-US" sz="1800" strike="sngStrike" dirty="0">
                <a:latin typeface="+mj-lt"/>
              </a:rPr>
              <a:t>the PAN coordinator. </a:t>
            </a:r>
            <a:r>
              <a:rPr lang="en-US" sz="1800" dirty="0">
                <a:latin typeface="+mj-lt"/>
              </a:rPr>
              <a:t>Only </a:t>
            </a:r>
            <a:r>
              <a:rPr lang="en-US" sz="1800" strike="sngStrike" dirty="0">
                <a:latin typeface="+mj-lt"/>
              </a:rPr>
              <a:t>devices</a:t>
            </a:r>
            <a:r>
              <a:rPr lang="en-US" sz="1800" dirty="0">
                <a:latin typeface="+mj-lt"/>
              </a:rPr>
              <a:t> </a:t>
            </a:r>
            <a:r>
              <a:rPr lang="en-US" sz="1800" b="1" dirty="0" smtClean="0">
                <a:latin typeface="+mj-lt"/>
              </a:rPr>
              <a:t>PDs</a:t>
            </a:r>
            <a:r>
              <a:rPr lang="en-US" sz="1800" dirty="0" smtClean="0">
                <a:latin typeface="+mj-lt"/>
              </a:rPr>
              <a:t> that </a:t>
            </a:r>
            <a:r>
              <a:rPr lang="en-US" sz="1800" dirty="0">
                <a:latin typeface="+mj-lt"/>
              </a:rPr>
              <a:t>have </a:t>
            </a:r>
            <a:r>
              <a:rPr lang="en-US" sz="1800" dirty="0">
                <a:solidFill>
                  <a:srgbClr val="FF0000"/>
                </a:solidFill>
                <a:latin typeface="+mj-lt"/>
              </a:rPr>
              <a:t>a short address </a:t>
            </a:r>
            <a:r>
              <a:rPr lang="en-US" sz="1800" dirty="0" smtClean="0">
                <a:solidFill>
                  <a:srgbClr val="FF0000"/>
                </a:solidFill>
                <a:latin typeface="+mj-lt"/>
              </a:rPr>
              <a:t>less than </a:t>
            </a:r>
            <a:r>
              <a:rPr lang="en-US" sz="1800" dirty="0">
                <a:solidFill>
                  <a:srgbClr val="FF0000"/>
                </a:solidFill>
                <a:latin typeface="+mj-lt"/>
              </a:rPr>
              <a:t>0xfffe shall send this </a:t>
            </a:r>
            <a:r>
              <a:rPr lang="en-US" sz="1800" dirty="0" smtClean="0">
                <a:solidFill>
                  <a:srgbClr val="FF0000"/>
                </a:solidFill>
                <a:latin typeface="+mj-lt"/>
              </a:rPr>
              <a:t>command. </a:t>
            </a:r>
            <a:r>
              <a:rPr lang="en-US" sz="1800" b="1" dirty="0" smtClean="0">
                <a:solidFill>
                  <a:srgbClr val="FF0000"/>
                </a:solidFill>
                <a:latin typeface="+mj-lt"/>
              </a:rPr>
              <a:t>TBD</a:t>
            </a:r>
            <a:endParaRPr lang="en-US" sz="1800" b="1" dirty="0">
              <a:solidFill>
                <a:srgbClr val="FF0000"/>
              </a:solidFill>
              <a:latin typeface="+mj-lt"/>
            </a:endParaRPr>
          </a:p>
          <a:p>
            <a:pPr lvl="1"/>
            <a:r>
              <a:rPr lang="en-US" sz="1800" strike="sngStrike" dirty="0">
                <a:latin typeface="+mj-lt"/>
              </a:rPr>
              <a:t>This command is optional.</a:t>
            </a:r>
          </a:p>
          <a:p>
            <a:pPr lvl="1"/>
            <a:r>
              <a:rPr lang="en-US" sz="1800" dirty="0">
                <a:latin typeface="+mj-lt"/>
              </a:rPr>
              <a:t>The </a:t>
            </a:r>
            <a:r>
              <a:rPr lang="en-US" sz="1800" strike="sngStrike" dirty="0" smtClean="0">
                <a:latin typeface="+mj-lt"/>
              </a:rPr>
              <a:t>GTS</a:t>
            </a:r>
            <a:r>
              <a:rPr lang="en-US" sz="1800" dirty="0" smtClean="0">
                <a:latin typeface="+mj-lt"/>
              </a:rPr>
              <a:t> </a:t>
            </a:r>
            <a:r>
              <a:rPr lang="en-US" sz="1800" b="1" dirty="0" err="1" smtClean="0">
                <a:latin typeface="+mj-lt"/>
              </a:rPr>
              <a:t>ReS</a:t>
            </a:r>
            <a:r>
              <a:rPr lang="en-US" sz="1800" dirty="0" smtClean="0">
                <a:latin typeface="+mj-lt"/>
              </a:rPr>
              <a:t> request </a:t>
            </a:r>
            <a:r>
              <a:rPr lang="en-US" sz="1800" dirty="0">
                <a:latin typeface="+mj-lt"/>
              </a:rPr>
              <a:t>command shall be formatted as illustrated in </a:t>
            </a:r>
            <a:r>
              <a:rPr lang="en-US" sz="1800" dirty="0" smtClean="0">
                <a:latin typeface="+mj-lt"/>
              </a:rPr>
              <a:t>the table:</a:t>
            </a:r>
          </a:p>
          <a:p>
            <a:pPr lvl="1"/>
            <a:endParaRPr lang="en-US" sz="1800" dirty="0" smtClean="0">
              <a:latin typeface="+mj-lt"/>
            </a:endParaRPr>
          </a:p>
          <a:p>
            <a:pPr lvl="1"/>
            <a:endParaRPr lang="en-US" sz="1800" dirty="0" smtClean="0">
              <a:latin typeface="+mj-lt"/>
            </a:endParaRPr>
          </a:p>
          <a:p>
            <a:pPr lvl="1"/>
            <a:r>
              <a:rPr lang="en-US" sz="1600" dirty="0" smtClean="0">
                <a:latin typeface="+mj-lt"/>
              </a:rPr>
              <a:t>*MHR=MAC header.</a:t>
            </a:r>
            <a:endParaRPr lang="en-US" sz="1600" dirty="0">
              <a:latin typeface="+mj-lt"/>
            </a:endParaRPr>
          </a:p>
        </p:txBody>
      </p:sp>
      <p:sp>
        <p:nvSpPr>
          <p:cNvPr id="2" name="Date Placeholder 1"/>
          <p:cNvSpPr>
            <a:spLocks noGrp="1"/>
          </p:cNvSpPr>
          <p:nvPr>
            <p:ph type="dt" sz="half" idx="10"/>
          </p:nvPr>
        </p:nvSpPr>
        <p:spPr/>
        <p:txBody>
          <a:bodyPr/>
          <a:lstStyle/>
          <a:p>
            <a:pPr>
              <a:defRPr/>
            </a:pPr>
            <a:r>
              <a:rPr lang="en-US" smtClean="0"/>
              <a:t>April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3398982448"/>
              </p:ext>
            </p:extLst>
          </p:nvPr>
        </p:nvGraphicFramePr>
        <p:xfrm>
          <a:off x="2590800" y="4648200"/>
          <a:ext cx="4069080" cy="385572"/>
        </p:xfrm>
        <a:graphic>
          <a:graphicData uri="http://schemas.openxmlformats.org/drawingml/2006/table">
            <a:tbl>
              <a:tblPr firstRow="1" firstCol="1" bandRow="1"/>
              <a:tblGrid>
                <a:gridCol w="1440180"/>
                <a:gridCol w="1394460"/>
                <a:gridCol w="1234440"/>
              </a:tblGrid>
              <a:tr h="0">
                <a:tc>
                  <a:txBody>
                    <a:bodyPr/>
                    <a:lstStyle/>
                    <a:p>
                      <a:pPr marL="0" marR="0" algn="ctr">
                        <a:lnSpc>
                          <a:spcPct val="115000"/>
                        </a:lnSpc>
                        <a:spcBef>
                          <a:spcPts val="0"/>
                        </a:spcBef>
                        <a:spcAft>
                          <a:spcPts val="0"/>
                        </a:spcAft>
                      </a:pPr>
                      <a:r>
                        <a:rPr lang="en-US" sz="1100" dirty="0">
                          <a:effectLst/>
                          <a:latin typeface="Calibri"/>
                          <a:ea typeface="MS Mincho"/>
                          <a:cs typeface="Times New Roman"/>
                        </a:rPr>
                        <a:t>X octets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MS Mincho"/>
                          <a:cs typeface="Times New Roman"/>
                        </a:rPr>
                        <a:t>1 octet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MS Mincho"/>
                          <a:cs typeface="Times New Roman"/>
                        </a:rPr>
                        <a:t>1 octet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dirty="0" smtClean="0">
                          <a:effectLst/>
                          <a:latin typeface="Calibri"/>
                          <a:ea typeface="MS Mincho"/>
                          <a:cs typeface="Times New Roman"/>
                        </a:rPr>
                        <a:t>MHR* </a:t>
                      </a:r>
                      <a:r>
                        <a:rPr lang="en-US" sz="1100" dirty="0">
                          <a:effectLst/>
                          <a:latin typeface="Calibri"/>
                          <a:ea typeface="MS Mincho"/>
                          <a:cs typeface="Times New Roman"/>
                        </a:rPr>
                        <a:t>fields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MS Mincho"/>
                          <a:cs typeface="Times New Roman"/>
                        </a:rPr>
                        <a:t>Command identifier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err="1">
                          <a:effectLst/>
                          <a:latin typeface="Calibri"/>
                          <a:ea typeface="MS Mincho"/>
                          <a:cs typeface="Times New Roman"/>
                        </a:rPr>
                        <a:t>ReS</a:t>
                      </a:r>
                      <a:r>
                        <a:rPr lang="en-US" sz="1100" dirty="0">
                          <a:effectLst/>
                          <a:latin typeface="Calibri"/>
                          <a:ea typeface="MS Mincho"/>
                          <a:cs typeface="Times New Roman"/>
                        </a:rPr>
                        <a:t> characteristics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latin typeface="Times New Roman" pitchFamily="18" charset="0"/>
              </a:rPr>
              <a:t>ReS</a:t>
            </a:r>
            <a:r>
              <a:rPr lang="en-US" altLang="en-US" dirty="0">
                <a:latin typeface="Times New Roman" pitchFamily="18" charset="0"/>
              </a:rPr>
              <a:t> request command text</a:t>
            </a:r>
            <a:endParaRPr lang="en-US" dirty="0"/>
          </a:p>
        </p:txBody>
      </p:sp>
      <p:sp>
        <p:nvSpPr>
          <p:cNvPr id="3" name="Content Placeholder 2"/>
          <p:cNvSpPr>
            <a:spLocks noGrp="1"/>
          </p:cNvSpPr>
          <p:nvPr>
            <p:ph idx="1"/>
          </p:nvPr>
        </p:nvSpPr>
        <p:spPr/>
        <p:txBody>
          <a:bodyPr/>
          <a:lstStyle/>
          <a:p>
            <a:r>
              <a:rPr lang="en-US" sz="2400" dirty="0" smtClean="0">
                <a:latin typeface="+mj-lt"/>
              </a:rPr>
              <a:t>5.3.9.1 MHR fields: </a:t>
            </a:r>
            <a:r>
              <a:rPr lang="en-US" sz="1800" i="1" dirty="0">
                <a:latin typeface="+mj-lt"/>
              </a:rPr>
              <a:t>D</a:t>
            </a:r>
            <a:r>
              <a:rPr lang="en-US" sz="1800" i="1" dirty="0" smtClean="0">
                <a:latin typeface="+mj-lt"/>
              </a:rPr>
              <a:t>estination addressing mode field</a:t>
            </a:r>
            <a:r>
              <a:rPr lang="en-US" sz="1800" dirty="0" smtClean="0">
                <a:latin typeface="+mj-lt"/>
              </a:rPr>
              <a:t>, </a:t>
            </a:r>
            <a:r>
              <a:rPr lang="en-US" sz="1800" i="1" dirty="0">
                <a:latin typeface="+mj-lt"/>
              </a:rPr>
              <a:t>Source addressing mode </a:t>
            </a:r>
            <a:r>
              <a:rPr lang="en-US" sz="1800" i="1" dirty="0" smtClean="0">
                <a:latin typeface="+mj-lt"/>
              </a:rPr>
              <a:t>field</a:t>
            </a:r>
            <a:r>
              <a:rPr lang="en-US" sz="1800" dirty="0" smtClean="0">
                <a:latin typeface="+mj-lt"/>
              </a:rPr>
              <a:t>, </a:t>
            </a:r>
            <a:r>
              <a:rPr lang="en-US" sz="1800" i="1" dirty="0" smtClean="0">
                <a:latin typeface="+mj-lt"/>
              </a:rPr>
              <a:t>Frame </a:t>
            </a:r>
            <a:r>
              <a:rPr lang="en-US" sz="1800" i="1" dirty="0">
                <a:latin typeface="+mj-lt"/>
              </a:rPr>
              <a:t>pending field</a:t>
            </a:r>
            <a:r>
              <a:rPr lang="en-US" sz="1800" dirty="0">
                <a:latin typeface="+mj-lt"/>
              </a:rPr>
              <a:t>, </a:t>
            </a:r>
            <a:r>
              <a:rPr lang="en-US" sz="1800" i="1" dirty="0">
                <a:latin typeface="+mj-lt"/>
              </a:rPr>
              <a:t>Source</a:t>
            </a:r>
            <a:r>
              <a:rPr lang="en-US" sz="1800" dirty="0">
                <a:latin typeface="+mj-lt"/>
              </a:rPr>
              <a:t> </a:t>
            </a:r>
            <a:r>
              <a:rPr lang="en-US" sz="1800" strike="sngStrike" dirty="0">
                <a:latin typeface="+mj-lt"/>
              </a:rPr>
              <a:t>PAN</a:t>
            </a:r>
            <a:r>
              <a:rPr lang="en-US" sz="1800" dirty="0">
                <a:latin typeface="+mj-lt"/>
              </a:rPr>
              <a:t> </a:t>
            </a:r>
            <a:r>
              <a:rPr lang="en-US" sz="1800" b="1" i="1" dirty="0" smtClean="0">
                <a:latin typeface="+mj-lt"/>
              </a:rPr>
              <a:t>PAC</a:t>
            </a:r>
            <a:r>
              <a:rPr lang="en-US" sz="1800" i="1" dirty="0" smtClean="0">
                <a:latin typeface="+mj-lt"/>
              </a:rPr>
              <a:t> identifier </a:t>
            </a:r>
            <a:r>
              <a:rPr lang="en-US" sz="1800" i="1" dirty="0">
                <a:latin typeface="+mj-lt"/>
              </a:rPr>
              <a:t>field</a:t>
            </a:r>
            <a:r>
              <a:rPr lang="en-US" sz="1800" dirty="0">
                <a:latin typeface="+mj-lt"/>
              </a:rPr>
              <a:t>, </a:t>
            </a:r>
            <a:r>
              <a:rPr lang="en-US" sz="1800" i="1" dirty="0" smtClean="0">
                <a:latin typeface="+mj-lt"/>
              </a:rPr>
              <a:t>Source </a:t>
            </a:r>
            <a:r>
              <a:rPr lang="en-US" sz="1800" i="1" dirty="0">
                <a:latin typeface="+mj-lt"/>
              </a:rPr>
              <a:t>a</a:t>
            </a:r>
            <a:r>
              <a:rPr lang="en-US" sz="1800" i="1" dirty="0" smtClean="0">
                <a:latin typeface="+mj-lt"/>
              </a:rPr>
              <a:t>ddress field</a:t>
            </a:r>
            <a:r>
              <a:rPr lang="en-US" sz="1800" dirty="0" smtClean="0">
                <a:latin typeface="+mj-lt"/>
              </a:rPr>
              <a:t>, and </a:t>
            </a:r>
            <a:r>
              <a:rPr lang="en-US" sz="1800" i="1" dirty="0" smtClean="0">
                <a:latin typeface="+mj-lt"/>
              </a:rPr>
              <a:t>AR field </a:t>
            </a:r>
            <a:r>
              <a:rPr lang="en-US" sz="1800" dirty="0" smtClean="0">
                <a:latin typeface="+mj-lt"/>
              </a:rPr>
              <a:t>(acknowledgment request).</a:t>
            </a:r>
            <a:endParaRPr lang="en-US" sz="2000" dirty="0" smtClean="0">
              <a:latin typeface="+mj-lt"/>
            </a:endParaRPr>
          </a:p>
          <a:p>
            <a:pPr lvl="1"/>
            <a:r>
              <a:rPr lang="en-US" sz="2000" dirty="0" smtClean="0">
                <a:latin typeface="+mj-lt"/>
              </a:rPr>
              <a:t>The </a:t>
            </a:r>
            <a:r>
              <a:rPr lang="en-US" sz="2000" dirty="0">
                <a:latin typeface="+mj-lt"/>
              </a:rPr>
              <a:t>Destination Addressing Mode field shall be set to indicate that destination addressing information is </a:t>
            </a:r>
            <a:r>
              <a:rPr lang="en-US" sz="2000" dirty="0" smtClean="0">
                <a:latin typeface="+mj-lt"/>
              </a:rPr>
              <a:t>not present</a:t>
            </a:r>
            <a:r>
              <a:rPr lang="en-US" sz="2000" dirty="0">
                <a:latin typeface="+mj-lt"/>
              </a:rPr>
              <a:t>, and the Source Addressing Mode field shall be set to indicate </a:t>
            </a:r>
            <a:r>
              <a:rPr lang="en-US" sz="2000" i="1" dirty="0">
                <a:latin typeface="+mj-lt"/>
              </a:rPr>
              <a:t>short </a:t>
            </a:r>
            <a:r>
              <a:rPr lang="en-US" sz="2000" i="1" dirty="0" smtClean="0">
                <a:latin typeface="+mj-lt"/>
              </a:rPr>
              <a:t>addressing</a:t>
            </a:r>
            <a:r>
              <a:rPr lang="en-US" sz="2000" dirty="0" smtClean="0">
                <a:latin typeface="+mj-lt"/>
              </a:rPr>
              <a:t> (</a:t>
            </a:r>
            <a:r>
              <a:rPr lang="en-US" sz="2000" i="1" dirty="0" smtClean="0">
                <a:latin typeface="+mj-lt"/>
              </a:rPr>
              <a:t>extended addressing</a:t>
            </a:r>
            <a:r>
              <a:rPr lang="en-US" sz="2000" dirty="0" smtClean="0">
                <a:latin typeface="+mj-lt"/>
              </a:rPr>
              <a:t>) </a:t>
            </a:r>
            <a:r>
              <a:rPr lang="en-US" sz="2000" dirty="0" smtClean="0">
                <a:solidFill>
                  <a:srgbClr val="FF0000"/>
                </a:solidFill>
                <a:latin typeface="+mj-lt"/>
              </a:rPr>
              <a:t>TBD</a:t>
            </a:r>
            <a:r>
              <a:rPr lang="en-US" sz="2000" dirty="0" smtClean="0">
                <a:latin typeface="+mj-lt"/>
              </a:rPr>
              <a:t>. </a:t>
            </a:r>
            <a:endParaRPr lang="en-US" sz="2000" dirty="0">
              <a:latin typeface="+mj-lt"/>
            </a:endParaRPr>
          </a:p>
          <a:p>
            <a:pPr lvl="1"/>
            <a:endParaRPr lang="en-US" sz="2000" dirty="0" smtClean="0">
              <a:latin typeface="+mj-lt"/>
            </a:endParaRPr>
          </a:p>
          <a:p>
            <a:pPr lvl="1"/>
            <a:endParaRPr lang="en-US" sz="2000" dirty="0">
              <a:latin typeface="+mj-lt"/>
            </a:endParaRPr>
          </a:p>
          <a:p>
            <a:pPr lvl="1"/>
            <a:endParaRPr lang="en-US" sz="2000" dirty="0" smtClean="0">
              <a:latin typeface="+mj-lt"/>
            </a:endParaRPr>
          </a:p>
          <a:p>
            <a:pPr marL="457200" lvl="1" indent="0">
              <a:buNone/>
            </a:pPr>
            <a:r>
              <a:rPr lang="en-US" sz="1800" dirty="0" smtClean="0">
                <a:latin typeface="+mj-lt"/>
              </a:rPr>
              <a:t>                      </a:t>
            </a:r>
            <a:r>
              <a:rPr lang="en-US" sz="1400" dirty="0" smtClean="0">
                <a:latin typeface="+mj-lt"/>
              </a:rPr>
              <a:t>*source or destination.</a:t>
            </a:r>
          </a:p>
          <a:p>
            <a:pPr marL="0" indent="0">
              <a:buNone/>
            </a:pPr>
            <a:endParaRPr lang="en-US" sz="2400" dirty="0" smtClean="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038706545"/>
              </p:ext>
            </p:extLst>
          </p:nvPr>
        </p:nvGraphicFramePr>
        <p:xfrm>
          <a:off x="2514600" y="4495800"/>
          <a:ext cx="4419600" cy="876300"/>
        </p:xfrm>
        <a:graphic>
          <a:graphicData uri="http://schemas.openxmlformats.org/drawingml/2006/table">
            <a:tbl>
              <a:tblPr firstRow="1" firstCol="1" bandRow="1"/>
              <a:tblGrid>
                <a:gridCol w="1268730"/>
                <a:gridCol w="3150870"/>
              </a:tblGrid>
              <a:tr h="0">
                <a:tc>
                  <a:txBody>
                    <a:bodyPr/>
                    <a:lstStyle/>
                    <a:p>
                      <a:pPr marL="0" marR="0" algn="ctr">
                        <a:lnSpc>
                          <a:spcPct val="115000"/>
                        </a:lnSpc>
                        <a:spcBef>
                          <a:spcPts val="0"/>
                        </a:spcBef>
                        <a:spcAft>
                          <a:spcPts val="0"/>
                        </a:spcAft>
                      </a:pPr>
                      <a:r>
                        <a:rPr lang="en-US" sz="1000" b="1" dirty="0" smtClean="0">
                          <a:effectLst/>
                          <a:latin typeface="Times New Roman"/>
                          <a:ea typeface="MS Mincho"/>
                          <a:cs typeface="Times New Roman"/>
                        </a:rPr>
                        <a:t>*Addressing mode</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Times New Roman"/>
                          <a:ea typeface="MS Mincho"/>
                          <a:cs typeface="Times New Roman"/>
                        </a:rPr>
                        <a:t>Description</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000" dirty="0">
                          <a:effectLst/>
                          <a:latin typeface="Times New Roman"/>
                          <a:ea typeface="MS Mincho"/>
                          <a:cs typeface="Times New Roman"/>
                        </a:rPr>
                        <a:t>00</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smtClean="0">
                          <a:effectLst/>
                          <a:latin typeface="TimesNewRoman"/>
                          <a:ea typeface="MS Mincho"/>
                          <a:cs typeface="TimesNewRoman"/>
                        </a:rPr>
                        <a:t>PAC</a:t>
                      </a:r>
                      <a:r>
                        <a:rPr lang="en-US" sz="900" dirty="0" smtClean="0">
                          <a:effectLst/>
                          <a:latin typeface="TimesNewRoman"/>
                          <a:ea typeface="MS Mincho"/>
                          <a:cs typeface="TimesNewRoman"/>
                        </a:rPr>
                        <a:t> </a:t>
                      </a:r>
                      <a:r>
                        <a:rPr lang="en-US" sz="900" dirty="0">
                          <a:effectLst/>
                          <a:latin typeface="TimesNewRoman"/>
                          <a:ea typeface="MS Mincho"/>
                          <a:cs typeface="TimesNewRoman"/>
                        </a:rPr>
                        <a:t>identifier and address fields are not present</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000">
                          <a:effectLst/>
                          <a:latin typeface="Times New Roman"/>
                          <a:ea typeface="MS Mincho"/>
                          <a:cs typeface="Times New Roman"/>
                        </a:rPr>
                        <a:t>01</a:t>
                      </a:r>
                      <a:endParaRPr lang="en-US" sz="11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effectLst/>
                          <a:latin typeface="TimesNewRoman"/>
                          <a:ea typeface="MS Mincho"/>
                          <a:cs typeface="TimesNewRoman"/>
                        </a:rPr>
                        <a:t>Reserved</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000">
                          <a:effectLst/>
                          <a:latin typeface="Times New Roman"/>
                          <a:ea typeface="MS Mincho"/>
                          <a:cs typeface="Times New Roman"/>
                        </a:rPr>
                        <a:t>10</a:t>
                      </a:r>
                      <a:endParaRPr lang="en-US" sz="11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TimesNewRoman"/>
                          <a:ea typeface="MS Mincho"/>
                          <a:cs typeface="TimesNewRoman"/>
                        </a:rPr>
                        <a:t>Address field contains a short address (16 bit) </a:t>
                      </a:r>
                      <a:r>
                        <a:rPr lang="en-US" sz="900">
                          <a:solidFill>
                            <a:srgbClr val="FF0000"/>
                          </a:solidFill>
                          <a:effectLst/>
                          <a:latin typeface="TimesNewRoman"/>
                          <a:ea typeface="MS Mincho"/>
                          <a:cs typeface="TimesNewRoman"/>
                        </a:rPr>
                        <a:t>TBD</a:t>
                      </a:r>
                      <a:endParaRPr lang="en-US" sz="11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000">
                          <a:effectLst/>
                          <a:latin typeface="Times New Roman"/>
                          <a:ea typeface="MS Mincho"/>
                          <a:cs typeface="Times New Roman"/>
                        </a:rPr>
                        <a:t>11</a:t>
                      </a:r>
                      <a:endParaRPr lang="en-US" sz="11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effectLst/>
                          <a:latin typeface="TimesNewRoman"/>
                          <a:ea typeface="MS Mincho"/>
                          <a:cs typeface="TimesNewRoman"/>
                        </a:rPr>
                        <a:t>Address field contains an extended address (64 bit) </a:t>
                      </a:r>
                      <a:r>
                        <a:rPr lang="en-US" sz="900" dirty="0">
                          <a:solidFill>
                            <a:srgbClr val="FF0000"/>
                          </a:solidFill>
                          <a:effectLst/>
                          <a:latin typeface="TimesNewRoman"/>
                          <a:ea typeface="MS Mincho"/>
                          <a:cs typeface="TimesNewRoman"/>
                        </a:rPr>
                        <a:t>TBD</a:t>
                      </a:r>
                      <a:endParaRPr lang="en-US" sz="11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2877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ReS</a:t>
            </a:r>
            <a:r>
              <a:rPr lang="en-US" dirty="0"/>
              <a:t> request command text</a:t>
            </a:r>
          </a:p>
        </p:txBody>
      </p:sp>
      <p:sp>
        <p:nvSpPr>
          <p:cNvPr id="3" name="Content Placeholder 2"/>
          <p:cNvSpPr>
            <a:spLocks noGrp="1"/>
          </p:cNvSpPr>
          <p:nvPr>
            <p:ph idx="1"/>
          </p:nvPr>
        </p:nvSpPr>
        <p:spPr/>
        <p:txBody>
          <a:bodyPr/>
          <a:lstStyle/>
          <a:p>
            <a:pPr lvl="1"/>
            <a:r>
              <a:rPr lang="en-US" sz="2000" dirty="0">
                <a:latin typeface="+mj-lt"/>
              </a:rPr>
              <a:t>Frame pending field shall be set to zero and ignored </a:t>
            </a:r>
            <a:r>
              <a:rPr lang="en-US" sz="2000" dirty="0" smtClean="0">
                <a:latin typeface="+mj-lt"/>
              </a:rPr>
              <a:t>upon reception</a:t>
            </a:r>
            <a:r>
              <a:rPr lang="en-US" sz="2000" dirty="0">
                <a:latin typeface="+mj-lt"/>
              </a:rPr>
              <a:t>, and the AR field shall be set to one</a:t>
            </a:r>
            <a:r>
              <a:rPr lang="en-US" sz="2000" dirty="0" smtClean="0">
                <a:latin typeface="+mj-lt"/>
              </a:rPr>
              <a:t>.</a:t>
            </a:r>
          </a:p>
          <a:p>
            <a:pPr lvl="1"/>
            <a:r>
              <a:rPr lang="en-US" sz="2000" dirty="0">
                <a:latin typeface="+mj-lt"/>
              </a:rPr>
              <a:t>The Source </a:t>
            </a:r>
            <a:r>
              <a:rPr lang="en-US" sz="2000" strike="sngStrike" dirty="0">
                <a:latin typeface="+mj-lt"/>
              </a:rPr>
              <a:t>PAN</a:t>
            </a:r>
            <a:r>
              <a:rPr lang="en-US" sz="2000" dirty="0">
                <a:latin typeface="+mj-lt"/>
              </a:rPr>
              <a:t> </a:t>
            </a:r>
            <a:r>
              <a:rPr lang="en-US" sz="2000" b="1" dirty="0" smtClean="0">
                <a:latin typeface="+mj-lt"/>
              </a:rPr>
              <a:t>PAC</a:t>
            </a:r>
            <a:r>
              <a:rPr lang="en-US" sz="2000" dirty="0" smtClean="0">
                <a:latin typeface="+mj-lt"/>
              </a:rPr>
              <a:t> identifier </a:t>
            </a:r>
            <a:r>
              <a:rPr lang="en-US" sz="2000" dirty="0">
                <a:latin typeface="+mj-lt"/>
              </a:rPr>
              <a:t>field shall contain the value </a:t>
            </a:r>
            <a:r>
              <a:rPr lang="en-US" sz="2000" dirty="0" smtClean="0">
                <a:latin typeface="+mj-lt"/>
              </a:rPr>
              <a:t>of </a:t>
            </a:r>
            <a:r>
              <a:rPr lang="en-US" sz="2000" i="1" dirty="0" err="1" smtClean="0">
                <a:latin typeface="+mj-lt"/>
              </a:rPr>
              <a:t>mac</a:t>
            </a:r>
            <a:r>
              <a:rPr lang="en-US" sz="2000" b="1" i="1" dirty="0" err="1" smtClean="0">
                <a:latin typeface="+mj-lt"/>
              </a:rPr>
              <a:t>PAC</a:t>
            </a:r>
            <a:r>
              <a:rPr lang="en-US" sz="2000" i="1" dirty="0" err="1" smtClean="0">
                <a:latin typeface="+mj-lt"/>
              </a:rPr>
              <a:t>Id</a:t>
            </a:r>
            <a:r>
              <a:rPr lang="en-US" sz="2000" i="1" dirty="0" smtClean="0">
                <a:latin typeface="+mj-lt"/>
              </a:rPr>
              <a:t> </a:t>
            </a:r>
            <a:r>
              <a:rPr lang="en-US" sz="2000" dirty="0" smtClean="0">
                <a:solidFill>
                  <a:srgbClr val="FF0000"/>
                </a:solidFill>
                <a:latin typeface="+mj-lt"/>
              </a:rPr>
              <a:t>TBD</a:t>
            </a:r>
            <a:r>
              <a:rPr lang="en-US" sz="2000" dirty="0" smtClean="0">
                <a:latin typeface="+mj-lt"/>
              </a:rPr>
              <a:t>, </a:t>
            </a:r>
            <a:r>
              <a:rPr lang="en-US" sz="2000" dirty="0">
                <a:latin typeface="+mj-lt"/>
              </a:rPr>
              <a:t>and the Source Address field </a:t>
            </a:r>
            <a:r>
              <a:rPr lang="en-US" sz="2000" dirty="0" smtClean="0">
                <a:latin typeface="+mj-lt"/>
              </a:rPr>
              <a:t>shall contain </a:t>
            </a:r>
            <a:r>
              <a:rPr lang="en-US" sz="2000" dirty="0">
                <a:latin typeface="+mj-lt"/>
              </a:rPr>
              <a:t>the value of </a:t>
            </a:r>
            <a:r>
              <a:rPr lang="en-US" sz="2000" i="1" dirty="0" err="1" smtClean="0">
                <a:latin typeface="+mj-lt"/>
              </a:rPr>
              <a:t>macShortAddress</a:t>
            </a:r>
            <a:r>
              <a:rPr lang="en-US" sz="2000" i="1" dirty="0">
                <a:latin typeface="+mj-lt"/>
              </a:rPr>
              <a:t> </a:t>
            </a:r>
            <a:r>
              <a:rPr lang="en-US" sz="2000" dirty="0" smtClean="0">
                <a:latin typeface="+mj-lt"/>
              </a:rPr>
              <a:t>(</a:t>
            </a:r>
            <a:r>
              <a:rPr lang="en-US" sz="2000" i="1" dirty="0" err="1" smtClean="0">
                <a:latin typeface="+mj-lt"/>
              </a:rPr>
              <a:t>macExtendedAddress</a:t>
            </a:r>
            <a:r>
              <a:rPr lang="en-US" sz="2000" dirty="0" smtClean="0">
                <a:latin typeface="+mj-lt"/>
              </a:rPr>
              <a:t>)</a:t>
            </a:r>
            <a:r>
              <a:rPr lang="en-US" sz="2000" i="1" dirty="0" smtClean="0">
                <a:latin typeface="+mj-lt"/>
              </a:rPr>
              <a:t> </a:t>
            </a:r>
            <a:r>
              <a:rPr lang="en-US" sz="2000" dirty="0" smtClean="0">
                <a:solidFill>
                  <a:srgbClr val="FF0000"/>
                </a:solidFill>
                <a:latin typeface="+mj-lt"/>
              </a:rPr>
              <a:t>TBD</a:t>
            </a:r>
            <a:r>
              <a:rPr lang="en-US" sz="2000" dirty="0" smtClean="0">
                <a:latin typeface="+mj-lt"/>
              </a:rPr>
              <a:t>.</a:t>
            </a:r>
          </a:p>
          <a:p>
            <a:pPr lvl="1"/>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1742085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latin typeface="Times New Roman" pitchFamily="18" charset="0"/>
              </a:rPr>
              <a:t>ReS</a:t>
            </a:r>
            <a:r>
              <a:rPr lang="en-US" altLang="en-US" dirty="0">
                <a:latin typeface="Times New Roman" pitchFamily="18" charset="0"/>
              </a:rPr>
              <a:t> request command text</a:t>
            </a:r>
            <a:endParaRPr lang="en-US" dirty="0"/>
          </a:p>
        </p:txBody>
      </p:sp>
      <p:sp>
        <p:nvSpPr>
          <p:cNvPr id="3" name="Content Placeholder 2"/>
          <p:cNvSpPr>
            <a:spLocks noGrp="1"/>
          </p:cNvSpPr>
          <p:nvPr>
            <p:ph idx="1"/>
          </p:nvPr>
        </p:nvSpPr>
        <p:spPr/>
        <p:txBody>
          <a:bodyPr/>
          <a:lstStyle/>
          <a:p>
            <a:r>
              <a:rPr lang="en-US" sz="2400" dirty="0" smtClean="0">
                <a:latin typeface="+mj-lt"/>
              </a:rPr>
              <a:t>5.3.9.2 </a:t>
            </a:r>
            <a:r>
              <a:rPr lang="en-US" sz="2400" dirty="0" err="1" smtClean="0">
                <a:latin typeface="+mj-lt"/>
              </a:rPr>
              <a:t>ReS</a:t>
            </a:r>
            <a:r>
              <a:rPr lang="en-US" sz="2400" dirty="0" smtClean="0">
                <a:latin typeface="+mj-lt"/>
              </a:rPr>
              <a:t> characteristic field</a:t>
            </a:r>
          </a:p>
          <a:p>
            <a:pPr lvl="1"/>
            <a:r>
              <a:rPr lang="en-US" sz="2000" dirty="0">
                <a:latin typeface="+mj-lt"/>
              </a:rPr>
              <a:t>The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characteristics </a:t>
            </a:r>
            <a:r>
              <a:rPr lang="en-US" sz="2000" dirty="0">
                <a:latin typeface="+mj-lt"/>
              </a:rPr>
              <a:t>field shall be formatted as illustrated in </a:t>
            </a:r>
            <a:r>
              <a:rPr lang="en-US" sz="2000" dirty="0" smtClean="0">
                <a:latin typeface="+mj-lt"/>
              </a:rPr>
              <a:t>the table:</a:t>
            </a:r>
          </a:p>
          <a:p>
            <a:endParaRPr lang="en-US" sz="2400" dirty="0" smtClean="0">
              <a:latin typeface="+mj-lt"/>
            </a:endParaRPr>
          </a:p>
          <a:p>
            <a:endParaRPr lang="en-US" sz="2400" dirty="0">
              <a:latin typeface="+mj-lt"/>
            </a:endParaRPr>
          </a:p>
          <a:p>
            <a:pPr lvl="1"/>
            <a:r>
              <a:rPr lang="en-US" sz="2000" dirty="0">
                <a:latin typeface="+mj-lt"/>
              </a:rPr>
              <a:t>The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length </a:t>
            </a:r>
            <a:r>
              <a:rPr lang="en-US" sz="2000" dirty="0">
                <a:latin typeface="+mj-lt"/>
              </a:rPr>
              <a:t>field shall contain the number of superframe slots being requested for the </a:t>
            </a:r>
            <a:r>
              <a:rPr lang="en-US" sz="2000" strike="sngStrike" dirty="0" smtClean="0">
                <a:latin typeface="+mj-lt"/>
              </a:rPr>
              <a:t>GTS </a:t>
            </a:r>
            <a:r>
              <a:rPr lang="en-US" sz="2000" b="1" dirty="0" smtClean="0">
                <a:latin typeface="+mj-lt"/>
              </a:rPr>
              <a:t> </a:t>
            </a:r>
            <a:r>
              <a:rPr lang="en-US" sz="2000" b="1" dirty="0" err="1" smtClean="0">
                <a:latin typeface="+mj-lt"/>
              </a:rPr>
              <a:t>ReS</a:t>
            </a:r>
            <a:r>
              <a:rPr lang="en-US" sz="2000" dirty="0" err="1" smtClean="0">
                <a:latin typeface="+mj-lt"/>
              </a:rPr>
              <a:t>.</a:t>
            </a:r>
            <a:endParaRPr lang="en-US" sz="2000" dirty="0">
              <a:latin typeface="+mj-lt"/>
            </a:endParaRPr>
          </a:p>
          <a:p>
            <a:pPr lvl="1"/>
            <a:r>
              <a:rPr lang="en-US" sz="2000" dirty="0">
                <a:latin typeface="+mj-lt"/>
              </a:rPr>
              <a:t>The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direction </a:t>
            </a:r>
            <a:r>
              <a:rPr lang="en-US" sz="2000" dirty="0">
                <a:latin typeface="+mj-lt"/>
              </a:rPr>
              <a:t>field shall be set to one if the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is </a:t>
            </a:r>
            <a:r>
              <a:rPr lang="en-US" sz="2000" dirty="0">
                <a:latin typeface="+mj-lt"/>
              </a:rPr>
              <a:t>to be a receive-only </a:t>
            </a:r>
            <a:r>
              <a:rPr lang="en-US" sz="2000" strike="sngStrike" dirty="0" smtClean="0">
                <a:latin typeface="+mj-lt"/>
              </a:rPr>
              <a:t>GTS </a:t>
            </a:r>
            <a:r>
              <a:rPr lang="en-US" sz="2000" b="1" dirty="0" err="1" smtClean="0">
                <a:latin typeface="+mj-lt"/>
              </a:rPr>
              <a:t>ReS</a:t>
            </a:r>
            <a:r>
              <a:rPr lang="en-US" sz="2000" dirty="0" err="1" smtClean="0">
                <a:latin typeface="+mj-lt"/>
              </a:rPr>
              <a:t>.</a:t>
            </a:r>
            <a:r>
              <a:rPr lang="en-US" sz="2000" dirty="0" smtClean="0">
                <a:latin typeface="+mj-lt"/>
              </a:rPr>
              <a:t> </a:t>
            </a:r>
            <a:r>
              <a:rPr lang="en-US" sz="2000" dirty="0">
                <a:latin typeface="+mj-lt"/>
              </a:rPr>
              <a:t>Conversely, this </a:t>
            </a:r>
            <a:r>
              <a:rPr lang="en-US" sz="2000" dirty="0" smtClean="0">
                <a:latin typeface="+mj-lt"/>
              </a:rPr>
              <a:t>field shall </a:t>
            </a:r>
            <a:r>
              <a:rPr lang="en-US" sz="2000" dirty="0">
                <a:latin typeface="+mj-lt"/>
              </a:rPr>
              <a:t>be set to zero if the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is </a:t>
            </a:r>
            <a:r>
              <a:rPr lang="en-US" sz="2000" dirty="0">
                <a:latin typeface="+mj-lt"/>
              </a:rPr>
              <a:t>to be a transmit-only </a:t>
            </a:r>
            <a:r>
              <a:rPr lang="en-US" sz="2000" strike="sngStrike" dirty="0" smtClean="0">
                <a:latin typeface="+mj-lt"/>
              </a:rPr>
              <a:t>GTS </a:t>
            </a:r>
            <a:r>
              <a:rPr lang="en-US" sz="2000" b="1" dirty="0" err="1" smtClean="0">
                <a:latin typeface="+mj-lt"/>
              </a:rPr>
              <a:t>ReS</a:t>
            </a:r>
            <a:r>
              <a:rPr lang="en-US" sz="2000" dirty="0" err="1" smtClean="0">
                <a:latin typeface="+mj-lt"/>
              </a:rPr>
              <a:t>.</a:t>
            </a:r>
            <a:r>
              <a:rPr lang="en-US" sz="2000" dirty="0" smtClean="0">
                <a:latin typeface="+mj-lt"/>
              </a:rPr>
              <a:t>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direction </a:t>
            </a:r>
            <a:r>
              <a:rPr lang="en-US" sz="2000" dirty="0">
                <a:latin typeface="+mj-lt"/>
              </a:rPr>
              <a:t>is defined relative to the </a:t>
            </a:r>
            <a:r>
              <a:rPr lang="en-US" sz="2000" dirty="0" smtClean="0">
                <a:latin typeface="+mj-lt"/>
              </a:rPr>
              <a:t>direction of </a:t>
            </a:r>
            <a:r>
              <a:rPr lang="en-US" sz="2000" dirty="0">
                <a:latin typeface="+mj-lt"/>
              </a:rPr>
              <a:t>data frame transmissions by the </a:t>
            </a:r>
            <a:r>
              <a:rPr lang="en-US" sz="2000" strike="sngStrike" dirty="0" smtClean="0">
                <a:latin typeface="+mj-lt"/>
              </a:rPr>
              <a:t>device </a:t>
            </a:r>
            <a:r>
              <a:rPr lang="en-US" sz="2000" b="1" dirty="0" smtClean="0">
                <a:latin typeface="+mj-lt"/>
              </a:rPr>
              <a:t>PD</a:t>
            </a:r>
            <a:r>
              <a:rPr lang="en-US" sz="2000" dirty="0" smtClean="0">
                <a:latin typeface="+mj-lt"/>
              </a:rPr>
              <a:t>.</a:t>
            </a:r>
            <a:endParaRPr lang="en-US" sz="2000" dirty="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14044219"/>
              </p:ext>
            </p:extLst>
          </p:nvPr>
        </p:nvGraphicFramePr>
        <p:xfrm>
          <a:off x="2057400" y="3276600"/>
          <a:ext cx="5105401" cy="385572"/>
        </p:xfrm>
        <a:graphic>
          <a:graphicData uri="http://schemas.openxmlformats.org/drawingml/2006/table">
            <a:tbl>
              <a:tblPr firstRow="1" firstCol="1" bandRow="1"/>
              <a:tblGrid>
                <a:gridCol w="882415"/>
                <a:gridCol w="882415"/>
                <a:gridCol w="1197563"/>
                <a:gridCol w="882415"/>
                <a:gridCol w="1260593"/>
              </a:tblGrid>
              <a:tr h="0">
                <a:tc>
                  <a:txBody>
                    <a:bodyPr/>
                    <a:lstStyle/>
                    <a:p>
                      <a:pPr marL="0" marR="0" algn="ctr">
                        <a:lnSpc>
                          <a:spcPct val="115000"/>
                        </a:lnSpc>
                        <a:spcBef>
                          <a:spcPts val="0"/>
                        </a:spcBef>
                        <a:spcAft>
                          <a:spcPts val="0"/>
                        </a:spcAft>
                      </a:pPr>
                      <a:r>
                        <a:rPr lang="en-US" sz="1100" b="1" dirty="0" smtClean="0">
                          <a:effectLst/>
                          <a:latin typeface="+mj-lt"/>
                          <a:ea typeface="MS Mincho"/>
                          <a:cs typeface="Times New Roman"/>
                        </a:rPr>
                        <a:t>Bits</a:t>
                      </a:r>
                      <a:endParaRPr lang="en-US" sz="1100" b="1"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0" dirty="0" smtClean="0">
                          <a:effectLst/>
                          <a:latin typeface="+mj-lt"/>
                          <a:ea typeface="MS Mincho"/>
                          <a:cs typeface="Times New Roman"/>
                        </a:rPr>
                        <a:t>0-3</a:t>
                      </a:r>
                      <a:endParaRPr lang="en-US" sz="1100" b="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mj-lt"/>
                          <a:ea typeface="MS Mincho"/>
                          <a:cs typeface="Times New Roman"/>
                        </a:rPr>
                        <a:t>x-y</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mj-lt"/>
                          <a:ea typeface="MS Mincho"/>
                          <a:cs typeface="Times New Roman"/>
                        </a:rPr>
                        <a:t>x-y</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mj-lt"/>
                          <a:ea typeface="MS Mincho"/>
                          <a:cs typeface="Times New Roman"/>
                        </a:rPr>
                        <a:t>x-y</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b="1" dirty="0" smtClean="0">
                          <a:effectLst/>
                          <a:latin typeface="+mj-lt"/>
                          <a:ea typeface="MS Mincho"/>
                          <a:cs typeface="Times New Roman"/>
                        </a:rPr>
                        <a:t>Attribute</a:t>
                      </a:r>
                      <a:endParaRPr lang="en-US" sz="1100" b="1"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0" dirty="0" err="1" smtClean="0">
                          <a:effectLst/>
                          <a:latin typeface="+mj-lt"/>
                          <a:ea typeface="MS Mincho"/>
                          <a:cs typeface="Times New Roman"/>
                        </a:rPr>
                        <a:t>ReS</a:t>
                      </a:r>
                      <a:r>
                        <a:rPr lang="en-US" sz="1100" b="0" dirty="0" smtClean="0">
                          <a:effectLst/>
                          <a:latin typeface="+mj-lt"/>
                          <a:ea typeface="MS Mincho"/>
                          <a:cs typeface="Times New Roman"/>
                        </a:rPr>
                        <a:t> length</a:t>
                      </a:r>
                      <a:endParaRPr lang="en-US" sz="1100" b="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err="1" smtClean="0">
                          <a:effectLst/>
                          <a:latin typeface="+mj-lt"/>
                          <a:ea typeface="MS Mincho"/>
                          <a:cs typeface="Times New Roman"/>
                        </a:rPr>
                        <a:t>ReS</a:t>
                      </a:r>
                      <a:r>
                        <a:rPr lang="en-US" sz="1100" dirty="0" smtClean="0">
                          <a:effectLst/>
                          <a:latin typeface="+mj-lt"/>
                          <a:ea typeface="MS Mincho"/>
                          <a:cs typeface="Times New Roman"/>
                        </a:rPr>
                        <a:t> direction</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mj-lt"/>
                          <a:ea typeface="MS Mincho"/>
                          <a:cs typeface="Times New Roman"/>
                        </a:rPr>
                        <a:t>Type</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mj-lt"/>
                          <a:ea typeface="MS Mincho"/>
                          <a:cs typeface="Times New Roman"/>
                        </a:rPr>
                        <a:t>Reserved</a:t>
                      </a:r>
                      <a:endParaRPr lang="en-US" sz="1100" dirty="0">
                        <a:effectLst/>
                        <a:latin typeface="+mj-lt"/>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91061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rgbClr val="000000"/>
                </a:solidFill>
                <a:latin typeface="Times New Roman" pitchFamily="18" charset="0"/>
              </a:rPr>
              <a:t>ReS</a:t>
            </a:r>
            <a:r>
              <a:rPr lang="en-US" altLang="en-US" dirty="0">
                <a:solidFill>
                  <a:srgbClr val="000000"/>
                </a:solidFill>
                <a:latin typeface="Times New Roman" pitchFamily="18" charset="0"/>
              </a:rPr>
              <a:t> request command text</a:t>
            </a:r>
            <a:endParaRPr lang="en-US" dirty="0"/>
          </a:p>
        </p:txBody>
      </p:sp>
      <p:sp>
        <p:nvSpPr>
          <p:cNvPr id="3" name="Content Placeholder 2"/>
          <p:cNvSpPr>
            <a:spLocks noGrp="1"/>
          </p:cNvSpPr>
          <p:nvPr>
            <p:ph idx="1"/>
          </p:nvPr>
        </p:nvSpPr>
        <p:spPr/>
        <p:txBody>
          <a:bodyPr/>
          <a:lstStyle/>
          <a:p>
            <a:pPr lvl="1"/>
            <a:r>
              <a:rPr lang="en-US" sz="2000" dirty="0">
                <a:latin typeface="+mj-lt"/>
              </a:rPr>
              <a:t>The Characteristics Type field shall be set to one if the characteristics refer to a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allocation </a:t>
            </a:r>
            <a:r>
              <a:rPr lang="en-US" sz="2000" dirty="0">
                <a:latin typeface="+mj-lt"/>
              </a:rPr>
              <a:t>or zero if </a:t>
            </a:r>
            <a:r>
              <a:rPr lang="en-US" sz="2000" dirty="0" smtClean="0">
                <a:latin typeface="+mj-lt"/>
              </a:rPr>
              <a:t>the characteristics </a:t>
            </a:r>
            <a:r>
              <a:rPr lang="en-US" sz="2000" dirty="0">
                <a:latin typeface="+mj-lt"/>
              </a:rPr>
              <a:t>refer to a </a:t>
            </a:r>
            <a:r>
              <a:rPr lang="en-US" sz="2000" strike="sngStrike" dirty="0" smtClean="0">
                <a:latin typeface="+mj-lt"/>
              </a:rPr>
              <a:t>GTS</a:t>
            </a:r>
            <a:r>
              <a:rPr lang="en-US" sz="2000" dirty="0" smtClean="0">
                <a:latin typeface="+mj-lt"/>
              </a:rPr>
              <a:t> </a:t>
            </a:r>
            <a:r>
              <a:rPr lang="en-US" sz="2000" b="1" dirty="0" err="1" smtClean="0">
                <a:latin typeface="+mj-lt"/>
              </a:rPr>
              <a:t>ReS</a:t>
            </a:r>
            <a:r>
              <a:rPr lang="en-US" sz="2000" dirty="0" smtClean="0">
                <a:latin typeface="+mj-lt"/>
              </a:rPr>
              <a:t> </a:t>
            </a:r>
            <a:r>
              <a:rPr lang="en-US" sz="2000" dirty="0" err="1" smtClean="0">
                <a:latin typeface="+mj-lt"/>
              </a:rPr>
              <a:t>deallocation</a:t>
            </a:r>
            <a:r>
              <a:rPr lang="en-US" sz="2000" dirty="0">
                <a:latin typeface="+mj-lt"/>
              </a:rPr>
              <a:t>.</a:t>
            </a:r>
          </a:p>
          <a:p>
            <a:endParaRPr lang="en-US" dirty="0"/>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260075864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10195</TotalTime>
  <Words>570</Words>
  <Application>Microsoft Office PowerPoint</Application>
  <PresentationFormat>On-screen Show (4:3)</PresentationFormat>
  <Paragraphs>88</Paragraphs>
  <Slides>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TimesNewRoman</vt:lpstr>
      <vt:lpstr>MS Mincho</vt:lpstr>
      <vt:lpstr>Times New Roman</vt:lpstr>
      <vt:lpstr>Calibri</vt:lpstr>
      <vt:lpstr>Default Design</vt:lpstr>
      <vt:lpstr>Custom Design</vt:lpstr>
      <vt:lpstr>PowerPoint Presentation</vt:lpstr>
      <vt:lpstr>ReS request command text</vt:lpstr>
      <vt:lpstr>ReS request command text</vt:lpstr>
      <vt:lpstr>ReS request command text</vt:lpstr>
      <vt:lpstr>ReS request command text</vt:lpstr>
      <vt:lpstr>ReS request command text</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430</cp:revision>
  <cp:lastPrinted>1998-02-10T13:28:06Z</cp:lastPrinted>
  <dcterms:created xsi:type="dcterms:W3CDTF">1999-11-08T18:59:45Z</dcterms:created>
  <dcterms:modified xsi:type="dcterms:W3CDTF">2015-04-21T00:54:08Z</dcterms:modified>
</cp:coreProperties>
</file>