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60" r:id="rId4"/>
    <p:sldId id="261" r:id="rId5"/>
    <p:sldId id="262" r:id="rId6"/>
    <p:sldId id="263" r:id="rId7"/>
    <p:sldId id="266" r:id="rId8"/>
    <p:sldId id="265" r:id="rId9"/>
    <p:sldId id="256" r:id="rId10"/>
    <p:sldId id="269" r:id="rId11"/>
    <p:sldId id="270"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5" d="100"/>
          <a:sy n="95" d="100"/>
        </p:scale>
        <p:origin x="-10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6</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dirty="0"/>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dirty="0"/>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dirty="0"/>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dirty="0"/>
              <a:t>Page </a:t>
            </a:r>
            <a:fld id="{032098A4-65E9-488D-8479-2100CCEEE1A0}" type="slidenum">
              <a:rPr lang="en-US" altLang="ja-JP"/>
              <a:pPr/>
              <a:t>9</a:t>
            </a:fld>
            <a:endParaRPr lang="en-US" altLang="ja-JP" dirty="0"/>
          </a:p>
        </p:txBody>
      </p:sp>
      <p:sp>
        <p:nvSpPr>
          <p:cNvPr id="6150" name="Rectangle 2"/>
          <p:cNvSpPr>
            <a:spLocks noGrp="1" noRot="1" noChangeAspect="1" noChangeArrowheads="1" noTextEdit="1"/>
          </p:cNvSpPr>
          <p:nvPr>
            <p:ph type="sldImg"/>
          </p:nvPr>
        </p:nvSpPr>
        <p:spPr>
          <a:xfrm>
            <a:off x="909638" y="746125"/>
            <a:ext cx="4916487" cy="3687763"/>
          </a:xfrm>
          <a:ln/>
        </p:spPr>
      </p:sp>
      <p:sp>
        <p:nvSpPr>
          <p:cNvPr id="6151" name="Rectangle 3"/>
          <p:cNvSpPr>
            <a:spLocks noGrp="1" noChangeArrowheads="1"/>
          </p:cNvSpPr>
          <p:nvPr>
            <p:ph type="body" idx="1"/>
          </p:nvPr>
        </p:nvSpPr>
        <p:spPr>
          <a:noFill/>
        </p:spPr>
        <p:txBody>
          <a:bodyPr/>
          <a:lstStyle/>
          <a:p>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April,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April, 2015</a:t>
            </a:r>
            <a:endParaRPr lang="en-US" altLang="ja-JP" dirty="0"/>
          </a:p>
        </p:txBody>
      </p:sp>
    </p:spTree>
    <p:extLst>
      <p:ext uri="{BB962C8B-B14F-4D97-AF65-F5344CB8AC3E}">
        <p14:creationId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smtClean="0"/>
              <a:t>April,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802.15-15-0309-00-004s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global.gotomeeting.com/join/263836469"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smtClean="0"/>
              <a:t>April,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TG4s Teleconference</a:t>
            </a:r>
            <a:r>
              <a:rPr lang="ja-JP" altLang="en-US" sz="1600" dirty="0">
                <a:ea typeface="ＭＳ Ｐゴシック" charset="-128"/>
              </a:rPr>
              <a:t> </a:t>
            </a:r>
            <a:r>
              <a:rPr lang="en-US" altLang="ja-JP" sz="1600" dirty="0" smtClean="0">
                <a:ea typeface="ＭＳ Ｐゴシック" charset="-128"/>
              </a:rPr>
              <a:t>Opening Information for April and May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[20</a:t>
            </a:r>
            <a:r>
              <a:rPr lang="en-US" altLang="ja-JP" sz="1600" dirty="0" smtClean="0">
                <a:ea typeface="ＭＳ Ｐゴシック" charset="-128"/>
              </a:rPr>
              <a:t> April,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a:solidFill>
                  <a:schemeClr val="tx2"/>
                </a:solidFill>
                <a:ea typeface="ＭＳ Ｐゴシック" charset="-128"/>
              </a:rPr>
              <a:t>teleconference </a:t>
            </a:r>
            <a:r>
              <a:rPr lang="en-US" altLang="ja-JP" sz="1600" dirty="0" smtClean="0">
                <a:solidFill>
                  <a:schemeClr val="tx2"/>
                </a:solidFill>
                <a:ea typeface="ＭＳ Ｐゴシック" charset="-128"/>
              </a:rPr>
              <a:t>at </a:t>
            </a:r>
            <a:r>
              <a:rPr lang="en-US" altLang="ja-JP" sz="1600" dirty="0" smtClean="0">
                <a:ea typeface="ＭＳ Ｐゴシック" charset="-128"/>
              </a:rPr>
              <a:t>April </a:t>
            </a:r>
            <a:r>
              <a:rPr lang="en-US" altLang="ja-JP" sz="1600" dirty="0">
                <a:ea typeface="ＭＳ Ｐゴシック" charset="-128"/>
              </a:rPr>
              <a:t>and May </a:t>
            </a:r>
            <a:r>
              <a:rPr lang="en-US" altLang="ja-JP" sz="1600" dirty="0" smtClean="0">
                <a:solidFill>
                  <a:schemeClr val="tx2"/>
                </a:solidFill>
                <a:ea typeface="ＭＳ Ｐゴシック" charset="-128"/>
              </a:rPr>
              <a:t>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en-US" altLang="ja-JP" dirty="0" smtClean="0"/>
              <a:t>May Meeting Agenda</a:t>
            </a:r>
            <a:r>
              <a:rPr lang="ja-JP" altLang="en-US" dirty="0"/>
              <a:t> </a:t>
            </a:r>
            <a:r>
              <a:rPr lang="en-US" altLang="ja-JP" dirty="0" smtClean="0"/>
              <a:t>Graphic</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April, 2015</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10</a:t>
            </a:fld>
            <a:endParaRPr lang="en-US" altLang="ja-JP"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65328"/>
            <a:ext cx="7898541" cy="47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460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defRPr/>
            </a:pPr>
            <a:r>
              <a:rPr lang="en-US" altLang="ja-JP" dirty="0" smtClean="0"/>
              <a:t>April, 2015</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D78FD698-95C0-4845-8AA1-AE13DC99F872}" type="slidenum">
              <a:rPr lang="en-US" altLang="ja-JP" smtClean="0"/>
              <a:pPr>
                <a:defRPr/>
              </a:pPr>
              <a:t>11</a:t>
            </a:fld>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547996491"/>
              </p:ext>
            </p:extLst>
          </p:nvPr>
        </p:nvGraphicFramePr>
        <p:xfrm>
          <a:off x="1187624" y="692696"/>
          <a:ext cx="6552000" cy="5707200"/>
        </p:xfrm>
        <a:graphic>
          <a:graphicData uri="http://schemas.openxmlformats.org/drawingml/2006/table">
            <a:tbl>
              <a:tblPr>
                <a:tableStyleId>{5940675A-B579-460E-94D1-54222C63F5DA}</a:tableStyleId>
              </a:tblPr>
              <a:tblGrid>
                <a:gridCol w="432000"/>
                <a:gridCol w="3600000"/>
                <a:gridCol w="1512000"/>
                <a:gridCol w="432000"/>
                <a:gridCol w="576000"/>
              </a:tblGrid>
              <a:tr h="111424">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36000" marR="36000" marT="36000" marB="36000" anchor="b">
                    <a:solidFill>
                      <a:srgbClr val="00B0F0"/>
                    </a:solidFill>
                  </a:tcPr>
                </a:tc>
                <a:tc>
                  <a:txBody>
                    <a:bodyPr/>
                    <a:lstStyle/>
                    <a:p>
                      <a:pPr algn="l" fontAlgn="b"/>
                      <a:r>
                        <a:rPr lang="en-US" sz="1400" u="none" strike="noStrike" dirty="0">
                          <a:effectLst/>
                        </a:rPr>
                        <a:t>Monday 11 May PM2</a:t>
                      </a:r>
                      <a:endParaRPr lang="en-US" sz="1400" b="1" i="0" u="none" strike="noStrike" dirty="0">
                        <a:effectLst/>
                        <a:latin typeface="Times New Roman"/>
                      </a:endParaRPr>
                    </a:p>
                  </a:txBody>
                  <a:tcPr marL="36000" marR="36000" marT="36000" marB="36000" anchor="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solidFill>
                      <a:srgbClr val="00B0F0"/>
                    </a:solidFill>
                  </a:tcPr>
                </a:tc>
              </a:tr>
              <a:tr h="252000">
                <a:tc>
                  <a:txBody>
                    <a:bodyPr/>
                    <a:lstStyle/>
                    <a:p>
                      <a:pPr algn="r" fontAlgn="b"/>
                      <a:r>
                        <a:rPr lang="en-US" altLang="ja-JP" sz="1400" u="none" strike="noStrike" dirty="0">
                          <a:effectLst/>
                        </a:rPr>
                        <a:t>1.1</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OPEN/Patent Policy</a:t>
                      </a:r>
                      <a:endParaRPr lang="en-US" sz="1400" b="1" i="0" u="none" strike="noStrike" dirty="0">
                        <a:effectLst/>
                        <a:latin typeface="Times New Roman"/>
                      </a:endParaRPr>
                    </a:p>
                  </a:txBody>
                  <a:tcPr marL="36000" marR="36000" marT="36000" marB="3600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5</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16:00</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1.2</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Approve Agenda and Berlin meeting minutes</a:t>
                      </a:r>
                      <a:endParaRPr lang="en-US" sz="1400" b="1" i="0" u="none" strike="noStrike" dirty="0">
                        <a:effectLst/>
                        <a:latin typeface="Times New Roman"/>
                      </a:endParaRPr>
                    </a:p>
                  </a:txBody>
                  <a:tcPr marL="36000" marR="36000" marT="36000" marB="3600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5</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16:05</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1.3</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Opening information </a:t>
                      </a:r>
                      <a:endParaRPr lang="en-US" sz="1400" b="1" i="0" u="none" strike="noStrike" dirty="0">
                        <a:effectLst/>
                        <a:latin typeface="Times New Roman"/>
                      </a:endParaRPr>
                    </a:p>
                  </a:txBody>
                  <a:tcPr marL="36000" marR="36000" marT="36000" marB="3600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10</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16:10</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1.4</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Presentations</a:t>
                      </a:r>
                      <a:endParaRPr lang="en-US" sz="1400" b="1" i="0" u="none" strike="noStrike" dirty="0">
                        <a:effectLst/>
                        <a:latin typeface="Times New Roman"/>
                      </a:endParaRPr>
                    </a:p>
                  </a:txBody>
                  <a:tcPr marL="36000" marR="36000" marT="36000" marB="3600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100</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16:20</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1.5</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Recess</a:t>
                      </a:r>
                      <a:endParaRPr lang="en-US" sz="1400" b="1" i="0" u="none" strike="noStrike" dirty="0">
                        <a:solidFill>
                          <a:srgbClr val="000000"/>
                        </a:solidFill>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0</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18:00</a:t>
                      </a:r>
                      <a:endParaRPr lang="en-US" altLang="ja-JP" sz="1400" b="1" i="0" u="none" strike="noStrike" dirty="0">
                        <a:effectLst/>
                        <a:latin typeface="Times New Roman"/>
                      </a:endParaRPr>
                    </a:p>
                  </a:txBody>
                  <a:tcPr marL="36000" marR="36000" marT="36000" marB="36000" anchor="b"/>
                </a:tc>
              </a:tr>
              <a:tr h="252000">
                <a:tc>
                  <a:txBody>
                    <a:bodyPr/>
                    <a:lstStyle/>
                    <a:p>
                      <a:pPr algn="l" fontAlgn="b"/>
                      <a:endParaRPr lang="ja-JP" altLang="en-US" sz="1400" b="1" i="0" u="none" strike="noStrike" dirty="0">
                        <a:effectLst/>
                        <a:latin typeface="Times New Roman"/>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1" i="0" u="none" strike="noStrike" dirty="0">
                        <a:effectLst/>
                        <a:latin typeface="Times New Roman"/>
                      </a:endParaRPr>
                    </a:p>
                  </a:txBody>
                  <a:tcPr marL="36000" marR="36000" marT="36000" marB="36000" anchor="b">
                    <a:lnL w="12700" cmpd="sng">
                      <a:noFill/>
                    </a:lnL>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18:00</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r>
              <a:tr h="252000">
                <a:tc>
                  <a:txBody>
                    <a:bodyPr/>
                    <a:lstStyle/>
                    <a:p>
                      <a:pPr algn="r" fontAlgn="b"/>
                      <a:r>
                        <a:rPr lang="en-US" altLang="ja-JP" sz="1400" u="none" strike="noStrike" dirty="0">
                          <a:effectLst/>
                        </a:rPr>
                        <a:t>2</a:t>
                      </a:r>
                      <a:endParaRPr lang="en-US" altLang="ja-JP"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r>
                        <a:rPr lang="en-US" sz="1400" u="none" strike="noStrike" dirty="0">
                          <a:effectLst/>
                        </a:rPr>
                        <a:t>Tuesday 12 May PM2</a:t>
                      </a:r>
                      <a:endParaRPr 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52000">
                <a:tc>
                  <a:txBody>
                    <a:bodyPr/>
                    <a:lstStyle/>
                    <a:p>
                      <a:pPr algn="r" fontAlgn="b"/>
                      <a:r>
                        <a:rPr lang="en-US" altLang="ja-JP" sz="1400" u="none" strike="noStrike" dirty="0">
                          <a:effectLst/>
                        </a:rPr>
                        <a:t>2.1</a:t>
                      </a:r>
                      <a:endParaRPr lang="en-US" altLang="ja-JP"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l" fontAlgn="b"/>
                      <a:r>
                        <a:rPr lang="en-US" sz="1400" u="none" strike="noStrike" dirty="0">
                          <a:effectLst/>
                        </a:rPr>
                        <a:t>OPEN</a:t>
                      </a:r>
                      <a:endParaRPr lang="en-US"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r" fontAlgn="b"/>
                      <a:r>
                        <a:rPr lang="en-US" altLang="ja-JP" sz="1400" u="none" strike="noStrike" dirty="0">
                          <a:effectLst/>
                        </a:rPr>
                        <a:t>16:00</a:t>
                      </a:r>
                      <a:endParaRPr lang="en-US" altLang="ja-JP"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r>
              <a:tr h="252000">
                <a:tc>
                  <a:txBody>
                    <a:bodyPr/>
                    <a:lstStyle/>
                    <a:p>
                      <a:pPr algn="r" fontAlgn="b"/>
                      <a:r>
                        <a:rPr lang="en-US" altLang="ja-JP" sz="1400" u="none" strike="noStrike" dirty="0">
                          <a:effectLst/>
                        </a:rPr>
                        <a:t>2.2</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Presentations</a:t>
                      </a:r>
                      <a:endParaRPr lang="en-US" sz="1400" b="1" i="0" u="none" strike="noStrike" dirty="0">
                        <a:effectLst/>
                        <a:latin typeface="Times New Roman"/>
                      </a:endParaRPr>
                    </a:p>
                  </a:txBody>
                  <a:tcPr marL="36000" marR="36000" marT="36000" marB="3600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40</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16:01</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2.3</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Work on Technical Guidance Document</a:t>
                      </a:r>
                      <a:endParaRPr lang="en-US" sz="1400" b="1" i="0" u="none" strike="noStrike" dirty="0">
                        <a:solidFill>
                          <a:srgbClr val="000000"/>
                        </a:solidFill>
                        <a:effectLst/>
                        <a:latin typeface="Times New Roman"/>
                      </a:endParaRPr>
                    </a:p>
                  </a:txBody>
                  <a:tcPr marL="36000" marR="36000" marT="36000" marB="3600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78</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16:41</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2.4</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Recess</a:t>
                      </a:r>
                      <a:endParaRPr lang="en-US" sz="1400" b="1" i="0" u="none" strike="noStrike" dirty="0">
                        <a:solidFill>
                          <a:srgbClr val="000000"/>
                        </a:solidFill>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17:59</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400" b="1" i="0" u="none" strike="noStrike" dirty="0">
                        <a:effectLst/>
                        <a:latin typeface="Times New Roman"/>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400" b="1" i="0" u="none" strike="noStrike" dirty="0">
                        <a:effectLst/>
                        <a:latin typeface="Times New Roman"/>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1" i="0" u="none" strike="noStrike" dirty="0">
                        <a:effectLst/>
                        <a:latin typeface="Times New Roman"/>
                      </a:endParaRPr>
                    </a:p>
                  </a:txBody>
                  <a:tcPr marL="36000" marR="36000" marT="36000" marB="3600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400" u="none" strike="noStrike" dirty="0">
                          <a:effectLst/>
                        </a:rPr>
                        <a:t>18:00</a:t>
                      </a:r>
                      <a:endParaRPr lang="en-US" altLang="ja-JP"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000">
                <a:tc>
                  <a:txBody>
                    <a:bodyPr/>
                    <a:lstStyle/>
                    <a:p>
                      <a:pPr algn="r" fontAlgn="b"/>
                      <a:r>
                        <a:rPr lang="en-US" altLang="ja-JP" sz="1400" u="none" strike="noStrike" dirty="0">
                          <a:effectLst/>
                        </a:rPr>
                        <a:t>3</a:t>
                      </a:r>
                      <a:endParaRPr lang="en-US" altLang="ja-JP"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r>
                        <a:rPr lang="en-US" sz="1400" u="none" strike="noStrike" dirty="0">
                          <a:effectLst/>
                        </a:rPr>
                        <a:t>Thursday 12 May PM2</a:t>
                      </a:r>
                      <a:endParaRPr 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endParaRPr lang="ja-JP" altLang="en-US"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52000">
                <a:tc>
                  <a:txBody>
                    <a:bodyPr/>
                    <a:lstStyle/>
                    <a:p>
                      <a:pPr algn="r" fontAlgn="b"/>
                      <a:r>
                        <a:rPr lang="en-US" altLang="ja-JP" sz="1400" u="none" strike="noStrike" dirty="0">
                          <a:effectLst/>
                        </a:rPr>
                        <a:t>3.1</a:t>
                      </a:r>
                      <a:endParaRPr lang="en-US" altLang="ja-JP"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l" fontAlgn="b"/>
                      <a:r>
                        <a:rPr lang="en-US" sz="1400" u="none" strike="noStrike" dirty="0">
                          <a:effectLst/>
                        </a:rPr>
                        <a:t>OPEN</a:t>
                      </a:r>
                      <a:endParaRPr lang="en-US"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c>
                  <a:txBody>
                    <a:bodyPr/>
                    <a:lstStyle/>
                    <a:p>
                      <a:pPr algn="r" fontAlgn="b"/>
                      <a:r>
                        <a:rPr lang="en-US" altLang="ja-JP" sz="1400" u="none" strike="noStrike" dirty="0">
                          <a:effectLst/>
                        </a:rPr>
                        <a:t>16:00</a:t>
                      </a:r>
                      <a:endParaRPr lang="en-US" altLang="ja-JP" sz="1400" b="1" i="0" u="none" strike="noStrike" dirty="0">
                        <a:effectLst/>
                        <a:latin typeface="Times New Roman"/>
                      </a:endParaRPr>
                    </a:p>
                  </a:txBody>
                  <a:tcPr marL="36000" marR="36000" marT="36000" marB="36000" anchor="b">
                    <a:lnT w="12700" cap="flat" cmpd="sng" algn="ctr">
                      <a:solidFill>
                        <a:schemeClr val="tx1"/>
                      </a:solidFill>
                      <a:prstDash val="solid"/>
                      <a:round/>
                      <a:headEnd type="none" w="med" len="med"/>
                      <a:tailEnd type="none" w="med" len="med"/>
                    </a:lnT>
                  </a:tcPr>
                </a:tc>
              </a:tr>
              <a:tr h="252000">
                <a:tc>
                  <a:txBody>
                    <a:bodyPr/>
                    <a:lstStyle/>
                    <a:p>
                      <a:pPr algn="r" fontAlgn="b"/>
                      <a:r>
                        <a:rPr lang="en-US" altLang="ja-JP" sz="1400" u="none" strike="noStrike" dirty="0">
                          <a:effectLst/>
                        </a:rPr>
                        <a:t>3.2</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Work on Technical Guidance Document</a:t>
                      </a:r>
                      <a:endParaRPr lang="en-US" sz="1400" b="1" i="0" u="none" strike="noStrike" dirty="0">
                        <a:solidFill>
                          <a:srgbClr val="000000"/>
                        </a:solidFill>
                        <a:effectLst/>
                        <a:latin typeface="Times New Roman"/>
                      </a:endParaRPr>
                    </a:p>
                  </a:txBody>
                  <a:tcPr marL="36000" marR="36000" marT="36000" marB="3600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90</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16:01</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3.3</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Action items for the next meeting</a:t>
                      </a:r>
                      <a:endParaRPr lang="en-US" sz="1400" b="1" i="0" u="none" strike="noStrike" dirty="0">
                        <a:solidFill>
                          <a:srgbClr val="000000"/>
                        </a:solidFill>
                        <a:effectLst/>
                        <a:latin typeface="Times New Roman"/>
                      </a:endParaRPr>
                    </a:p>
                  </a:txBody>
                  <a:tcPr marL="36000" marR="36000" marT="36000" marB="3600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10</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17:31</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3.4</a:t>
                      </a:r>
                      <a:endParaRPr lang="en-US" altLang="ja-JP" sz="1400" b="1" i="0" u="none" strike="noStrike" dirty="0">
                        <a:effectLst/>
                        <a:latin typeface="Times New Roman"/>
                      </a:endParaRPr>
                    </a:p>
                  </a:txBody>
                  <a:tcPr marL="36000" marR="36000" marT="36000" marB="36000" anchor="b"/>
                </a:tc>
                <a:tc>
                  <a:txBody>
                    <a:bodyPr/>
                    <a:lstStyle/>
                    <a:p>
                      <a:pPr algn="l" fontAlgn="b"/>
                      <a:r>
                        <a:rPr lang="en-US" sz="1400" u="none" strike="noStrike" dirty="0">
                          <a:effectLst/>
                        </a:rPr>
                        <a:t>Other business</a:t>
                      </a:r>
                      <a:endParaRPr lang="en-US" sz="1400" b="1" i="0" u="none" strike="noStrike" dirty="0">
                        <a:effectLst/>
                        <a:latin typeface="Times New Roman"/>
                      </a:endParaRPr>
                    </a:p>
                  </a:txBody>
                  <a:tcPr marL="36000" marR="36000" marT="36000" marB="3600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18</a:t>
                      </a:r>
                      <a:endParaRPr lang="en-US" altLang="ja-JP" sz="1400" b="1" i="0" u="none" strike="noStrike" dirty="0">
                        <a:effectLst/>
                        <a:latin typeface="Times New Roman"/>
                      </a:endParaRPr>
                    </a:p>
                  </a:txBody>
                  <a:tcPr marL="36000" marR="36000" marT="36000" marB="36000" anchor="b"/>
                </a:tc>
                <a:tc>
                  <a:txBody>
                    <a:bodyPr/>
                    <a:lstStyle/>
                    <a:p>
                      <a:pPr algn="r" fontAlgn="b"/>
                      <a:r>
                        <a:rPr lang="en-US" altLang="ja-JP" sz="1400" u="none" strike="noStrike" dirty="0">
                          <a:effectLst/>
                        </a:rPr>
                        <a:t>17:41</a:t>
                      </a:r>
                      <a:endParaRPr lang="en-US" altLang="ja-JP" sz="1400" b="1" i="0" u="none" strike="noStrike" dirty="0">
                        <a:effectLst/>
                        <a:latin typeface="Times New Roman"/>
                      </a:endParaRPr>
                    </a:p>
                  </a:txBody>
                  <a:tcPr marL="36000" marR="36000" marT="36000" marB="36000" anchor="b"/>
                </a:tc>
              </a:tr>
              <a:tr h="252000">
                <a:tc>
                  <a:txBody>
                    <a:bodyPr/>
                    <a:lstStyle/>
                    <a:p>
                      <a:pPr algn="r" fontAlgn="b"/>
                      <a:r>
                        <a:rPr lang="en-US" altLang="ja-JP" sz="1400" u="none" strike="noStrike" dirty="0">
                          <a:effectLst/>
                        </a:rPr>
                        <a:t>3.5</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Adjourn</a:t>
                      </a:r>
                      <a:endParaRPr lang="en-US" sz="1400" b="1" i="0" u="none" strike="noStrike" dirty="0">
                        <a:solidFill>
                          <a:srgbClr val="000000"/>
                        </a:solidFill>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17:59</a:t>
                      </a:r>
                      <a:endParaRPr lang="en-US" altLang="ja-JP" sz="1400" b="1" i="0" u="none" strike="noStrike" dirty="0">
                        <a:effectLst/>
                        <a:latin typeface="Times New Roman"/>
                      </a:endParaRPr>
                    </a:p>
                  </a:txBody>
                  <a:tcPr marL="36000" marR="36000" marT="36000" marB="36000" anchor="b">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400" b="1" i="0" u="none" strike="noStrike" dirty="0">
                        <a:effectLst/>
                        <a:latin typeface="Times New Roman"/>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36000" marB="3600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400" b="1" i="0" u="none" strike="noStrike" dirty="0">
                        <a:effectLst/>
                        <a:latin typeface="Times New Roman"/>
                      </a:endParaRPr>
                    </a:p>
                  </a:txBody>
                  <a:tcPr marL="36000" marR="36000" marT="36000" marB="3600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US" altLang="ja-JP" sz="1400" u="none" strike="noStrike" dirty="0">
                          <a:effectLst/>
                        </a:rPr>
                        <a:t>18:00</a:t>
                      </a:r>
                      <a:endParaRPr lang="en-US" altLang="ja-JP" sz="1400" b="1" i="0" u="none" strike="noStrike" dirty="0">
                        <a:effectLst/>
                        <a:latin typeface="Times New Roman"/>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1562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smtClean="0"/>
              <a:t>April,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Teleconference Opening Information for April and May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April,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342943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April, 2015</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4</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2875416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dirty="0" smtClean="0"/>
              <a:t>April,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5</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val="1338755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2" name="日付プレースホルダー 1"/>
          <p:cNvSpPr>
            <a:spLocks noGrp="1"/>
          </p:cNvSpPr>
          <p:nvPr>
            <p:ph type="dt" sz="half" idx="10"/>
          </p:nvPr>
        </p:nvSpPr>
        <p:spPr/>
        <p:txBody>
          <a:bodyPr/>
          <a:lstStyle/>
          <a:p>
            <a:r>
              <a:rPr lang="en-US" altLang="ja-JP" dirty="0" smtClean="0"/>
              <a:t>April,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val="8629633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Information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smtClean="0"/>
              <a:t>April, 2015</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7</a:t>
            </a:fld>
            <a:endParaRPr lang="en-US" altLang="ja-JP" dirty="0"/>
          </a:p>
        </p:txBody>
      </p:sp>
      <p:sp>
        <p:nvSpPr>
          <p:cNvPr id="8" name="テキスト ボックス 7"/>
          <p:cNvSpPr txBox="1"/>
          <p:nvPr/>
        </p:nvSpPr>
        <p:spPr>
          <a:xfrm>
            <a:off x="251520" y="3068960"/>
            <a:ext cx="8640960" cy="3416320"/>
          </a:xfrm>
          <a:prstGeom prst="rect">
            <a:avLst/>
          </a:prstGeom>
          <a:noFill/>
        </p:spPr>
        <p:txBody>
          <a:bodyPr wrap="square" rtlCol="0">
            <a:spAutoFit/>
          </a:bodyPr>
          <a:lstStyle/>
          <a:p>
            <a:r>
              <a:rPr lang="en-US" altLang="ja-JP" sz="1800" dirty="0"/>
              <a:t>1. Please join my meeting, Wednesday, April 22, 2015 at 10:00 . </a:t>
            </a:r>
            <a:br>
              <a:rPr lang="en-US" altLang="ja-JP" sz="1800" dirty="0"/>
            </a:br>
            <a:r>
              <a:rPr lang="en-US" altLang="ja-JP" sz="1800" dirty="0">
                <a:hlinkClick r:id="rId2"/>
              </a:rPr>
              <a:t>https://global.gotomeeting.com/join/263836469</a:t>
            </a:r>
            <a:r>
              <a:rPr lang="en-US" altLang="ja-JP" sz="1800" dirty="0"/>
              <a:t> </a:t>
            </a:r>
            <a:br>
              <a:rPr lang="en-US" altLang="ja-JP" sz="1800" dirty="0"/>
            </a:br>
            <a:r>
              <a:rPr lang="en-US" altLang="ja-JP" sz="1800" dirty="0"/>
              <a:t/>
            </a:r>
            <a:br>
              <a:rPr lang="en-US" altLang="ja-JP" sz="1800" dirty="0"/>
            </a:br>
            <a:r>
              <a:rPr lang="en-US" altLang="ja-JP" sz="1800" dirty="0"/>
              <a:t>2. Use your microphone and speakers (VoIP) - a headset is recommended. Or, call in using your telephone. </a:t>
            </a:r>
            <a:br>
              <a:rPr lang="en-US" altLang="ja-JP" sz="1800" dirty="0"/>
            </a:br>
            <a:r>
              <a:rPr lang="en-US" altLang="ja-JP" sz="1800" dirty="0"/>
              <a:t/>
            </a:r>
            <a:br>
              <a:rPr lang="en-US" altLang="ja-JP" sz="1800" dirty="0"/>
            </a:br>
            <a:r>
              <a:rPr lang="en-US" altLang="ja-JP" sz="1800" dirty="0"/>
              <a:t>Dial +1 (657) 220-3412 </a:t>
            </a:r>
            <a:br>
              <a:rPr lang="en-US" altLang="ja-JP" sz="1800" dirty="0"/>
            </a:br>
            <a:r>
              <a:rPr lang="en-US" altLang="ja-JP" sz="1800" dirty="0"/>
              <a:t>Access Code: 263-836-469 </a:t>
            </a:r>
            <a:br>
              <a:rPr lang="en-US" altLang="ja-JP" sz="1800" dirty="0"/>
            </a:br>
            <a:r>
              <a:rPr lang="en-US" altLang="ja-JP" sz="1800" dirty="0"/>
              <a:t>Audio PIN: Shown after joining the meeting </a:t>
            </a:r>
            <a:br>
              <a:rPr lang="en-US" altLang="ja-JP" sz="1800" dirty="0"/>
            </a:br>
            <a:r>
              <a:rPr lang="en-US" altLang="ja-JP" sz="1800" dirty="0"/>
              <a:t/>
            </a:r>
            <a:br>
              <a:rPr lang="en-US" altLang="ja-JP" sz="1800" dirty="0"/>
            </a:br>
            <a:r>
              <a:rPr lang="en-US" altLang="ja-JP" sz="1800" dirty="0"/>
              <a:t>Meeting</a:t>
            </a:r>
            <a:r>
              <a:rPr lang="en-US" altLang="ja-JP" sz="1800" dirty="0"/>
              <a:t> Password: </a:t>
            </a:r>
            <a:r>
              <a:rPr lang="en-US" altLang="ja-JP" sz="1800" dirty="0"/>
              <a:t>sru</a:t>
            </a:r>
            <a:r>
              <a:rPr lang="en-US" altLang="ja-JP" sz="1800" dirty="0"/>
              <a:t> </a:t>
            </a:r>
            <a:br>
              <a:rPr lang="en-US" altLang="ja-JP" sz="1800" dirty="0"/>
            </a:br>
            <a:r>
              <a:rPr lang="en-US" altLang="ja-JP" sz="1800" dirty="0"/>
              <a:t>Meeting ID: 263-836-469 </a:t>
            </a:r>
            <a:endParaRPr kumimoji="1" lang="ja-JP" altLang="en-US" sz="1800" dirty="0"/>
          </a:p>
        </p:txBody>
      </p:sp>
      <p:graphicFrame>
        <p:nvGraphicFramePr>
          <p:cNvPr id="9" name="コンテンツ プレースホルダ 6"/>
          <p:cNvGraphicFramePr>
            <a:graphicFrameLocks/>
          </p:cNvGraphicFramePr>
          <p:nvPr>
            <p:extLst>
              <p:ext uri="{D42A27DB-BD31-4B8C-83A1-F6EECF244321}">
                <p14:modId xmlns:p14="http://schemas.microsoft.com/office/powerpoint/2010/main" val="3556510759"/>
              </p:ext>
            </p:extLst>
          </p:nvPr>
        </p:nvGraphicFramePr>
        <p:xfrm>
          <a:off x="1799956" y="1772816"/>
          <a:ext cx="5544088" cy="111252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April  21,21:00</a:t>
                      </a:r>
                      <a:endParaRPr kumimoji="1" lang="ja-JP" altLang="en-US" dirty="0"/>
                    </a:p>
                  </a:txBody>
                  <a:tcPr/>
                </a:tc>
                <a:tc>
                  <a:txBody>
                    <a:bodyPr/>
                    <a:lstStyle/>
                    <a:p>
                      <a:r>
                        <a:rPr kumimoji="1" lang="en-US" altLang="ja-JP" dirty="0" smtClean="0"/>
                        <a:t>April 22,</a:t>
                      </a:r>
                      <a:r>
                        <a:rPr kumimoji="1" lang="en-US" altLang="ja-JP" baseline="0" dirty="0" smtClean="0"/>
                        <a:t> </a:t>
                      </a:r>
                      <a:r>
                        <a:rPr kumimoji="1" lang="en-US" altLang="ja-JP" dirty="0" smtClean="0"/>
                        <a:t>10:00</a:t>
                      </a:r>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May  6,</a:t>
                      </a:r>
                      <a:r>
                        <a:rPr kumimoji="1" lang="en-US" altLang="ja-JP" baseline="0" dirty="0" smtClean="0"/>
                        <a:t> </a:t>
                      </a:r>
                      <a:r>
                        <a:rPr kumimoji="1" lang="en-US" altLang="ja-JP" dirty="0" smtClean="0"/>
                        <a:t>21:00</a:t>
                      </a:r>
                      <a:endParaRPr kumimoji="1" lang="ja-JP" altLang="en-US" dirty="0"/>
                    </a:p>
                  </a:txBody>
                  <a:tcPr/>
                </a:tc>
                <a:tc>
                  <a:txBody>
                    <a:bodyPr/>
                    <a:lstStyle/>
                    <a:p>
                      <a:r>
                        <a:rPr kumimoji="1" lang="en-US" altLang="ja-JP" dirty="0" smtClean="0"/>
                        <a:t>May 7,</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April,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 for April </a:t>
            </a:r>
            <a:r>
              <a:rPr lang="en-US" altLang="ja-JP" sz="3200" dirty="0" smtClean="0"/>
              <a:t>21</a:t>
            </a:r>
            <a:r>
              <a:rPr lang="en-US" altLang="ja-JP" sz="3200" baseline="30000" dirty="0" smtClean="0"/>
              <a:t>st</a:t>
            </a:r>
            <a:r>
              <a:rPr lang="en-US" altLang="ja-JP" sz="3200" dirty="0" smtClean="0"/>
              <a:t> </a:t>
            </a:r>
            <a:endParaRPr lang="ja-JP" altLang="ja-JP" sz="3200" dirty="0"/>
          </a:p>
        </p:txBody>
      </p:sp>
      <p:sp>
        <p:nvSpPr>
          <p:cNvPr id="4099" name="Rectangle 3"/>
          <p:cNvSpPr>
            <a:spLocks noGrp="1" noChangeArrowheads="1"/>
          </p:cNvSpPr>
          <p:nvPr>
            <p:ph type="body" idx="1"/>
          </p:nvPr>
        </p:nvSpPr>
        <p:spPr>
          <a:ln/>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Technical Guidance Document</a:t>
            </a:r>
          </a:p>
          <a:p>
            <a:r>
              <a:rPr lang="en-US" altLang="ja-JP" sz="2800" dirty="0"/>
              <a:t>Plan for May </a:t>
            </a:r>
            <a:r>
              <a:rPr lang="en-US" altLang="ja-JP" sz="2800" dirty="0" smtClean="0"/>
              <a:t>Meeting</a:t>
            </a:r>
          </a:p>
          <a:p>
            <a:r>
              <a:rPr lang="en-US" altLang="ja-JP" sz="2800" dirty="0" smtClean="0"/>
              <a:t>AOB</a:t>
            </a:r>
          </a:p>
          <a:p>
            <a:r>
              <a:rPr lang="en-US" altLang="ja-JP" sz="2800" dirty="0" smtClean="0"/>
              <a:t>Recess</a:t>
            </a:r>
            <a:endParaRPr lang="en-US" altLang="ja-JP"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dirty="0" smtClean="0"/>
              <a:t>April, 2015</a:t>
            </a:r>
            <a:endParaRPr lang="en-US" altLang="ja-JP" dirty="0"/>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706A6CBF-2122-4B1A-A832-61121D78B413}" type="slidenum">
              <a:rPr lang="en-US" altLang="ja-JP"/>
              <a:pPr/>
              <a:t>9</a:t>
            </a:fld>
            <a:endParaRPr lang="en-US" altLang="ja-JP" dirty="0"/>
          </a:p>
        </p:txBody>
      </p:sp>
      <p:sp>
        <p:nvSpPr>
          <p:cNvPr id="4101" name="Rectangle 2"/>
          <p:cNvSpPr>
            <a:spLocks noGrp="1" noChangeArrowheads="1"/>
          </p:cNvSpPr>
          <p:nvPr>
            <p:ph type="title"/>
          </p:nvPr>
        </p:nvSpPr>
        <p:spPr/>
        <p:txBody>
          <a:bodyPr/>
          <a:lstStyle/>
          <a:p>
            <a:r>
              <a:rPr lang="en-US" altLang="ja-JP" sz="3200" dirty="0" smtClean="0"/>
              <a:t>Agenda for May </a:t>
            </a:r>
            <a:r>
              <a:rPr lang="en-US" altLang="ja-JP" sz="3200" dirty="0" smtClean="0"/>
              <a:t>7</a:t>
            </a:r>
            <a:r>
              <a:rPr lang="en-US" altLang="ja-JP" sz="3200" baseline="30000" dirty="0" smtClean="0"/>
              <a:t>th</a:t>
            </a:r>
            <a:r>
              <a:rPr lang="en-US" altLang="ja-JP" sz="3200" dirty="0" smtClean="0"/>
              <a:t> </a:t>
            </a:r>
            <a:endParaRPr lang="ja-JP" altLang="ja-JP" sz="3200" dirty="0" smtClean="0">
              <a:ea typeface="ＭＳ Ｐゴシック" charset="-128"/>
            </a:endParaRPr>
          </a:p>
        </p:txBody>
      </p:sp>
      <p:sp>
        <p:nvSpPr>
          <p:cNvPr id="4102" name="Rectangle 3"/>
          <p:cNvSpPr>
            <a:spLocks noGrp="1" noChangeArrowheads="1"/>
          </p:cNvSpPr>
          <p:nvPr>
            <p:ph type="body" idx="1"/>
          </p:nvPr>
        </p:nvSpPr>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Technical Guidance Document</a:t>
            </a:r>
          </a:p>
          <a:p>
            <a:r>
              <a:rPr lang="en-US" altLang="ja-JP" sz="2800" dirty="0" smtClean="0"/>
              <a:t>AOB</a:t>
            </a:r>
          </a:p>
          <a:p>
            <a:r>
              <a:rPr lang="en-US" altLang="ja-JP" sz="2800" dirty="0" smtClean="0"/>
              <a:t>Adjourn</a:t>
            </a:r>
            <a:endParaRPr lang="ja-JP" altLang="ja-JP" sz="2800" dirty="0" smtClean="0"/>
          </a:p>
          <a:p>
            <a:pPr>
              <a:buNone/>
            </a:pPr>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217</TotalTime>
  <Words>972</Words>
  <Application>Microsoft Office PowerPoint</Application>
  <PresentationFormat>画面に合わせる (4:3)</PresentationFormat>
  <Paragraphs>203</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TG4s Teleconference Opening Information for April and May 2015</vt:lpstr>
      <vt:lpstr>PowerPoint プレゼンテーション</vt:lpstr>
      <vt:lpstr>PowerPoint プレゼンテーション</vt:lpstr>
      <vt:lpstr>Call for Potentially Essential Patents</vt:lpstr>
      <vt:lpstr>Other Guidelines for IEEE WG Meetings</vt:lpstr>
      <vt:lpstr>Meeting Information</vt:lpstr>
      <vt:lpstr>Agenda for April 21st </vt:lpstr>
      <vt:lpstr>Agenda for May 7th </vt:lpstr>
      <vt:lpstr>May Meeting Agenda Graphic</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April-May 2015</dc:title>
  <dc:subject>IEEE 802.15 &lt;subject&gt;</dc:subject>
  <dc:creator>kitazawa</dc:creator>
  <dc:description>15-15-0309-00-004s</dc:description>
  <cp:lastModifiedBy>Shoichi Kitazawa</cp:lastModifiedBy>
  <cp:revision>12</cp:revision>
  <cp:lastPrinted>2015-04-20T04:38:13Z</cp:lastPrinted>
  <dcterms:created xsi:type="dcterms:W3CDTF">2015-02-02T05:19:06Z</dcterms:created>
  <dcterms:modified xsi:type="dcterms:W3CDTF">2015-04-20T08:09:56Z</dcterms:modified>
</cp:coreProperties>
</file>