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0" r:id="rId4"/>
    <p:sldId id="261" r:id="rId5"/>
    <p:sldId id="262" r:id="rId6"/>
  </p:sldIdLst>
  <p:sldSz cx="9144000" cy="6858000" type="screen4x3"/>
  <p:notesSz cx="9280525" cy="6934200"/>
  <p:embeddedFontLst>
    <p:embeddedFont>
      <p:font typeface="Calibri" panose="020F0502020204030204" pitchFamily="34" charset="0"/>
      <p:regular r:id="rId9"/>
      <p:bold r:id="rId10"/>
      <p:italic r:id="rId11"/>
      <p:boldItalic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17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April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802.15-15-0291-01-0008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April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April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Channel access: CFP text]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April </a:t>
            </a:r>
            <a:r>
              <a:rPr lang="en-US" altLang="en-US" sz="1600" dirty="0">
                <a:solidFill>
                  <a:schemeClr val="tx2"/>
                </a:solidFill>
                <a:latin typeface="Times New Roman" pitchFamily="18" charset="0"/>
              </a:rPr>
              <a:t>6</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Channel access: CFP text</a:t>
            </a:r>
            <a:endParaRPr lang="en-US" dirty="0"/>
          </a:p>
        </p:txBody>
      </p:sp>
      <p:sp>
        <p:nvSpPr>
          <p:cNvPr id="6" name="Content Placeholder 5"/>
          <p:cNvSpPr>
            <a:spLocks noGrp="1"/>
          </p:cNvSpPr>
          <p:nvPr>
            <p:ph idx="1"/>
          </p:nvPr>
        </p:nvSpPr>
        <p:spPr/>
        <p:txBody>
          <a:bodyPr/>
          <a:lstStyle/>
          <a:p>
            <a:r>
              <a:rPr lang="en-US" sz="2400" dirty="0" smtClean="0">
                <a:latin typeface="+mj-lt"/>
              </a:rPr>
              <a:t>5.1.1.1.2 Contention-free period (CFP)</a:t>
            </a:r>
          </a:p>
          <a:p>
            <a:pPr lvl="1"/>
            <a:r>
              <a:rPr lang="en-US" sz="1800" dirty="0">
                <a:latin typeface="+mj-lt"/>
              </a:rPr>
              <a:t>The CFP shall start on a slot boundary immediately following the CAP, and it shall complete before the </a:t>
            </a:r>
            <a:r>
              <a:rPr lang="en-US" sz="1800" dirty="0" smtClean="0">
                <a:latin typeface="+mj-lt"/>
              </a:rPr>
              <a:t>end of </a:t>
            </a:r>
            <a:r>
              <a:rPr lang="en-US" sz="1800" dirty="0">
                <a:latin typeface="+mj-lt"/>
              </a:rPr>
              <a:t>the active portion of the superframe. </a:t>
            </a:r>
            <a:r>
              <a:rPr lang="en-US" sz="1800" strike="sngStrike" dirty="0">
                <a:latin typeface="+mj-lt"/>
              </a:rPr>
              <a:t>If </a:t>
            </a:r>
            <a:r>
              <a:rPr lang="en-US" sz="1800" strike="sngStrike" dirty="0" err="1" smtClean="0">
                <a:latin typeface="+mj-lt"/>
              </a:rPr>
              <a:t>a</a:t>
            </a:r>
            <a:r>
              <a:rPr lang="en-US" sz="1800" b="1" dirty="0" err="1" smtClean="0">
                <a:latin typeface="+mj-lt"/>
              </a:rPr>
              <a:t>A</a:t>
            </a:r>
            <a:r>
              <a:rPr lang="en-US" sz="1800" dirty="0" err="1" smtClean="0">
                <a:latin typeface="+mj-lt"/>
              </a:rPr>
              <a:t>ny</a:t>
            </a:r>
            <a:r>
              <a:rPr lang="en-US" sz="1800" dirty="0" smtClean="0">
                <a:latin typeface="+mj-lt"/>
              </a:rPr>
              <a:t> </a:t>
            </a:r>
            <a:r>
              <a:rPr lang="en-US" sz="1800" b="1" dirty="0" smtClean="0">
                <a:latin typeface="+mj-lt"/>
              </a:rPr>
              <a:t>allocated</a:t>
            </a:r>
            <a:r>
              <a:rPr lang="en-US" sz="1800" dirty="0" smtClean="0">
                <a:latin typeface="+mj-lt"/>
              </a:rPr>
              <a:t> </a:t>
            </a:r>
            <a:r>
              <a:rPr lang="en-US" sz="1800" strike="sngStrike" dirty="0" err="1" smtClean="0">
                <a:latin typeface="+mj-lt"/>
              </a:rPr>
              <a:t>GT</a:t>
            </a:r>
            <a:r>
              <a:rPr lang="en-US" sz="1800" b="1" dirty="0" err="1" smtClean="0">
                <a:latin typeface="+mj-lt"/>
              </a:rPr>
              <a:t>ReS</a:t>
            </a:r>
            <a:r>
              <a:rPr lang="en-US" sz="1800" b="1" baseline="30000" dirty="0" smtClean="0">
                <a:latin typeface="+mj-lt"/>
              </a:rPr>
              <a:t>†</a:t>
            </a:r>
            <a:r>
              <a:rPr lang="en-US" sz="1800" dirty="0" smtClean="0">
                <a:latin typeface="+mj-lt"/>
              </a:rPr>
              <a:t> </a:t>
            </a:r>
            <a:r>
              <a:rPr lang="en-US" sz="1800" strike="sngStrike" dirty="0">
                <a:latin typeface="+mj-lt"/>
              </a:rPr>
              <a:t>have been allocated by the PAN coordinator, they </a:t>
            </a:r>
            <a:r>
              <a:rPr lang="en-US" sz="1800" dirty="0" smtClean="0">
                <a:latin typeface="+mj-lt"/>
              </a:rPr>
              <a:t>shall be </a:t>
            </a:r>
            <a:r>
              <a:rPr lang="en-US" sz="1800" dirty="0">
                <a:latin typeface="+mj-lt"/>
              </a:rPr>
              <a:t>located within the CFP and occupy contiguous </a:t>
            </a:r>
            <a:r>
              <a:rPr lang="en-US" sz="1800" b="1" dirty="0" err="1" smtClean="0">
                <a:latin typeface="+mj-lt"/>
              </a:rPr>
              <a:t>ReS</a:t>
            </a:r>
            <a:r>
              <a:rPr lang="en-US" sz="1800" dirty="0" err="1" smtClean="0">
                <a:latin typeface="+mj-lt"/>
              </a:rPr>
              <a:t>s</a:t>
            </a:r>
            <a:r>
              <a:rPr lang="en-US" sz="1800" dirty="0">
                <a:latin typeface="+mj-lt"/>
              </a:rPr>
              <a:t>. The CFP shall therefore grow or shrink </a:t>
            </a:r>
            <a:r>
              <a:rPr lang="en-US" sz="1800" dirty="0" smtClean="0">
                <a:latin typeface="+mj-lt"/>
              </a:rPr>
              <a:t>depending on </a:t>
            </a:r>
            <a:r>
              <a:rPr lang="en-US" sz="1800" dirty="0">
                <a:latin typeface="+mj-lt"/>
              </a:rPr>
              <a:t>the total length of all of the combined </a:t>
            </a:r>
            <a:r>
              <a:rPr lang="en-US" sz="1800" strike="sngStrike" dirty="0" err="1" smtClean="0">
                <a:latin typeface="+mj-lt"/>
              </a:rPr>
              <a:t>GT</a:t>
            </a:r>
            <a:r>
              <a:rPr lang="en-US" sz="1800" b="1" dirty="0" err="1" smtClean="0">
                <a:latin typeface="+mj-lt"/>
              </a:rPr>
              <a:t>ReS</a:t>
            </a:r>
            <a:r>
              <a:rPr lang="en-US" sz="1800" dirty="0" err="1" smtClean="0">
                <a:latin typeface="+mj-lt"/>
              </a:rPr>
              <a:t>s</a:t>
            </a:r>
            <a:r>
              <a:rPr lang="en-US" sz="1800" dirty="0">
                <a:latin typeface="+mj-lt"/>
              </a:rPr>
              <a:t>.</a:t>
            </a:r>
          </a:p>
          <a:p>
            <a:pPr lvl="1"/>
            <a:r>
              <a:rPr lang="en-US" sz="1800" dirty="0">
                <a:latin typeface="+mj-lt"/>
              </a:rPr>
              <a:t>No transmissions within the CFP shall use a </a:t>
            </a:r>
            <a:r>
              <a:rPr lang="en-US" sz="1800" strike="sngStrike" dirty="0" smtClean="0">
                <a:latin typeface="+mj-lt"/>
              </a:rPr>
              <a:t>CSMA-CA</a:t>
            </a:r>
            <a:r>
              <a:rPr lang="en-US" sz="1800" dirty="0" smtClean="0">
                <a:latin typeface="+mj-lt"/>
              </a:rPr>
              <a:t> </a:t>
            </a:r>
            <a:r>
              <a:rPr lang="en-US" sz="1800" b="1" dirty="0" smtClean="0">
                <a:latin typeface="+mj-lt"/>
              </a:rPr>
              <a:t>contention</a:t>
            </a:r>
            <a:r>
              <a:rPr lang="en-US" sz="1800" dirty="0" smtClean="0">
                <a:latin typeface="+mj-lt"/>
              </a:rPr>
              <a:t> mechanism </a:t>
            </a:r>
            <a:r>
              <a:rPr lang="en-US" sz="1800" dirty="0">
                <a:latin typeface="+mj-lt"/>
              </a:rPr>
              <a:t>to access the channel. A </a:t>
            </a:r>
            <a:r>
              <a:rPr lang="en-US" sz="1800" strike="sngStrike" dirty="0" smtClean="0">
                <a:latin typeface="+mj-lt"/>
              </a:rPr>
              <a:t>device </a:t>
            </a:r>
            <a:r>
              <a:rPr lang="en-US" sz="1800" b="1" dirty="0" smtClean="0">
                <a:latin typeface="+mj-lt"/>
              </a:rPr>
              <a:t>PD</a:t>
            </a:r>
            <a:r>
              <a:rPr lang="en-US" sz="1800" dirty="0" smtClean="0">
                <a:latin typeface="+mj-lt"/>
              </a:rPr>
              <a:t> transmitting </a:t>
            </a:r>
            <a:r>
              <a:rPr lang="en-US" sz="1800" dirty="0">
                <a:latin typeface="+mj-lt"/>
              </a:rPr>
              <a:t>in the CFP shall ensure that its transmissions are complete </a:t>
            </a:r>
            <a:r>
              <a:rPr lang="en-US" sz="1800" b="1" dirty="0" smtClean="0">
                <a:latin typeface="+mj-lt"/>
              </a:rPr>
              <a:t>within</a:t>
            </a:r>
            <a:r>
              <a:rPr lang="en-US" sz="1800" dirty="0" smtClean="0">
                <a:latin typeface="+mj-lt"/>
              </a:rPr>
              <a:t> one </a:t>
            </a:r>
            <a:r>
              <a:rPr lang="en-US" sz="1800" dirty="0">
                <a:latin typeface="+mj-lt"/>
              </a:rPr>
              <a:t>IFS period, as described </a:t>
            </a:r>
            <a:r>
              <a:rPr lang="en-US" sz="1800" dirty="0" smtClean="0">
                <a:latin typeface="+mj-lt"/>
              </a:rPr>
              <a:t>in 5.1.1.3</a:t>
            </a:r>
            <a:r>
              <a:rPr lang="en-US" sz="1800" dirty="0">
                <a:latin typeface="+mj-lt"/>
              </a:rPr>
              <a:t>, before the end of its </a:t>
            </a:r>
            <a:r>
              <a:rPr lang="en-US" sz="1800" strike="sngStrike" dirty="0" err="1" smtClean="0">
                <a:latin typeface="+mj-lt"/>
              </a:rPr>
              <a:t>GT</a:t>
            </a:r>
            <a:r>
              <a:rPr lang="en-US" sz="1800" b="1" dirty="0" err="1" smtClean="0">
                <a:latin typeface="+mj-lt"/>
              </a:rPr>
              <a:t>ReS</a:t>
            </a:r>
            <a:r>
              <a:rPr lang="en-US" sz="1800" dirty="0" smtClean="0">
                <a:latin typeface="+mj-lt"/>
              </a:rPr>
              <a:t>.</a:t>
            </a:r>
          </a:p>
          <a:p>
            <a:r>
              <a:rPr lang="en-US" sz="2200" dirty="0" err="1" smtClean="0">
                <a:solidFill>
                  <a:schemeClr val="accent2"/>
                </a:solidFill>
                <a:latin typeface="+mj-lt"/>
              </a:rPr>
              <a:t>ReS</a:t>
            </a:r>
            <a:r>
              <a:rPr lang="en-US" sz="2200" baseline="30000" dirty="0" smtClean="0">
                <a:solidFill>
                  <a:schemeClr val="accent2"/>
                </a:solidFill>
                <a:latin typeface="+mj-lt"/>
              </a:rPr>
              <a:t>†</a:t>
            </a:r>
            <a:r>
              <a:rPr lang="en-US" sz="2200" dirty="0" smtClean="0">
                <a:solidFill>
                  <a:schemeClr val="accent2"/>
                </a:solidFill>
                <a:latin typeface="+mj-lt"/>
              </a:rPr>
              <a:t> (Resource Slot) ← GTS (Guarantee Time Slot)</a:t>
            </a:r>
          </a:p>
          <a:p>
            <a:pPr lvl="2"/>
            <a:r>
              <a:rPr lang="en-US" sz="1400" dirty="0" smtClean="0">
                <a:latin typeface="+mj-lt"/>
              </a:rPr>
              <a:t>A </a:t>
            </a:r>
            <a:r>
              <a:rPr lang="en-US" sz="1400" dirty="0" err="1" smtClean="0">
                <a:latin typeface="+mj-lt"/>
              </a:rPr>
              <a:t>ReS</a:t>
            </a:r>
            <a:r>
              <a:rPr lang="en-US" sz="1400" dirty="0" smtClean="0">
                <a:latin typeface="+mj-lt"/>
              </a:rPr>
              <a:t> </a:t>
            </a:r>
            <a:r>
              <a:rPr lang="en-US" sz="1400" dirty="0" smtClean="0">
                <a:latin typeface="+mj-lt"/>
              </a:rPr>
              <a:t>is either a time-frequency slot or time slot.</a:t>
            </a:r>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April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Channel access: CFP text</a:t>
            </a:r>
            <a:endParaRPr lang="en-US" dirty="0"/>
          </a:p>
        </p:txBody>
      </p:sp>
      <p:sp>
        <p:nvSpPr>
          <p:cNvPr id="3" name="Content Placeholder 2"/>
          <p:cNvSpPr>
            <a:spLocks noGrp="1"/>
          </p:cNvSpPr>
          <p:nvPr>
            <p:ph idx="1"/>
          </p:nvPr>
        </p:nvSpPr>
        <p:spPr/>
        <p:txBody>
          <a:bodyPr/>
          <a:lstStyle/>
          <a:p>
            <a:r>
              <a:rPr lang="en-US" sz="2400" dirty="0">
                <a:latin typeface="+mj-lt"/>
              </a:rPr>
              <a:t>5.1.1.3 </a:t>
            </a:r>
            <a:r>
              <a:rPr lang="en-US" sz="2400" dirty="0" err="1">
                <a:latin typeface="+mj-lt"/>
              </a:rPr>
              <a:t>Interframe</a:t>
            </a:r>
            <a:r>
              <a:rPr lang="en-US" sz="2400" dirty="0">
                <a:latin typeface="+mj-lt"/>
              </a:rPr>
              <a:t> spacing (IFS</a:t>
            </a:r>
            <a:r>
              <a:rPr lang="en-US" sz="2400" dirty="0" smtClean="0">
                <a:latin typeface="+mj-lt"/>
              </a:rPr>
              <a:t>)</a:t>
            </a:r>
          </a:p>
          <a:p>
            <a:pPr lvl="1"/>
            <a:r>
              <a:rPr lang="en-US" sz="1800" dirty="0">
                <a:latin typeface="+mj-lt"/>
              </a:rPr>
              <a:t>The MAC sublayer needs a finite amount of time to process data received by the PHY. To allow for this, </a:t>
            </a:r>
            <a:r>
              <a:rPr lang="en-US" sz="1800" dirty="0" smtClean="0">
                <a:latin typeface="+mj-lt"/>
              </a:rPr>
              <a:t>two successive frames </a:t>
            </a:r>
            <a:r>
              <a:rPr lang="en-US" sz="1800" dirty="0">
                <a:latin typeface="+mj-lt"/>
              </a:rPr>
              <a:t>transmitted from a </a:t>
            </a:r>
            <a:r>
              <a:rPr lang="en-US" sz="1800" strike="sngStrike" dirty="0">
                <a:latin typeface="+mj-lt"/>
              </a:rPr>
              <a:t>device</a:t>
            </a:r>
            <a:r>
              <a:rPr lang="en-US" sz="1800" dirty="0">
                <a:latin typeface="+mj-lt"/>
              </a:rPr>
              <a:t> </a:t>
            </a:r>
            <a:r>
              <a:rPr lang="en-US" sz="1800" b="1" dirty="0" smtClean="0">
                <a:latin typeface="+mj-lt"/>
              </a:rPr>
              <a:t>PD</a:t>
            </a:r>
            <a:r>
              <a:rPr lang="en-US" sz="1800" dirty="0" smtClean="0">
                <a:latin typeface="+mj-lt"/>
              </a:rPr>
              <a:t> shall </a:t>
            </a:r>
            <a:r>
              <a:rPr lang="en-US" sz="1800" dirty="0">
                <a:latin typeface="+mj-lt"/>
              </a:rPr>
              <a:t>be separated by at least an IFS period; if the </a:t>
            </a:r>
            <a:r>
              <a:rPr lang="en-US" sz="1800" dirty="0" smtClean="0">
                <a:latin typeface="+mj-lt"/>
              </a:rPr>
              <a:t>first transmission </a:t>
            </a:r>
            <a:r>
              <a:rPr lang="en-US" sz="1800" dirty="0">
                <a:latin typeface="+mj-lt"/>
              </a:rPr>
              <a:t>requires an acknowledgment, the separation between the acknowledgment frame and </a:t>
            </a:r>
            <a:r>
              <a:rPr lang="en-US" sz="1800" dirty="0" smtClean="0">
                <a:latin typeface="+mj-lt"/>
              </a:rPr>
              <a:t>the second </a:t>
            </a:r>
            <a:r>
              <a:rPr lang="en-US" sz="1800" dirty="0">
                <a:latin typeface="+mj-lt"/>
              </a:rPr>
              <a:t>transmission shall be at least an IFS </a:t>
            </a:r>
            <a:r>
              <a:rPr lang="en-US" sz="1800" dirty="0" smtClean="0">
                <a:latin typeface="+mj-lt"/>
              </a:rPr>
              <a:t>period. The </a:t>
            </a:r>
            <a:r>
              <a:rPr lang="en-US" sz="1800" dirty="0">
                <a:latin typeface="+mj-lt"/>
              </a:rPr>
              <a:t>length of the IFS period is dependent on the size </a:t>
            </a:r>
            <a:r>
              <a:rPr lang="en-US" sz="1800" dirty="0" smtClean="0">
                <a:latin typeface="+mj-lt"/>
              </a:rPr>
              <a:t>of the frame </a:t>
            </a:r>
            <a:r>
              <a:rPr lang="en-US" sz="1800" dirty="0">
                <a:latin typeface="+mj-lt"/>
              </a:rPr>
              <a:t>that has just been transmitted. Frames (i.e., MPDUs) of up to </a:t>
            </a:r>
            <a:r>
              <a:rPr lang="en-US" sz="1800" i="1" dirty="0" err="1">
                <a:latin typeface="+mj-lt"/>
              </a:rPr>
              <a:t>aMaxSIFSFrameSize</a:t>
            </a:r>
            <a:r>
              <a:rPr lang="en-US" sz="1800" i="1" dirty="0">
                <a:latin typeface="+mj-lt"/>
              </a:rPr>
              <a:t> </a:t>
            </a:r>
            <a:r>
              <a:rPr lang="en-US" sz="1800" dirty="0">
                <a:latin typeface="+mj-lt"/>
              </a:rPr>
              <a:t>shall </a:t>
            </a:r>
            <a:r>
              <a:rPr lang="en-US" sz="1800" dirty="0" smtClean="0">
                <a:latin typeface="+mj-lt"/>
              </a:rPr>
              <a:t>be followed </a:t>
            </a:r>
            <a:r>
              <a:rPr lang="en-US" sz="1800" dirty="0">
                <a:latin typeface="+mj-lt"/>
              </a:rPr>
              <a:t>by a short </a:t>
            </a:r>
            <a:r>
              <a:rPr lang="en-US" sz="1800" dirty="0" err="1" smtClean="0">
                <a:latin typeface="+mj-lt"/>
              </a:rPr>
              <a:t>interf</a:t>
            </a:r>
            <a:r>
              <a:rPr lang="en-US" sz="1800" b="1" dirty="0" err="1" smtClean="0">
                <a:latin typeface="+mj-lt"/>
              </a:rPr>
              <a:t>r</a:t>
            </a:r>
            <a:r>
              <a:rPr lang="en-US" sz="1800" dirty="0" err="1" smtClean="0">
                <a:latin typeface="+mj-lt"/>
              </a:rPr>
              <a:t>ame</a:t>
            </a:r>
            <a:r>
              <a:rPr lang="en-US" sz="1800" dirty="0" smtClean="0">
                <a:latin typeface="+mj-lt"/>
              </a:rPr>
              <a:t> </a:t>
            </a:r>
            <a:r>
              <a:rPr lang="en-US" sz="1800" dirty="0">
                <a:latin typeface="+mj-lt"/>
              </a:rPr>
              <a:t>space (SIFS) period of a duration of at least </a:t>
            </a:r>
            <a:r>
              <a:rPr lang="en-US" sz="1800" i="1" dirty="0" err="1">
                <a:latin typeface="+mj-lt"/>
              </a:rPr>
              <a:t>macSIFSPeriod</a:t>
            </a:r>
            <a:r>
              <a:rPr lang="en-US" sz="1800" dirty="0">
                <a:latin typeface="+mj-lt"/>
              </a:rPr>
              <a:t>. Frames (i.e</a:t>
            </a:r>
            <a:r>
              <a:rPr lang="en-US" sz="1800" dirty="0" smtClean="0">
                <a:latin typeface="+mj-lt"/>
              </a:rPr>
              <a:t>., MPDUs</a:t>
            </a:r>
            <a:r>
              <a:rPr lang="en-US" sz="1800" dirty="0">
                <a:latin typeface="+mj-lt"/>
              </a:rPr>
              <a:t>) with lengths greater than </a:t>
            </a:r>
            <a:r>
              <a:rPr lang="en-US" sz="1800" i="1" dirty="0" err="1">
                <a:latin typeface="+mj-lt"/>
              </a:rPr>
              <a:t>aMaxSIFSFrameSize</a:t>
            </a:r>
            <a:r>
              <a:rPr lang="en-US" sz="1800" i="1" dirty="0">
                <a:latin typeface="+mj-lt"/>
              </a:rPr>
              <a:t> </a:t>
            </a:r>
            <a:r>
              <a:rPr lang="en-US" sz="1800" dirty="0">
                <a:latin typeface="+mj-lt"/>
              </a:rPr>
              <a:t>shall be followed by a long </a:t>
            </a:r>
            <a:r>
              <a:rPr lang="en-US" sz="1800" dirty="0" err="1">
                <a:latin typeface="+mj-lt"/>
              </a:rPr>
              <a:t>interframe</a:t>
            </a:r>
            <a:r>
              <a:rPr lang="en-US" sz="1800" dirty="0">
                <a:latin typeface="+mj-lt"/>
              </a:rPr>
              <a:t> </a:t>
            </a:r>
            <a:r>
              <a:rPr lang="en-US" sz="1800" dirty="0" smtClean="0">
                <a:latin typeface="+mj-lt"/>
              </a:rPr>
              <a:t>spacing (LIFS</a:t>
            </a:r>
            <a:r>
              <a:rPr lang="en-US" sz="1800" dirty="0">
                <a:latin typeface="+mj-lt"/>
              </a:rPr>
              <a:t>) period of a duration of at least </a:t>
            </a:r>
            <a:r>
              <a:rPr lang="en-US" sz="1800" i="1" dirty="0" err="1">
                <a:latin typeface="+mj-lt"/>
              </a:rPr>
              <a:t>macLIFSPeriod</a:t>
            </a:r>
            <a:r>
              <a:rPr lang="en-US" sz="1800" dirty="0">
                <a:latin typeface="+mj-lt"/>
              </a:rPr>
              <a:t>. These concepts are illustrated in Figure 10.</a:t>
            </a: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09983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2514600"/>
            <a:ext cx="5867400" cy="2189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374972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7687</TotalTime>
  <Words>395</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Times New Roman</vt:lpstr>
      <vt:lpstr>Calibri</vt:lpstr>
      <vt:lpstr>Default Design</vt:lpstr>
      <vt:lpstr>Custom Design</vt:lpstr>
      <vt:lpstr>PowerPoint Presentation</vt:lpstr>
      <vt:lpstr>Channel access: CFP text</vt:lpstr>
      <vt:lpstr>Channel access: CFP text</vt:lpstr>
      <vt:lpstr>Reference</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402</cp:revision>
  <cp:lastPrinted>1998-02-10T13:28:06Z</cp:lastPrinted>
  <dcterms:created xsi:type="dcterms:W3CDTF">1999-11-08T18:59:45Z</dcterms:created>
  <dcterms:modified xsi:type="dcterms:W3CDTF">2015-04-09T04:27:26Z</dcterms:modified>
</cp:coreProperties>
</file>