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6" r:id="rId4"/>
    <p:sldId id="267" r:id="rId5"/>
    <p:sldId id="268" r:id="rId6"/>
    <p:sldId id="269"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994" autoAdjust="0"/>
    <p:restoredTop sz="94660"/>
  </p:normalViewPr>
  <p:slideViewPr>
    <p:cSldViewPr>
      <p:cViewPr varScale="1">
        <p:scale>
          <a:sx n="98" d="100"/>
          <a:sy n="98" d="100"/>
        </p:scale>
        <p:origin x="1474" y="86"/>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ja-JP" smtClean="0"/>
              <a:t>May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ja-JP" smtClean="0"/>
              <a:t>May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ja-JP" smtClean="0"/>
              <a:t>May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ja-JP" smtClean="0"/>
              <a:t>May 2017</a:t>
            </a:r>
            <a:endParaRPr lang="ko-KR" altLang="en-US"/>
          </a:p>
        </p:txBody>
      </p:sp>
      <p:sp>
        <p:nvSpPr>
          <p:cNvPr id="6" name="바닥글 개체 틀 5"/>
          <p:cNvSpPr>
            <a:spLocks noGrp="1"/>
          </p:cNvSpPr>
          <p:nvPr>
            <p:ph type="ftr" sz="quarter" idx="11"/>
          </p:nvPr>
        </p:nvSpPr>
        <p:spPr/>
        <p:txBody>
          <a:bodyPr/>
          <a:lstStyle/>
          <a:p>
            <a:r>
              <a:rPr lang="en-US" altLang="ko-KR" smtClean="0"/>
              <a:t>IEEE 802.15.7m OWC Task Group</a:t>
            </a:r>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ja-JP" smtClean="0"/>
              <a:t>May 2017</a:t>
            </a:r>
            <a:endParaRPr lang="ko-KR" altLang="en-US"/>
          </a:p>
        </p:txBody>
      </p:sp>
      <p:sp>
        <p:nvSpPr>
          <p:cNvPr id="8" name="바닥글 개체 틀 7"/>
          <p:cNvSpPr>
            <a:spLocks noGrp="1"/>
          </p:cNvSpPr>
          <p:nvPr>
            <p:ph type="ftr" sz="quarter" idx="11"/>
          </p:nvPr>
        </p:nvSpPr>
        <p:spPr/>
        <p:txBody>
          <a:bodyPr/>
          <a:lstStyle/>
          <a:p>
            <a:r>
              <a:rPr lang="en-US" altLang="ko-KR" smtClean="0"/>
              <a:t>IEEE 802.15.7m OWC Task Group</a:t>
            </a:r>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May 2017</a:t>
            </a:r>
            <a:endParaRPr lang="ko-KR" altLang="en-US"/>
          </a:p>
        </p:txBody>
      </p:sp>
      <p:sp>
        <p:nvSpPr>
          <p:cNvPr id="4" name="바닥글 개체 틀 3"/>
          <p:cNvSpPr>
            <a:spLocks noGrp="1"/>
          </p:cNvSpPr>
          <p:nvPr>
            <p:ph type="ftr" sz="quarter" idx="11"/>
          </p:nvPr>
        </p:nvSpPr>
        <p:spPr/>
        <p:txBody>
          <a:bodyPr/>
          <a:lstStyle/>
          <a:p>
            <a:r>
              <a:rPr lang="en-US" altLang="ko-KR" smtClean="0"/>
              <a:t>IEEE 802.15.7m OWC Task Group</a:t>
            </a:r>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ja-JP" smtClean="0"/>
              <a:t>May 2017</a:t>
            </a:r>
            <a:endParaRPr lang="ko-KR" altLang="en-US"/>
          </a:p>
        </p:txBody>
      </p:sp>
      <p:sp>
        <p:nvSpPr>
          <p:cNvPr id="3" name="바닥글 개체 틀 2"/>
          <p:cNvSpPr>
            <a:spLocks noGrp="1"/>
          </p:cNvSpPr>
          <p:nvPr>
            <p:ph type="ftr" sz="quarter" idx="11"/>
          </p:nvPr>
        </p:nvSpPr>
        <p:spPr/>
        <p:txBody>
          <a:bodyPr/>
          <a:lstStyle/>
          <a:p>
            <a:r>
              <a:rPr lang="en-US" altLang="ko-KR" smtClean="0"/>
              <a:t>IEEE 802.15.7m OWC Task Group</a:t>
            </a:r>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ja-JP" smtClean="0"/>
              <a:t>May 2017</a:t>
            </a:r>
            <a:endParaRPr lang="ko-KR" altLang="en-US"/>
          </a:p>
        </p:txBody>
      </p:sp>
      <p:sp>
        <p:nvSpPr>
          <p:cNvPr id="6" name="바닥글 개체 틀 5"/>
          <p:cNvSpPr>
            <a:spLocks noGrp="1"/>
          </p:cNvSpPr>
          <p:nvPr>
            <p:ph type="ftr" sz="quarter" idx="11"/>
          </p:nvPr>
        </p:nvSpPr>
        <p:spPr/>
        <p:txBody>
          <a:bodyPr/>
          <a:lstStyle/>
          <a:p>
            <a:r>
              <a:rPr lang="en-US" altLang="ko-KR" smtClean="0"/>
              <a:t>IEEE 802.15.7m OWC Task Group</a:t>
            </a:r>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ja-JP" smtClean="0"/>
              <a:t>May 2017</a:t>
            </a:r>
            <a:endParaRPr lang="ko-KR" altLang="en-US"/>
          </a:p>
        </p:txBody>
      </p:sp>
      <p:sp>
        <p:nvSpPr>
          <p:cNvPr id="6" name="바닥글 개체 틀 5"/>
          <p:cNvSpPr>
            <a:spLocks noGrp="1"/>
          </p:cNvSpPr>
          <p:nvPr>
            <p:ph type="ftr" sz="quarter" idx="11"/>
          </p:nvPr>
        </p:nvSpPr>
        <p:spPr/>
        <p:txBody>
          <a:bodyPr/>
          <a:lstStyle/>
          <a:p>
            <a:r>
              <a:rPr lang="en-US" altLang="ko-KR" smtClean="0"/>
              <a:t>IEEE 802.15.7m OWC Task Group</a:t>
            </a:r>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ja-JP" smtClean="0"/>
              <a:t>May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ja-JP" smtClean="0"/>
              <a:t>May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May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ja-JP" smtClean="0"/>
              <a:t>May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IEEE 802.15.7m OWC Task Group</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802.15-15-0274-06-007a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ja-JP" smtClean="0"/>
              <a:t>May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ko-KR" smtClean="0"/>
              <a:t>IEEE 802.15.7m OWC Task Group</a:t>
            </a:r>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ja-JP" smtClean="0"/>
              <a:t>May 2017</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July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a:t>
            </a:r>
            <a:r>
              <a:rPr lang="en-US" altLang="en-US" sz="1600" dirty="0" err="1" smtClean="0">
                <a:solidFill>
                  <a:schemeClr val="tx2"/>
                </a:solidFill>
              </a:rPr>
              <a:t>Kookmin</a:t>
            </a:r>
            <a:r>
              <a:rPr lang="en-US" altLang="en-US" sz="1600" dirty="0" smtClean="0">
                <a:solidFill>
                  <a:schemeClr val="tx2"/>
                </a:solidFill>
              </a:rPr>
              <a:t> University], Rick Roberts [Intel Corporation]</a:t>
            </a:r>
            <a:endParaRPr lang="en-US" altLang="en-US" sz="1600" dirty="0">
              <a:solidFill>
                <a:schemeClr val="tx2"/>
              </a:solidFill>
            </a:endParaRPr>
          </a:p>
          <a:p>
            <a:r>
              <a:rPr lang="en-US" altLang="en-US" sz="1600" dirty="0" smtClean="0">
                <a:solidFill>
                  <a:schemeClr val="tx2"/>
                </a:solidFill>
              </a:rPr>
              <a:t>Voice: +82-2-910-5068, 503-712-5012 	E-Mail: yjang@kookmin.ac.kr, richard.d.roberts@intel.com,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TCD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
        <p:nvSpPr>
          <p:cNvPr id="33"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35" name="Straight Connector 34"/>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9" name="Date Placeholder 1"/>
          <p:cNvSpPr>
            <a:spLocks noGrp="1"/>
          </p:cNvSpPr>
          <p:nvPr>
            <p:ph type="dt" sz="half" idx="10"/>
          </p:nvPr>
        </p:nvSpPr>
        <p:spPr>
          <a:xfrm>
            <a:off x="685800" y="378281"/>
            <a:ext cx="1600200" cy="215444"/>
          </a:xfrm>
        </p:spPr>
        <p:txBody>
          <a:bodyPr/>
          <a:lstStyle/>
          <a:p>
            <a:r>
              <a:rPr lang="en-US" altLang="ja-JP" smtClean="0"/>
              <a:t>May 2017</a:t>
            </a:r>
            <a:endParaRPr lang="en-US" altLang="en-US" dirty="0"/>
          </a:p>
        </p:txBody>
      </p:sp>
      <p:sp>
        <p:nvSpPr>
          <p:cNvPr id="3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95460251"/>
              </p:ext>
            </p:extLst>
          </p:nvPr>
        </p:nvGraphicFramePr>
        <p:xfrm>
          <a:off x="76199" y="743649"/>
          <a:ext cx="9002484" cy="5504753"/>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23615">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23615">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extLst>
                  <a:ext uri="{0D108BD9-81ED-4DB2-BD59-A6C34878D82A}">
                    <a16:rowId xmlns:a16="http://schemas.microsoft.com/office/drawing/2014/main" val="10001"/>
                  </a:ext>
                </a:extLst>
              </a:tr>
              <a:tr h="1229735">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extLst>
                  <a:ext uri="{0D108BD9-81ED-4DB2-BD59-A6C34878D82A}">
                    <a16:rowId xmlns:a16="http://schemas.microsoft.com/office/drawing/2014/main" val="10002"/>
                  </a:ext>
                </a:extLst>
              </a:tr>
              <a:tr h="323615">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extLst>
                  <a:ext uri="{0D108BD9-81ED-4DB2-BD59-A6C34878D82A}">
                    <a16:rowId xmlns:a16="http://schemas.microsoft.com/office/drawing/2014/main" val="10003"/>
                  </a:ext>
                </a:extLst>
              </a:tr>
              <a:tr h="1214603">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TCD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p>
                  </a:txBody>
                  <a:tcPr>
                    <a:solidFill>
                      <a:srgbClr val="FFFFCC"/>
                    </a:solidFill>
                  </a:tcPr>
                </a:tc>
                <a:tc>
                  <a:txBody>
                    <a:bodyPr/>
                    <a:lstStyle/>
                    <a:p>
                      <a:endParaRPr lang="en-US" sz="1400" dirty="0"/>
                    </a:p>
                  </a:txBody>
                  <a:tcPr>
                    <a:solidFill>
                      <a:srgbClr val="FFFFCC"/>
                    </a:solidFill>
                  </a:tcPr>
                </a:tc>
                <a:extLst>
                  <a:ext uri="{0D108BD9-81ED-4DB2-BD59-A6C34878D82A}">
                    <a16:rowId xmlns:a16="http://schemas.microsoft.com/office/drawing/2014/main" val="10004"/>
                  </a:ext>
                </a:extLst>
              </a:tr>
              <a:tr h="323615">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extLst>
                  <a:ext uri="{0D108BD9-81ED-4DB2-BD59-A6C34878D82A}">
                    <a16:rowId xmlns:a16="http://schemas.microsoft.com/office/drawing/2014/main" val="10005"/>
                  </a:ext>
                </a:extLst>
              </a:tr>
              <a:tr h="892195">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r>
                        <a:rPr lang="en-US" altLang="ja-JP" sz="1400" baseline="0" dirty="0" smtClean="0"/>
                        <a:t> </a:t>
                      </a:r>
                      <a:r>
                        <a:rPr lang="en-US" altLang="ja-JP" sz="1400" dirty="0" smtClean="0">
                          <a:solidFill>
                            <a:schemeClr val="tx1"/>
                          </a:solidFill>
                        </a:rPr>
                        <a:t>Finalize and approve TCD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Channel model finalized</a:t>
                      </a:r>
                    </a:p>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extLst>
                  <a:ext uri="{0D108BD9-81ED-4DB2-BD59-A6C34878D82A}">
                    <a16:rowId xmlns:a16="http://schemas.microsoft.com/office/drawing/2014/main" val="10006"/>
                  </a:ext>
                </a:extLst>
              </a:tr>
              <a:tr h="323615">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extLst>
                  <a:ext uri="{0D108BD9-81ED-4DB2-BD59-A6C34878D82A}">
                    <a16:rowId xmlns:a16="http://schemas.microsoft.com/office/drawing/2014/main" val="10007"/>
                  </a:ext>
                </a:extLst>
              </a:tr>
              <a:tr h="550145">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rgbClr val="FF0000"/>
                          </a:solidFill>
                        </a:rPr>
                        <a:t>Hear Call for Intent</a:t>
                      </a:r>
                      <a:endParaRPr lang="en-US" sz="1400" baseline="0" dirty="0" smtClean="0">
                        <a:solidFill>
                          <a:srgbClr val="FF0000"/>
                        </a:solidFill>
                      </a:endParaRPr>
                    </a:p>
                    <a:p>
                      <a:pPr marL="285750" indent="-285750">
                        <a:buFont typeface="Arial" panose="020B0604020202020204" pitchFamily="34" charset="0"/>
                        <a:buChar char="•"/>
                      </a:pPr>
                      <a:r>
                        <a:rPr lang="en-US" sz="1400" baseline="0" dirty="0" smtClean="0">
                          <a:solidFill>
                            <a:srgbClr val="FF0000"/>
                          </a:solidFill>
                        </a:rPr>
                        <a:t>Start Proposal discussion</a:t>
                      </a:r>
                      <a:endParaRPr lang="en-US" sz="1400" dirty="0">
                        <a:solidFill>
                          <a:srgbClr val="FF0000"/>
                        </a:solidFill>
                      </a:endParaRPr>
                    </a:p>
                  </a:txBody>
                  <a:tcPr>
                    <a:solidFill>
                      <a:srgbClr val="FFFFCC"/>
                    </a:solidFill>
                  </a:tcPr>
                </a:tc>
                <a:tc>
                  <a:txBody>
                    <a:bodyPr/>
                    <a:lstStyle/>
                    <a:p>
                      <a:endParaRPr lang="en-US" sz="1400" dirty="0"/>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May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438000476"/>
              </p:ext>
            </p:extLst>
          </p:nvPr>
        </p:nvGraphicFramePr>
        <p:xfrm>
          <a:off x="76199" y="599440"/>
          <a:ext cx="9002484" cy="56337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492830">
                  <a:extLst>
                    <a:ext uri="{9D8B030D-6E8A-4147-A177-3AD203B41FA5}">
                      <a16:colId xmlns:a16="http://schemas.microsoft.com/office/drawing/2014/main" val="20002"/>
                    </a:ext>
                  </a:extLst>
                </a:gridCol>
                <a:gridCol w="2982683">
                  <a:extLst>
                    <a:ext uri="{9D8B030D-6E8A-4147-A177-3AD203B41FA5}">
                      <a16:colId xmlns:a16="http://schemas.microsoft.com/office/drawing/2014/main" val="20003"/>
                    </a:ext>
                  </a:extLst>
                </a:gridCol>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solidFill>
                            <a:schemeClr val="tx1"/>
                          </a:solidFill>
                        </a:rPr>
                        <a:t>Hear CFP</a:t>
                      </a:r>
                      <a:r>
                        <a:rPr lang="en-US" sz="1600" baseline="0" dirty="0" smtClean="0">
                          <a:solidFill>
                            <a:schemeClr val="tx1"/>
                          </a:solidFill>
                        </a:rPr>
                        <a:t>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solidFill>
                            <a:schemeClr val="tx1"/>
                          </a:solidFill>
                        </a:rPr>
                        <a:t>Continue proposal mergers</a:t>
                      </a:r>
                    </a:p>
                  </a:txBody>
                  <a:tcPr>
                    <a:solidFill>
                      <a:schemeClr val="bg1">
                        <a:lumMod val="95000"/>
                      </a:schemeClr>
                    </a:solidFill>
                  </a:tcPr>
                </a:tc>
                <a:tc>
                  <a:txBody>
                    <a:bodyPr/>
                    <a:lstStyle/>
                    <a:p>
                      <a:endParaRPr lang="en-US" sz="1600" dirty="0">
                        <a:solidFill>
                          <a:schemeClr val="tx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chemeClr val="tx1"/>
                          </a:solidFill>
                        </a:rPr>
                        <a:t>Present revised</a:t>
                      </a:r>
                      <a:r>
                        <a:rPr lang="en-US" sz="1600" baseline="0" dirty="0" smtClean="0">
                          <a:solidFill>
                            <a:schemeClr val="tx1"/>
                          </a:solidFill>
                        </a:rPr>
                        <a:t> proposals</a:t>
                      </a:r>
                      <a:endParaRPr lang="en-US" sz="1600" dirty="0" smtClean="0">
                        <a:solidFill>
                          <a:schemeClr val="tx1"/>
                        </a:solidFill>
                      </a:endParaRPr>
                    </a:p>
                    <a:p>
                      <a:pPr marL="285750" indent="-285750">
                        <a:buFont typeface="Arial" panose="020B0604020202020204" pitchFamily="34" charset="0"/>
                        <a:buChar char="•"/>
                      </a:pPr>
                      <a:r>
                        <a:rPr lang="en-US" sz="1600" dirty="0" smtClean="0">
                          <a:solidFill>
                            <a:schemeClr val="tx1"/>
                          </a:solidFill>
                        </a:rPr>
                        <a:t>Continue proposal mergers</a:t>
                      </a:r>
                    </a:p>
                    <a:p>
                      <a:pPr marL="285750" indent="-285750">
                        <a:buFont typeface="Arial" panose="020B0604020202020204" pitchFamily="34" charset="0"/>
                        <a:buChar char="•"/>
                      </a:pPr>
                      <a:r>
                        <a:rPr lang="en-US" sz="1600" dirty="0" smtClean="0">
                          <a:solidFill>
                            <a:schemeClr val="tx1"/>
                          </a:solidFill>
                        </a:rPr>
                        <a:t>Start preparation of revision baseline</a:t>
                      </a:r>
                      <a:r>
                        <a:rPr lang="en-US" sz="1600" baseline="0" dirty="0" smtClean="0">
                          <a:solidFill>
                            <a:schemeClr val="tx1"/>
                          </a:solidFill>
                        </a:rPr>
                        <a:t> D0</a:t>
                      </a:r>
                      <a:endParaRPr lang="en-US" sz="1600" dirty="0">
                        <a:solidFill>
                          <a:schemeClr val="tx1"/>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600" dirty="0" smtClean="0">
                          <a:solidFill>
                            <a:srgbClr val="FF0000"/>
                          </a:solidFill>
                        </a:rPr>
                        <a:t>Continue task group review and comment resolution</a:t>
                      </a:r>
                      <a:endParaRPr lang="en-US" altLang="ja-JP" sz="1600" dirty="0">
                        <a:solidFill>
                          <a:srgbClr val="FF0000"/>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Release draft D1</a:t>
                      </a:r>
                      <a:endParaRPr lang="en-US" sz="1600" dirty="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Start</a:t>
                      </a:r>
                      <a:r>
                        <a:rPr lang="en-US" sz="1600" baseline="0" dirty="0" smtClean="0">
                          <a:solidFill>
                            <a:srgbClr val="FF0000"/>
                          </a:solidFill>
                        </a:rPr>
                        <a:t> </a:t>
                      </a:r>
                      <a:r>
                        <a:rPr lang="en-US" sz="1600" dirty="0" smtClean="0">
                          <a:solidFill>
                            <a:srgbClr val="FF0000"/>
                          </a:solidFill>
                        </a:rPr>
                        <a:t>comment resolution against D1</a:t>
                      </a:r>
                      <a:endParaRPr lang="en-US" sz="1600" dirty="0">
                        <a:solidFill>
                          <a:srgbClr val="FF0000"/>
                        </a:solidFill>
                      </a:endParaRP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May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458149042"/>
              </p:ext>
            </p:extLst>
          </p:nvPr>
        </p:nvGraphicFramePr>
        <p:xfrm>
          <a:off x="76199" y="609600"/>
          <a:ext cx="9002484" cy="492760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smtClean="0">
                          <a:solidFill>
                            <a:schemeClr val="accent1"/>
                          </a:solidFill>
                        </a:rPr>
                        <a:t>Continue comment resolution against D1</a:t>
                      </a:r>
                    </a:p>
                    <a:p>
                      <a:pPr marL="285750" indent="-285750">
                        <a:buFont typeface="Arial" panose="020B0604020202020204" pitchFamily="34" charset="0"/>
                        <a:buChar char="•"/>
                      </a:pPr>
                      <a:r>
                        <a:rPr lang="en-US" sz="1400" dirty="0" smtClean="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smtClean="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smtClean="0">
                          <a:solidFill>
                            <a:schemeClr val="accent1"/>
                          </a:solidFill>
                        </a:rPr>
                        <a:t>Finish comment resolution against D1</a:t>
                      </a:r>
                    </a:p>
                    <a:p>
                      <a:pPr marL="285750" indent="-285750">
                        <a:buFont typeface="Arial" panose="020B0604020202020204" pitchFamily="34" charset="0"/>
                        <a:buChar char="•"/>
                      </a:pPr>
                      <a:r>
                        <a:rPr lang="en-US" altLang="ko-KR" sz="1400" dirty="0" smtClean="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smtClean="0">
                          <a:solidFill>
                            <a:schemeClr val="accent1"/>
                          </a:solidFill>
                        </a:rPr>
                        <a:t>Release Draft</a:t>
                      </a:r>
                      <a:r>
                        <a:rPr lang="en-US" altLang="ko-KR" sz="1400" strike="noStrike" baseline="0" dirty="0" smtClean="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smtClean="0">
                          <a:solidFill>
                            <a:schemeClr val="accent1"/>
                          </a:solidFill>
                        </a:rPr>
                        <a:t>D2 comment resolution</a:t>
                      </a:r>
                    </a:p>
                    <a:p>
                      <a:pPr marL="285750" indent="-285750">
                        <a:buFont typeface="Arial" panose="020B0604020202020204" pitchFamily="34" charset="0"/>
                        <a:buChar char="•"/>
                      </a:pPr>
                      <a:r>
                        <a:rPr lang="en-US" altLang="ko-KR" sz="1400" strike="noStrike" baseline="0" dirty="0" smtClean="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smtClean="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smtClean="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smtClean="0">
                          <a:solidFill>
                            <a:schemeClr val="accent1"/>
                          </a:solidFill>
                        </a:rPr>
                        <a:t>D3 comment </a:t>
                      </a:r>
                      <a:r>
                        <a:rPr lang="en-US" altLang="ko-KR" sz="1600" baseline="0" dirty="0" smtClean="0">
                          <a:solidFill>
                            <a:schemeClr val="accent1"/>
                          </a:solidFill>
                        </a:rPr>
                        <a:t>resolution</a:t>
                      </a:r>
                      <a:endParaRPr lang="en-US" altLang="ko-KR" sz="1600" baseline="0" dirty="0" smtClean="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smtClean="0">
                          <a:solidFill>
                            <a:schemeClr val="accent1"/>
                          </a:solidFill>
                        </a:rPr>
                        <a:t>Release D4</a:t>
                      </a:r>
                      <a:endParaRPr lang="en-US" altLang="ko-KR" sz="1600" dirty="0" smtClean="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smtClean="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strike="noStrike" baseline="0" dirty="0" smtClean="0">
                          <a:solidFill>
                            <a:schemeClr val="accent1"/>
                          </a:solidFill>
                        </a:rPr>
                        <a:t>D4 </a:t>
                      </a:r>
                      <a:r>
                        <a:rPr lang="en-US" altLang="ko-KR" sz="1600" strike="noStrike" baseline="0" dirty="0" smtClean="0">
                          <a:solidFill>
                            <a:schemeClr val="accent1"/>
                          </a:solidFill>
                        </a:rPr>
                        <a:t>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smtClean="0">
                          <a:solidFill>
                            <a:schemeClr val="accent1"/>
                          </a:solidFill>
                        </a:rPr>
                        <a:t>Request </a:t>
                      </a:r>
                      <a:r>
                        <a:rPr lang="en-US" altLang="ko-KR" sz="1600" baseline="0" dirty="0" smtClean="0">
                          <a:solidFill>
                            <a:schemeClr val="accent1"/>
                          </a:solidFill>
                        </a:rPr>
                        <a:t>(conditional) approval </a:t>
                      </a:r>
                      <a:r>
                        <a:rPr lang="en-US" altLang="ko-KR" sz="1600" baseline="0" dirty="0" smtClean="0">
                          <a:solidFill>
                            <a:schemeClr val="accent1"/>
                          </a:solidFill>
                        </a:rPr>
                        <a:t>for Letter Ballot</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Release D5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smtClean="0">
                          <a:solidFill>
                            <a:schemeClr val="accent1"/>
                          </a:solidFill>
                        </a:rPr>
                        <a:t>Letter Ballot </a:t>
                      </a:r>
                      <a:r>
                        <a:rPr lang="en-US" altLang="ko-KR" sz="1600" strike="noStrike" dirty="0" smtClean="0">
                          <a:solidFill>
                            <a:schemeClr val="accent1"/>
                          </a:solidFill>
                        </a:rPr>
                        <a:t>1 </a:t>
                      </a:r>
                      <a:r>
                        <a:rPr lang="en-US" altLang="ko-KR" sz="1600" strike="noStrike" dirty="0" smtClean="0">
                          <a:solidFill>
                            <a:schemeClr val="accent1"/>
                          </a:solidFill>
                        </a:rPr>
                        <a:t>for D5</a:t>
                      </a:r>
                      <a:endParaRPr lang="en-US" altLang="ko-KR" sz="1600" dirty="0" smtClean="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smtClean="0">
                          <a:solidFill>
                            <a:schemeClr val="accent1"/>
                          </a:solidFill>
                        </a:rPr>
                        <a:t>LB1</a:t>
                      </a:r>
                      <a:r>
                        <a:rPr lang="en-US" altLang="ko-KR" sz="1600" strike="noStrike" baseline="0" dirty="0" smtClean="0">
                          <a:solidFill>
                            <a:schemeClr val="accent1"/>
                          </a:solidFill>
                        </a:rPr>
                        <a:t> </a:t>
                      </a:r>
                      <a:r>
                        <a:rPr lang="en-US" altLang="ko-KR" sz="1600" strike="noStrike" baseline="0" dirty="0" smtClean="0">
                          <a:solidFill>
                            <a:schemeClr val="accent1"/>
                          </a:solidFill>
                        </a:rPr>
                        <a:t>comment resolution</a:t>
                      </a:r>
                    </a:p>
                    <a:p>
                      <a:pPr marL="285750" indent="-285750">
                        <a:buFont typeface="Arial" panose="020B0604020202020204" pitchFamily="34" charset="0"/>
                        <a:buChar char="•"/>
                      </a:pPr>
                      <a:endParaRPr lang="en-US" sz="1600" strike="noStrike" dirty="0" smtClean="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chemeClr val="accent1"/>
                          </a:solidFill>
                        </a:rPr>
                        <a:t>Release D6</a:t>
                      </a: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May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233928661"/>
              </p:ext>
            </p:extLst>
          </p:nvPr>
        </p:nvGraphicFramePr>
        <p:xfrm>
          <a:off x="76199" y="1005840"/>
          <a:ext cx="9002484" cy="445008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smtClean="0">
                          <a:solidFill>
                            <a:schemeClr val="accent1"/>
                          </a:solidFill>
                        </a:rPr>
                        <a:t>Request for Sponsor Ballot 1 for D6</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SB1</a:t>
                      </a:r>
                      <a:endParaRPr lang="en-US" altLang="ko-KR" sz="1600" strike="sngStrike" dirty="0" smtClean="0">
                        <a:solidFill>
                          <a:srgbClr val="FF0000"/>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SB1</a:t>
                      </a:r>
                      <a:r>
                        <a:rPr lang="en-US" altLang="ko-KR" sz="1600" baseline="0" dirty="0" smtClean="0">
                          <a:solidFill>
                            <a:schemeClr val="accent1"/>
                          </a:solidFill>
                        </a:rPr>
                        <a:t> comment resolution</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sz="1600" dirty="0" smtClean="0">
                          <a:solidFill>
                            <a:schemeClr val="accent1"/>
                          </a:solidFill>
                        </a:rPr>
                        <a:t>Release D7</a:t>
                      </a:r>
                    </a:p>
                    <a:p>
                      <a:pPr marL="285750" indent="-285750">
                        <a:buFont typeface="Arial" panose="020B0604020202020204" pitchFamily="34" charset="0"/>
                        <a:buChar char="•"/>
                      </a:pPr>
                      <a:r>
                        <a:rPr lang="en-US" sz="1600" dirty="0" smtClean="0">
                          <a:solidFill>
                            <a:schemeClr val="accent1"/>
                          </a:solidFill>
                        </a:rPr>
                        <a:t>SB2</a:t>
                      </a:r>
                      <a:r>
                        <a:rPr lang="en-US" sz="1600" baseline="0" dirty="0" smtClean="0">
                          <a:solidFill>
                            <a:schemeClr val="accent1"/>
                          </a:solidFill>
                        </a:rPr>
                        <a:t> for D7 ?</a:t>
                      </a:r>
                      <a:endParaRPr lang="en-US"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ko-KR" sz="1600" dirty="0" smtClean="0">
                          <a:solidFill>
                            <a:schemeClr val="accent1"/>
                          </a:solidFill>
                        </a:rPr>
                        <a:t>SB2 comment resolution</a:t>
                      </a:r>
                    </a:p>
                  </a:txBody>
                  <a:tcPr>
                    <a:solidFill>
                      <a:srgbClr val="FFFFCC"/>
                    </a:solidFill>
                  </a:tcPr>
                </a:tc>
                <a:tc>
                  <a:txBody>
                    <a:bodyPr/>
                    <a:lstStyle/>
                    <a:p>
                      <a:pPr marL="285750" indent="-285750">
                        <a:buFont typeface="Arial" panose="020B0604020202020204" pitchFamily="34" charset="0"/>
                        <a:buChar char="•"/>
                      </a:pPr>
                      <a:r>
                        <a:rPr lang="en-US" sz="1600" dirty="0" smtClean="0">
                          <a:solidFill>
                            <a:schemeClr val="accent1"/>
                          </a:solidFill>
                        </a:rPr>
                        <a:t>Release D8</a:t>
                      </a:r>
                      <a:endParaRPr lang="en-US"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SA review</a:t>
                      </a:r>
                    </a:p>
                    <a:p>
                      <a:pPr marL="285750" indent="-285750">
                        <a:buFont typeface="Arial" panose="020B0604020202020204" pitchFamily="34" charset="0"/>
                        <a:buChar char="•"/>
                      </a:pPr>
                      <a:endParaRPr lang="en-US" altLang="ko-KR" sz="1600" baseline="0" dirty="0" smtClean="0">
                        <a:solidFill>
                          <a:schemeClr val="accent1"/>
                        </a:solidFill>
                      </a:endParaRP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dirty="0" smtClean="0">
                          <a:solidFill>
                            <a:schemeClr val="accent1"/>
                          </a:solidFill>
                        </a:rPr>
                        <a:t>Publish the standard IEEE802.15.7-2018</a:t>
                      </a:r>
                    </a:p>
                    <a:p>
                      <a:pPr marL="285750" indent="-285750">
                        <a:buFont typeface="Arial" panose="020B0604020202020204" pitchFamily="34" charset="0"/>
                        <a:buChar char="•"/>
                      </a:pPr>
                      <a:r>
                        <a:rPr lang="en-US" altLang="ko-KR" sz="1600" dirty="0" smtClean="0">
                          <a:solidFill>
                            <a:schemeClr val="accent1"/>
                          </a:solidFill>
                        </a:rPr>
                        <a:t>Have</a:t>
                      </a:r>
                      <a:r>
                        <a:rPr lang="en-US" altLang="ko-KR" sz="1600" baseline="0" dirty="0" smtClean="0">
                          <a:solidFill>
                            <a:schemeClr val="accent1"/>
                          </a:solidFill>
                        </a:rPr>
                        <a:t> a party!</a:t>
                      </a:r>
                    </a:p>
                    <a:p>
                      <a:endParaRPr lang="en-US" sz="16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May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21380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1393</TotalTime>
  <Words>491</Words>
  <Application>Microsoft Office PowerPoint</Application>
  <PresentationFormat>画面に合わせる (4:3)</PresentationFormat>
  <Paragraphs>183</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6</vt:i4>
      </vt:variant>
    </vt:vector>
  </HeadingPairs>
  <TitlesOfParts>
    <vt:vector size="12" baseType="lpstr">
      <vt:lpstr>맑은 고딕</vt:lpstr>
      <vt:lpstr>ＭＳ Ｐゴシック</vt:lpstr>
      <vt:lpstr>Arial</vt:lpstr>
      <vt:lpstr>Times New Roman</vt:lpstr>
      <vt:lpstr>Office Theme</vt:lpstr>
      <vt:lpstr>디자인 사용자 지정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aoyama</cp:lastModifiedBy>
  <cp:revision>61</cp:revision>
  <cp:lastPrinted>1998-02-10T13:28:06Z</cp:lastPrinted>
  <dcterms:created xsi:type="dcterms:W3CDTF">2015-01-04T22:39:23Z</dcterms:created>
  <dcterms:modified xsi:type="dcterms:W3CDTF">2017-07-13T15:29:44Z</dcterms:modified>
</cp:coreProperties>
</file>