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4" autoAdjust="0"/>
    <p:restoredTop sz="94660"/>
  </p:normalViewPr>
  <p:slideViewPr>
    <p:cSldViewPr>
      <p:cViewPr varScale="1">
        <p:scale>
          <a:sx n="83" d="100"/>
          <a:sy n="83" d="100"/>
        </p:scale>
        <p:origin x="1212" y="3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2017-01-20</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Sept. 2015</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err="1" smtClean="0">
                <a:solidFill>
                  <a:schemeClr val="tx2"/>
                </a:solidFill>
              </a:rPr>
              <a:t>Kookmin</a:t>
            </a:r>
            <a:r>
              <a:rPr lang="en-US" altLang="en-US" sz="1600" dirty="0" smtClean="0">
                <a:solidFill>
                  <a:schemeClr val="tx2"/>
                </a:solidFill>
              </a:rPr>
              <a:t> University], Rick Roberts [Intel Corporation]</a:t>
            </a:r>
            <a:endParaRPr lang="en-US" altLang="en-US" sz="1600" dirty="0">
              <a:solidFill>
                <a:schemeClr val="tx2"/>
              </a:solidFill>
            </a:endParaRPr>
          </a:p>
          <a:p>
            <a:r>
              <a:rPr lang="en-US" altLang="en-US" sz="1600" dirty="0" smtClean="0">
                <a:solidFill>
                  <a:schemeClr val="tx2"/>
                </a:solidFill>
              </a:rPr>
              <a:t>Voice: +82-2-910-5068, 503-712-5012 	E-Mail: yjang@kookmin.ac.kr, richard.d.roberts@intel.com,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en-US" dirty="0" smtClean="0"/>
              <a:t>Sept. 2016</a:t>
            </a:r>
            <a:endParaRPr lang="en-US" altLang="en-US" dirty="0"/>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95460251"/>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gridCol w="2754086"/>
                <a:gridCol w="2732314"/>
                <a:gridCol w="2743199"/>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discussion</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38000476"/>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gridCol w="2754086"/>
                <a:gridCol w="2492830"/>
                <a:gridCol w="2982683"/>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chemeClr val="tx1"/>
                          </a:solidFill>
                        </a:rPr>
                        <a:t>Hear CFP</a:t>
                      </a:r>
                      <a:r>
                        <a:rPr lang="en-US" sz="1600" baseline="0" dirty="0" smtClean="0">
                          <a:solidFill>
                            <a:schemeClr val="tx1"/>
                          </a:solidFill>
                        </a:rPr>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chemeClr val="tx1"/>
                          </a:solidFill>
                        </a:rPr>
                        <a:t>Continue proposal mergers</a:t>
                      </a:r>
                    </a:p>
                  </a:txBody>
                  <a:tcPr>
                    <a:solidFill>
                      <a:schemeClr val="bg1">
                        <a:lumMod val="95000"/>
                      </a:schemeClr>
                    </a:solidFill>
                  </a:tcPr>
                </a:tc>
                <a:tc>
                  <a:txBody>
                    <a:bodyPr/>
                    <a:lstStyle/>
                    <a:p>
                      <a:endParaRPr lang="en-US" sz="1600" dirty="0">
                        <a:solidFill>
                          <a:schemeClr val="tx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chemeClr val="tx1"/>
                          </a:solidFill>
                        </a:rPr>
                        <a:t>Present revised</a:t>
                      </a:r>
                      <a:r>
                        <a:rPr lang="en-US" sz="1600" baseline="0" dirty="0" smtClean="0">
                          <a:solidFill>
                            <a:schemeClr val="tx1"/>
                          </a:solidFill>
                        </a:rPr>
                        <a:t> proposals</a:t>
                      </a: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Continue proposal mergers</a:t>
                      </a:r>
                    </a:p>
                    <a:p>
                      <a:pPr marL="285750" indent="-285750">
                        <a:buFont typeface="Arial" panose="020B0604020202020204" pitchFamily="34" charset="0"/>
                        <a:buChar char="•"/>
                      </a:pPr>
                      <a:r>
                        <a:rPr lang="en-US" sz="1600" dirty="0" smtClean="0">
                          <a:solidFill>
                            <a:schemeClr val="tx1"/>
                          </a:solidFill>
                        </a:rPr>
                        <a:t>Start preparation of revision baseline</a:t>
                      </a:r>
                      <a:r>
                        <a:rPr lang="en-US" sz="1600" baseline="0" dirty="0" smtClean="0">
                          <a:solidFill>
                            <a:schemeClr val="tx1"/>
                          </a:solidFill>
                        </a:rPr>
                        <a:t> D0</a:t>
                      </a:r>
                      <a:endParaRPr lang="en-US" sz="1600" dirty="0">
                        <a:solidFill>
                          <a:schemeClr val="tx1"/>
                        </a:solidFill>
                      </a:endParaRPr>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600" dirty="0" smtClean="0">
                          <a:solidFill>
                            <a:srgbClr val="FF0000"/>
                          </a:solidFill>
                        </a:rPr>
                        <a:t>Continue task group review and comment resolution</a:t>
                      </a:r>
                      <a:endParaRPr lang="en-US" altLang="ja-JP" sz="1600" dirty="0">
                        <a:solidFill>
                          <a:srgbClr val="FF0000"/>
                        </a:solidFill>
                      </a:endParaRPr>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draft D1</a:t>
                      </a: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Start</a:t>
                      </a:r>
                      <a:r>
                        <a:rPr lang="en-US" sz="1600" baseline="0" dirty="0" smtClean="0">
                          <a:solidFill>
                            <a:srgbClr val="FF0000"/>
                          </a:solidFill>
                        </a:rPr>
                        <a:t> </a:t>
                      </a:r>
                      <a:r>
                        <a:rPr lang="en-US" sz="1600" dirty="0" smtClean="0">
                          <a:solidFill>
                            <a:srgbClr val="FF0000"/>
                          </a:solidFill>
                        </a:rPr>
                        <a:t>comment resolution against D1</a:t>
                      </a:r>
                      <a:endParaRPr lang="en-US" sz="1600" dirty="0">
                        <a:solidFill>
                          <a:srgbClr val="FF0000"/>
                        </a:solidFill>
                      </a:endParaRPr>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2354913676"/>
              </p:ext>
            </p:extLst>
          </p:nvPr>
        </p:nvGraphicFramePr>
        <p:xfrm>
          <a:off x="76199" y="609600"/>
          <a:ext cx="9002484" cy="5110480"/>
        </p:xfrm>
        <a:graphic>
          <a:graphicData uri="http://schemas.openxmlformats.org/drawingml/2006/table">
            <a:tbl>
              <a:tblPr firstRow="1" bandRow="1">
                <a:tableStyleId>{5940675A-B579-460E-94D1-54222C63F5DA}</a:tableStyleId>
              </a:tblPr>
              <a:tblGrid>
                <a:gridCol w="772885"/>
                <a:gridCol w="2754086"/>
                <a:gridCol w="2732314"/>
                <a:gridCol w="2743199"/>
              </a:tblGrid>
              <a:tr h="30480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smtClean="0">
                          <a:solidFill>
                            <a:schemeClr val="accent1"/>
                          </a:solidFill>
                        </a:rPr>
                        <a:t>Continue </a:t>
                      </a:r>
                      <a:r>
                        <a:rPr lang="en-US" sz="1400" strike="noStrike" dirty="0" smtClean="0">
                          <a:solidFill>
                            <a:schemeClr val="accent1"/>
                          </a:solidFill>
                        </a:rPr>
                        <a:t>comment resolution against D1</a:t>
                      </a:r>
                    </a:p>
                    <a:p>
                      <a:pPr marL="285750" indent="-285750">
                        <a:buFont typeface="Arial" panose="020B0604020202020204" pitchFamily="34" charset="0"/>
                        <a:buChar char="•"/>
                      </a:pPr>
                      <a:r>
                        <a:rPr lang="en-US" sz="1400" dirty="0" smtClean="0">
                          <a:solidFill>
                            <a:schemeClr val="accent1"/>
                          </a:solidFill>
                        </a:rPr>
                        <a:t>Prepare draft </a:t>
                      </a:r>
                      <a:r>
                        <a:rPr lang="en-US" sz="1400" dirty="0" smtClean="0">
                          <a:solidFill>
                            <a:schemeClr val="accent1"/>
                          </a:solidFill>
                        </a:rPr>
                        <a:t>D2</a:t>
                      </a:r>
                      <a:endParaRPr lang="en-US" sz="1400" dirty="0" smtClean="0">
                        <a:solidFill>
                          <a:schemeClr val="accent1"/>
                        </a:solidFill>
                      </a:endParaRPr>
                    </a:p>
                  </a:txBody>
                  <a:tcPr>
                    <a:solidFill>
                      <a:schemeClr val="bg1">
                        <a:lumMod val="95000"/>
                      </a:schemeClr>
                    </a:solidFill>
                  </a:tcPr>
                </a:tc>
                <a:tc>
                  <a:txBody>
                    <a:bodyPr/>
                    <a:lstStyle/>
                    <a:p>
                      <a:pPr marL="0" indent="0">
                        <a:buFont typeface="Arial" panose="020B0604020202020204" pitchFamily="34" charset="0"/>
                        <a:buNone/>
                      </a:pPr>
                      <a:endParaRPr lang="en-US" sz="1400" strike="sngStrike" baseline="0" dirty="0" smtClean="0">
                        <a:solidFill>
                          <a:srgbClr val="FF0000"/>
                        </a:solidFill>
                      </a:endParaRPr>
                    </a:p>
                    <a:p>
                      <a:pPr marL="285750" indent="-285750">
                        <a:buFont typeface="Arial" panose="020B0604020202020204" pitchFamily="34" charset="0"/>
                        <a:buChar char="•"/>
                      </a:pPr>
                      <a:r>
                        <a:rPr lang="en-US" sz="1400" strike="noStrike" baseline="0" dirty="0" smtClean="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smtClean="0">
                          <a:solidFill>
                            <a:schemeClr val="accent1"/>
                          </a:solidFill>
                        </a:rPr>
                        <a:t>Finish comment resolution against D1</a:t>
                      </a:r>
                    </a:p>
                    <a:p>
                      <a:pPr marL="285750" indent="-285750">
                        <a:buFont typeface="Arial" panose="020B0604020202020204" pitchFamily="34" charset="0"/>
                        <a:buChar char="•"/>
                      </a:pPr>
                      <a:r>
                        <a:rPr lang="en-US" altLang="ko-KR" sz="1400" dirty="0" smtClean="0">
                          <a:solidFill>
                            <a:schemeClr val="accent1"/>
                          </a:solidFill>
                        </a:rPr>
                        <a:t>Prepare draft D2</a:t>
                      </a:r>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smtClean="0">
                          <a:solidFill>
                            <a:schemeClr val="accent1"/>
                          </a:solidFill>
                        </a:rPr>
                        <a:t>Release Draft</a:t>
                      </a:r>
                      <a:r>
                        <a:rPr lang="en-US" altLang="ko-KR" sz="1400" strike="noStrike" baseline="0" dirty="0" smtClean="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baseline="0" dirty="0" smtClean="0">
                          <a:solidFill>
                            <a:schemeClr val="accent1"/>
                          </a:solidFill>
                        </a:rPr>
                        <a:t>Request conditional approval for Letter Ballot</a:t>
                      </a:r>
                    </a:p>
                    <a:p>
                      <a:pPr marL="285750" indent="-285750">
                        <a:buFont typeface="Arial" panose="020B0604020202020204" pitchFamily="34" charset="0"/>
                        <a:buChar char="•"/>
                      </a:pPr>
                      <a:r>
                        <a:rPr lang="en-US" altLang="ko-KR" sz="1400" strike="noStrike" baseline="0" dirty="0" smtClean="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smtClean="0">
                          <a:solidFill>
                            <a:schemeClr val="accent1"/>
                          </a:solidFill>
                        </a:rPr>
                        <a:t>Release D3</a:t>
                      </a:r>
                    </a:p>
                    <a:p>
                      <a:pPr marL="285750" indent="-285750">
                        <a:buFont typeface="Arial" panose="020B0604020202020204" pitchFamily="34" charset="0"/>
                        <a:buChar char="•"/>
                      </a:pPr>
                      <a:r>
                        <a:rPr lang="en-US" altLang="ko-KR" sz="1400" dirty="0" smtClean="0">
                          <a:solidFill>
                            <a:schemeClr val="accent1"/>
                          </a:solidFill>
                        </a:rPr>
                        <a:t>Letter Ballot</a:t>
                      </a:r>
                      <a:r>
                        <a:rPr lang="en-US" altLang="ko-KR" sz="1400" baseline="0" dirty="0" smtClean="0">
                          <a:solidFill>
                            <a:schemeClr val="accent1"/>
                          </a:solidFill>
                        </a:rPr>
                        <a:t> 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smtClean="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dirty="0" smtClean="0">
                          <a:solidFill>
                            <a:schemeClr val="accent1"/>
                          </a:solidFill>
                        </a:rPr>
                        <a:t>LB1</a:t>
                      </a:r>
                      <a:r>
                        <a:rPr lang="en-US" altLang="ko-KR" sz="1600" baseline="0" dirty="0" smtClean="0">
                          <a:solidFill>
                            <a:schemeClr val="accent1"/>
                          </a:solidFill>
                        </a:rPr>
                        <a:t> c</a:t>
                      </a:r>
                      <a:r>
                        <a:rPr lang="en-US" altLang="ko-KR" sz="1600" dirty="0" smtClean="0">
                          <a:solidFill>
                            <a:schemeClr val="accent1"/>
                          </a:solidFill>
                        </a:rPr>
                        <a:t>omment resolution</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chemeClr val="accent1"/>
                          </a:solidFill>
                        </a:rPr>
                        <a:t>Release D4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chemeClr val="accent1"/>
                          </a:solidFill>
                        </a:rPr>
                        <a:t>Letter Ballot</a:t>
                      </a:r>
                      <a:r>
                        <a:rPr lang="en-US" altLang="ko-KR" sz="1600" baseline="0" dirty="0" smtClean="0">
                          <a:solidFill>
                            <a:schemeClr val="accent1"/>
                          </a:solidFill>
                        </a:rPr>
                        <a:t> 2</a:t>
                      </a: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strike="noStrike" dirty="0" smtClean="0">
                          <a:solidFill>
                            <a:schemeClr val="accent1"/>
                          </a:solidFill>
                        </a:rPr>
                        <a:t>LB2</a:t>
                      </a:r>
                      <a:r>
                        <a:rPr lang="en-US" altLang="ko-KR" sz="1600" strike="noStrike" baseline="0" dirty="0" smtClean="0">
                          <a:solidFill>
                            <a:schemeClr val="accent1"/>
                          </a:solidFill>
                        </a:rPr>
                        <a:t> comment resolution</a:t>
                      </a:r>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chemeClr val="accent1"/>
                          </a:solidFill>
                        </a:rPr>
                        <a:t>Release D5</a:t>
                      </a:r>
                      <a:endParaRPr lang="en-US" altLang="ko-KR" sz="1600" strike="noStrike" dirty="0" smtClean="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smtClean="0">
                        <a:solidFill>
                          <a:schemeClr val="accent1"/>
                        </a:solidFill>
                      </a:endParaRPr>
                    </a:p>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strike="noStrike" dirty="0" smtClean="0">
                          <a:solidFill>
                            <a:schemeClr val="accent1"/>
                          </a:solidFill>
                        </a:rPr>
                        <a:t>SB1</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solidFill>
                            <a:schemeClr val="accent1"/>
                          </a:solidFill>
                        </a:rPr>
                        <a:t>SB1 comment resolution</a:t>
                      </a:r>
                    </a:p>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918777999"/>
              </p:ext>
            </p:extLst>
          </p:nvPr>
        </p:nvGraphicFramePr>
        <p:xfrm>
          <a:off x="76199" y="1005840"/>
          <a:ext cx="9002484" cy="399796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dirty="0" smtClean="0">
                          <a:solidFill>
                            <a:schemeClr val="accent1"/>
                          </a:solidFill>
                        </a:rPr>
                        <a:t>SB1</a:t>
                      </a:r>
                      <a:r>
                        <a:rPr lang="en-US" sz="1600" strike="noStrike" baseline="0" dirty="0" smtClean="0">
                          <a:solidFill>
                            <a:schemeClr val="accent1"/>
                          </a:solidFill>
                        </a:rPr>
                        <a:t> </a:t>
                      </a:r>
                      <a:r>
                        <a:rPr lang="en-US" sz="1600" strike="noStrike" baseline="0" dirty="0" smtClean="0">
                          <a:solidFill>
                            <a:schemeClr val="accent1"/>
                          </a:solidFill>
                        </a:rPr>
                        <a:t>comment </a:t>
                      </a:r>
                      <a:r>
                        <a:rPr lang="en-US" sz="1600" strike="noStrike" baseline="0" dirty="0" smtClean="0">
                          <a:solidFill>
                            <a:schemeClr val="accent1"/>
                          </a:solidFill>
                        </a:rPr>
                        <a:t>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SB2 (??)</a:t>
                      </a:r>
                      <a:endParaRPr lang="en-US" altLang="ko-KR" sz="1600" strike="sngStrike" dirty="0" smtClean="0">
                        <a:solidFill>
                          <a:srgbClr val="FF0000"/>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dirty="0" smtClean="0">
                          <a:solidFill>
                            <a:schemeClr val="accent1"/>
                          </a:solidFill>
                        </a:rPr>
                        <a:t>SB2(??)</a:t>
                      </a:r>
                      <a:endParaRPr lang="en-US" sz="1600" strike="sngStrike" dirty="0" smtClean="0">
                        <a:solidFill>
                          <a:srgbClr val="FF0000"/>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smtClean="0">
                          <a:solidFill>
                            <a:schemeClr val="accent1"/>
                          </a:solidFill>
                        </a:rPr>
                        <a:t>SB2</a:t>
                      </a:r>
                      <a:r>
                        <a:rPr lang="en-US" altLang="ko-KR" sz="1600" baseline="0" dirty="0" smtClean="0">
                          <a:solidFill>
                            <a:schemeClr val="accent1"/>
                          </a:solidFill>
                        </a:rPr>
                        <a:t> comment resolution</a:t>
                      </a:r>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altLang="ko-KR" sz="1600" smtClean="0">
                          <a:solidFill>
                            <a:schemeClr val="accent1"/>
                          </a:solidFill>
                        </a:rPr>
                        <a:t>SA </a:t>
                      </a:r>
                      <a:r>
                        <a:rPr lang="en-US" altLang="ko-KR" sz="1600" dirty="0" smtClean="0">
                          <a:solidFill>
                            <a:schemeClr val="accent1"/>
                          </a:solidFill>
                        </a:rPr>
                        <a:t>review</a:t>
                      </a:r>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dirty="0" smtClean="0">
                          <a:solidFill>
                            <a:schemeClr val="accent1"/>
                          </a:solidFill>
                        </a:rPr>
                        <a:t>Publish the standard IEEE802.15.7-2018</a:t>
                      </a:r>
                    </a:p>
                    <a:p>
                      <a:pPr marL="285750" indent="-285750">
                        <a:buFont typeface="Arial" panose="020B0604020202020204" pitchFamily="34" charset="0"/>
                        <a:buChar char="•"/>
                      </a:pPr>
                      <a:r>
                        <a:rPr lang="en-US" altLang="ko-KR" sz="1600" dirty="0" smtClean="0">
                          <a:solidFill>
                            <a:schemeClr val="accent1"/>
                          </a:solidFill>
                        </a:rPr>
                        <a:t>Have</a:t>
                      </a:r>
                      <a:r>
                        <a:rPr lang="en-US" altLang="ko-KR" sz="1600" baseline="0" dirty="0" smtClean="0">
                          <a:solidFill>
                            <a:schemeClr val="accent1"/>
                          </a:solidFill>
                        </a:rPr>
                        <a:t> a party!</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smtClean="0"/>
              <a:t>Sept. </a:t>
            </a:r>
            <a:r>
              <a:rPr lang="en-US" altLang="en-US" dirty="0" smtClean="0"/>
              <a:t>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21380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1372</TotalTime>
  <Words>468</Words>
  <Application>Microsoft Office PowerPoint</Application>
  <PresentationFormat>화면 슬라이드 쇼(4:3)</PresentationFormat>
  <Paragraphs>181</Paragraphs>
  <Slides>6</Slides>
  <Notes>1</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6</vt:i4>
      </vt:variant>
    </vt:vector>
  </HeadingPairs>
  <TitlesOfParts>
    <vt:vector size="11" baseType="lpstr">
      <vt:lpstr>맑은 고딕</vt:lpstr>
      <vt:lpstr>Arial</vt:lpstr>
      <vt:lpstr>Times New Roman</vt: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yjang</cp:lastModifiedBy>
  <cp:revision>58</cp:revision>
  <cp:lastPrinted>1998-02-10T13:28:06Z</cp:lastPrinted>
  <dcterms:created xsi:type="dcterms:W3CDTF">2015-01-04T22:39:23Z</dcterms:created>
  <dcterms:modified xsi:type="dcterms:W3CDTF">2017-01-19T21:31:13Z</dcterms:modified>
</cp:coreProperties>
</file>