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6" r:id="rId4"/>
    <p:sldId id="267" r:id="rId5"/>
    <p:sldId id="268" r:id="rId6"/>
    <p:sldId id="269"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94" autoAdjust="0"/>
    <p:restoredTop sz="94660"/>
  </p:normalViewPr>
  <p:slideViewPr>
    <p:cSldViewPr>
      <p:cViewPr>
        <p:scale>
          <a:sx n="100" d="100"/>
          <a:sy n="100" d="100"/>
        </p:scale>
        <p:origin x="-746" y="598"/>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2015-09-17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2015-09-17</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July 2015</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July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a:t>
            </a:r>
            <a:r>
              <a:rPr lang="en-US" altLang="en-US" sz="1600" dirty="0" err="1" smtClean="0">
                <a:solidFill>
                  <a:schemeClr val="tx2"/>
                </a:solidFill>
              </a:rPr>
              <a:t>Kookmin</a:t>
            </a:r>
            <a:r>
              <a:rPr lang="en-US" altLang="en-US" sz="1600" dirty="0" smtClean="0">
                <a:solidFill>
                  <a:schemeClr val="tx2"/>
                </a:solidFill>
              </a:rPr>
              <a:t> University], Rick Roberts [Intel Corporation]</a:t>
            </a:r>
            <a:endParaRPr lang="en-US" altLang="en-US" sz="1600" dirty="0">
              <a:solidFill>
                <a:schemeClr val="tx2"/>
              </a:solidFill>
            </a:endParaRPr>
          </a:p>
          <a:p>
            <a:r>
              <a:rPr lang="en-US" altLang="en-US" sz="1600" dirty="0" smtClean="0">
                <a:solidFill>
                  <a:schemeClr val="tx2"/>
                </a:solidFill>
              </a:rPr>
              <a:t>Voice: +82-2-910-5068, 503-712-5012 	E-Mail: yjang@kookmin.ac.kr, richard.d.roberts@intel.com,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TCD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
        <p:nvSpPr>
          <p:cNvPr id="33"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35" name="Straight Connector 34"/>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9"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95460251"/>
              </p:ext>
            </p:extLst>
          </p:nvPr>
        </p:nvGraphicFramePr>
        <p:xfrm>
          <a:off x="76199" y="743649"/>
          <a:ext cx="9002484" cy="5504753"/>
        </p:xfrm>
        <a:graphic>
          <a:graphicData uri="http://schemas.openxmlformats.org/drawingml/2006/table">
            <a:tbl>
              <a:tblPr firstRow="1" bandRow="1">
                <a:tableStyleId>{5940675A-B579-460E-94D1-54222C63F5DA}</a:tableStyleId>
              </a:tblPr>
              <a:tblGrid>
                <a:gridCol w="772885"/>
                <a:gridCol w="2754086"/>
                <a:gridCol w="2732314"/>
                <a:gridCol w="2743199"/>
              </a:tblGrid>
              <a:tr h="323615">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23615">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tr>
              <a:tr h="1229735">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tr>
              <a:tr h="323615">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tr>
              <a:tr h="1214603">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TCD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p>
                  </a:txBody>
                  <a:tcPr>
                    <a:solidFill>
                      <a:srgbClr val="FFFFCC"/>
                    </a:solidFill>
                  </a:tcPr>
                </a:tc>
                <a:tc>
                  <a:txBody>
                    <a:bodyPr/>
                    <a:lstStyle/>
                    <a:p>
                      <a:endParaRPr lang="en-US" sz="1400" dirty="0"/>
                    </a:p>
                  </a:txBody>
                  <a:tcPr>
                    <a:solidFill>
                      <a:srgbClr val="FFFFCC"/>
                    </a:solidFill>
                  </a:tcPr>
                </a:tc>
              </a:tr>
              <a:tr h="323615">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tr>
              <a:tr h="892195">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r>
                        <a:rPr lang="en-US" altLang="ja-JP" sz="1400" baseline="0" dirty="0" smtClean="0"/>
                        <a:t> </a:t>
                      </a:r>
                      <a:r>
                        <a:rPr lang="en-US" altLang="ja-JP" sz="1400" dirty="0" smtClean="0">
                          <a:solidFill>
                            <a:schemeClr val="tx1"/>
                          </a:solidFill>
                        </a:rPr>
                        <a:t>Finalize and approve TCD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Channel model finalized</a:t>
                      </a:r>
                    </a:p>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tr>
              <a:tr h="323615">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tr>
              <a:tr h="550145">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rgbClr val="FF0000"/>
                          </a:solidFill>
                        </a:rPr>
                        <a:t>Hear Call for Intent</a:t>
                      </a:r>
                      <a:endParaRPr lang="en-US" sz="1400" baseline="0" dirty="0" smtClean="0">
                        <a:solidFill>
                          <a:srgbClr val="FF0000"/>
                        </a:solidFill>
                      </a:endParaRPr>
                    </a:p>
                    <a:p>
                      <a:pPr marL="285750" indent="-285750">
                        <a:buFont typeface="Arial" panose="020B0604020202020204" pitchFamily="34" charset="0"/>
                        <a:buChar char="•"/>
                      </a:pPr>
                      <a:r>
                        <a:rPr lang="en-US" sz="1400" baseline="0" dirty="0" smtClean="0">
                          <a:solidFill>
                            <a:srgbClr val="FF0000"/>
                          </a:solidFill>
                        </a:rPr>
                        <a:t>Start Proposal </a:t>
                      </a:r>
                      <a:r>
                        <a:rPr lang="en-US" sz="1400" baseline="0" dirty="0" smtClean="0">
                          <a:solidFill>
                            <a:srgbClr val="FF0000"/>
                          </a:solidFill>
                        </a:rPr>
                        <a:t>discussion</a:t>
                      </a:r>
                      <a:endParaRPr lang="en-US" sz="1400" dirty="0">
                        <a:solidFill>
                          <a:srgbClr val="FF0000"/>
                        </a:solidFill>
                      </a:endParaRPr>
                    </a:p>
                  </a:txBody>
                  <a:tcPr>
                    <a:solidFill>
                      <a:srgbClr val="FFFFCC"/>
                    </a:solidFill>
                  </a:tcPr>
                </a:tc>
                <a:tc>
                  <a:txBody>
                    <a:bodyPr/>
                    <a:lstStyle/>
                    <a:p>
                      <a:endParaRPr lang="en-US" sz="14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959834062"/>
              </p:ext>
            </p:extLst>
          </p:nvPr>
        </p:nvGraphicFramePr>
        <p:xfrm>
          <a:off x="76199" y="599440"/>
          <a:ext cx="9002484" cy="5633720"/>
        </p:xfrm>
        <a:graphic>
          <a:graphicData uri="http://schemas.openxmlformats.org/drawingml/2006/table">
            <a:tbl>
              <a:tblPr firstRow="1" bandRow="1">
                <a:tableStyleId>{5940675A-B579-460E-94D1-54222C63F5DA}</a:tableStyleId>
              </a:tblPr>
              <a:tblGrid>
                <a:gridCol w="772885"/>
                <a:gridCol w="2754086"/>
                <a:gridCol w="2492830"/>
                <a:gridCol w="2982683"/>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solidFill>
                            <a:srgbClr val="FF0000"/>
                          </a:solidFill>
                        </a:rPr>
                        <a:t>Hear CFP</a:t>
                      </a:r>
                      <a:r>
                        <a:rPr lang="en-US" sz="1600" baseline="0" dirty="0" smtClean="0">
                          <a:solidFill>
                            <a:srgbClr val="FF0000"/>
                          </a:solidFill>
                        </a:rPr>
                        <a:t> responses</a:t>
                      </a: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solidFill>
                            <a:srgbClr val="FF0000"/>
                          </a:solidFill>
                        </a:rPr>
                        <a:t>Continue proposal </a:t>
                      </a:r>
                      <a:r>
                        <a:rPr lang="en-US" sz="1600" baseline="0" dirty="0" smtClean="0">
                          <a:solidFill>
                            <a:srgbClr val="FF0000"/>
                          </a:solidFill>
                        </a:rPr>
                        <a:t>mergers</a:t>
                      </a:r>
                      <a:endParaRPr lang="en-US" sz="1600" baseline="0" dirty="0" smtClean="0">
                        <a:solidFill>
                          <a:srgbClr val="FF0000"/>
                        </a:solidFill>
                      </a:endParaRP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Present revised</a:t>
                      </a:r>
                      <a:r>
                        <a:rPr lang="en-US" sz="1600" baseline="0" dirty="0" smtClean="0">
                          <a:solidFill>
                            <a:srgbClr val="FF0000"/>
                          </a:solidFill>
                        </a:rPr>
                        <a:t> proposals</a:t>
                      </a:r>
                      <a:endParaRPr lang="en-US" sz="1600" dirty="0" smtClean="0">
                        <a:solidFill>
                          <a:srgbClr val="FF0000"/>
                        </a:solidFill>
                      </a:endParaRPr>
                    </a:p>
                    <a:p>
                      <a:pPr marL="285750" indent="-285750">
                        <a:buFont typeface="Arial" panose="020B0604020202020204" pitchFamily="34" charset="0"/>
                        <a:buChar char="•"/>
                      </a:pPr>
                      <a:r>
                        <a:rPr lang="en-US" sz="1600" dirty="0" smtClean="0"/>
                        <a:t>Continue proposal mergers</a:t>
                      </a:r>
                    </a:p>
                    <a:p>
                      <a:pPr marL="285750" indent="-285750">
                        <a:buFont typeface="Arial" panose="020B0604020202020204" pitchFamily="34" charset="0"/>
                        <a:buChar char="•"/>
                      </a:pPr>
                      <a:r>
                        <a:rPr lang="en-US" sz="1600" dirty="0" smtClean="0"/>
                        <a:t>Start preparation of revision baseline</a:t>
                      </a:r>
                      <a:r>
                        <a:rPr lang="en-US" sz="1600" baseline="0" dirty="0" smtClean="0"/>
                        <a:t> D0</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Finalize first WG</a:t>
                      </a:r>
                      <a:r>
                        <a:rPr lang="en-US" sz="1600" baseline="0" dirty="0" smtClean="0"/>
                        <a:t> letter ballot (LB) draft D1 </a:t>
                      </a:r>
                    </a:p>
                    <a:p>
                      <a:pPr marL="285750" indent="-285750">
                        <a:buFont typeface="Arial" panose="020B0604020202020204" pitchFamily="34" charset="0"/>
                        <a:buChar char="•"/>
                      </a:pPr>
                      <a:r>
                        <a:rPr lang="en-US" sz="1600" baseline="0" dirty="0" smtClean="0"/>
                        <a:t>Submit D1 to WG for LB1</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Start</a:t>
                      </a:r>
                      <a:r>
                        <a:rPr lang="en-US" sz="1600" baseline="0" dirty="0" smtClean="0"/>
                        <a:t> LB1</a:t>
                      </a:r>
                      <a:r>
                        <a:rPr lang="en-US" sz="1600" dirty="0" smtClean="0"/>
                        <a:t> comment resolution</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60442293"/>
              </p:ext>
            </p:extLst>
          </p:nvPr>
        </p:nvGraphicFramePr>
        <p:xfrm>
          <a:off x="76199" y="60960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 LB1 comment resolution</a:t>
                      </a:r>
                    </a:p>
                    <a:p>
                      <a:pPr marL="285750" indent="-285750">
                        <a:buFont typeface="Arial" panose="020B0604020202020204" pitchFamily="34" charset="0"/>
                        <a:buChar char="•"/>
                      </a:pPr>
                      <a:r>
                        <a:rPr lang="en-US" sz="1600" dirty="0" smtClean="0"/>
                        <a:t>Prepare draft D2</a:t>
                      </a:r>
                    </a:p>
                    <a:p>
                      <a:pPr marL="285750" indent="-285750">
                        <a:buFont typeface="Arial" panose="020B0604020202020204" pitchFamily="34" charset="0"/>
                        <a:buChar char="•"/>
                      </a:pPr>
                      <a:r>
                        <a:rPr lang="en-US" sz="1600" dirty="0" smtClean="0"/>
                        <a:t>Submit</a:t>
                      </a:r>
                      <a:r>
                        <a:rPr lang="en-US" sz="1600" baseline="0" dirty="0" smtClean="0"/>
                        <a:t> D2 to WG for LB2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LB2</a:t>
                      </a:r>
                      <a:r>
                        <a:rPr lang="en-US" sz="1600" baseline="0" dirty="0" smtClean="0"/>
                        <a:t> comment resolution</a:t>
                      </a:r>
                    </a:p>
                    <a:p>
                      <a:pPr marL="285750" indent="-285750">
                        <a:buFont typeface="Arial" panose="020B0604020202020204" pitchFamily="34" charset="0"/>
                        <a:buChar char="•"/>
                      </a:pPr>
                      <a:r>
                        <a:rPr lang="en-US" sz="1600" baseline="0" dirty="0" smtClean="0"/>
                        <a:t>Prepare D3 for SB1</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Commence</a:t>
                      </a:r>
                      <a:r>
                        <a:rPr lang="en-US" sz="1600" baseline="0" dirty="0" smtClean="0"/>
                        <a:t> </a:t>
                      </a:r>
                      <a:r>
                        <a:rPr lang="en-US" sz="1600" dirty="0" smtClean="0"/>
                        <a:t>SA</a:t>
                      </a:r>
                      <a:r>
                        <a:rPr lang="en-US" sz="1600" baseline="0" dirty="0" smtClean="0"/>
                        <a:t> LB3 comment resolution</a:t>
                      </a:r>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a:t>
                      </a:r>
                      <a:r>
                        <a:rPr lang="en-US" sz="1600" baseline="0" dirty="0" smtClean="0"/>
                        <a:t> SB1 comment resolution</a:t>
                      </a:r>
                    </a:p>
                    <a:p>
                      <a:pPr marL="285750" indent="-285750">
                        <a:buFont typeface="Arial" panose="020B0604020202020204" pitchFamily="34" charset="0"/>
                        <a:buChar char="•"/>
                      </a:pPr>
                      <a:r>
                        <a:rPr lang="en-US" sz="1600" baseline="0" dirty="0" smtClean="0"/>
                        <a:t>Prepare D4 for submittal for SA SB2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Do LB4 comment resolution</a:t>
                      </a:r>
                    </a:p>
                    <a:p>
                      <a:pPr marL="285750" indent="-285750">
                        <a:buFont typeface="Arial" panose="020B0604020202020204" pitchFamily="34" charset="0"/>
                        <a:buChar char="•"/>
                      </a:pPr>
                      <a:r>
                        <a:rPr lang="en-US" sz="1600" dirty="0" smtClean="0"/>
                        <a:t>Prepare draft D4 for SA</a:t>
                      </a:r>
                      <a:r>
                        <a:rPr lang="en-US" sz="1600" baseline="0" dirty="0" smtClean="0"/>
                        <a:t> submittal final approval</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Resolve</a:t>
                      </a:r>
                      <a:r>
                        <a:rPr lang="en-US" sz="1600" baseline="0" dirty="0" smtClean="0"/>
                        <a:t> final SA editorial comments and prepare final draft D5 for submittal for publication </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752398244"/>
              </p:ext>
            </p:extLst>
          </p:nvPr>
        </p:nvGraphicFramePr>
        <p:xfrm>
          <a:off x="76199" y="1005840"/>
          <a:ext cx="9002484" cy="333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Have publication</a:t>
                      </a:r>
                      <a:r>
                        <a:rPr lang="en-US" sz="1600" baseline="0" dirty="0" smtClean="0"/>
                        <a:t> party!</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213804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1229</TotalTime>
  <Words>455</Words>
  <Application>Microsoft Office PowerPoint</Application>
  <PresentationFormat>화면 슬라이드 쇼(4:3)</PresentationFormat>
  <Paragraphs>168</Paragraphs>
  <Slides>6</Slides>
  <Notes>1</Notes>
  <HiddenSlides>0</HiddenSlides>
  <MMClips>0</MMClips>
  <ScaleCrop>false</ScaleCrop>
  <HeadingPairs>
    <vt:vector size="4" baseType="variant">
      <vt:variant>
        <vt:lpstr>테마</vt:lpstr>
      </vt:variant>
      <vt:variant>
        <vt:i4>2</vt:i4>
      </vt:variant>
      <vt:variant>
        <vt:lpstr>슬라이드 제목</vt:lpstr>
      </vt:variant>
      <vt:variant>
        <vt:i4>6</vt:i4>
      </vt:variant>
    </vt:vector>
  </HeadingPairs>
  <TitlesOfParts>
    <vt:vector size="8" baseType="lpstr">
      <vt:lpstr>Office Theme</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user</cp:lastModifiedBy>
  <cp:revision>45</cp:revision>
  <cp:lastPrinted>1998-02-10T13:28:06Z</cp:lastPrinted>
  <dcterms:created xsi:type="dcterms:W3CDTF">2015-01-04T22:39:23Z</dcterms:created>
  <dcterms:modified xsi:type="dcterms:W3CDTF">2015-09-17T04:54:02Z</dcterms:modified>
</cp:coreProperties>
</file>