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9"/>
  </p:notesMasterIdLst>
  <p:handoutMasterIdLst>
    <p:handoutMasterId r:id="rId10"/>
  </p:handoutMasterIdLst>
  <p:sldIdLst>
    <p:sldId id="259" r:id="rId3"/>
    <p:sldId id="266" r:id="rId4"/>
    <p:sldId id="267" r:id="rId5"/>
    <p:sldId id="268" r:id="rId6"/>
    <p:sldId id="269" r:id="rId7"/>
    <p:sldId id="27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76" d="100"/>
          <a:sy n="76" d="100"/>
        </p:scale>
        <p:origin x="1230" y="54"/>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t>2015-05-15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t>2015-05-15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t>2015-05-15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t>2015-05-15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t>2015-05-15</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t>2015-05-15</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t>2015-05-15</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t>2015-05-15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t>2015-05-15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t>2015-05-15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t>2015-05-15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t>2015-05-15</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ichard.d.roberts@intel.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May </a:t>
            </a:r>
            <a:r>
              <a:rPr lang="en-US" altLang="en-US" dirty="0" smtClean="0"/>
              <a:t>2015</a:t>
            </a:r>
            <a:endParaRPr lang="en-US" altLang="en-US" dirty="0"/>
          </a:p>
        </p:txBody>
      </p:sp>
      <p:sp>
        <p:nvSpPr>
          <p:cNvPr id="5" name="Footer Placeholder 2"/>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Suggested 15.7r1 Milestones and Schedule</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May</a:t>
            </a:r>
            <a:r>
              <a:rPr lang="en-US" altLang="en-US" sz="1600" dirty="0" smtClean="0">
                <a:solidFill>
                  <a:schemeClr val="tx2"/>
                </a:solidFill>
              </a:rPr>
              <a:t> </a:t>
            </a:r>
            <a:r>
              <a:rPr lang="en-US" altLang="en-US" sz="1600" dirty="0" smtClean="0">
                <a:solidFill>
                  <a:schemeClr val="tx2"/>
                </a:solidFill>
              </a:rPr>
              <a:t>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a:t>
            </a:r>
            <a:r>
              <a:rPr lang="en-US" altLang="en-US" sz="1600" dirty="0" smtClean="0">
                <a:solidFill>
                  <a:schemeClr val="tx2"/>
                </a:solidFill>
              </a:rPr>
              <a:t>[Intel Corporation], </a:t>
            </a:r>
            <a:r>
              <a:rPr lang="en-US" altLang="en-US" sz="1600" dirty="0" err="1" smtClean="0">
                <a:solidFill>
                  <a:schemeClr val="tx2"/>
                </a:solidFill>
              </a:rPr>
              <a:t>Yeong</a:t>
            </a:r>
            <a:r>
              <a:rPr lang="en-US" altLang="en-US" sz="1600" dirty="0" smtClean="0">
                <a:solidFill>
                  <a:schemeClr val="tx2"/>
                </a:solidFill>
              </a:rPr>
              <a:t> Min Jang </a:t>
            </a:r>
            <a:r>
              <a:rPr lang="en-US" altLang="en-US" sz="1600" dirty="0" smtClean="0">
                <a:solidFill>
                  <a:schemeClr val="tx2"/>
                </a:solidFill>
              </a:rPr>
              <a:t>[</a:t>
            </a:r>
            <a:r>
              <a:rPr lang="en-US" altLang="en-US" sz="1600" dirty="0" err="1" smtClean="0">
                <a:solidFill>
                  <a:schemeClr val="tx2"/>
                </a:solidFill>
              </a:rPr>
              <a:t>Kookmin</a:t>
            </a:r>
            <a:r>
              <a:rPr lang="en-US" altLang="en-US" sz="1600" dirty="0" smtClean="0">
                <a:solidFill>
                  <a:schemeClr val="tx2"/>
                </a:solidFill>
              </a:rPr>
              <a:t> University]</a:t>
            </a:r>
            <a:endParaRPr lang="en-US" altLang="en-US" sz="1600" dirty="0">
              <a:solidFill>
                <a:schemeClr val="tx2"/>
              </a:solidFill>
            </a:endParaRPr>
          </a:p>
          <a:p>
            <a:r>
              <a:rPr lang="en-US" altLang="en-US" sz="1600" dirty="0" smtClean="0">
                <a:solidFill>
                  <a:schemeClr val="tx2"/>
                </a:solidFill>
              </a:rPr>
              <a:t>Voice: 503-712-5012, </a:t>
            </a:r>
            <a:r>
              <a:rPr lang="en-US" altLang="en-US" sz="1600" dirty="0" smtClean="0">
                <a:solidFill>
                  <a:schemeClr val="tx2"/>
                </a:solidFill>
              </a:rPr>
              <a:t>+82-2-910-5068</a:t>
            </a:r>
            <a:r>
              <a:rPr lang="en-US" altLang="en-US" sz="1600" dirty="0" smtClean="0">
                <a:solidFill>
                  <a:schemeClr val="tx2"/>
                </a:solidFill>
              </a:rPr>
              <a:t>	E-Mail: </a:t>
            </a:r>
            <a:r>
              <a:rPr lang="en-US" altLang="en-US" sz="1600" dirty="0" smtClean="0">
                <a:solidFill>
                  <a:schemeClr val="tx2"/>
                </a:solidFill>
                <a:hlinkClick r:id="rId3"/>
              </a:rPr>
              <a:t>richard.d.roberts@intel.com</a:t>
            </a:r>
            <a:r>
              <a:rPr lang="en-US" altLang="en-US" sz="1600" dirty="0" smtClean="0">
                <a:solidFill>
                  <a:schemeClr val="tx2"/>
                </a:solidFill>
              </a:rPr>
              <a:t>, </a:t>
            </a:r>
            <a:r>
              <a:rPr lang="en-US" altLang="en-US" sz="1600" dirty="0" smtClean="0">
                <a:solidFill>
                  <a:schemeClr val="tx2"/>
                </a:solidFill>
              </a:rPr>
              <a:t>yjang@kookmin.ac.kr</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contribution presents a proposed timeline with milestones.  It is offered to the committee which can adopt, modify or ignore the suggested timeline.</a:t>
            </a:r>
          </a:p>
          <a:p>
            <a:pPr>
              <a:spcBef>
                <a:spcPts val="600"/>
              </a:spcBef>
              <a:spcAft>
                <a:spcPts val="600"/>
              </a:spcAft>
            </a:pPr>
            <a:r>
              <a:rPr lang="en-US" altLang="en-US" sz="1600" b="1" dirty="0" smtClean="0">
                <a:solidFill>
                  <a:schemeClr val="tx2"/>
                </a:solidFill>
              </a:rPr>
              <a:t>Purpose</a:t>
            </a:r>
            <a:r>
              <a:rPr lang="en-US" altLang="en-US" sz="1600" b="1" dirty="0">
                <a:solidFill>
                  <a:schemeClr val="tx2"/>
                </a:solidFill>
              </a:rPr>
              <a:t>:</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6061054" y="2859525"/>
            <a:ext cx="2892831"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p:nvSpPr>
        <p:spPr>
          <a:xfrm>
            <a:off x="3111033" y="2859528"/>
            <a:ext cx="2892831"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p:nvSpPr>
        <p:spPr>
          <a:xfrm>
            <a:off x="161006" y="2848643"/>
            <a:ext cx="2892831" cy="3125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078375"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6028398"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978423" y="2712164"/>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5400000">
            <a:off x="-97968" y="2166258"/>
            <a:ext cx="652743" cy="369332"/>
          </a:xfrm>
          <a:prstGeom prst="rect">
            <a:avLst/>
          </a:prstGeom>
          <a:noFill/>
        </p:spPr>
        <p:txBody>
          <a:bodyPr wrap="none" rtlCol="0">
            <a:spAutoFit/>
          </a:bodyPr>
          <a:lstStyle/>
          <a:p>
            <a:r>
              <a:rPr lang="en-US" sz="1800" dirty="0" smtClean="0"/>
              <a:t>2015</a:t>
            </a:r>
            <a:endParaRPr lang="en-US" sz="1800" dirty="0"/>
          </a:p>
        </p:txBody>
      </p:sp>
      <p:sp>
        <p:nvSpPr>
          <p:cNvPr id="10" name="TextBox 9"/>
          <p:cNvSpPr txBox="1"/>
          <p:nvPr/>
        </p:nvSpPr>
        <p:spPr>
          <a:xfrm rot="5400000">
            <a:off x="2819403" y="2166255"/>
            <a:ext cx="652743" cy="369332"/>
          </a:xfrm>
          <a:prstGeom prst="rect">
            <a:avLst/>
          </a:prstGeom>
          <a:noFill/>
        </p:spPr>
        <p:txBody>
          <a:bodyPr wrap="none" rtlCol="0">
            <a:spAutoFit/>
          </a:bodyPr>
          <a:lstStyle/>
          <a:p>
            <a:r>
              <a:rPr lang="en-US" sz="1800" dirty="0" smtClean="0"/>
              <a:t>2016</a:t>
            </a:r>
            <a:endParaRPr lang="en-US" sz="1800" dirty="0"/>
          </a:p>
        </p:txBody>
      </p:sp>
      <p:sp>
        <p:nvSpPr>
          <p:cNvPr id="11" name="TextBox 10"/>
          <p:cNvSpPr txBox="1"/>
          <p:nvPr/>
        </p:nvSpPr>
        <p:spPr>
          <a:xfrm rot="5400000">
            <a:off x="5856513" y="2166256"/>
            <a:ext cx="652743" cy="369332"/>
          </a:xfrm>
          <a:prstGeom prst="rect">
            <a:avLst/>
          </a:prstGeom>
          <a:noFill/>
        </p:spPr>
        <p:txBody>
          <a:bodyPr wrap="none" rtlCol="0">
            <a:spAutoFit/>
          </a:bodyPr>
          <a:lstStyle/>
          <a:p>
            <a:r>
              <a:rPr lang="en-US" sz="1800" dirty="0" smtClean="0"/>
              <a:t>2017</a:t>
            </a:r>
            <a:endParaRPr lang="en-US" sz="1800" dirty="0"/>
          </a:p>
        </p:txBody>
      </p:sp>
      <p:sp>
        <p:nvSpPr>
          <p:cNvPr id="12" name="TextBox 11"/>
          <p:cNvSpPr txBox="1"/>
          <p:nvPr/>
        </p:nvSpPr>
        <p:spPr>
          <a:xfrm rot="5400000">
            <a:off x="8588824" y="2166255"/>
            <a:ext cx="652743" cy="369332"/>
          </a:xfrm>
          <a:prstGeom prst="rect">
            <a:avLst/>
          </a:prstGeom>
          <a:noFill/>
        </p:spPr>
        <p:txBody>
          <a:bodyPr wrap="none" rtlCol="0">
            <a:spAutoFit/>
          </a:bodyPr>
          <a:lstStyle/>
          <a:p>
            <a:r>
              <a:rPr lang="en-US" sz="1800" dirty="0" smtClean="0"/>
              <a:t>2018</a:t>
            </a:r>
            <a:endParaRPr lang="en-US" sz="1800" dirty="0"/>
          </a:p>
        </p:txBody>
      </p:sp>
      <p:sp>
        <p:nvSpPr>
          <p:cNvPr id="13" name="TextBox 12"/>
          <p:cNvSpPr txBox="1"/>
          <p:nvPr/>
        </p:nvSpPr>
        <p:spPr>
          <a:xfrm rot="5400000">
            <a:off x="91710" y="3294283"/>
            <a:ext cx="1251240" cy="369332"/>
          </a:xfrm>
          <a:prstGeom prst="rect">
            <a:avLst/>
          </a:prstGeom>
          <a:noFill/>
        </p:spPr>
        <p:txBody>
          <a:bodyPr wrap="none" rtlCol="0">
            <a:spAutoFit/>
          </a:bodyPr>
          <a:lstStyle/>
          <a:p>
            <a:r>
              <a:rPr lang="en-US" sz="1800" dirty="0" smtClean="0"/>
              <a:t>CFA Issued</a:t>
            </a:r>
            <a:endParaRPr lang="en-US" sz="1800" dirty="0"/>
          </a:p>
        </p:txBody>
      </p:sp>
      <p:sp>
        <p:nvSpPr>
          <p:cNvPr id="14" name="TextBox 13"/>
          <p:cNvSpPr txBox="1"/>
          <p:nvPr/>
        </p:nvSpPr>
        <p:spPr>
          <a:xfrm rot="5400000">
            <a:off x="813748" y="3490233"/>
            <a:ext cx="1635961" cy="369332"/>
          </a:xfrm>
          <a:prstGeom prst="rect">
            <a:avLst/>
          </a:prstGeom>
          <a:noFill/>
        </p:spPr>
        <p:txBody>
          <a:bodyPr wrap="none" rtlCol="0">
            <a:spAutoFit/>
          </a:bodyPr>
          <a:lstStyle/>
          <a:p>
            <a:r>
              <a:rPr lang="en-US" sz="1800" dirty="0" smtClean="0"/>
              <a:t>CFA Responses</a:t>
            </a:r>
            <a:endParaRPr lang="en-US" sz="1800" dirty="0"/>
          </a:p>
        </p:txBody>
      </p:sp>
      <p:sp>
        <p:nvSpPr>
          <p:cNvPr id="15" name="TextBox 14"/>
          <p:cNvSpPr txBox="1"/>
          <p:nvPr/>
        </p:nvSpPr>
        <p:spPr>
          <a:xfrm rot="5400000">
            <a:off x="1017655" y="4261181"/>
            <a:ext cx="3078728" cy="369332"/>
          </a:xfrm>
          <a:prstGeom prst="rect">
            <a:avLst/>
          </a:prstGeom>
          <a:noFill/>
        </p:spPr>
        <p:txBody>
          <a:bodyPr wrap="none" rtlCol="0">
            <a:spAutoFit/>
          </a:bodyPr>
          <a:lstStyle/>
          <a:p>
            <a:r>
              <a:rPr lang="en-US" sz="1800" dirty="0" smtClean="0"/>
              <a:t>Finalize TCD and Release CFP</a:t>
            </a:r>
            <a:endParaRPr lang="en-US" sz="1800" dirty="0"/>
          </a:p>
        </p:txBody>
      </p:sp>
      <p:sp>
        <p:nvSpPr>
          <p:cNvPr id="16" name="TextBox 15"/>
          <p:cNvSpPr txBox="1"/>
          <p:nvPr/>
        </p:nvSpPr>
        <p:spPr>
          <a:xfrm rot="5400000">
            <a:off x="2828233" y="3707945"/>
            <a:ext cx="2048381" cy="369332"/>
          </a:xfrm>
          <a:prstGeom prst="rect">
            <a:avLst/>
          </a:prstGeom>
          <a:noFill/>
        </p:spPr>
        <p:txBody>
          <a:bodyPr wrap="none" rtlCol="0">
            <a:spAutoFit/>
          </a:bodyPr>
          <a:lstStyle/>
          <a:p>
            <a:r>
              <a:rPr lang="en-US" sz="1800" dirty="0" smtClean="0"/>
              <a:t>Hear CFP Proposals</a:t>
            </a:r>
            <a:endParaRPr lang="en-US" sz="1800" dirty="0"/>
          </a:p>
        </p:txBody>
      </p:sp>
      <p:sp>
        <p:nvSpPr>
          <p:cNvPr id="17" name="TextBox 16"/>
          <p:cNvSpPr txBox="1"/>
          <p:nvPr/>
        </p:nvSpPr>
        <p:spPr>
          <a:xfrm rot="5400000">
            <a:off x="3289045" y="4132488"/>
            <a:ext cx="2912016" cy="369332"/>
          </a:xfrm>
          <a:prstGeom prst="rect">
            <a:avLst/>
          </a:prstGeom>
          <a:noFill/>
        </p:spPr>
        <p:txBody>
          <a:bodyPr wrap="none" rtlCol="0">
            <a:spAutoFit/>
          </a:bodyPr>
          <a:lstStyle/>
          <a:p>
            <a:r>
              <a:rPr lang="en-US" sz="1800" dirty="0" smtClean="0"/>
              <a:t>Proposal mergers &amp; Draft D0</a:t>
            </a:r>
            <a:endParaRPr lang="en-US" sz="1800" dirty="0"/>
          </a:p>
        </p:txBody>
      </p:sp>
      <p:sp>
        <p:nvSpPr>
          <p:cNvPr id="18" name="TextBox 17"/>
          <p:cNvSpPr txBox="1"/>
          <p:nvPr/>
        </p:nvSpPr>
        <p:spPr>
          <a:xfrm rot="5400000">
            <a:off x="4649989" y="3580386"/>
            <a:ext cx="1717137" cy="369332"/>
          </a:xfrm>
          <a:prstGeom prst="rect">
            <a:avLst/>
          </a:prstGeom>
          <a:noFill/>
        </p:spPr>
        <p:txBody>
          <a:bodyPr wrap="none" rtlCol="0">
            <a:spAutoFit/>
          </a:bodyPr>
          <a:lstStyle/>
          <a:p>
            <a:r>
              <a:rPr lang="en-US" sz="1800" dirty="0" smtClean="0"/>
              <a:t>Draft D1 &amp; LB1</a:t>
            </a:r>
            <a:endParaRPr lang="en-US" sz="1800" dirty="0"/>
          </a:p>
        </p:txBody>
      </p:sp>
      <p:sp>
        <p:nvSpPr>
          <p:cNvPr id="19" name="TextBox 18"/>
          <p:cNvSpPr txBox="1"/>
          <p:nvPr/>
        </p:nvSpPr>
        <p:spPr>
          <a:xfrm rot="5400000">
            <a:off x="5760331" y="3580386"/>
            <a:ext cx="1717137" cy="369332"/>
          </a:xfrm>
          <a:prstGeom prst="rect">
            <a:avLst/>
          </a:prstGeom>
          <a:noFill/>
        </p:spPr>
        <p:txBody>
          <a:bodyPr wrap="none" rtlCol="0">
            <a:spAutoFit/>
          </a:bodyPr>
          <a:lstStyle/>
          <a:p>
            <a:r>
              <a:rPr lang="en-US" sz="1800" dirty="0" smtClean="0"/>
              <a:t>Draft D2 &amp; LB2</a:t>
            </a:r>
            <a:endParaRPr lang="en-US" sz="1800" dirty="0"/>
          </a:p>
        </p:txBody>
      </p:sp>
      <p:sp>
        <p:nvSpPr>
          <p:cNvPr id="20" name="TextBox 19"/>
          <p:cNvSpPr txBox="1"/>
          <p:nvPr/>
        </p:nvSpPr>
        <p:spPr>
          <a:xfrm rot="5400000">
            <a:off x="6506971" y="3573974"/>
            <a:ext cx="1704313" cy="369332"/>
          </a:xfrm>
          <a:prstGeom prst="rect">
            <a:avLst/>
          </a:prstGeom>
          <a:noFill/>
        </p:spPr>
        <p:txBody>
          <a:bodyPr wrap="none" rtlCol="0">
            <a:spAutoFit/>
          </a:bodyPr>
          <a:lstStyle/>
          <a:p>
            <a:r>
              <a:rPr lang="en-US" sz="1800" dirty="0" smtClean="0"/>
              <a:t>Draft D3 &amp; SB1</a:t>
            </a:r>
            <a:endParaRPr lang="en-US" sz="1800" dirty="0"/>
          </a:p>
        </p:txBody>
      </p:sp>
      <p:sp>
        <p:nvSpPr>
          <p:cNvPr id="21" name="TextBox 20"/>
          <p:cNvSpPr txBox="1"/>
          <p:nvPr/>
        </p:nvSpPr>
        <p:spPr>
          <a:xfrm rot="5400000">
            <a:off x="7247199" y="3573974"/>
            <a:ext cx="1704313" cy="369332"/>
          </a:xfrm>
          <a:prstGeom prst="rect">
            <a:avLst/>
          </a:prstGeom>
          <a:noFill/>
        </p:spPr>
        <p:txBody>
          <a:bodyPr wrap="none" rtlCol="0">
            <a:spAutoFit/>
          </a:bodyPr>
          <a:lstStyle/>
          <a:p>
            <a:r>
              <a:rPr lang="en-US" sz="1800" dirty="0" smtClean="0"/>
              <a:t>Draft D4 &amp; SB2</a:t>
            </a:r>
            <a:endParaRPr lang="en-US" sz="1800" dirty="0"/>
          </a:p>
        </p:txBody>
      </p:sp>
      <p:sp>
        <p:nvSpPr>
          <p:cNvPr id="22" name="TextBox 21"/>
          <p:cNvSpPr txBox="1"/>
          <p:nvPr/>
        </p:nvSpPr>
        <p:spPr>
          <a:xfrm rot="5400000">
            <a:off x="7339936" y="4112615"/>
            <a:ext cx="2781595" cy="369332"/>
          </a:xfrm>
          <a:prstGeom prst="rect">
            <a:avLst/>
          </a:prstGeom>
          <a:noFill/>
        </p:spPr>
        <p:txBody>
          <a:bodyPr wrap="none" rtlCol="0">
            <a:spAutoFit/>
          </a:bodyPr>
          <a:lstStyle/>
          <a:p>
            <a:r>
              <a:rPr lang="en-US" sz="1800" dirty="0" smtClean="0"/>
              <a:t>15.7r1 to SA for publication</a:t>
            </a:r>
            <a:endParaRPr lang="en-US" sz="1800" dirty="0"/>
          </a:p>
        </p:txBody>
      </p:sp>
      <p:sp>
        <p:nvSpPr>
          <p:cNvPr id="23" name="TextBox 22"/>
          <p:cNvSpPr txBox="1"/>
          <p:nvPr/>
        </p:nvSpPr>
        <p:spPr>
          <a:xfrm>
            <a:off x="3287483" y="1447800"/>
            <a:ext cx="2577693" cy="461665"/>
          </a:xfrm>
          <a:prstGeom prst="rect">
            <a:avLst/>
          </a:prstGeom>
          <a:noFill/>
        </p:spPr>
        <p:txBody>
          <a:bodyPr wrap="none" rtlCol="0">
            <a:spAutoFit/>
          </a:bodyPr>
          <a:lstStyle/>
          <a:p>
            <a:r>
              <a:rPr lang="en-US" sz="2400" b="1" u="sng" dirty="0" smtClean="0"/>
              <a:t>Timeline Summary</a:t>
            </a:r>
            <a:endParaRPr lang="en-US" sz="2400" b="1" u="sng" dirty="0"/>
          </a:p>
        </p:txBody>
      </p:sp>
      <p:sp>
        <p:nvSpPr>
          <p:cNvPr id="31" name="TextBox 30"/>
          <p:cNvSpPr txBox="1"/>
          <p:nvPr/>
        </p:nvSpPr>
        <p:spPr>
          <a:xfrm>
            <a:off x="2971800" y="6011573"/>
            <a:ext cx="3313728" cy="400110"/>
          </a:xfrm>
          <a:prstGeom prst="rect">
            <a:avLst/>
          </a:prstGeom>
          <a:noFill/>
        </p:spPr>
        <p:txBody>
          <a:bodyPr wrap="none" rtlCol="0">
            <a:spAutoFit/>
          </a:bodyPr>
          <a:lstStyle/>
          <a:p>
            <a:r>
              <a:rPr lang="en-US" sz="2000" i="1" dirty="0" smtClean="0"/>
              <a:t>Details on the next four pages.</a:t>
            </a:r>
            <a:endParaRPr lang="en-US" sz="2000" i="1" dirty="0"/>
          </a:p>
        </p:txBody>
      </p:sp>
      <p:sp>
        <p:nvSpPr>
          <p:cNvPr id="32" name="TextBox 31"/>
          <p:cNvSpPr txBox="1"/>
          <p:nvPr/>
        </p:nvSpPr>
        <p:spPr>
          <a:xfrm>
            <a:off x="907066" y="685800"/>
            <a:ext cx="7344305" cy="646331"/>
          </a:xfrm>
          <a:prstGeom prst="rect">
            <a:avLst/>
          </a:prstGeom>
          <a:solidFill>
            <a:srgbClr val="FFFFCC"/>
          </a:solidFill>
        </p:spPr>
        <p:txBody>
          <a:bodyPr wrap="square" rtlCol="0">
            <a:spAutoFit/>
          </a:bodyPr>
          <a:lstStyle/>
          <a:p>
            <a:pPr algn="just"/>
            <a:r>
              <a:rPr lang="en-US" sz="1800" dirty="0" smtClean="0">
                <a:solidFill>
                  <a:srgbClr val="FF0000"/>
                </a:solidFill>
              </a:rPr>
              <a:t>This contribution presents a proposed timeline with milestones.  It is offered to the committee which can adopt, modify or ignore the suggested timeline.</a:t>
            </a:r>
            <a:endParaRPr lang="en-US" sz="1800" dirty="0">
              <a:solidFill>
                <a:srgbClr val="FF0000"/>
              </a:solidFill>
            </a:endParaRPr>
          </a:p>
        </p:txBody>
      </p:sp>
      <p:sp>
        <p:nvSpPr>
          <p:cNvPr id="2" name="Date Placeholder 1"/>
          <p:cNvSpPr>
            <a:spLocks noGrp="1"/>
          </p:cNvSpPr>
          <p:nvPr>
            <p:ph type="dt" sz="half" idx="10"/>
          </p:nvPr>
        </p:nvSpPr>
        <p:spPr/>
        <p:txBody>
          <a:bodyPr/>
          <a:lstStyle/>
          <a:p>
            <a:r>
              <a:rPr lang="en-US" altLang="en-US" dirty="0" smtClean="0"/>
              <a:t>May 2015</a:t>
            </a:r>
            <a:endParaRPr lang="en-US" altLang="en-US" dirty="0"/>
          </a:p>
        </p:txBody>
      </p:sp>
      <p:sp>
        <p:nvSpPr>
          <p:cNvPr id="4" name="Footer Placeholder 3"/>
          <p:cNvSpPr>
            <a:spLocks noGrp="1"/>
          </p:cNvSpPr>
          <p:nvPr>
            <p:ph type="ftr" sz="quarter" idx="11"/>
          </p:nvPr>
        </p:nvSpPr>
        <p:spPr/>
        <p:txBody>
          <a:bodyPr/>
          <a:lstStyle/>
          <a:p>
            <a:r>
              <a:rPr lang="en-US" altLang="en-US" smtClean="0"/>
              <a:t>Rick Roberts [Intel]</a:t>
            </a:r>
            <a:endParaRPr lang="en-US" altLang="en-US"/>
          </a:p>
        </p:txBody>
      </p:sp>
      <p:sp>
        <p:nvSpPr>
          <p:cNvPr id="25" name="Slide Number Placeholder 24"/>
          <p:cNvSpPr>
            <a:spLocks noGrp="1"/>
          </p:cNvSpPr>
          <p:nvPr>
            <p:ph type="sldNum" sz="quarter" idx="12"/>
          </p:nvPr>
        </p:nvSpPr>
        <p:spPr/>
        <p:txBody>
          <a:bodyPr/>
          <a:lstStyle/>
          <a:p>
            <a:r>
              <a:rPr lang="en-US" altLang="en-US" smtClean="0"/>
              <a:t>Slide </a:t>
            </a:r>
            <a:fld id="{510B4A18-2979-4553-AC3A-464D2DF94E7E}" type="slidenum">
              <a:rPr lang="en-US" altLang="en-US" smtClean="0"/>
              <a:pPr/>
              <a:t>2</a:t>
            </a:fld>
            <a:endParaRPr lang="en-US" altLang="en-US"/>
          </a:p>
        </p:txBody>
      </p:sp>
    </p:spTree>
    <p:extLst>
      <p:ext uri="{BB962C8B-B14F-4D97-AF65-F5344CB8AC3E}">
        <p14:creationId xmlns:p14="http://schemas.microsoft.com/office/powerpoint/2010/main" val="1949838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109570777"/>
              </p:ext>
            </p:extLst>
          </p:nvPr>
        </p:nvGraphicFramePr>
        <p:xfrm>
          <a:off x="76199" y="743649"/>
          <a:ext cx="9002484" cy="5489511"/>
        </p:xfrm>
        <a:graphic>
          <a:graphicData uri="http://schemas.openxmlformats.org/drawingml/2006/table">
            <a:tbl>
              <a:tblPr firstRow="1" bandRow="1">
                <a:tableStyleId>{5940675A-B579-460E-94D1-54222C63F5DA}</a:tableStyleId>
              </a:tblPr>
              <a:tblGrid>
                <a:gridCol w="772885"/>
                <a:gridCol w="2754086"/>
                <a:gridCol w="2732314"/>
                <a:gridCol w="2743199"/>
              </a:tblGrid>
              <a:tr h="289969">
                <a:tc gridSpan="4">
                  <a:txBody>
                    <a:bodyPr/>
                    <a:lstStyle/>
                    <a:p>
                      <a:pPr algn="ctr"/>
                      <a:r>
                        <a:rPr lang="en-US" sz="1400" b="1" dirty="0" smtClean="0"/>
                        <a:t>2015</a:t>
                      </a:r>
                      <a:endParaRPr lang="en-US" sz="14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289969">
                <a:tc>
                  <a:txBody>
                    <a:bodyPr/>
                    <a:lstStyle/>
                    <a:p>
                      <a:pPr algn="ctr"/>
                      <a:r>
                        <a:rPr lang="en-US" sz="1400" b="1" dirty="0" smtClean="0"/>
                        <a:t>Q1</a:t>
                      </a:r>
                      <a:endParaRPr lang="en-US" sz="1400" b="1" dirty="0"/>
                    </a:p>
                  </a:txBody>
                  <a:tcPr>
                    <a:solidFill>
                      <a:schemeClr val="bg1">
                        <a:lumMod val="95000"/>
                      </a:schemeClr>
                    </a:solidFill>
                  </a:tcPr>
                </a:tc>
                <a:tc>
                  <a:txBody>
                    <a:bodyPr/>
                    <a:lstStyle/>
                    <a:p>
                      <a:pPr algn="ctr"/>
                      <a:r>
                        <a:rPr lang="en-US" sz="1400" b="1" dirty="0" smtClean="0"/>
                        <a:t>January (Atlanta)</a:t>
                      </a:r>
                      <a:endParaRPr lang="en-US" sz="1400" b="1" dirty="0"/>
                    </a:p>
                  </a:txBody>
                  <a:tcPr>
                    <a:solidFill>
                      <a:schemeClr val="bg1">
                        <a:lumMod val="95000"/>
                      </a:schemeClr>
                    </a:solidFill>
                  </a:tcPr>
                </a:tc>
                <a:tc>
                  <a:txBody>
                    <a:bodyPr/>
                    <a:lstStyle/>
                    <a:p>
                      <a:pPr algn="ctr"/>
                      <a:r>
                        <a:rPr lang="en-US" sz="1400" b="1" dirty="0" smtClean="0"/>
                        <a:t>February</a:t>
                      </a:r>
                      <a:endParaRPr lang="en-US" sz="1400" b="1" dirty="0"/>
                    </a:p>
                  </a:txBody>
                  <a:tcPr>
                    <a:solidFill>
                      <a:schemeClr val="bg1">
                        <a:lumMod val="95000"/>
                      </a:schemeClr>
                    </a:solidFill>
                  </a:tcPr>
                </a:tc>
                <a:tc>
                  <a:txBody>
                    <a:bodyPr/>
                    <a:lstStyle/>
                    <a:p>
                      <a:pPr algn="ctr"/>
                      <a:r>
                        <a:rPr lang="en-US" sz="1400" b="1" dirty="0" smtClean="0"/>
                        <a:t>March (Berlin)</a:t>
                      </a:r>
                      <a:endParaRPr lang="en-US" sz="1400" b="1" dirty="0"/>
                    </a:p>
                  </a:txBody>
                  <a:tcPr>
                    <a:solidFill>
                      <a:schemeClr val="bg1">
                        <a:lumMod val="95000"/>
                      </a:schemeClr>
                    </a:solidFill>
                  </a:tcPr>
                </a:tc>
              </a:tr>
              <a:tr h="929489">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Affirm officers</a:t>
                      </a:r>
                    </a:p>
                    <a:p>
                      <a:pPr marL="285750" indent="-285750">
                        <a:buFont typeface="Arial" panose="020B0604020202020204" pitchFamily="34" charset="0"/>
                        <a:buChar char="•"/>
                      </a:pPr>
                      <a:r>
                        <a:rPr lang="en-US" sz="1400" dirty="0" smtClean="0"/>
                        <a:t>Update web page</a:t>
                      </a:r>
                    </a:p>
                    <a:p>
                      <a:pPr marL="285750" indent="-285750">
                        <a:buFont typeface="Arial" panose="020B0604020202020204" pitchFamily="34" charset="0"/>
                        <a:buChar char="•"/>
                      </a:pPr>
                      <a:r>
                        <a:rPr lang="en-US" sz="1400" dirty="0" smtClean="0"/>
                        <a:t>Approve</a:t>
                      </a:r>
                      <a:r>
                        <a:rPr lang="en-US" sz="1400" baseline="0" dirty="0" smtClean="0"/>
                        <a:t> schedule &amp; milestone activities</a:t>
                      </a:r>
                    </a:p>
                    <a:p>
                      <a:pPr marL="285750" indent="-285750">
                        <a:buFont typeface="Arial" panose="020B0604020202020204" pitchFamily="34" charset="0"/>
                        <a:buChar char="•"/>
                      </a:pPr>
                      <a:r>
                        <a:rPr lang="en-US" altLang="ja-JP" sz="1400" dirty="0" smtClean="0"/>
                        <a:t>Release</a:t>
                      </a:r>
                      <a:r>
                        <a:rPr lang="en-US" altLang="ja-JP" sz="1400" baseline="0" dirty="0" smtClean="0"/>
                        <a:t> updated CFA</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Hear CFA responses</a:t>
                      </a:r>
                    </a:p>
                    <a:p>
                      <a:pPr marL="285750" indent="-285750">
                        <a:buFont typeface="Arial" panose="020B0604020202020204" pitchFamily="34" charset="0"/>
                        <a:buChar char="•"/>
                      </a:pPr>
                      <a:r>
                        <a:rPr lang="en-US" sz="1400" dirty="0" smtClean="0"/>
                        <a:t>Start preparing</a:t>
                      </a:r>
                      <a:r>
                        <a:rPr lang="en-US" sz="1400" baseline="0" dirty="0" smtClean="0"/>
                        <a:t> (ad-hoc) TRD</a:t>
                      </a:r>
                      <a:endParaRPr lang="en-US" sz="1400" dirty="0"/>
                    </a:p>
                  </a:txBody>
                  <a:tcPr>
                    <a:solidFill>
                      <a:schemeClr val="bg1">
                        <a:lumMod val="95000"/>
                      </a:schemeClr>
                    </a:solidFill>
                  </a:tcPr>
                </a:tc>
              </a:tr>
              <a:tr h="289969">
                <a:tc>
                  <a:txBody>
                    <a:bodyPr/>
                    <a:lstStyle/>
                    <a:p>
                      <a:pPr algn="ctr"/>
                      <a:r>
                        <a:rPr lang="en-US" sz="1400" b="1" dirty="0" smtClean="0"/>
                        <a:t>Q2</a:t>
                      </a:r>
                      <a:endParaRPr lang="en-US" sz="1400" b="1" dirty="0"/>
                    </a:p>
                  </a:txBody>
                  <a:tcPr>
                    <a:solidFill>
                      <a:srgbClr val="FFFFCC"/>
                    </a:solidFill>
                  </a:tcPr>
                </a:tc>
                <a:tc>
                  <a:txBody>
                    <a:bodyPr/>
                    <a:lstStyle/>
                    <a:p>
                      <a:pPr algn="ctr"/>
                      <a:r>
                        <a:rPr lang="en-US" sz="1400" b="1" dirty="0" smtClean="0"/>
                        <a:t>April</a:t>
                      </a:r>
                      <a:endParaRPr lang="en-US" sz="1400" b="1" dirty="0"/>
                    </a:p>
                  </a:txBody>
                  <a:tcPr>
                    <a:solidFill>
                      <a:srgbClr val="FFFFCC"/>
                    </a:solidFill>
                  </a:tcPr>
                </a:tc>
                <a:tc>
                  <a:txBody>
                    <a:bodyPr/>
                    <a:lstStyle/>
                    <a:p>
                      <a:pPr algn="ctr"/>
                      <a:r>
                        <a:rPr lang="en-US" sz="1400" b="1" dirty="0" smtClean="0"/>
                        <a:t>May (Vancouver)</a:t>
                      </a:r>
                      <a:endParaRPr lang="en-US" sz="1400" b="1" dirty="0"/>
                    </a:p>
                  </a:txBody>
                  <a:tcPr>
                    <a:solidFill>
                      <a:srgbClr val="FFFFCC"/>
                    </a:solidFill>
                  </a:tcPr>
                </a:tc>
                <a:tc>
                  <a:txBody>
                    <a:bodyPr/>
                    <a:lstStyle/>
                    <a:p>
                      <a:pPr algn="ctr"/>
                      <a:r>
                        <a:rPr lang="en-US" sz="1400" b="1" dirty="0" smtClean="0"/>
                        <a:t>June</a:t>
                      </a:r>
                      <a:endParaRPr lang="en-US" sz="1400" b="1" dirty="0"/>
                    </a:p>
                  </a:txBody>
                  <a:tcPr>
                    <a:solidFill>
                      <a:srgbClr val="FFFFCC"/>
                    </a:solidFill>
                  </a:tcPr>
                </a:tc>
              </a:tr>
              <a:tr h="1143987">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(Hear CFA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TCD Editing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p>
                  </a:txBody>
                  <a:tcPr>
                    <a:solidFill>
                      <a:srgbClr val="FFFFCC"/>
                    </a:solidFill>
                  </a:tcPr>
                </a:tc>
                <a:tc>
                  <a:txBody>
                    <a:bodyPr/>
                    <a:lstStyle/>
                    <a:p>
                      <a:endParaRPr lang="en-US" sz="1400" dirty="0"/>
                    </a:p>
                  </a:txBody>
                  <a:tcPr>
                    <a:solidFill>
                      <a:srgbClr val="FFFFCC"/>
                    </a:solidFill>
                  </a:tcPr>
                </a:tc>
              </a:tr>
              <a:tr h="289969">
                <a:tc>
                  <a:txBody>
                    <a:bodyPr/>
                    <a:lstStyle/>
                    <a:p>
                      <a:pPr algn="ctr"/>
                      <a:r>
                        <a:rPr lang="en-US" sz="1400" b="1" dirty="0" smtClean="0"/>
                        <a:t>Q3</a:t>
                      </a:r>
                      <a:endParaRPr lang="en-US" sz="1400" b="1" dirty="0"/>
                    </a:p>
                  </a:txBody>
                  <a:tcPr>
                    <a:solidFill>
                      <a:schemeClr val="bg1">
                        <a:lumMod val="95000"/>
                      </a:schemeClr>
                    </a:solidFill>
                  </a:tcPr>
                </a:tc>
                <a:tc>
                  <a:txBody>
                    <a:bodyPr/>
                    <a:lstStyle/>
                    <a:p>
                      <a:pPr algn="ctr"/>
                      <a:r>
                        <a:rPr lang="en-US" sz="1400" b="1" dirty="0" smtClean="0"/>
                        <a:t>July (Hawaii)</a:t>
                      </a:r>
                      <a:endParaRPr lang="en-US" sz="1400" b="1" dirty="0"/>
                    </a:p>
                  </a:txBody>
                  <a:tcPr>
                    <a:solidFill>
                      <a:schemeClr val="bg1">
                        <a:lumMod val="95000"/>
                      </a:schemeClr>
                    </a:solidFill>
                  </a:tcPr>
                </a:tc>
                <a:tc>
                  <a:txBody>
                    <a:bodyPr/>
                    <a:lstStyle/>
                    <a:p>
                      <a:pPr algn="ctr"/>
                      <a:r>
                        <a:rPr lang="en-US" sz="1400" b="1" dirty="0" smtClean="0"/>
                        <a:t>August</a:t>
                      </a:r>
                      <a:endParaRPr lang="en-US" sz="1400" b="1" dirty="0"/>
                    </a:p>
                  </a:txBody>
                  <a:tcPr>
                    <a:solidFill>
                      <a:schemeClr val="bg1">
                        <a:lumMod val="95000"/>
                      </a:schemeClr>
                    </a:solidFill>
                  </a:tcPr>
                </a:tc>
                <a:tc>
                  <a:txBody>
                    <a:bodyPr/>
                    <a:lstStyle/>
                    <a:p>
                      <a:pPr algn="ctr"/>
                      <a:r>
                        <a:rPr lang="en-US" sz="1400" b="1" dirty="0" smtClean="0"/>
                        <a:t>September (Bangkok)</a:t>
                      </a:r>
                      <a:endParaRPr lang="en-US" sz="1400" b="1" dirty="0"/>
                    </a:p>
                  </a:txBody>
                  <a:tcPr>
                    <a:solidFill>
                      <a:schemeClr val="bg1">
                        <a:lumMod val="95000"/>
                      </a:schemeClr>
                    </a:solidFill>
                  </a:tcPr>
                </a:tc>
              </a:tr>
              <a:tr h="1358484">
                <a:tc>
                  <a:txBody>
                    <a:bodyPr/>
                    <a:lstStyle/>
                    <a:p>
                      <a:endParaRPr lang="en-US" sz="14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r>
                        <a:rPr lang="en-US" altLang="ja-JP" sz="1400" baseline="0" dirty="0" smtClean="0"/>
                        <a:t> </a:t>
                      </a:r>
                      <a:r>
                        <a:rPr lang="en-US" altLang="ja-JP" sz="1400" dirty="0" smtClean="0">
                          <a:solidFill>
                            <a:schemeClr val="tx1"/>
                          </a:solidFill>
                        </a:rPr>
                        <a:t>Finalize and approve TCD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Start preparation</a:t>
                      </a:r>
                      <a:r>
                        <a:rPr lang="en-US" altLang="ja-JP" sz="1400" baseline="0" dirty="0" smtClean="0"/>
                        <a:t> CFP</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Channel model finalized</a:t>
                      </a:r>
                    </a:p>
                    <a:p>
                      <a:pPr marL="285750" indent="-285750">
                        <a:buFont typeface="Arial" panose="020B0604020202020204" pitchFamily="34" charset="0"/>
                        <a:buChar char="•"/>
                      </a:pPr>
                      <a:r>
                        <a:rPr lang="en-US" sz="1400" baseline="0" dirty="0" smtClean="0"/>
                        <a:t>Finalize and release CFP</a:t>
                      </a:r>
                    </a:p>
                  </a:txBody>
                  <a:tcPr>
                    <a:solidFill>
                      <a:schemeClr val="bg1">
                        <a:lumMod val="95000"/>
                      </a:schemeClr>
                    </a:solidFill>
                  </a:tcPr>
                </a:tc>
              </a:tr>
              <a:tr h="289969">
                <a:tc>
                  <a:txBody>
                    <a:bodyPr/>
                    <a:lstStyle/>
                    <a:p>
                      <a:pPr algn="ctr"/>
                      <a:r>
                        <a:rPr lang="en-US" sz="1400" b="1" dirty="0" smtClean="0"/>
                        <a:t>Q4</a:t>
                      </a:r>
                      <a:endParaRPr lang="en-US" sz="1400" b="1" dirty="0"/>
                    </a:p>
                  </a:txBody>
                  <a:tcPr>
                    <a:solidFill>
                      <a:srgbClr val="FFFFCC"/>
                    </a:solidFill>
                  </a:tcPr>
                </a:tc>
                <a:tc>
                  <a:txBody>
                    <a:bodyPr/>
                    <a:lstStyle/>
                    <a:p>
                      <a:pPr algn="ctr"/>
                      <a:r>
                        <a:rPr lang="en-US" sz="1400" b="1" dirty="0" smtClean="0"/>
                        <a:t>October</a:t>
                      </a:r>
                      <a:endParaRPr lang="en-US" sz="1400" b="1" dirty="0"/>
                    </a:p>
                  </a:txBody>
                  <a:tcPr>
                    <a:solidFill>
                      <a:srgbClr val="FFFFCC"/>
                    </a:solidFill>
                  </a:tcPr>
                </a:tc>
                <a:tc>
                  <a:txBody>
                    <a:bodyPr/>
                    <a:lstStyle/>
                    <a:p>
                      <a:pPr algn="ctr"/>
                      <a:r>
                        <a:rPr lang="en-US" sz="1400" b="1" dirty="0" smtClean="0"/>
                        <a:t>November (Dallas)</a:t>
                      </a:r>
                      <a:endParaRPr lang="en-US" sz="1400" b="1" dirty="0"/>
                    </a:p>
                  </a:txBody>
                  <a:tcPr>
                    <a:solidFill>
                      <a:srgbClr val="FFFFCC"/>
                    </a:solidFill>
                  </a:tcPr>
                </a:tc>
                <a:tc>
                  <a:txBody>
                    <a:bodyPr/>
                    <a:lstStyle/>
                    <a:p>
                      <a:pPr algn="ctr"/>
                      <a:r>
                        <a:rPr lang="en-US" sz="1400" b="1" dirty="0" smtClean="0"/>
                        <a:t>December</a:t>
                      </a:r>
                      <a:endParaRPr lang="en-US" sz="1400" b="1" dirty="0"/>
                    </a:p>
                  </a:txBody>
                  <a:tcPr>
                    <a:solidFill>
                      <a:srgbClr val="FFFFCC"/>
                    </a:solidFill>
                  </a:tcPr>
                </a:tc>
              </a:tr>
              <a:tr h="289969">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indent="-285750">
                        <a:buFont typeface="Arial" panose="020B0604020202020204" pitchFamily="34" charset="0"/>
                        <a:buChar char="•"/>
                      </a:pPr>
                      <a:r>
                        <a:rPr lang="en-US" sz="1400" dirty="0" smtClean="0"/>
                        <a:t>Hear CFP</a:t>
                      </a:r>
                      <a:r>
                        <a:rPr lang="en-US" sz="1400" baseline="0" dirty="0" smtClean="0"/>
                        <a:t> responses</a:t>
                      </a:r>
                      <a:endParaRPr lang="en-US" sz="1400" dirty="0"/>
                    </a:p>
                  </a:txBody>
                  <a:tcPr>
                    <a:solidFill>
                      <a:srgbClr val="FFFFCC"/>
                    </a:solidFill>
                  </a:tcPr>
                </a:tc>
                <a:tc>
                  <a:txBody>
                    <a:bodyPr/>
                    <a:lstStyle/>
                    <a:p>
                      <a:endParaRPr lang="en-US" sz="1400" dirty="0"/>
                    </a:p>
                  </a:txBody>
                  <a:tcPr>
                    <a:solidFill>
                      <a:srgbClr val="FFFFCC"/>
                    </a:solidFill>
                  </a:tcPr>
                </a:tc>
              </a:tr>
            </a:tbl>
          </a:graphicData>
        </a:graphic>
      </p:graphicFrame>
      <p:sp>
        <p:nvSpPr>
          <p:cNvPr id="2" name="Date Placeholder 1"/>
          <p:cNvSpPr>
            <a:spLocks noGrp="1"/>
          </p:cNvSpPr>
          <p:nvPr>
            <p:ph type="dt" sz="half" idx="10"/>
          </p:nvPr>
        </p:nvSpPr>
        <p:spPr/>
        <p:txBody>
          <a:bodyPr/>
          <a:lstStyle/>
          <a:p>
            <a:r>
              <a:rPr lang="en-US" altLang="en-US" dirty="0" smtClean="0"/>
              <a:t>May </a:t>
            </a:r>
            <a:r>
              <a:rPr lang="en-US" altLang="en-US" dirty="0" smtClean="0"/>
              <a:t>2015</a:t>
            </a:r>
            <a:endParaRPr lang="en-US" altLang="en-US" dirty="0"/>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3</a:t>
            </a:fld>
            <a:endParaRPr lang="en-US" altLang="en-US"/>
          </a:p>
        </p:txBody>
      </p:sp>
    </p:spTree>
    <p:extLst>
      <p:ext uri="{BB962C8B-B14F-4D97-AF65-F5344CB8AC3E}">
        <p14:creationId xmlns:p14="http://schemas.microsoft.com/office/powerpoint/2010/main" val="3371427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893658699"/>
              </p:ext>
            </p:extLst>
          </p:nvPr>
        </p:nvGraphicFramePr>
        <p:xfrm>
          <a:off x="76199" y="599440"/>
          <a:ext cx="9002484" cy="587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2016</a:t>
                      </a:r>
                      <a:endParaRPr lang="en-US" sz="1600" b="1" dirty="0"/>
                    </a:p>
                  </a:txBody>
                  <a:tcP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Hear remaining CFP</a:t>
                      </a:r>
                      <a:r>
                        <a:rPr lang="en-US" sz="1600" baseline="0" dirty="0" smtClean="0"/>
                        <a:t> responses</a:t>
                      </a:r>
                      <a:endParaRPr lang="en-US" sz="1600" baseline="0" dirty="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Start proposal mergers</a:t>
                      </a: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Continue proposal mergers</a:t>
                      </a:r>
                    </a:p>
                    <a:p>
                      <a:pPr marL="285750" indent="-285750">
                        <a:buFont typeface="Arial" panose="020B0604020202020204" pitchFamily="34" charset="0"/>
                        <a:buChar char="•"/>
                      </a:pPr>
                      <a:r>
                        <a:rPr lang="en-US" sz="1600" dirty="0" smtClean="0"/>
                        <a:t>Start preparation of revision baseline</a:t>
                      </a:r>
                      <a:r>
                        <a:rPr lang="en-US" sz="1600" baseline="0" dirty="0" smtClean="0"/>
                        <a:t> D0</a:t>
                      </a:r>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Finalize revision baseline draft D0</a:t>
                      </a:r>
                      <a:endParaRPr lang="en-US" sz="1600" dirty="0"/>
                    </a:p>
                    <a:p>
                      <a:pPr marL="285750" indent="-285750">
                        <a:buFont typeface="Arial" panose="020B0604020202020204" pitchFamily="34" charset="0"/>
                        <a:buChar char="•"/>
                      </a:pPr>
                      <a:r>
                        <a:rPr lang="en-US" sz="1600" baseline="0" dirty="0" smtClean="0"/>
                        <a:t>Commence task group review and comment resolution</a:t>
                      </a:r>
                      <a:endParaRPr lang="en-US" sz="1600" dirty="0" smtClean="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Continue task group review and comment resolution</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Finalize first WG</a:t>
                      </a:r>
                      <a:r>
                        <a:rPr lang="en-US" sz="1600" baseline="0" dirty="0" smtClean="0"/>
                        <a:t> letter ballot (LB) draft D1 </a:t>
                      </a:r>
                    </a:p>
                    <a:p>
                      <a:pPr marL="285750" indent="-285750">
                        <a:buFont typeface="Arial" panose="020B0604020202020204" pitchFamily="34" charset="0"/>
                        <a:buChar char="•"/>
                      </a:pPr>
                      <a:r>
                        <a:rPr lang="en-US" sz="1600" baseline="0" dirty="0" smtClean="0"/>
                        <a:t>Submit D1 to WG for LB1</a:t>
                      </a:r>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Start</a:t>
                      </a:r>
                      <a:r>
                        <a:rPr lang="en-US" sz="1600" baseline="0" dirty="0" smtClean="0"/>
                        <a:t> LB1</a:t>
                      </a:r>
                      <a:r>
                        <a:rPr lang="en-US" sz="1600" dirty="0" smtClean="0"/>
                        <a:t> comment resolution</a:t>
                      </a:r>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2" name="Date Placeholder 1"/>
          <p:cNvSpPr>
            <a:spLocks noGrp="1"/>
          </p:cNvSpPr>
          <p:nvPr>
            <p:ph type="dt" sz="half" idx="10"/>
          </p:nvPr>
        </p:nvSpPr>
        <p:spPr/>
        <p:txBody>
          <a:bodyPr/>
          <a:lstStyle/>
          <a:p>
            <a:r>
              <a:rPr lang="en-US" altLang="en-US" dirty="0" smtClean="0"/>
              <a:t>May </a:t>
            </a:r>
            <a:r>
              <a:rPr lang="en-US" altLang="en-US" dirty="0" smtClean="0"/>
              <a:t>2015</a:t>
            </a:r>
            <a:endParaRPr lang="en-US" altLang="en-US" dirty="0"/>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4</a:t>
            </a:fld>
            <a:endParaRPr lang="en-US" altLang="en-US"/>
          </a:p>
        </p:txBody>
      </p:sp>
    </p:spTree>
    <p:extLst>
      <p:ext uri="{BB962C8B-B14F-4D97-AF65-F5344CB8AC3E}">
        <p14:creationId xmlns:p14="http://schemas.microsoft.com/office/powerpoint/2010/main" val="558411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560442293"/>
              </p:ext>
            </p:extLst>
          </p:nvPr>
        </p:nvGraphicFramePr>
        <p:xfrm>
          <a:off x="76199" y="609600"/>
          <a:ext cx="9002484" cy="587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2017</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Finish LB1 comment resolution</a:t>
                      </a:r>
                    </a:p>
                    <a:p>
                      <a:pPr marL="285750" indent="-285750">
                        <a:buFont typeface="Arial" panose="020B0604020202020204" pitchFamily="34" charset="0"/>
                        <a:buChar char="•"/>
                      </a:pPr>
                      <a:r>
                        <a:rPr lang="en-US" sz="1600" dirty="0" smtClean="0"/>
                        <a:t>Prepare draft D2</a:t>
                      </a:r>
                    </a:p>
                    <a:p>
                      <a:pPr marL="285750" indent="-285750">
                        <a:buFont typeface="Arial" panose="020B0604020202020204" pitchFamily="34" charset="0"/>
                        <a:buChar char="•"/>
                      </a:pPr>
                      <a:r>
                        <a:rPr lang="en-US" sz="1600" dirty="0" smtClean="0"/>
                        <a:t>Submit</a:t>
                      </a:r>
                      <a:r>
                        <a:rPr lang="en-US" sz="1600" baseline="0" dirty="0" smtClean="0"/>
                        <a:t> D2 to WG for LB2</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LB2</a:t>
                      </a:r>
                      <a:r>
                        <a:rPr lang="en-US" sz="1600" baseline="0" dirty="0" smtClean="0"/>
                        <a:t> comment resolution</a:t>
                      </a:r>
                    </a:p>
                    <a:p>
                      <a:pPr marL="285750" indent="-285750">
                        <a:buFont typeface="Arial" panose="020B0604020202020204" pitchFamily="34" charset="0"/>
                        <a:buChar char="•"/>
                      </a:pPr>
                      <a:r>
                        <a:rPr lang="en-US" sz="1600" baseline="0" dirty="0" smtClean="0"/>
                        <a:t>Prepare D3 for SB1</a:t>
                      </a:r>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Commence</a:t>
                      </a:r>
                      <a:r>
                        <a:rPr lang="en-US" sz="1600" baseline="0" dirty="0" smtClean="0"/>
                        <a:t> </a:t>
                      </a:r>
                      <a:r>
                        <a:rPr lang="en-US" sz="1600" dirty="0" smtClean="0"/>
                        <a:t>SA</a:t>
                      </a:r>
                      <a:r>
                        <a:rPr lang="en-US" sz="1600" baseline="0" dirty="0" smtClean="0"/>
                        <a:t> LB3 comment resolution</a:t>
                      </a:r>
                      <a:endParaRPr lang="en-US" sz="1600" dirty="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Finish</a:t>
                      </a:r>
                      <a:r>
                        <a:rPr lang="en-US" sz="1600" baseline="0" dirty="0" smtClean="0"/>
                        <a:t> SB1 comment resolution</a:t>
                      </a:r>
                    </a:p>
                    <a:p>
                      <a:pPr marL="285750" indent="-285750">
                        <a:buFont typeface="Arial" panose="020B0604020202020204" pitchFamily="34" charset="0"/>
                        <a:buChar char="•"/>
                      </a:pPr>
                      <a:r>
                        <a:rPr lang="en-US" sz="1600" baseline="0" dirty="0" smtClean="0"/>
                        <a:t>Prepare D4 for submittal for SA SB2</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Do LB4 comment resolution</a:t>
                      </a:r>
                    </a:p>
                    <a:p>
                      <a:pPr marL="285750" indent="-285750">
                        <a:buFont typeface="Arial" panose="020B0604020202020204" pitchFamily="34" charset="0"/>
                        <a:buChar char="•"/>
                      </a:pPr>
                      <a:r>
                        <a:rPr lang="en-US" sz="1600" dirty="0" smtClean="0"/>
                        <a:t>Prepare draft D4 for SA</a:t>
                      </a:r>
                      <a:r>
                        <a:rPr lang="en-US" sz="1600" baseline="0" dirty="0" smtClean="0"/>
                        <a:t> submittal final approval</a:t>
                      </a:r>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Resolve</a:t>
                      </a:r>
                      <a:r>
                        <a:rPr lang="en-US" sz="1600" baseline="0" dirty="0" smtClean="0"/>
                        <a:t> final SA editorial comments and prepare final draft D5 for submittal for publication </a:t>
                      </a:r>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2" name="Date Placeholder 1"/>
          <p:cNvSpPr>
            <a:spLocks noGrp="1"/>
          </p:cNvSpPr>
          <p:nvPr>
            <p:ph type="dt" sz="half" idx="10"/>
          </p:nvPr>
        </p:nvSpPr>
        <p:spPr/>
        <p:txBody>
          <a:bodyPr/>
          <a:lstStyle/>
          <a:p>
            <a:r>
              <a:rPr lang="en-US" altLang="en-US" dirty="0" smtClean="0"/>
              <a:t>May </a:t>
            </a:r>
            <a:r>
              <a:rPr lang="en-US" altLang="en-US" dirty="0" smtClean="0"/>
              <a:t>2015</a:t>
            </a:r>
            <a:endParaRPr lang="en-US" altLang="en-US" dirty="0"/>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5</a:t>
            </a:fld>
            <a:endParaRPr lang="en-US" altLang="en-US"/>
          </a:p>
        </p:txBody>
      </p:sp>
    </p:spTree>
    <p:extLst>
      <p:ext uri="{BB962C8B-B14F-4D97-AF65-F5344CB8AC3E}">
        <p14:creationId xmlns:p14="http://schemas.microsoft.com/office/powerpoint/2010/main" val="2824137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752398244"/>
              </p:ext>
            </p:extLst>
          </p:nvPr>
        </p:nvGraphicFramePr>
        <p:xfrm>
          <a:off x="76199" y="1005840"/>
          <a:ext cx="9002484" cy="33375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2018</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Have publication</a:t>
                      </a:r>
                      <a:r>
                        <a:rPr lang="en-US" sz="1600" baseline="0" dirty="0" smtClean="0"/>
                        <a:t> party!</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2" name="Date Placeholder 1"/>
          <p:cNvSpPr>
            <a:spLocks noGrp="1"/>
          </p:cNvSpPr>
          <p:nvPr>
            <p:ph type="dt" sz="half" idx="10"/>
          </p:nvPr>
        </p:nvSpPr>
        <p:spPr/>
        <p:txBody>
          <a:bodyPr/>
          <a:lstStyle/>
          <a:p>
            <a:r>
              <a:rPr lang="en-US" altLang="en-US" dirty="0" smtClean="0"/>
              <a:t>May </a:t>
            </a:r>
            <a:r>
              <a:rPr lang="en-US" altLang="en-US" dirty="0" smtClean="0"/>
              <a:t>2015</a:t>
            </a:r>
            <a:endParaRPr lang="en-US" altLang="en-US" dirty="0"/>
          </a:p>
        </p:txBody>
      </p:sp>
      <p:sp>
        <p:nvSpPr>
          <p:cNvPr id="4" name="Footer Placeholder 3"/>
          <p:cNvSpPr>
            <a:spLocks noGrp="1"/>
          </p:cNvSpPr>
          <p:nvPr>
            <p:ph type="ftr" sz="quarter" idx="11"/>
          </p:nvPr>
        </p:nvSpPr>
        <p:spPr/>
        <p:txBody>
          <a:body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p>
            <a:r>
              <a:rPr lang="en-US" altLang="en-US" smtClean="0"/>
              <a:t>Slide </a:t>
            </a:r>
            <a:fld id="{3FACC1E0-D046-4250-A6CE-5FE33D4141D9}" type="slidenum">
              <a:rPr lang="en-US" altLang="en-US" smtClean="0"/>
              <a:pPr/>
              <a:t>6</a:t>
            </a:fld>
            <a:endParaRPr lang="en-US" altLang="en-US"/>
          </a:p>
        </p:txBody>
      </p:sp>
    </p:spTree>
    <p:extLst>
      <p:ext uri="{BB962C8B-B14F-4D97-AF65-F5344CB8AC3E}">
        <p14:creationId xmlns:p14="http://schemas.microsoft.com/office/powerpoint/2010/main" val="21213804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1175</TotalTime>
  <Words>431</Words>
  <Application>Microsoft Office PowerPoint</Application>
  <PresentationFormat>화면 슬라이드 쇼(4:3)</PresentationFormat>
  <Paragraphs>154</Paragraphs>
  <Slides>6</Slides>
  <Notes>1</Notes>
  <HiddenSlides>0</HiddenSlides>
  <MMClips>0</MMClips>
  <ScaleCrop>false</ScaleCrop>
  <HeadingPairs>
    <vt:vector size="6" baseType="variant">
      <vt:variant>
        <vt:lpstr>사용한 글꼴</vt:lpstr>
      </vt:variant>
      <vt:variant>
        <vt:i4>3</vt:i4>
      </vt:variant>
      <vt:variant>
        <vt:lpstr>테마</vt:lpstr>
      </vt:variant>
      <vt:variant>
        <vt:i4>2</vt:i4>
      </vt:variant>
      <vt:variant>
        <vt:lpstr>슬라이드 제목</vt:lpstr>
      </vt:variant>
      <vt:variant>
        <vt:i4>6</vt:i4>
      </vt:variant>
    </vt:vector>
  </HeadingPairs>
  <TitlesOfParts>
    <vt:vector size="11" baseType="lpstr">
      <vt:lpstr>맑은 고딕</vt:lpstr>
      <vt:lpstr>Arial</vt:lpstr>
      <vt:lpstr>Times New Roman</vt:lpstr>
      <vt:lpstr>Office Theme</vt:lpstr>
      <vt:lpstr>디자인 사용자 지정</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Jang</cp:lastModifiedBy>
  <cp:revision>33</cp:revision>
  <cp:lastPrinted>1998-02-10T13:28:06Z</cp:lastPrinted>
  <dcterms:created xsi:type="dcterms:W3CDTF">2015-01-04T22:39:23Z</dcterms:created>
  <dcterms:modified xsi:type="dcterms:W3CDTF">2015-05-14T21:53:57Z</dcterms:modified>
</cp:coreProperties>
</file>