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6" r:id="rId3"/>
    <p:sldId id="267" r:id="rId4"/>
    <p:sldId id="268" r:id="rId5"/>
    <p:sldId id="269" r:id="rId6"/>
    <p:sldId id="27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8" d="100"/>
          <a:sy n="88"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2015</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March 2015</a:t>
            </a:r>
            <a:endParaRPr lang="en-US" altLang="en-US" dirty="0"/>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January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Intel Corporation</a:t>
            </a:r>
            <a:endParaRPr lang="en-US" altLang="en-US" sz="1600" dirty="0">
              <a:solidFill>
                <a:schemeClr val="tx2"/>
              </a:solidFill>
            </a:endParaRPr>
          </a:p>
          <a:p>
            <a:r>
              <a:rPr lang="en-US" altLang="en-US" sz="1600" dirty="0" smtClean="0">
                <a:solidFill>
                  <a:schemeClr val="tx2"/>
                </a:solidFill>
              </a:rPr>
              <a:t>Voice: 503-712-5012		E-Mail: 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TRD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 name="Date Placeholder 1"/>
          <p:cNvSpPr>
            <a:spLocks noGrp="1"/>
          </p:cNvSpPr>
          <p:nvPr>
            <p:ph type="dt" sz="half" idx="10"/>
          </p:nvPr>
        </p:nvSpPr>
        <p:spPr/>
        <p:txBody>
          <a:body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059983780"/>
              </p:ext>
            </p:extLst>
          </p:nvPr>
        </p:nvGraphicFramePr>
        <p:xfrm>
          <a:off x="76199" y="743649"/>
          <a:ext cx="9002484" cy="5489511"/>
        </p:xfrm>
        <a:graphic>
          <a:graphicData uri="http://schemas.openxmlformats.org/drawingml/2006/table">
            <a:tbl>
              <a:tblPr firstRow="1" bandRow="1">
                <a:tableStyleId>{5940675A-B579-460E-94D1-54222C63F5DA}</a:tableStyleId>
              </a:tblPr>
              <a:tblGrid>
                <a:gridCol w="772885"/>
                <a:gridCol w="2754086"/>
                <a:gridCol w="2732314"/>
                <a:gridCol w="2743199"/>
              </a:tblGrid>
              <a:tr h="289969">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89969">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929489">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289969">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143987">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TRD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 and finalization</a:t>
                      </a:r>
                      <a:r>
                        <a:rPr lang="en-US" altLang="ja-JP" sz="1400" baseline="0" dirty="0" smtClean="0"/>
                        <a:t> (if possible)</a:t>
                      </a:r>
                      <a:endParaRPr lang="en-US" altLang="ja-JP" sz="1400" dirty="0" smtClean="0"/>
                    </a:p>
                  </a:txBody>
                  <a:tcPr>
                    <a:solidFill>
                      <a:srgbClr val="FFFFCC"/>
                    </a:solidFill>
                  </a:tcPr>
                </a:tc>
                <a:tc>
                  <a:txBody>
                    <a:bodyPr/>
                    <a:lstStyle/>
                    <a:p>
                      <a:endParaRPr lang="en-US" sz="1400" dirty="0"/>
                    </a:p>
                  </a:txBody>
                  <a:tcPr>
                    <a:solidFill>
                      <a:srgbClr val="FFFFCC"/>
                    </a:solidFill>
                  </a:tcPr>
                </a:tc>
              </a:tr>
              <a:tr h="289969">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1358484">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Finalize channel</a:t>
                      </a:r>
                      <a:r>
                        <a:rPr lang="en-US" altLang="ja-JP" sz="1400" baseline="0" dirty="0" smtClean="0"/>
                        <a:t> model (if it is not done in May)</a:t>
                      </a:r>
                      <a:endParaRPr lang="en-US" altLang="ja-JP" sz="14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Finalize and approve TRD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 </a:t>
                      </a:r>
                      <a:r>
                        <a:rPr lang="en-US" altLang="ja-JP" sz="1400" dirty="0" smtClean="0"/>
                        <a:t>(and challenge to release CFP)</a:t>
                      </a:r>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289969">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289969">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t>Hear CFP</a:t>
                      </a:r>
                      <a:r>
                        <a:rPr lang="en-US" sz="1400" baseline="0" dirty="0" smtClean="0"/>
                        <a:t> responses</a:t>
                      </a:r>
                      <a:endParaRPr lang="en-US" sz="1400" dirty="0"/>
                    </a:p>
                  </a:txBody>
                  <a:tcPr>
                    <a:solidFill>
                      <a:srgbClr val="FFFFCC"/>
                    </a:solidFill>
                  </a:tcPr>
                </a:tc>
                <a:tc>
                  <a:txBody>
                    <a:bodyPr/>
                    <a:lstStyle/>
                    <a:p>
                      <a:endParaRPr lang="en-US" sz="14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March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893658699"/>
              </p:ext>
            </p:extLst>
          </p:nvPr>
        </p:nvGraphicFramePr>
        <p:xfrm>
          <a:off x="76199" y="59944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Hear remaining CFP</a:t>
                      </a:r>
                      <a:r>
                        <a:rPr lang="en-US" sz="1600" baseline="0" dirty="0" smtClean="0"/>
                        <a:t> responses</a:t>
                      </a:r>
                      <a:endParaRPr lang="en-US" sz="1600" baseline="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Start proposal mergers</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proposal mergers</a:t>
                      </a:r>
                    </a:p>
                    <a:p>
                      <a:pPr marL="285750" indent="-285750">
                        <a:buFont typeface="Arial" panose="020B0604020202020204" pitchFamily="34" charset="0"/>
                        <a:buChar char="•"/>
                      </a:pPr>
                      <a:r>
                        <a:rPr lang="en-US" sz="1600" dirty="0" smtClean="0"/>
                        <a:t>Start preparation of revision baseline</a:t>
                      </a:r>
                      <a:r>
                        <a:rPr lang="en-US" sz="1600" baseline="0" dirty="0" smtClean="0"/>
                        <a:t> D0</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first WG</a:t>
                      </a:r>
                      <a:r>
                        <a:rPr lang="en-US" sz="1600" baseline="0" dirty="0" smtClean="0"/>
                        <a:t> letter ballot (LB) draft D1 </a:t>
                      </a:r>
                    </a:p>
                    <a:p>
                      <a:pPr marL="285750" indent="-285750">
                        <a:buFont typeface="Arial" panose="020B0604020202020204" pitchFamily="34" charset="0"/>
                        <a:buChar char="•"/>
                      </a:pPr>
                      <a:r>
                        <a:rPr lang="en-US" sz="1600" baseline="0" dirty="0" smtClean="0"/>
                        <a:t>Submit D1 to WG for LB1</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Start</a:t>
                      </a:r>
                      <a:r>
                        <a:rPr lang="en-US" sz="1600" baseline="0" dirty="0" smtClean="0"/>
                        <a:t> LB1</a:t>
                      </a:r>
                      <a:r>
                        <a:rPr lang="en-US" sz="1600" dirty="0" smtClean="0"/>
                        <a:t> comment resolution</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March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560442293"/>
              </p:ext>
            </p:extLst>
          </p:nvPr>
        </p:nvGraphicFramePr>
        <p:xfrm>
          <a:off x="76199" y="60960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 LB1 comment resolution</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dirty="0" smtClean="0"/>
                        <a:t>Submit</a:t>
                      </a:r>
                      <a:r>
                        <a:rPr lang="en-US" sz="1600" baseline="0" dirty="0" smtClean="0"/>
                        <a:t> D2 to WG for LB2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LB2</a:t>
                      </a:r>
                      <a:r>
                        <a:rPr lang="en-US" sz="1600" baseline="0" dirty="0" smtClean="0"/>
                        <a:t> comment resolution</a:t>
                      </a:r>
                    </a:p>
                    <a:p>
                      <a:pPr marL="285750" indent="-285750">
                        <a:buFont typeface="Arial" panose="020B0604020202020204" pitchFamily="34" charset="0"/>
                        <a:buChar char="•"/>
                      </a:pPr>
                      <a:r>
                        <a:rPr lang="en-US" sz="1600" baseline="0" dirty="0" smtClean="0"/>
                        <a:t>Prepare D3 for SB1</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Commence</a:t>
                      </a:r>
                      <a:r>
                        <a:rPr lang="en-US" sz="1600" baseline="0" dirty="0" smtClean="0"/>
                        <a:t> </a:t>
                      </a:r>
                      <a:r>
                        <a:rPr lang="en-US" sz="1600" dirty="0" smtClean="0"/>
                        <a:t>SA</a:t>
                      </a:r>
                      <a:r>
                        <a:rPr lang="en-US" sz="1600" baseline="0" dirty="0" smtClean="0"/>
                        <a:t> LB3 comment resolution</a:t>
                      </a:r>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a:t>
                      </a:r>
                      <a:r>
                        <a:rPr lang="en-US" sz="1600" baseline="0" dirty="0" smtClean="0"/>
                        <a:t> SB1 comment resolution</a:t>
                      </a:r>
                    </a:p>
                    <a:p>
                      <a:pPr marL="285750" indent="-285750">
                        <a:buFont typeface="Arial" panose="020B0604020202020204" pitchFamily="34" charset="0"/>
                        <a:buChar char="•"/>
                      </a:pPr>
                      <a:r>
                        <a:rPr lang="en-US" sz="1600" baseline="0" dirty="0" smtClean="0"/>
                        <a:t>Prepare D4 for submittal for SA SB2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Do LB4 comment resolution</a:t>
                      </a:r>
                    </a:p>
                    <a:p>
                      <a:pPr marL="285750" indent="-285750">
                        <a:buFont typeface="Arial" panose="020B0604020202020204" pitchFamily="34" charset="0"/>
                        <a:buChar char="•"/>
                      </a:pPr>
                      <a:r>
                        <a:rPr lang="en-US" sz="1600" dirty="0" smtClean="0"/>
                        <a:t>Prepare draft D4 for SA</a:t>
                      </a:r>
                      <a:r>
                        <a:rPr lang="en-US" sz="1600" baseline="0" dirty="0" smtClean="0"/>
                        <a:t> submittal final approval</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Resolve</a:t>
                      </a:r>
                      <a:r>
                        <a:rPr lang="en-US" sz="1600" baseline="0" dirty="0" smtClean="0"/>
                        <a:t> final SA editorial comments and prepare final draft D5 for submittal for publication </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March 2015</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752398244"/>
              </p:ext>
            </p:extLst>
          </p:nvPr>
        </p:nvGraphicFramePr>
        <p:xfrm>
          <a:off x="76199" y="1005840"/>
          <a:ext cx="9002484" cy="333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Have publication</a:t>
                      </a:r>
                      <a:r>
                        <a:rPr lang="en-US" sz="1600" baseline="0" dirty="0" smtClean="0"/>
                        <a:t> party!</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1213804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1119</TotalTime>
  <Words>450</Words>
  <Application>Microsoft Office PowerPoint</Application>
  <PresentationFormat>On-screen Show (4:3)</PresentationFormat>
  <Paragraphs>154</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Roberts, Richard D</cp:lastModifiedBy>
  <cp:revision>25</cp:revision>
  <cp:lastPrinted>1998-02-10T13:28:06Z</cp:lastPrinted>
  <dcterms:created xsi:type="dcterms:W3CDTF">2015-01-04T22:39:23Z</dcterms:created>
  <dcterms:modified xsi:type="dcterms:W3CDTF">2015-03-16T15:03:14Z</dcterms:modified>
</cp:coreProperties>
</file>