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5"/>
  </p:notesMasterIdLst>
  <p:handoutMasterIdLst>
    <p:handoutMasterId r:id="rId6"/>
  </p:handoutMasterIdLst>
  <p:sldIdLst>
    <p:sldId id="259" r:id="rId2"/>
    <p:sldId id="302" r:id="rId3"/>
    <p:sldId id="338"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65" autoAdjust="0"/>
    <p:restoredTop sz="94660"/>
  </p:normalViewPr>
  <p:slideViewPr>
    <p:cSldViewPr>
      <p:cViewPr>
        <p:scale>
          <a:sx n="80" d="100"/>
          <a:sy n="80" d="100"/>
        </p:scale>
        <p:origin x="-1830"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March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a:t>
            </a:r>
            <a:r>
              <a:rPr lang="en-US" altLang="en-US" sz="1400" b="1" dirty="0" smtClean="0"/>
              <a:t>802.15-15-0272-00-004q</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648"/>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a:t>
            </a:r>
            <a:r>
              <a:rPr lang="en-US" altLang="en-US" sz="1800" dirty="0">
                <a:solidFill>
                  <a:schemeClr val="tx2"/>
                </a:solidFill>
              </a:rPr>
              <a:t>LB101-resolution-CID3049-introduction-subclause</a:t>
            </a:r>
            <a:r>
              <a:rPr lang="en-US" altLang="en-US" sz="1800" dirty="0" smtClean="0">
                <a:solidFill>
                  <a:schemeClr val="tx2"/>
                </a:solidFill>
              </a:rPr>
              <a:t>	</a:t>
            </a:r>
          </a:p>
          <a:p>
            <a:pPr>
              <a:defRPr/>
            </a:pPr>
            <a:r>
              <a:rPr lang="en-US" altLang="en-US" sz="1800" b="1" dirty="0" smtClean="0">
                <a:solidFill>
                  <a:schemeClr val="tx2"/>
                </a:solidFill>
              </a:rPr>
              <a:t>Date Submitted:	</a:t>
            </a:r>
            <a:r>
              <a:rPr lang="en-US" altLang="en-US" sz="1800" dirty="0" smtClean="0">
                <a:solidFill>
                  <a:schemeClr val="tx2"/>
                </a:solidFill>
              </a:rPr>
              <a:t>Mar. 12,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665 Clyde Ave, Mountain View, CA 94043,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Revised text for Introduction </a:t>
            </a:r>
            <a:r>
              <a:rPr lang="en-US" altLang="en-US" sz="1800" dirty="0" err="1" smtClean="0">
                <a:solidFill>
                  <a:schemeClr val="tx2"/>
                </a:solidFill>
              </a:rPr>
              <a:t>subclause</a:t>
            </a:r>
            <a:endParaRPr lang="en-US" altLang="en-US" sz="1800" dirty="0" smtClean="0">
              <a:solidFill>
                <a:schemeClr val="tx2"/>
              </a:solidFill>
            </a:endParaRP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Provide resolution to CID3049 (LB101)</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685800"/>
            <a:ext cx="8077200" cy="685800"/>
          </a:xfrm>
        </p:spPr>
        <p:txBody>
          <a:bodyPr/>
          <a:lstStyle/>
          <a:p>
            <a:r>
              <a:rPr lang="en-US" altLang="en-US" b="1" dirty="0" smtClean="0"/>
              <a:t>CID#3049</a:t>
            </a:r>
          </a:p>
        </p:txBody>
      </p:sp>
      <p:sp>
        <p:nvSpPr>
          <p:cNvPr id="15363" name="Content Placeholder 2"/>
          <p:cNvSpPr>
            <a:spLocks noGrp="1"/>
          </p:cNvSpPr>
          <p:nvPr>
            <p:ph idx="1"/>
          </p:nvPr>
        </p:nvSpPr>
        <p:spPr>
          <a:xfrm>
            <a:off x="685800" y="1371600"/>
            <a:ext cx="7772400" cy="4724400"/>
          </a:xfrm>
        </p:spPr>
        <p:txBody>
          <a:bodyPr/>
          <a:lstStyle/>
          <a:p>
            <a:r>
              <a:rPr lang="en-US" altLang="en-US" sz="2800" dirty="0" smtClean="0">
                <a:latin typeface="Times New Roman" pitchFamily="18" charset="0"/>
              </a:rPr>
              <a:t>Comments: </a:t>
            </a:r>
            <a:r>
              <a:rPr lang="en-US" sz="2000" dirty="0" smtClean="0"/>
              <a:t>The </a:t>
            </a:r>
            <a:r>
              <a:rPr lang="en-US" sz="2000" dirty="0"/>
              <a:t>introduction is not supposed to be a re-statement of the scope.  Instead it is supposed to give context to the standard.  You should provide some history and justification for the standard.  The changes in this draft still do not reflect the guidance in the Style Guide.</a:t>
            </a:r>
          </a:p>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a:p>
            <a:pPr indent="-319088">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800" dirty="0" smtClean="0">
                <a:latin typeface="Times New Roman" pitchFamily="18" charset="0"/>
              </a:rPr>
              <a:t>Re-check IEEE Style Manual:</a:t>
            </a:r>
          </a:p>
          <a:p>
            <a:pPr lvl="1"/>
            <a:r>
              <a:rPr lang="en-US" sz="1600" dirty="0">
                <a:latin typeface="Arial Narrow" panose="020B0606020202030204" pitchFamily="34" charset="0"/>
              </a:rPr>
              <a:t>An introduction should give the history of the standard, a description of its purpose, and, if the standard is </a:t>
            </a:r>
            <a:r>
              <a:rPr lang="en-US" sz="1600" dirty="0" smtClean="0">
                <a:latin typeface="Arial Narrow" panose="020B0606020202030204" pitchFamily="34" charset="0"/>
              </a:rPr>
              <a:t>a revision</a:t>
            </a:r>
            <a:r>
              <a:rPr lang="en-US" sz="1600" dirty="0">
                <a:latin typeface="Arial Narrow" panose="020B0606020202030204" pitchFamily="34" charset="0"/>
              </a:rPr>
              <a:t>, an explanation of the principal changes from the previous edition. The introduction should </a:t>
            </a:r>
            <a:r>
              <a:rPr lang="en-US" sz="1600" dirty="0" smtClean="0">
                <a:latin typeface="Arial Narrow" panose="020B0606020202030204" pitchFamily="34" charset="0"/>
              </a:rPr>
              <a:t>also explain </a:t>
            </a:r>
            <a:r>
              <a:rPr lang="en-US" sz="1600" dirty="0">
                <a:latin typeface="Arial Narrow" panose="020B0606020202030204" pitchFamily="34" charset="0"/>
              </a:rPr>
              <a:t>the document structure for multipart standards or for documents within a family of standards. </a:t>
            </a:r>
            <a:r>
              <a:rPr lang="en-US" sz="1600" dirty="0" smtClean="0">
                <a:latin typeface="Arial Narrow" panose="020B0606020202030204" pitchFamily="34" charset="0"/>
              </a:rPr>
              <a:t>An introduction </a:t>
            </a:r>
            <a:r>
              <a:rPr lang="en-US" sz="1600" dirty="0">
                <a:latin typeface="Arial Narrow" panose="020B0606020202030204" pitchFamily="34" charset="0"/>
              </a:rPr>
              <a:t>is not an official or normative part of the proposed standard and shall not contain </a:t>
            </a:r>
            <a:r>
              <a:rPr lang="en-US" sz="1600" dirty="0" smtClean="0">
                <a:latin typeface="Arial Narrow" panose="020B0606020202030204" pitchFamily="34" charset="0"/>
              </a:rPr>
              <a:t>requirements or </a:t>
            </a:r>
            <a:r>
              <a:rPr lang="en-US" sz="1600" dirty="0">
                <a:latin typeface="Arial Narrow" panose="020B0606020202030204" pitchFamily="34" charset="0"/>
              </a:rPr>
              <a:t>recommendations; therefore, the following statement shall appear in a box rule above the text:</a:t>
            </a:r>
          </a:p>
          <a:p>
            <a:pPr marL="457200" lvl="1" indent="0">
              <a:buNone/>
            </a:pPr>
            <a:r>
              <a:rPr lang="en-US" sz="1600" dirty="0">
                <a:latin typeface="Arial Narrow" panose="020B0606020202030204" pitchFamily="34" charset="0"/>
              </a:rPr>
              <a:t>	</a:t>
            </a:r>
            <a:r>
              <a:rPr lang="en-US" sz="1600" dirty="0" smtClean="0">
                <a:latin typeface="Arial Narrow" panose="020B0606020202030204" pitchFamily="34" charset="0"/>
              </a:rPr>
              <a:t>	This </a:t>
            </a:r>
            <a:r>
              <a:rPr lang="en-US" sz="1600" dirty="0">
                <a:latin typeface="Arial Narrow" panose="020B0606020202030204" pitchFamily="34" charset="0"/>
              </a:rPr>
              <a:t>introduction is not part of IEEE </a:t>
            </a:r>
            <a:r>
              <a:rPr lang="en-US" sz="1600" dirty="0" err="1">
                <a:latin typeface="Arial Narrow" panose="020B0606020202030204" pitchFamily="34" charset="0"/>
              </a:rPr>
              <a:t>Pxxx</a:t>
            </a:r>
            <a:r>
              <a:rPr lang="en-US" sz="1600" dirty="0">
                <a:latin typeface="Arial Narrow" panose="020B0606020202030204" pitchFamily="34" charset="0"/>
              </a:rPr>
              <a:t>, title of draft</a:t>
            </a:r>
            <a:r>
              <a:rPr lang="en-US" sz="1600" dirty="0" smtClean="0">
                <a:latin typeface="Arial Narrow" panose="020B0606020202030204" pitchFamily="34" charset="0"/>
              </a:rPr>
              <a:t>.]  </a:t>
            </a:r>
            <a:br>
              <a:rPr lang="en-US" sz="1600" dirty="0" smtClean="0">
                <a:latin typeface="Arial Narrow" panose="020B0606020202030204" pitchFamily="34" charset="0"/>
              </a:rPr>
            </a:br>
            <a:r>
              <a:rPr lang="en-US" sz="1600" dirty="0" smtClean="0">
                <a:latin typeface="Arial Narrow" panose="020B0606020202030204" pitchFamily="34" charset="0"/>
              </a:rPr>
              <a:t>      If </a:t>
            </a:r>
            <a:r>
              <a:rPr lang="en-US" sz="1600" dirty="0">
                <a:latin typeface="Arial Narrow" panose="020B0606020202030204" pitchFamily="34" charset="0"/>
              </a:rPr>
              <a:t>footnotes are necessary in an introduction, they shall be noted with lowercase letters (a, b, </a:t>
            </a:r>
            <a:r>
              <a:rPr lang="en-US" sz="1600" dirty="0" smtClean="0">
                <a:latin typeface="Arial Narrow" panose="020B0606020202030204" pitchFamily="34" charset="0"/>
              </a:rPr>
              <a:t>c, </a:t>
            </a:r>
            <a:r>
              <a:rPr lang="en-US" sz="1600" dirty="0">
                <a:latin typeface="Arial Narrow" panose="020B0606020202030204" pitchFamily="34" charset="0"/>
              </a:rPr>
              <a:t>d, etc</a:t>
            </a:r>
            <a:r>
              <a:rPr lang="en-US" sz="1600" dirty="0" smtClean="0">
                <a:latin typeface="Arial Narrow" panose="020B0606020202030204" pitchFamily="34" charset="0"/>
              </a:rPr>
              <a:t>.).</a:t>
            </a:r>
            <a:endParaRPr lang="en-US" altLang="en-US" sz="1600" dirty="0">
              <a:latin typeface="Arial Narrow" panose="020B0606020202030204" pitchFamily="34"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900" dirty="0" smtClean="0">
              <a:latin typeface="Times New Roman" pitchFamily="18" charset="0"/>
              <a:cs typeface="Times New Roman" pitchFamily="18" charset="0"/>
            </a:endParaRPr>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685800" y="685800"/>
            <a:ext cx="8077200" cy="685800"/>
          </a:xfrm>
        </p:spPr>
        <p:txBody>
          <a:bodyPr/>
          <a:lstStyle/>
          <a:p>
            <a:r>
              <a:rPr lang="en-US" altLang="en-US" b="1" dirty="0" smtClean="0"/>
              <a:t>CID#3049</a:t>
            </a:r>
          </a:p>
        </p:txBody>
      </p:sp>
      <p:sp>
        <p:nvSpPr>
          <p:cNvPr id="15363" name="Content Placeholder 2"/>
          <p:cNvSpPr>
            <a:spLocks noGrp="1"/>
          </p:cNvSpPr>
          <p:nvPr>
            <p:ph idx="1"/>
          </p:nvPr>
        </p:nvSpPr>
        <p:spPr>
          <a:xfrm>
            <a:off x="685800" y="1371600"/>
            <a:ext cx="7772400" cy="4724400"/>
          </a:xfrm>
        </p:spPr>
        <p:txBody>
          <a:bodyPr/>
          <a:lstStyle/>
          <a:p>
            <a:r>
              <a:rPr lang="en-US" altLang="en-US" sz="2800" dirty="0" smtClean="0">
                <a:latin typeface="Times New Roman" pitchFamily="18" charset="0"/>
              </a:rPr>
              <a:t>Resolution: </a:t>
            </a:r>
            <a:r>
              <a:rPr lang="en-US" sz="2000" dirty="0" smtClean="0"/>
              <a:t>Revised.  Add the following new text to </a:t>
            </a:r>
            <a:r>
              <a:rPr lang="en-US" sz="2000" dirty="0"/>
              <a:t>the Introduction </a:t>
            </a:r>
            <a:r>
              <a:rPr lang="en-US" sz="2000" dirty="0" err="1"/>
              <a:t>subclause</a:t>
            </a:r>
            <a:r>
              <a:rPr lang="en-US" sz="2000" dirty="0"/>
              <a:t> </a:t>
            </a:r>
            <a:r>
              <a:rPr lang="en-US" sz="2000" dirty="0" smtClean="0"/>
              <a:t>(as the new first paragraph):</a:t>
            </a:r>
          </a:p>
          <a:p>
            <a:endParaRPr lang="en-US" sz="2000" dirty="0"/>
          </a:p>
          <a:p>
            <a:pPr marL="400050" lvl="1" indent="0">
              <a:buNone/>
            </a:pPr>
            <a:r>
              <a:rPr lang="en-US" sz="1600" dirty="0"/>
              <a:t>For over a decade, the IEEE 802.15 working group successfully developed wireless PAN standards (802.15.4) with low energy consumption in mind. However, further reduction in energy consumption is desired to address emerging markets like wearable devices, electronic shelf labeling and building automation where the energy sources, driven by size and cost constrains, are limited to small size batteries (e.g., coin cell batteries). These energy sources have substantial less capacity and peak power ratings than traditional batteries (e.g. AA or AAA size). This calls for an amendment which aims for further reduction in energy consumption and peak power.  It is expected that this amendment could </a:t>
            </a:r>
            <a:r>
              <a:rPr lang="en-US" sz="1600" dirty="0" smtClean="0"/>
              <a:t>also benefit </a:t>
            </a:r>
            <a:r>
              <a:rPr lang="en-US" sz="1600" dirty="0"/>
              <a:t>the traditional markets, which have already been successfully addressed by IEEE802.15.4, by getting a prolonged battery life.  </a:t>
            </a:r>
          </a:p>
          <a:p>
            <a:endParaRPr lang="en-US" sz="2000" dirty="0" smtClean="0"/>
          </a:p>
          <a:p>
            <a:endParaRPr lang="en-US" sz="2000" dirty="0"/>
          </a:p>
        </p:txBody>
      </p:sp>
      <p:sp>
        <p:nvSpPr>
          <p:cNvPr id="2355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0F68746-FA02-4A42-9846-C25141749E68}"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2355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3558"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4151234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357</Words>
  <Application>Microsoft Office PowerPoint</Application>
  <PresentationFormat>On-screen Show (4:3)</PresentationFormat>
  <Paragraphs>29</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CID#3049</vt:lpstr>
      <vt:lpstr>CID#3049</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2015-03-16T11:40:21Z</dcterms:modified>
</cp:coreProperties>
</file>