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87" r:id="rId2"/>
    <p:sldId id="264" r:id="rId3"/>
    <p:sldId id="311" r:id="rId4"/>
    <p:sldId id="312" r:id="rId5"/>
    <p:sldId id="313" r:id="rId6"/>
    <p:sldId id="314" r:id="rId7"/>
    <p:sldId id="315" r:id="rId8"/>
    <p:sldId id="318" r:id="rId9"/>
    <p:sldId id="319" r:id="rId10"/>
    <p:sldId id="320" r:id="rId11"/>
    <p:sldId id="321" r:id="rId12"/>
    <p:sldId id="322" r:id="rId13"/>
    <p:sldId id="323" r:id="rId14"/>
    <p:sldId id="324" r:id="rId15"/>
    <p:sldId id="325" r:id="rId16"/>
    <p:sldId id="326" r:id="rId17"/>
    <p:sldId id="327" r:id="rId18"/>
    <p:sldId id="328" r:id="rId19"/>
    <p:sldId id="330" r:id="rId20"/>
    <p:sldId id="329"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63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802.15-&lt;doc#&gt;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&lt;author&gt;, &lt;company&gt;</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EB44930-DDF7-AF4D-9B44-4D03E278B970}" type="slidenum">
              <a:rPr lang="en-US"/>
              <a:pPr/>
              <a:t>10</a:t>
            </a:fld>
            <a:endParaRPr lang="en-US"/>
          </a:p>
        </p:txBody>
      </p:sp>
      <p:sp>
        <p:nvSpPr>
          <p:cNvPr id="20485" name="Rectangle 2"/>
          <p:cNvSpPr>
            <a:spLocks noChangeArrowheads="1" noTextEdit="1"/>
          </p:cNvSpPr>
          <p:nvPr>
            <p:ph type="sldImg"/>
          </p:nvPr>
        </p:nvSpPr>
        <p:spPr>
          <a:xfrm>
            <a:off x="1154113" y="701675"/>
            <a:ext cx="4625975" cy="3468688"/>
          </a:xfrm>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802.15-&lt;doc#&gt;</a:t>
            </a:r>
          </a:p>
        </p:txBody>
      </p:sp>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9699"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&lt;author&gt;, &lt;company&gt;</a:t>
            </a:r>
          </a:p>
        </p:txBody>
      </p:sp>
      <p:sp>
        <p:nvSpPr>
          <p:cNvPr id="2970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EDE8677-DC35-6246-B47F-BEF698E4D8B4}" type="slidenum">
              <a:rPr lang="en-US"/>
              <a:pPr/>
              <a:t>18</a:t>
            </a:fld>
            <a:endParaRPr lang="en-US"/>
          </a:p>
        </p:txBody>
      </p:sp>
      <p:sp>
        <p:nvSpPr>
          <p:cNvPr id="29701" name="Rectangle 2"/>
          <p:cNvSpPr>
            <a:spLocks noChangeArrowheads="1" noTextEdit="1"/>
          </p:cNvSpPr>
          <p:nvPr>
            <p:ph type="sldImg"/>
          </p:nvPr>
        </p:nvSpPr>
        <p:spPr>
          <a:xfrm>
            <a:off x="1154113" y="701675"/>
            <a:ext cx="4625975" cy="3468688"/>
          </a:xfrm>
          <a:ln/>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802.15-&lt;doc#&gt;</a:t>
            </a:r>
          </a:p>
        </p:txBody>
      </p:sp>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9699"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&lt;author&gt;, &lt;company&gt;</a:t>
            </a:r>
          </a:p>
        </p:txBody>
      </p:sp>
      <p:sp>
        <p:nvSpPr>
          <p:cNvPr id="2970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EDE8677-DC35-6246-B47F-BEF698E4D8B4}" type="slidenum">
              <a:rPr lang="en-US"/>
              <a:pPr/>
              <a:t>19</a:t>
            </a:fld>
            <a:endParaRPr lang="en-US"/>
          </a:p>
        </p:txBody>
      </p:sp>
      <p:sp>
        <p:nvSpPr>
          <p:cNvPr id="29701" name="Rectangle 2"/>
          <p:cNvSpPr>
            <a:spLocks noChangeArrowheads="1" noTextEdit="1"/>
          </p:cNvSpPr>
          <p:nvPr>
            <p:ph type="sldImg"/>
          </p:nvPr>
        </p:nvSpPr>
        <p:spPr>
          <a:xfrm>
            <a:off x="1154113" y="701675"/>
            <a:ext cx="4625975" cy="3468688"/>
          </a:xfrm>
          <a:ln/>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0269-</a:t>
            </a:r>
            <a:r>
              <a:rPr lang="en-US" b="1" dirty="0" smtClean="0"/>
              <a:t>00-</a:t>
            </a:r>
            <a:r>
              <a:rPr lang="en-US" b="1" dirty="0" smtClean="0"/>
              <a:t>004r</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TG4r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March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Mar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TG4r </a:t>
            </a:r>
            <a:r>
              <a:rPr lang="en-US" sz="1600" dirty="0" smtClean="0">
                <a:latin typeface="Times New Roman" pitchFamily="18" charset="0"/>
                <a:ea typeface="ＭＳ Ｐゴシック" pitchFamily="-65" charset="-128"/>
                <a:cs typeface="+mn-cs"/>
              </a:rPr>
              <a:t>Opening</a:t>
            </a:r>
            <a:r>
              <a:rPr lang="en-US" sz="1600" dirty="0" smtClean="0">
                <a:latin typeface="Times New Roman" pitchFamily="18" charset="0"/>
                <a:ea typeface="ＭＳ Ｐゴシック" pitchFamily="-65" charset="-128"/>
                <a:cs typeface="+mn-cs"/>
              </a:rPr>
              <a:t>&amp;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March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March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194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EDBE728-99BF-F643-83BD-17BE683F3483}" type="slidenum">
              <a:rPr lang="en-US"/>
              <a:pPr/>
              <a:t>10</a:t>
            </a:fld>
            <a:endParaRPr lang="en-US"/>
          </a:p>
        </p:txBody>
      </p:sp>
      <p:sp>
        <p:nvSpPr>
          <p:cNvPr id="19460" name="Rectangle 2"/>
          <p:cNvSpPr>
            <a:spLocks noGrp="1" noChangeArrowheads="1"/>
          </p:cNvSpPr>
          <p:nvPr>
            <p:ph type="title"/>
          </p:nvPr>
        </p:nvSpPr>
        <p:spPr/>
        <p:txBody>
          <a:bodyPr/>
          <a:lstStyle/>
          <a:p>
            <a:r>
              <a:rPr lang="en-US" b="1" dirty="0" smtClean="0">
                <a:latin typeface="Times New Roman" charset="0"/>
              </a:rPr>
              <a:t>Current TG4r </a:t>
            </a:r>
            <a:r>
              <a:rPr lang="en-US" b="1" dirty="0">
                <a:latin typeface="Times New Roman" charset="0"/>
              </a:rPr>
              <a:t>PAR Scope</a:t>
            </a:r>
          </a:p>
        </p:txBody>
      </p:sp>
      <p:sp>
        <p:nvSpPr>
          <p:cNvPr id="19461" name="Rectangle 3"/>
          <p:cNvSpPr>
            <a:spLocks noGrp="1" noChangeArrowheads="1"/>
          </p:cNvSpPr>
          <p:nvPr>
            <p:ph type="body" idx="1"/>
          </p:nvPr>
        </p:nvSpPr>
        <p:spPr>
          <a:xfrm>
            <a:off x="304800" y="1600200"/>
            <a:ext cx="8686800" cy="4572000"/>
          </a:xfrm>
        </p:spPr>
        <p:txBody>
          <a:bodyPr/>
          <a:lstStyle/>
          <a:p>
            <a:pPr marL="0" indent="0">
              <a:buFontTx/>
              <a:buNone/>
            </a:pPr>
            <a:r>
              <a:rPr lang="en-US" sz="2800">
                <a:latin typeface="Arial" charset="0"/>
              </a:rPr>
              <a:t>This amendment integrates wireless </a:t>
            </a:r>
            <a:r>
              <a:rPr lang="en-US" sz="2800">
                <a:solidFill>
                  <a:srgbClr val="FF0000"/>
                </a:solidFill>
                <a:latin typeface="Arial" charset="0"/>
              </a:rPr>
              <a:t>ranging</a:t>
            </a:r>
            <a:r>
              <a:rPr lang="en-US" sz="2800">
                <a:latin typeface="Arial" charset="0"/>
              </a:rPr>
              <a:t> techniques and technologies, including those existing within IEEE 802.15.4 and new to IEEE 802.15.4, into a </a:t>
            </a:r>
            <a:r>
              <a:rPr lang="en-US" sz="2800">
                <a:solidFill>
                  <a:srgbClr val="FF0000"/>
                </a:solidFill>
                <a:latin typeface="Arial" charset="0"/>
              </a:rPr>
              <a:t>consistent, standardized method </a:t>
            </a:r>
            <a:r>
              <a:rPr lang="en-US" sz="2800">
                <a:latin typeface="Arial" charset="0"/>
              </a:rPr>
              <a:t>addressing the needs of a wide range of applications and PHYs and enabling the interoperability of devices by different vendors using this method. Additionally, the amendment defines necessary MAC and PHY extensions which enable common radio based distance measurements.</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b="1">
                <a:latin typeface="Times New Roman" charset="0"/>
              </a:rPr>
              <a:t>Other Modes/Operations </a:t>
            </a:r>
            <a:br>
              <a:rPr lang="en-US" b="1">
                <a:latin typeface="Times New Roman" charset="0"/>
              </a:rPr>
            </a:br>
            <a:r>
              <a:rPr lang="en-US" b="1">
                <a:latin typeface="Times New Roman" charset="0"/>
              </a:rPr>
              <a:t>with Similar Needs</a:t>
            </a:r>
          </a:p>
        </p:txBody>
      </p:sp>
      <p:sp>
        <p:nvSpPr>
          <p:cNvPr id="21506" name="Content Placeholder 2"/>
          <p:cNvSpPr>
            <a:spLocks noGrp="1"/>
          </p:cNvSpPr>
          <p:nvPr>
            <p:ph idx="1"/>
          </p:nvPr>
        </p:nvSpPr>
        <p:spPr/>
        <p:txBody>
          <a:bodyPr/>
          <a:lstStyle/>
          <a:p>
            <a:r>
              <a:rPr lang="en-US" sz="2800">
                <a:latin typeface="Arial" charset="0"/>
              </a:rPr>
              <a:t>Dynamic Data Rate Selection</a:t>
            </a:r>
          </a:p>
          <a:p>
            <a:r>
              <a:rPr lang="en-US" sz="2800">
                <a:latin typeface="Arial" charset="0"/>
              </a:rPr>
              <a:t>Dynamic Transmit Power Selection</a:t>
            </a:r>
          </a:p>
          <a:p>
            <a:r>
              <a:rPr lang="en-US" sz="2800">
                <a:latin typeface="Arial" charset="0"/>
              </a:rPr>
              <a:t>Asymmetric Link Operation</a:t>
            </a:r>
          </a:p>
          <a:p>
            <a:r>
              <a:rPr lang="en-US" sz="2800">
                <a:latin typeface="Arial" charset="0"/>
              </a:rPr>
              <a:t>Channel Hopping Operation</a:t>
            </a:r>
          </a:p>
          <a:p>
            <a:r>
              <a:rPr lang="en-US" sz="2800">
                <a:latin typeface="Arial" charset="0"/>
              </a:rPr>
              <a:t>Dynamic Channel Selection</a:t>
            </a:r>
          </a:p>
          <a:p>
            <a:r>
              <a:rPr lang="en-US" sz="2800">
                <a:latin typeface="Arial" charset="0"/>
              </a:rPr>
              <a:t>Dynamic Preamble Selection</a:t>
            </a:r>
          </a:p>
          <a:p>
            <a:r>
              <a:rPr lang="en-US" sz="2800">
                <a:latin typeface="Arial" charset="0"/>
              </a:rPr>
              <a:t>Dynamic Modulation Selection</a:t>
            </a:r>
          </a:p>
          <a:p>
            <a:r>
              <a:rPr lang="en-US" sz="2800">
                <a:latin typeface="Arial" charset="0"/>
              </a:rPr>
              <a:t>Others? </a:t>
            </a:r>
          </a:p>
        </p:txBody>
      </p:sp>
      <p:sp>
        <p:nvSpPr>
          <p:cNvPr id="215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15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7F466596-31D2-F148-9A28-FF538ACEC0F9}" type="slidenum">
              <a:rPr lang="en-US"/>
              <a:pPr/>
              <a:t>11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457200"/>
            <a:ext cx="7772400" cy="1066800"/>
          </a:xfrm>
        </p:spPr>
        <p:txBody>
          <a:bodyPr/>
          <a:lstStyle/>
          <a:p>
            <a:r>
              <a:rPr lang="en-US">
                <a:latin typeface="Times New Roman" charset="0"/>
              </a:rPr>
              <a:t>Dynamic Data Rate (DDR) Selection</a:t>
            </a:r>
          </a:p>
        </p:txBody>
      </p:sp>
      <p:sp>
        <p:nvSpPr>
          <p:cNvPr id="22530" name="Content Placeholder 2"/>
          <p:cNvSpPr>
            <a:spLocks noGrp="1"/>
          </p:cNvSpPr>
          <p:nvPr>
            <p:ph idx="1"/>
          </p:nvPr>
        </p:nvSpPr>
        <p:spPr>
          <a:xfrm>
            <a:off x="381000" y="1447800"/>
            <a:ext cx="8610600" cy="4724400"/>
          </a:xfrm>
        </p:spPr>
        <p:txBody>
          <a:bodyPr/>
          <a:lstStyle/>
          <a:p>
            <a:r>
              <a:rPr lang="en-US" sz="2800">
                <a:latin typeface="Arial" charset="0"/>
              </a:rPr>
              <a:t>Many PHYs have multiple data rates</a:t>
            </a:r>
          </a:p>
          <a:p>
            <a:r>
              <a:rPr lang="en-US" sz="2800">
                <a:latin typeface="Arial" charset="0"/>
              </a:rPr>
              <a:t>Data rates are currently specified by a higher layer but often data rates could be better set by the MAC on a link-by-link basis</a:t>
            </a:r>
          </a:p>
          <a:p>
            <a:r>
              <a:rPr lang="en-US" sz="2800">
                <a:latin typeface="Arial" charset="0"/>
              </a:rPr>
              <a:t>To allow MAC to set the data rate, would need to:</a:t>
            </a:r>
          </a:p>
          <a:p>
            <a:pPr lvl="1"/>
            <a:r>
              <a:rPr lang="en-US" sz="2400">
                <a:latin typeface="Arial" charset="0"/>
                <a:ea typeface="ＭＳ Ｐゴシック" charset="0"/>
              </a:rPr>
              <a:t>Define an automatic data rate determination algorithm</a:t>
            </a:r>
          </a:p>
          <a:p>
            <a:pPr lvl="1"/>
            <a:r>
              <a:rPr lang="en-US" sz="2400">
                <a:latin typeface="Arial" charset="0"/>
                <a:ea typeface="ＭＳ Ｐゴシック" charset="0"/>
              </a:rPr>
              <a:t>Define common methods for MAC to select specific PHY data rates, FEC, PHY preambles, etc.</a:t>
            </a:r>
          </a:p>
          <a:p>
            <a:r>
              <a:rPr lang="en-US" sz="2800">
                <a:latin typeface="Arial" charset="0"/>
              </a:rPr>
              <a:t>Since the MAC already knows whether frames have been dropped DDR selection would allow the MAC to understand the timing parameters</a:t>
            </a:r>
          </a:p>
          <a:p>
            <a:endParaRPr lang="en-US">
              <a:latin typeface="Arial" charset="0"/>
            </a:endParaRPr>
          </a:p>
        </p:txBody>
      </p:sp>
      <p:sp>
        <p:nvSpPr>
          <p:cNvPr id="2253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253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25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24DBF19-D2E1-A540-AAF6-E853B0ED371E}" type="slidenum">
              <a:rPr lang="en-US"/>
              <a:pPr/>
              <a:t>12</a:t>
            </a:fld>
            <a:endParaRPr 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533400" y="381000"/>
            <a:ext cx="8153400" cy="1066800"/>
          </a:xfrm>
        </p:spPr>
        <p:txBody>
          <a:bodyPr/>
          <a:lstStyle/>
          <a:p>
            <a:r>
              <a:rPr lang="en-US">
                <a:latin typeface="Times New Roman" charset="0"/>
              </a:rPr>
              <a:t>Dynamic Transmit Power Levels (DTPL)</a:t>
            </a:r>
          </a:p>
        </p:txBody>
      </p:sp>
      <p:sp>
        <p:nvSpPr>
          <p:cNvPr id="23554" name="Content Placeholder 2"/>
          <p:cNvSpPr>
            <a:spLocks noGrp="1"/>
          </p:cNvSpPr>
          <p:nvPr>
            <p:ph idx="1"/>
          </p:nvPr>
        </p:nvSpPr>
        <p:spPr>
          <a:xfrm>
            <a:off x="228600" y="1295400"/>
            <a:ext cx="8610600" cy="5181600"/>
          </a:xfrm>
        </p:spPr>
        <p:txBody>
          <a:bodyPr/>
          <a:lstStyle/>
          <a:p>
            <a:r>
              <a:rPr lang="en-US" sz="2400">
                <a:latin typeface="Arial" charset="0"/>
              </a:rPr>
              <a:t>Many PHYs have defined multiple transmit power levels</a:t>
            </a:r>
          </a:p>
          <a:p>
            <a:r>
              <a:rPr lang="en-US" sz="2400">
                <a:latin typeface="Arial" charset="0"/>
              </a:rPr>
              <a:t>Transmit power levels are currently specified by a higher layer but often these levels could be better set by the MAC on a link-by-link basis</a:t>
            </a:r>
          </a:p>
          <a:p>
            <a:r>
              <a:rPr lang="en-US" sz="2400">
                <a:latin typeface="Arial" charset="0"/>
              </a:rPr>
              <a:t>To allow MAC to set the transmit power level it may need to:</a:t>
            </a:r>
          </a:p>
          <a:p>
            <a:pPr lvl="1"/>
            <a:r>
              <a:rPr lang="en-US" sz="2000">
                <a:latin typeface="Arial" charset="0"/>
                <a:ea typeface="ＭＳ Ｐゴシック" charset="0"/>
              </a:rPr>
              <a:t>Determine the CSMA impact (note: GTS or TSCH operation would have no affect) </a:t>
            </a:r>
          </a:p>
          <a:p>
            <a:pPr lvl="1"/>
            <a:r>
              <a:rPr lang="en-US" sz="2000">
                <a:latin typeface="Arial" charset="0"/>
                <a:ea typeface="ＭＳ Ｐゴシック" charset="0"/>
              </a:rPr>
              <a:t>Define a default automatic power level determination algorithm with option to download another</a:t>
            </a:r>
          </a:p>
          <a:p>
            <a:pPr lvl="1"/>
            <a:r>
              <a:rPr lang="en-US" sz="2000">
                <a:latin typeface="Arial" charset="0"/>
                <a:ea typeface="ＭＳ Ｐゴシック" charset="0"/>
              </a:rPr>
              <a:t>Define common methods for MAC to select specific PHY power levels based upon PHY preambles, PHY FEC, signal strength, failed packets, etc.</a:t>
            </a:r>
          </a:p>
          <a:p>
            <a:pPr lvl="1"/>
            <a:r>
              <a:rPr lang="en-US" sz="2000">
                <a:latin typeface="Arial" charset="0"/>
                <a:ea typeface="ＭＳ Ｐゴシック" charset="0"/>
              </a:rPr>
              <a:t>Tell the device on the other side of the link what it’s contemplating</a:t>
            </a:r>
          </a:p>
        </p:txBody>
      </p:sp>
      <p:sp>
        <p:nvSpPr>
          <p:cNvPr id="2355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355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35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7A662B87-F495-A648-9D18-AA4684B302C1}" type="slidenum">
              <a:rPr lang="en-US"/>
              <a:pPr/>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762000" y="457200"/>
            <a:ext cx="7772400" cy="1066800"/>
          </a:xfrm>
        </p:spPr>
        <p:txBody>
          <a:bodyPr/>
          <a:lstStyle/>
          <a:p>
            <a:r>
              <a:rPr lang="en-US">
                <a:latin typeface="Times New Roman" charset="0"/>
              </a:rPr>
              <a:t>Asymmetric Link Operation</a:t>
            </a:r>
          </a:p>
        </p:txBody>
      </p:sp>
      <p:sp>
        <p:nvSpPr>
          <p:cNvPr id="24578" name="Content Placeholder 2"/>
          <p:cNvSpPr>
            <a:spLocks noGrp="1"/>
          </p:cNvSpPr>
          <p:nvPr>
            <p:ph idx="1"/>
          </p:nvPr>
        </p:nvSpPr>
        <p:spPr>
          <a:xfrm>
            <a:off x="457200" y="1600200"/>
            <a:ext cx="8534400" cy="4800600"/>
          </a:xfrm>
        </p:spPr>
        <p:txBody>
          <a:bodyPr/>
          <a:lstStyle/>
          <a:p>
            <a:r>
              <a:rPr lang="en-US" sz="2400">
                <a:latin typeface="Arial" charset="0"/>
              </a:rPr>
              <a:t>Asymmetric Link Operation (ALO) is preferred for some networks with many end devices, as it allows the end devices to operate at low energy levels, etc.  Example applications include shelf tags, etc.</a:t>
            </a:r>
          </a:p>
          <a:p>
            <a:r>
              <a:rPr lang="en-US" sz="2400">
                <a:latin typeface="Arial" charset="0"/>
              </a:rPr>
              <a:t>Optimized network operation for high performance device (HPD) along with low performance devices (LPDs)</a:t>
            </a:r>
          </a:p>
          <a:p>
            <a:r>
              <a:rPr lang="en-US" sz="2400">
                <a:latin typeface="Arial" charset="0"/>
              </a:rPr>
              <a:t>HPDs acting as coordinators enable lower cost LPDs to reduce energy consumption</a:t>
            </a:r>
          </a:p>
          <a:p>
            <a:r>
              <a:rPr lang="en-US" sz="2400">
                <a:latin typeface="Arial" charset="0"/>
              </a:rPr>
              <a:t>MAC ALO would free the higher layer from having to set up a network with HPDs and LPDs.</a:t>
            </a:r>
          </a:p>
        </p:txBody>
      </p:sp>
      <p:sp>
        <p:nvSpPr>
          <p:cNvPr id="2457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45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45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330464D-914A-8140-B163-A41E36635749}" type="slidenum">
              <a:rPr lang="en-US"/>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85800" y="381000"/>
            <a:ext cx="7772400" cy="1066800"/>
          </a:xfrm>
        </p:spPr>
        <p:txBody>
          <a:bodyPr/>
          <a:lstStyle/>
          <a:p>
            <a:r>
              <a:rPr lang="en-US">
                <a:latin typeface="Times New Roman" charset="0"/>
              </a:rPr>
              <a:t>Channel Hopping Operation</a:t>
            </a:r>
          </a:p>
        </p:txBody>
      </p:sp>
      <p:sp>
        <p:nvSpPr>
          <p:cNvPr id="25602" name="Content Placeholder 2"/>
          <p:cNvSpPr>
            <a:spLocks noGrp="1"/>
          </p:cNvSpPr>
          <p:nvPr>
            <p:ph idx="1"/>
          </p:nvPr>
        </p:nvSpPr>
        <p:spPr>
          <a:xfrm>
            <a:off x="304800" y="1295400"/>
            <a:ext cx="8534400" cy="4800600"/>
          </a:xfrm>
        </p:spPr>
        <p:txBody>
          <a:bodyPr/>
          <a:lstStyle/>
          <a:p>
            <a:r>
              <a:rPr lang="en-US" sz="2800">
                <a:latin typeface="Arial" charset="0"/>
              </a:rPr>
              <a:t>Channel Hopping is preferred for some networks operating in interference prone environments.</a:t>
            </a:r>
          </a:p>
          <a:p>
            <a:pPr lvl="1">
              <a:buFont typeface="Arial" charset="0"/>
              <a:buChar char="•"/>
            </a:pPr>
            <a:r>
              <a:rPr lang="en-US" sz="2400">
                <a:latin typeface="Arial" charset="0"/>
                <a:ea typeface="ＭＳ Ｐゴシック" charset="0"/>
              </a:rPr>
              <a:t>Example applications include smart grid and industrial </a:t>
            </a:r>
          </a:p>
          <a:p>
            <a:r>
              <a:rPr lang="en-US" sz="2800">
                <a:latin typeface="Arial" charset="0"/>
              </a:rPr>
              <a:t>Channel hopping networks require a:</a:t>
            </a:r>
          </a:p>
          <a:p>
            <a:pPr lvl="1"/>
            <a:r>
              <a:rPr lang="en-US" sz="2400">
                <a:latin typeface="Arial" charset="0"/>
                <a:ea typeface="ＭＳ Ｐゴシック" charset="0"/>
              </a:rPr>
              <a:t>known hop sequence</a:t>
            </a:r>
          </a:p>
          <a:p>
            <a:pPr lvl="1"/>
            <a:r>
              <a:rPr lang="en-US" sz="2400">
                <a:latin typeface="Arial" charset="0"/>
                <a:ea typeface="ＭＳ Ｐゴシック" charset="0"/>
              </a:rPr>
              <a:t>a channel white list and a channel black list</a:t>
            </a:r>
          </a:p>
          <a:p>
            <a:pPr lvl="1"/>
            <a:r>
              <a:rPr lang="en-US" sz="2400">
                <a:latin typeface="Arial" charset="0"/>
                <a:ea typeface="ＭＳ Ｐゴシック" charset="0"/>
              </a:rPr>
              <a:t>a method to alter hop sequence on-the-fly </a:t>
            </a:r>
          </a:p>
          <a:p>
            <a:pPr lvl="1"/>
            <a:r>
              <a:rPr lang="en-US" sz="2400">
                <a:latin typeface="Arial" charset="0"/>
                <a:ea typeface="ＭＳ Ｐゴシック" charset="0"/>
              </a:rPr>
              <a:t>a method to synchronize, </a:t>
            </a:r>
          </a:p>
          <a:p>
            <a:pPr lvl="1"/>
            <a:r>
              <a:rPr lang="en-US" sz="2400">
                <a:latin typeface="Arial" charset="0"/>
                <a:ea typeface="ＭＳ Ｐゴシック" charset="0"/>
              </a:rPr>
              <a:t>a known clock (network wide? local area only?)</a:t>
            </a:r>
          </a:p>
          <a:p>
            <a:r>
              <a:rPr lang="en-US" sz="2800">
                <a:latin typeface="Arial" charset="0"/>
              </a:rPr>
              <a:t>MAC channel hopping would not require the higher layers to understand radio operation</a:t>
            </a:r>
          </a:p>
          <a:p>
            <a:pPr lvl="1"/>
            <a:endParaRPr lang="en-US" sz="2400">
              <a:latin typeface="Arial" charset="0"/>
              <a:ea typeface="ＭＳ Ｐゴシック" charset="0"/>
            </a:endParaRPr>
          </a:p>
          <a:p>
            <a:endParaRPr lang="en-US" sz="2800">
              <a:latin typeface="Arial" charset="0"/>
            </a:endParaRPr>
          </a:p>
        </p:txBody>
      </p:sp>
      <p:sp>
        <p:nvSpPr>
          <p:cNvPr id="2560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560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FD81052F-4C55-744A-9C3E-B8EB72ECD0E9}" type="slidenum">
              <a:rPr lang="en-US"/>
              <a:pPr/>
              <a:t>15</a:t>
            </a:fld>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latin typeface="Times New Roman" charset="0"/>
              </a:rPr>
              <a:t>Backward Compatibility</a:t>
            </a:r>
          </a:p>
        </p:txBody>
      </p:sp>
      <p:sp>
        <p:nvSpPr>
          <p:cNvPr id="26626" name="Content Placeholder 2"/>
          <p:cNvSpPr>
            <a:spLocks noGrp="1"/>
          </p:cNvSpPr>
          <p:nvPr>
            <p:ph idx="1"/>
          </p:nvPr>
        </p:nvSpPr>
        <p:spPr>
          <a:xfrm>
            <a:off x="304800" y="1676400"/>
            <a:ext cx="8534400" cy="4114800"/>
          </a:xfrm>
        </p:spPr>
        <p:txBody>
          <a:bodyPr/>
          <a:lstStyle/>
          <a:p>
            <a:r>
              <a:rPr lang="en-US">
                <a:latin typeface="Arial" charset="0"/>
              </a:rPr>
              <a:t>Add a new primitive parameter to the primitives e.g. Auto-DDR, Auto-DTPL, Auto-CH, Auto-ALO</a:t>
            </a:r>
          </a:p>
          <a:p>
            <a:r>
              <a:rPr lang="en-US">
                <a:latin typeface="Arial" charset="0"/>
              </a:rPr>
              <a:t>Older devices would continue to use the current methods, i.e. over-ride the automatic mode</a:t>
            </a:r>
          </a:p>
          <a:p>
            <a:r>
              <a:rPr lang="en-US">
                <a:latin typeface="Arial" charset="0"/>
              </a:rPr>
              <a:t>Setting Auto-xxx to TRUE would tell the MAC to ignore the legacy values</a:t>
            </a:r>
          </a:p>
        </p:txBody>
      </p:sp>
      <p:sp>
        <p:nvSpPr>
          <p:cNvPr id="2662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662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66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77E22745-ED28-574C-9748-413BC9DE50F6}" type="slidenum">
              <a:rPr lang="en-US"/>
              <a:pPr/>
              <a:t>16</a:t>
            </a:fld>
            <a:endParaRPr 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dirty="0" smtClean="0">
                <a:latin typeface="Times New Roman" charset="0"/>
              </a:rPr>
              <a:t>Proposal to Go </a:t>
            </a:r>
            <a:r>
              <a:rPr lang="en-US" dirty="0">
                <a:latin typeface="Times New Roman" charset="0"/>
              </a:rPr>
              <a:t>Forward</a:t>
            </a:r>
          </a:p>
        </p:txBody>
      </p:sp>
      <p:sp>
        <p:nvSpPr>
          <p:cNvPr id="27650" name="Content Placeholder 2"/>
          <p:cNvSpPr>
            <a:spLocks noGrp="1"/>
          </p:cNvSpPr>
          <p:nvPr>
            <p:ph idx="1"/>
          </p:nvPr>
        </p:nvSpPr>
        <p:spPr/>
        <p:txBody>
          <a:bodyPr/>
          <a:lstStyle/>
          <a:p>
            <a:r>
              <a:rPr lang="en-US" dirty="0" smtClean="0">
                <a:latin typeface="Arial" charset="0"/>
              </a:rPr>
              <a:t>802.15 members requested to seek corporate “buy-in” into this effort</a:t>
            </a:r>
          </a:p>
          <a:p>
            <a:r>
              <a:rPr lang="en-US" dirty="0" smtClean="0">
                <a:latin typeface="Arial" charset="0"/>
              </a:rPr>
              <a:t>Repurpose </a:t>
            </a:r>
            <a:r>
              <a:rPr lang="en-US" dirty="0">
                <a:latin typeface="Arial" charset="0"/>
              </a:rPr>
              <a:t>TG-4r by amending its PAR and CSD (PAR is already MAC/PHY)</a:t>
            </a:r>
          </a:p>
          <a:p>
            <a:r>
              <a:rPr lang="en-US" dirty="0">
                <a:latin typeface="Arial" charset="0"/>
              </a:rPr>
              <a:t>Set up teams to address each area: ranging, DDR, DTPL, ALO, CHO, etc.</a:t>
            </a:r>
          </a:p>
          <a:p>
            <a:r>
              <a:rPr lang="en-US" dirty="0">
                <a:latin typeface="Arial" charset="0"/>
              </a:rPr>
              <a:t>Work with existing TGs to coordinate efforts</a:t>
            </a:r>
          </a:p>
        </p:txBody>
      </p:sp>
      <p:sp>
        <p:nvSpPr>
          <p:cNvPr id="2765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76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76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60B73B2-7D09-FD45-9EEF-79F6A23EEA5B}" type="slidenum">
              <a:rPr lang="en-US"/>
              <a:pPr/>
              <a:t>17</a:t>
            </a:fld>
            <a:endParaRPr 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10F06C-494E-6C4E-93D5-D948CB693150}" type="slidenum">
              <a:rPr lang="en-US"/>
              <a:pPr/>
              <a:t>18</a:t>
            </a:fld>
            <a:endParaRPr lang="en-US"/>
          </a:p>
        </p:txBody>
      </p:sp>
      <p:sp>
        <p:nvSpPr>
          <p:cNvPr id="28676" name="Rectangle 2"/>
          <p:cNvSpPr>
            <a:spLocks noGrp="1" noChangeArrowheads="1"/>
          </p:cNvSpPr>
          <p:nvPr>
            <p:ph type="title"/>
          </p:nvPr>
        </p:nvSpPr>
        <p:spPr/>
        <p:txBody>
          <a:bodyPr/>
          <a:lstStyle/>
          <a:p>
            <a:r>
              <a:rPr lang="en-US" sz="3200" dirty="0" smtClean="0">
                <a:latin typeface="Times New Roman" charset="0"/>
              </a:rPr>
              <a:t>Proposed TG4r </a:t>
            </a:r>
            <a:r>
              <a:rPr lang="en-US" sz="3200" dirty="0">
                <a:latin typeface="Times New Roman" charset="0"/>
              </a:rPr>
              <a:t>PAR Modified Scope</a:t>
            </a:r>
          </a:p>
        </p:txBody>
      </p:sp>
      <p:sp>
        <p:nvSpPr>
          <p:cNvPr id="17414" name="Rectangle 3"/>
          <p:cNvSpPr>
            <a:spLocks noGrp="1" noChangeArrowheads="1"/>
          </p:cNvSpPr>
          <p:nvPr>
            <p:ph type="body" idx="1"/>
          </p:nvPr>
        </p:nvSpPr>
        <p:spPr>
          <a:xfrm>
            <a:off x="152400" y="1524000"/>
            <a:ext cx="8839200" cy="4572000"/>
          </a:xfrm>
          <a:extLst/>
        </p:spPr>
        <p:txBody>
          <a:bodyPr/>
          <a:lstStyle/>
          <a:p>
            <a:pPr marL="0" indent="0">
              <a:buFontTx/>
              <a:buNone/>
              <a:defRPr/>
            </a:pPr>
            <a:r>
              <a:rPr lang="en-US" sz="2400" dirty="0"/>
              <a:t>This amendment integrates wireless </a:t>
            </a:r>
            <a:r>
              <a:rPr lang="en-US" sz="2400" strike="sngStrike" dirty="0">
                <a:solidFill>
                  <a:srgbClr val="FF0000"/>
                </a:solidFill>
              </a:rPr>
              <a:t>ranging</a:t>
            </a:r>
            <a:r>
              <a:rPr lang="en-US" sz="2400" dirty="0"/>
              <a:t> techniques and </a:t>
            </a:r>
            <a:r>
              <a:rPr lang="en-US" sz="2400" dirty="0" smtClean="0"/>
              <a:t>technologies </a:t>
            </a:r>
            <a:r>
              <a:rPr lang="en-US" sz="2400" dirty="0" smtClean="0">
                <a:solidFill>
                  <a:srgbClr val="0000FF"/>
                </a:solidFill>
              </a:rPr>
              <a:t>for ranging, dynamic data rates, dynamic transmit power selection, asymmetric link operation, and time scheduled channel hopping (TSCH)</a:t>
            </a:r>
            <a:r>
              <a:rPr lang="en-US" sz="2400" dirty="0" smtClean="0"/>
              <a:t>, </a:t>
            </a:r>
            <a:r>
              <a:rPr lang="en-US" sz="2400" strike="sngStrike" dirty="0"/>
              <a:t>including those existing within </a:t>
            </a:r>
            <a:r>
              <a:rPr lang="en-US" sz="2400" strike="sngStrike" dirty="0" smtClean="0"/>
              <a:t>IEEE 802.15.4 </a:t>
            </a:r>
            <a:r>
              <a:rPr lang="en-US" sz="2400" strike="sngStrike" dirty="0"/>
              <a:t>and new to IEEE 802.15.4, </a:t>
            </a:r>
            <a:r>
              <a:rPr lang="en-US" sz="2400" dirty="0"/>
              <a:t>into </a:t>
            </a:r>
            <a:r>
              <a:rPr lang="en-US" sz="2400" strike="sngStrike" dirty="0"/>
              <a:t>a</a:t>
            </a:r>
            <a:r>
              <a:rPr lang="en-US" sz="2400" dirty="0"/>
              <a:t> </a:t>
            </a:r>
            <a:r>
              <a:rPr lang="en-US" sz="2400" dirty="0">
                <a:solidFill>
                  <a:srgbClr val="FF0000"/>
                </a:solidFill>
              </a:rPr>
              <a:t>consistent, standardized </a:t>
            </a:r>
            <a:r>
              <a:rPr lang="en-US" sz="2400" dirty="0" smtClean="0">
                <a:solidFill>
                  <a:srgbClr val="FF0000"/>
                </a:solidFill>
              </a:rPr>
              <a:t>method</a:t>
            </a:r>
            <a:r>
              <a:rPr lang="en-US" sz="2400" dirty="0" smtClean="0">
                <a:solidFill>
                  <a:srgbClr val="0000FF"/>
                </a:solidFill>
              </a:rPr>
              <a:t>s </a:t>
            </a:r>
            <a:r>
              <a:rPr lang="en-US" sz="2400" dirty="0" smtClean="0"/>
              <a:t>addressing </a:t>
            </a:r>
            <a:r>
              <a:rPr lang="en-US" sz="2400" dirty="0"/>
              <a:t>the needs of a wide range of applications and PHYs </a:t>
            </a:r>
            <a:r>
              <a:rPr lang="en-US" sz="2400" dirty="0" smtClean="0"/>
              <a:t>and enabling </a:t>
            </a:r>
            <a:r>
              <a:rPr lang="en-US" sz="2400" dirty="0"/>
              <a:t>the interoperability of devices by different vendors using </a:t>
            </a:r>
            <a:r>
              <a:rPr lang="en-US" sz="2400" dirty="0" smtClean="0"/>
              <a:t>th</a:t>
            </a:r>
            <a:r>
              <a:rPr lang="en-US" sz="2400" strike="sngStrike" dirty="0" smtClean="0"/>
              <a:t>is</a:t>
            </a:r>
            <a:r>
              <a:rPr lang="en-US" sz="2400" dirty="0" smtClean="0">
                <a:solidFill>
                  <a:srgbClr val="0000FF"/>
                </a:solidFill>
              </a:rPr>
              <a:t>ese </a:t>
            </a:r>
            <a:r>
              <a:rPr lang="en-US" sz="2400" dirty="0" smtClean="0"/>
              <a:t> method</a:t>
            </a:r>
            <a:r>
              <a:rPr lang="en-US" sz="2400" dirty="0" smtClean="0">
                <a:solidFill>
                  <a:srgbClr val="0000FF"/>
                </a:solidFill>
              </a:rPr>
              <a:t>s</a:t>
            </a:r>
            <a:r>
              <a:rPr lang="en-US" sz="2400" dirty="0" smtClean="0"/>
              <a:t>. </a:t>
            </a:r>
            <a:r>
              <a:rPr lang="en-US" sz="2400" dirty="0"/>
              <a:t>Additionally, the amendment defines necessary MAC and PHY extensions which enable common radio based </a:t>
            </a:r>
            <a:r>
              <a:rPr lang="en-US" sz="2400" dirty="0" smtClean="0">
                <a:solidFill>
                  <a:srgbClr val="0000FF"/>
                </a:solidFill>
              </a:rPr>
              <a:t>operations such as </a:t>
            </a:r>
            <a:r>
              <a:rPr lang="en-US" sz="2400" dirty="0" smtClean="0"/>
              <a:t>distance </a:t>
            </a:r>
            <a:r>
              <a:rPr lang="en-US" sz="2400" dirty="0"/>
              <a:t>measurements.</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10F06C-494E-6C4E-93D5-D948CB693150}" type="slidenum">
              <a:rPr lang="en-US"/>
              <a:pPr/>
              <a:t>19</a:t>
            </a:fld>
            <a:endParaRPr lang="en-US"/>
          </a:p>
        </p:txBody>
      </p:sp>
      <p:sp>
        <p:nvSpPr>
          <p:cNvPr id="28676" name="Rectangle 2"/>
          <p:cNvSpPr>
            <a:spLocks noGrp="1" noChangeArrowheads="1"/>
          </p:cNvSpPr>
          <p:nvPr>
            <p:ph type="title"/>
          </p:nvPr>
        </p:nvSpPr>
        <p:spPr/>
        <p:txBody>
          <a:bodyPr/>
          <a:lstStyle/>
          <a:p>
            <a:r>
              <a:rPr lang="en-US" dirty="0" smtClean="0">
                <a:latin typeface="Times New Roman" charset="0"/>
              </a:rPr>
              <a:t>CSD</a:t>
            </a:r>
            <a:endParaRPr lang="en-US" dirty="0">
              <a:latin typeface="Times New Roman" charset="0"/>
            </a:endParaRPr>
          </a:p>
        </p:txBody>
      </p:sp>
      <p:sp>
        <p:nvSpPr>
          <p:cNvPr id="17414" name="Rectangle 3"/>
          <p:cNvSpPr>
            <a:spLocks noGrp="1" noChangeArrowheads="1"/>
          </p:cNvSpPr>
          <p:nvPr>
            <p:ph type="body" idx="1"/>
          </p:nvPr>
        </p:nvSpPr>
        <p:spPr>
          <a:xfrm>
            <a:off x="152400" y="1524000"/>
            <a:ext cx="8839200" cy="4572000"/>
          </a:xfrm>
          <a:extLst/>
        </p:spPr>
        <p:txBody>
          <a:bodyPr/>
          <a:lstStyle/>
          <a:p>
            <a:pPr>
              <a:buFont typeface="Wingdings" charset="2"/>
              <a:buChar char="q"/>
              <a:defRPr/>
            </a:pPr>
            <a:r>
              <a:rPr lang="en-US" sz="2800" dirty="0" smtClean="0"/>
              <a:t>The CSD would also have to be modified as appropriate</a:t>
            </a:r>
            <a:endParaRPr lang="en-US" sz="2800" dirty="0"/>
          </a:p>
        </p:txBody>
      </p:sp>
    </p:spTree>
    <p:extLst>
      <p:ext uri="{BB962C8B-B14F-4D97-AF65-F5344CB8AC3E}">
        <p14:creationId xmlns:p14="http://schemas.microsoft.com/office/powerpoint/2010/main" val="214609348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TG4r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55600" y="1295400"/>
            <a:ext cx="8763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Wednesday 11 </a:t>
            </a:r>
            <a:r>
              <a:rPr lang="en-US" sz="2800" b="1" dirty="0" smtClean="0"/>
              <a:t>March, 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Discussion on expanding the scope of TG4r’s PAR</a:t>
            </a:r>
            <a:endParaRPr lang="en-US" sz="2800" dirty="0" smtClean="0">
              <a:solidFill>
                <a:srgbClr val="000000"/>
              </a:solidFill>
              <a:latin typeface="+mj-lt"/>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atin typeface="Times New Roman" charset="0"/>
              </a:rPr>
              <a:t>Conference Call</a:t>
            </a:r>
          </a:p>
        </p:txBody>
      </p:sp>
      <p:sp>
        <p:nvSpPr>
          <p:cNvPr id="30722" name="Content Placeholder 2"/>
          <p:cNvSpPr>
            <a:spLocks noGrp="1"/>
          </p:cNvSpPr>
          <p:nvPr>
            <p:ph idx="1"/>
          </p:nvPr>
        </p:nvSpPr>
        <p:spPr/>
        <p:txBody>
          <a:bodyPr/>
          <a:lstStyle/>
          <a:p>
            <a:r>
              <a:rPr lang="en-US">
                <a:latin typeface="Arial" charset="0"/>
              </a:rPr>
              <a:t>Thursday, 16 April at 16:00 BST</a:t>
            </a:r>
          </a:p>
        </p:txBody>
      </p:sp>
      <p:sp>
        <p:nvSpPr>
          <p:cNvPr id="3072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3072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3072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D4649EB-4F0A-BD41-A76B-CD8B7C4A391B}" type="slidenum">
              <a:rPr lang="en-US"/>
              <a:pPr/>
              <a:t>20</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4572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685800" y="457200"/>
            <a:ext cx="7772400" cy="1066800"/>
          </a:xfrm>
        </p:spPr>
        <p:txBody>
          <a:bodyPr/>
          <a:lstStyle/>
          <a:p>
            <a:r>
              <a:rPr lang="en-US" sz="4000" b="1">
                <a:latin typeface="Times New Roman" charset="0"/>
              </a:rPr>
              <a:t>Historical Perspective</a:t>
            </a:r>
          </a:p>
        </p:txBody>
      </p:sp>
      <p:sp>
        <p:nvSpPr>
          <p:cNvPr id="17410" name="Content Placeholder 2"/>
          <p:cNvSpPr>
            <a:spLocks noGrp="1"/>
          </p:cNvSpPr>
          <p:nvPr>
            <p:ph idx="1"/>
          </p:nvPr>
        </p:nvSpPr>
        <p:spPr>
          <a:xfrm>
            <a:off x="381000" y="1600200"/>
            <a:ext cx="8534400" cy="4648200"/>
          </a:xfrm>
        </p:spPr>
        <p:txBody>
          <a:bodyPr/>
          <a:lstStyle/>
          <a:p>
            <a:r>
              <a:rPr lang="en-US">
                <a:latin typeface="Arial" charset="0"/>
              </a:rPr>
              <a:t>IEEE Std. 802.15.4 has been amended many times with minimal PHY changes necessary to address new markets or market changes</a:t>
            </a:r>
          </a:p>
          <a:p>
            <a:r>
              <a:rPr lang="en-US">
                <a:latin typeface="Arial" charset="0"/>
              </a:rPr>
              <a:t>Typically, each PHY amendment added only those MAC changes necessary to implement that PHY, in other words it seldom anticipated making those MAC changes applicable to other PHYs</a:t>
            </a:r>
          </a:p>
        </p:txBody>
      </p:sp>
      <p:sp>
        <p:nvSpPr>
          <p:cNvPr id="1741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174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54CB04-A191-214B-A876-BD55B5C6FA9B}" type="slidenum">
              <a:rPr lang="en-US"/>
              <a:pP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457200"/>
            <a:ext cx="7772400" cy="1066800"/>
          </a:xfrm>
        </p:spPr>
        <p:txBody>
          <a:bodyPr/>
          <a:lstStyle/>
          <a:p>
            <a:r>
              <a:rPr lang="en-US" sz="4000" b="1">
                <a:latin typeface="Times New Roman" charset="0"/>
              </a:rPr>
              <a:t>Historical Perspective (cont’d)</a:t>
            </a:r>
          </a:p>
        </p:txBody>
      </p:sp>
      <p:sp>
        <p:nvSpPr>
          <p:cNvPr id="18434" name="Content Placeholder 2"/>
          <p:cNvSpPr>
            <a:spLocks noGrp="1"/>
          </p:cNvSpPr>
          <p:nvPr>
            <p:ph idx="1"/>
          </p:nvPr>
        </p:nvSpPr>
        <p:spPr>
          <a:xfrm>
            <a:off x="381000" y="1600200"/>
            <a:ext cx="8534400" cy="4648200"/>
          </a:xfrm>
        </p:spPr>
        <p:txBody>
          <a:bodyPr/>
          <a:lstStyle/>
          <a:p>
            <a:r>
              <a:rPr lang="en-US">
                <a:latin typeface="Arial" charset="0"/>
              </a:rPr>
              <a:t>The current IEEE Std. 802.15.4 is now confusing to the reader as to which MAC operations are compatible with which PHYs </a:t>
            </a:r>
          </a:p>
          <a:p>
            <a:r>
              <a:rPr lang="en-US">
                <a:latin typeface="Arial" charset="0"/>
              </a:rPr>
              <a:t>Need exists for consistent, standardized methods to apply specific MAC operations to all or almost all PHYs</a:t>
            </a:r>
          </a:p>
          <a:p>
            <a:pPr lvl="1"/>
            <a:r>
              <a:rPr lang="en-US">
                <a:latin typeface="Arial" charset="0"/>
                <a:ea typeface="ＭＳ Ｐゴシック" charset="0"/>
              </a:rPr>
              <a:t>This would allow the high layer to specify the MAC automatic operation, e.g. a default?</a:t>
            </a:r>
          </a:p>
          <a:p>
            <a:endParaRPr lang="en-US">
              <a:latin typeface="Arial" charset="0"/>
            </a:endParaRP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2015&gt;</a:t>
            </a: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 &gt;, &lt;Kinney Consulting&gt;</a:t>
            </a:r>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BAEED2-6F71-E745-89CB-D1051FEF1426}" type="slidenum">
              <a:rPr lang="en-US"/>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30835</TotalTime>
  <Words>1812</Words>
  <Application>Microsoft Macintosh PowerPoint</Application>
  <PresentationFormat>On-screen Show (4:3)</PresentationFormat>
  <Paragraphs>236</Paragraphs>
  <Slides>20</Slides>
  <Notes>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TG4r Meeting Goals</vt:lpstr>
      <vt:lpstr>Instructions for the WG Chair</vt:lpstr>
      <vt:lpstr>Participants, Patents, and Duty to Inform</vt:lpstr>
      <vt:lpstr>Patent Related Links</vt:lpstr>
      <vt:lpstr>Call for Potentially Essential Patents</vt:lpstr>
      <vt:lpstr>Other Guidelines for IEEE WG Meetings</vt:lpstr>
      <vt:lpstr>Historical Perspective</vt:lpstr>
      <vt:lpstr>Historical Perspective (cont’d)</vt:lpstr>
      <vt:lpstr>Current TG4r PAR Scope</vt:lpstr>
      <vt:lpstr>Other Modes/Operations  with Similar Needs</vt:lpstr>
      <vt:lpstr>Dynamic Data Rate (DDR) Selection</vt:lpstr>
      <vt:lpstr>Dynamic Transmit Power Levels (DTPL)</vt:lpstr>
      <vt:lpstr>Asymmetric Link Operation</vt:lpstr>
      <vt:lpstr>Channel Hopping Operation</vt:lpstr>
      <vt:lpstr>Backward Compatibility</vt:lpstr>
      <vt:lpstr>Proposal to Go Forward</vt:lpstr>
      <vt:lpstr>Proposed TG4r PAR Modified Scope</vt:lpstr>
      <vt:lpstr>CSD</vt:lpstr>
      <vt:lpstr>Conference Call</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Berlin</dc:title>
  <dc:subject>IEEE 802.15 &lt;TG4r Opening/Closing Report&gt;</dc:subject>
  <dc:creator>Pat Kinney</dc:creator>
  <cp:keywords/>
  <dc:description>&lt;15-10-0025-00-00IG6t&gt;</dc:description>
  <cp:lastModifiedBy>Pat Kinney</cp:lastModifiedBy>
  <cp:revision>575</cp:revision>
  <cp:lastPrinted>1998-02-10T13:28:06Z</cp:lastPrinted>
  <dcterms:created xsi:type="dcterms:W3CDTF">2009-07-12T16:25:16Z</dcterms:created>
  <dcterms:modified xsi:type="dcterms:W3CDTF">2015-03-13T11:17:15Z</dcterms:modified>
  <cp:category/>
</cp:coreProperties>
</file>