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267" r:id="rId3"/>
    <p:sldId id="268" r:id="rId4"/>
    <p:sldId id="272" r:id="rId5"/>
    <p:sldId id="269" r:id="rId6"/>
    <p:sldId id="265" r:id="rId7"/>
    <p:sldId id="266" r:id="rId8"/>
    <p:sldId id="280" r:id="rId9"/>
    <p:sldId id="264" r:id="rId10"/>
    <p:sldId id="274" r:id="rId11"/>
    <p:sldId id="271" r:id="rId12"/>
    <p:sldId id="281" r:id="rId13"/>
    <p:sldId id="282" r:id="rId14"/>
    <p:sldId id="277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69" autoAdjust="0"/>
    <p:restoredTop sz="94643" autoAdjust="0"/>
  </p:normalViewPr>
  <p:slideViewPr>
    <p:cSldViewPr>
      <p:cViewPr varScale="1">
        <p:scale>
          <a:sx n="89" d="100"/>
          <a:sy n="89" d="100"/>
        </p:scale>
        <p:origin x="-540" y="-10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51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0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0639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85C81B4-2E42-4BE6-A27A-A124F41F5A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89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6C81055-1A83-4075-A675-A568E451B1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7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284D7586-B74A-4CF7-8FC0-B06F8E9D3A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09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A3EE2A6-6E22-4096-B1DA-4F07284DCB3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9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8A40EFA5-83AE-4B89-BD36-1745402096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87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7A0460C-600D-4A5D-A691-47404830D9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18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2ED0222-FB5C-4EDC-8038-65F6907E08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26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F200ADC-84F1-4FCA-974B-7BAF05FA04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572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BD165CD-70AD-44BC-AD4C-A0FE8AA476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30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6D0FB87-BFFB-477E-BE6E-C64BAC3915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0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AAADBF2-D11B-4289-9386-655A951AED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39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64E424D-D615-4D95-94EE-DDBD794298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11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81000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E1F9B18-233B-4F46-8FC7-A29F200078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39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15-15-0268-01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Slide </a:t>
            </a:r>
            <a:fld id="{B2758BA8-3B98-40EB-A9A7-EAEE83DA45D2}" type="slidenum"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802.15-15-0256-00-0000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-1562100" y="355600"/>
            <a:ext cx="3124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March  2015</a:t>
            </a:r>
          </a:p>
        </p:txBody>
      </p:sp>
    </p:spTree>
    <p:extLst>
      <p:ext uri="{BB962C8B-B14F-4D97-AF65-F5344CB8AC3E}">
        <p14:creationId xmlns:p14="http://schemas.microsoft.com/office/powerpoint/2010/main" val="90209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4/15-14-0644-03-004q-p802-15-4q-comment-entry-form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039-05-004q-p802-15-4q-lb100-comment-entry-form-combined.xls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194-00-004q-lb101-comment-entry-form-combined.xls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4/15-14-0423-43-0mag-p802-15-4rev-consolidated-comment-entry-form.xls" TargetMode="Externa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229-03-003e-par-csd-comments-resolution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229-03-003e-par-csd-comments-resolution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5/15-15-0229-03-003e-par-csd-comments-resolutions.docx" TargetMode="External"/><Relationship Id="rId2" Type="http://schemas.openxmlformats.org/officeDocument/2006/relationships/hyperlink" Target="https://mentor.ieee.org/802.15/dcn/14/15-14-0715-05-003e-sg3e-draft-pa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5/dcn/14/15-14-0716-07-003e-sg3e-draft-csd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25787"/>
            <a:ext cx="7770813" cy="1065213"/>
          </a:xfrm>
        </p:spPr>
        <p:txBody>
          <a:bodyPr/>
          <a:lstStyle/>
          <a:p>
            <a:r>
              <a:rPr lang="en-US" dirty="0" smtClean="0"/>
              <a:t>802.15 Motions</a:t>
            </a:r>
            <a:br>
              <a:rPr lang="en-US" dirty="0" smtClean="0"/>
            </a:br>
            <a:r>
              <a:rPr lang="en-US" dirty="0" smtClean="0"/>
              <a:t>Closing EC Meeting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802 Plenary Meeting</a:t>
            </a:r>
            <a:br>
              <a:rPr lang="en-US" dirty="0" smtClean="0"/>
            </a:br>
            <a:r>
              <a:rPr lang="en-US" dirty="0" err="1" smtClean="0"/>
              <a:t>Estrel</a:t>
            </a:r>
            <a:r>
              <a:rPr lang="en-US" dirty="0" smtClean="0"/>
              <a:t> Hotel &amp; Convention Center</a:t>
            </a:r>
            <a:br>
              <a:rPr lang="en-US" dirty="0" smtClean="0"/>
            </a:br>
            <a:r>
              <a:rPr lang="en-US" dirty="0" smtClean="0"/>
              <a:t>Berlin, Germany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March 13, 2015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10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Initial Ballot closed 17 October 2014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86 responses (84.3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75 yes, 12 no (85.31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6 abstain (6.98% abstain ratio)</a:t>
            </a:r>
          </a:p>
          <a:p>
            <a:pPr>
              <a:lnSpc>
                <a:spcPct val="80000"/>
              </a:lnSpc>
            </a:pPr>
            <a:endParaRPr lang="en-US" sz="2800" b="0" dirty="0" smtClean="0"/>
          </a:p>
          <a:p>
            <a:pPr marL="0" indent="0">
              <a:lnSpc>
                <a:spcPct val="80000"/>
              </a:lnSpc>
            </a:pPr>
            <a:r>
              <a:rPr lang="en-US" sz="2800" b="0" dirty="0" smtClean="0"/>
              <a:t>301 </a:t>
            </a:r>
            <a:r>
              <a:rPr lang="en-US" sz="2800" b="0" dirty="0"/>
              <a:t>total comments received, 195 “Must Be Satisfied” (62 accepted, 62 rejected, 71 revised</a:t>
            </a:r>
            <a:r>
              <a:rPr lang="en-US" sz="3400" dirty="0" smtClean="0"/>
              <a:t>)</a:t>
            </a:r>
          </a:p>
          <a:p>
            <a:pPr marL="0" indent="0">
              <a:lnSpc>
                <a:spcPct val="80000"/>
              </a:lnSpc>
            </a:pP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>
                <a:hlinkClick r:id="rId2"/>
              </a:rPr>
              <a:t>https://mentor.ieee.org/802.15/dcn/14/15-14-0644-03-004q-p802-15-4q-comment-entry-form.xlsx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857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563" lvl="2" indent="0">
              <a:lnSpc>
                <a:spcPct val="80000"/>
              </a:lnSpc>
            </a:pPr>
            <a:r>
              <a:rPr lang="en-US" sz="2800" b="1" dirty="0" smtClean="0"/>
              <a:t>Recirculation </a:t>
            </a:r>
            <a:r>
              <a:rPr lang="en-US" sz="2800" b="1" dirty="0"/>
              <a:t>Ballot 1 </a:t>
            </a:r>
            <a:r>
              <a:rPr lang="en-US" sz="2800" b="1" dirty="0" smtClean="0"/>
              <a:t>-closed </a:t>
            </a:r>
            <a:r>
              <a:rPr lang="en-US" sz="2800" b="1" dirty="0"/>
              <a:t>10 January,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Vote results (pool of 102 voters)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/>
              <a:t>91 responses (89.22% response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/>
              <a:t>72 yes, 13 no (84.71% approval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/>
              <a:t>6 abstain (6.59% abstain ratio</a:t>
            </a:r>
            <a:r>
              <a:rPr lang="en-US" sz="2600" dirty="0" smtClean="0"/>
              <a:t>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600" dirty="0"/>
          </a:p>
          <a:p>
            <a:pPr marL="114300" indent="0">
              <a:lnSpc>
                <a:spcPct val="80000"/>
              </a:lnSpc>
            </a:pPr>
            <a:r>
              <a:rPr lang="en-US" sz="2800" b="0" dirty="0"/>
              <a:t>120 total comments received, 104 “Must Be </a:t>
            </a:r>
            <a:r>
              <a:rPr lang="en-US" sz="2800" b="0" dirty="0" smtClean="0"/>
              <a:t>Satisfied</a:t>
            </a:r>
            <a:r>
              <a:rPr lang="en-US" sz="2800" b="0" dirty="0"/>
              <a:t>” (48 accepted, 34 rejected, 22 revised</a:t>
            </a:r>
            <a:r>
              <a:rPr lang="en-US" sz="2800" b="0" dirty="0" smtClean="0"/>
              <a:t>)</a:t>
            </a:r>
          </a:p>
          <a:p>
            <a:pPr marL="114300" indent="0">
              <a:lnSpc>
                <a:spcPct val="80000"/>
              </a:lnSpc>
            </a:pPr>
            <a:r>
              <a:rPr lang="en-US" sz="1200" dirty="0">
                <a:hlinkClick r:id="rId2"/>
              </a:rPr>
              <a:t>https://mentor.ieee.org/802.15/dcn/15/15-15-0039-05-004q-p802-15-4q-lb100-comment-entry-form-combined.xlsx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dirty="0"/>
          </a:p>
          <a:p>
            <a:pPr marL="114300" indent="0">
              <a:lnSpc>
                <a:spcPct val="80000"/>
              </a:lnSpc>
            </a:pP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56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lvl="2" indent="-342900">
              <a:lnSpc>
                <a:spcPct val="80000"/>
              </a:lnSpc>
            </a:pPr>
            <a:r>
              <a:rPr lang="en-US" sz="2800" b="1" dirty="0"/>
              <a:t>Recirculation Ballot 2 closed 5 March,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94 responses (92.16%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77 yes, 11 no (87.5%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6 abstain (6.38% abstain ratio)</a:t>
            </a:r>
          </a:p>
          <a:p>
            <a:pPr marL="0" indent="0">
              <a:lnSpc>
                <a:spcPct val="80000"/>
              </a:lnSpc>
            </a:pPr>
            <a:r>
              <a:rPr lang="en-US" sz="2800" b="0" dirty="0"/>
              <a:t>216 total comments received, 171 “Must Be Satisfied” (107 accepted, 1 rejected, 13 revised, 50 pending)</a:t>
            </a:r>
          </a:p>
          <a:p>
            <a:pPr marL="0" indent="0"/>
            <a:r>
              <a:rPr lang="en-US" sz="1600" dirty="0" smtClean="0"/>
              <a:t>Based on the resolutions to date, we have one NO voter representing 83 comments who is willing to vote YES. That will bring us to 88 must be </a:t>
            </a:r>
            <a:r>
              <a:rPr lang="en-US" sz="1600" dirty="0" err="1" smtClean="0"/>
              <a:t>satisfieds</a:t>
            </a:r>
            <a:r>
              <a:rPr lang="en-US" sz="1600" dirty="0" smtClean="0"/>
              <a:t>, 1 reject,13 revised, and 50 pending (of which we anticipate ~40 to be accepted or revised)</a:t>
            </a:r>
            <a:endParaRPr lang="en-US" sz="1600" dirty="0"/>
          </a:p>
          <a:p>
            <a:pPr marL="0" indent="0"/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://mentor.ieee.org/802.15/dcn/15/15-15-0194-00-004q-lb101-comment-entry-form-combined.xlsx</a:t>
            </a:r>
            <a:r>
              <a:rPr lang="en-US" sz="1200" dirty="0"/>
              <a:t/>
            </a:r>
            <a:br>
              <a:rPr lang="en-US" sz="1200" dirty="0"/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586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5213"/>
          </a:xfrm>
        </p:spPr>
        <p:txBody>
          <a:bodyPr/>
          <a:lstStyle/>
          <a:p>
            <a:r>
              <a:rPr lang="en-US" dirty="0" smtClean="0"/>
              <a:t>Conditional </a:t>
            </a:r>
            <a:r>
              <a:rPr lang="en-US" dirty="0"/>
              <a:t>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Next Steps: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expected remaining unsatisfied comments supporting no votes are expect to fall into a small number (4-5) similar categories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Would like to request approval via EC ballot once we have achieved unconditional approval status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Expect this to be by the Vancouver Interim this May</a:t>
            </a: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897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>
          <a:xfrm>
            <a:off x="673100" y="2730500"/>
            <a:ext cx="7772400" cy="1066800"/>
          </a:xfrm>
        </p:spPr>
        <p:txBody>
          <a:bodyPr/>
          <a:lstStyle/>
          <a:p>
            <a:r>
              <a:rPr lang="en-US" smtClean="0"/>
              <a:t>802.15.4 Revision Conditional Approval to Start Sponsor Ballot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000000"/>
                </a:solidFill>
              </a:rPr>
              <a:t>Bob </a:t>
            </a:r>
            <a:r>
              <a:rPr lang="en-US" sz="1200" dirty="0" err="1">
                <a:solidFill>
                  <a:srgbClr val="000000"/>
                </a:solidFill>
              </a:rPr>
              <a:t>Heile</a:t>
            </a:r>
            <a:r>
              <a:rPr lang="en-US" sz="1200" dirty="0">
                <a:solidFill>
                  <a:srgbClr val="000000"/>
                </a:solidFill>
              </a:rPr>
              <a:t>, </a:t>
            </a:r>
            <a:r>
              <a:rPr lang="en-US" sz="1200" dirty="0" err="1">
                <a:solidFill>
                  <a:srgbClr val="000000"/>
                </a:solidFill>
              </a:rPr>
              <a:t>ZigBee</a:t>
            </a:r>
            <a:r>
              <a:rPr lang="en-US" sz="1200" dirty="0">
                <a:solidFill>
                  <a:srgbClr val="000000"/>
                </a:solidFill>
              </a:rPr>
              <a:t> Alliance</a:t>
            </a: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ECFA9AD-8623-4F24-B9C4-F8F21AF8BC22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8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8655"/>
            <a:ext cx="7772400" cy="762000"/>
          </a:xfrm>
        </p:spPr>
        <p:txBody>
          <a:bodyPr/>
          <a:lstStyle/>
          <a:p>
            <a:r>
              <a:rPr lang="en-US" b="1" dirty="0" smtClean="0"/>
              <a:t>802.15.4 Revision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89255"/>
            <a:ext cx="8323263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ea typeface="MS PGothic" charset="0"/>
                <a:cs typeface="Calibri" charset="0"/>
              </a:rPr>
              <a:t>Revision PAR approved by EC 19 </a:t>
            </a:r>
            <a:r>
              <a:rPr lang="en-US" dirty="0">
                <a:ea typeface="MS PGothic" charset="0"/>
                <a:cs typeface="Calibri" charset="0"/>
              </a:rPr>
              <a:t>July </a:t>
            </a:r>
            <a:r>
              <a:rPr lang="en-US" dirty="0" smtClean="0">
                <a:ea typeface="MS PGothic" charset="0"/>
                <a:cs typeface="Calibri" charset="0"/>
              </a:rPr>
              <a:t>2013</a:t>
            </a:r>
            <a:endParaRPr lang="en-US" dirty="0">
              <a:ea typeface="MS PGothic" charset="0"/>
              <a:cs typeface="Calibri" charset="0"/>
            </a:endParaRP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submitted under the 48 hour rule, no CSD</a:t>
            </a: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need was to roll up the 5 completed 15.4 amendments and correct known errors</a:t>
            </a: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approved by NesCom on 21 October 2013</a:t>
            </a:r>
          </a:p>
          <a:p>
            <a:pPr>
              <a:defRPr/>
            </a:pPr>
            <a:endParaRPr lang="en-US" sz="2400" dirty="0">
              <a:ea typeface="MS PGothic" charset="0"/>
            </a:endParaRPr>
          </a:p>
          <a:p>
            <a:pPr marL="0" indent="0">
              <a:buFontTx/>
              <a:buNone/>
              <a:defRPr/>
            </a:pPr>
            <a:r>
              <a:rPr lang="en-US" dirty="0" smtClean="0">
                <a:ea typeface="MS PGothic" charset="0"/>
              </a:rPr>
              <a:t>Revision draft (DF5)</a:t>
            </a:r>
          </a:p>
          <a:p>
            <a:pPr>
              <a:buFont typeface="Arial"/>
              <a:buChar char="•"/>
              <a:defRPr/>
            </a:pPr>
            <a:r>
              <a:rPr lang="en-US" sz="2400" dirty="0" smtClean="0">
                <a:ea typeface="MS PGothic" charset="0"/>
              </a:rPr>
              <a:t>7 approved 15.4 amendments were rolled into the draft</a:t>
            </a:r>
          </a:p>
          <a:p>
            <a:pPr>
              <a:buFont typeface="Arial"/>
              <a:buChar char="•"/>
              <a:defRPr/>
            </a:pPr>
            <a:r>
              <a:rPr lang="en-US" sz="2400" dirty="0" smtClean="0">
                <a:ea typeface="MS PGothic" charset="0"/>
              </a:rPr>
              <a:t>Numerous errors were corrected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4F58928-0679-467B-90BC-3B982B5FF016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8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0859"/>
            <a:ext cx="7772400" cy="762000"/>
          </a:xfrm>
        </p:spPr>
        <p:txBody>
          <a:bodyPr/>
          <a:lstStyle/>
          <a:p>
            <a:r>
              <a:rPr lang="en-US" b="1" smtClean="0"/>
              <a:t>802.15.4 Revision Letter Ballot History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43493"/>
            <a:ext cx="8323263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Initial Letter Ballot closed  14 July 2014</a:t>
            </a:r>
          </a:p>
          <a:p>
            <a:pPr marL="347663" indent="-347663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Vote Results (pool of 121  voters)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86 Responses (71%)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65 Yes, 17 no  (79% approval ratio)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4 Abstain (5%)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Ballot passes</a:t>
            </a:r>
          </a:p>
          <a:p>
            <a:pPr marL="747713" lvl="1" indent="-347663">
              <a:lnSpc>
                <a:spcPct val="90000"/>
              </a:lnSpc>
            </a:pPr>
            <a:endParaRPr lang="en-US" sz="2400" dirty="0" smtClean="0">
              <a:latin typeface="Calibri" pitchFamily="34" charset="0"/>
            </a:endParaRPr>
          </a:p>
          <a:p>
            <a:pPr marL="347663" indent="-347663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863 comments from 24 commenters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461 Must Be Satisfied (175 accepted, 82 rejected, 148 revised)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A278B92-7E25-4789-8095-5A8E23246813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55506" y="1547872"/>
            <a:ext cx="8229600" cy="5105400"/>
          </a:xfrm>
          <a:prstGeom prst="rect">
            <a:avLst/>
          </a:prstGeom>
        </p:spPr>
        <p:txBody>
          <a:bodyPr/>
          <a:lstStyle/>
          <a:p>
            <a:pPr marL="347663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sz="2800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Recirc-1 closed  4 November 2014</a:t>
            </a:r>
          </a:p>
          <a:p>
            <a:pPr marL="347663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Final cumulative vote results (pool of 121  voters)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86 Responses (71% response ratio)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69 Yes, 13 no  (84% approval ratio)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4 Abstain (4% abstain ratio)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Ballot passes</a:t>
            </a:r>
          </a:p>
          <a:p>
            <a:pPr marL="457200" indent="-457200" defTabSz="914400">
              <a:lnSpc>
                <a:spcPct val="90000"/>
              </a:lnSpc>
              <a:buClrTx/>
              <a:buSzTx/>
              <a:buFont typeface="Arial"/>
              <a:buChar char="•"/>
              <a:defRPr/>
            </a:pPr>
            <a:endParaRPr lang="en-US" sz="2800" dirty="0">
              <a:solidFill>
                <a:srgbClr val="000000"/>
              </a:solidFill>
              <a:latin typeface="Calibri" charset="0"/>
              <a:ea typeface="MS PGothic" charset="0"/>
              <a:cs typeface="Calibri" charset="0"/>
            </a:endParaRPr>
          </a:p>
          <a:p>
            <a:pPr marL="457200" indent="-457200" defTabSz="914400">
              <a:lnSpc>
                <a:spcPct val="90000"/>
              </a:lnSpc>
              <a:buClrTx/>
              <a:buSzTx/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  <a:ea typeface="MS PGothic" charset="0"/>
                <a:cs typeface="Calibri" charset="0"/>
              </a:rPr>
              <a:t>224 comments from 13 commenters</a:t>
            </a:r>
          </a:p>
          <a:p>
            <a:pPr marL="914400" lvl="1" indent="-457200" defTabSz="914400">
              <a:lnSpc>
                <a:spcPct val="90000"/>
              </a:lnSpc>
              <a:buClrTx/>
              <a:buSzTx/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128 Must Be Satisfied (33 accepted, 27 rejected, 68 revised)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84044" y="709672"/>
            <a:ext cx="8272462" cy="76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defTabSz="914400">
              <a:buClrTx/>
              <a:buSzTx/>
              <a:buFontTx/>
              <a:buNone/>
            </a:pPr>
            <a:r>
              <a:rPr lang="en-US" sz="3600" b="1" smtClean="0">
                <a:solidFill>
                  <a:srgbClr val="000000"/>
                </a:solidFill>
              </a:rPr>
              <a:t>802.15.4 Revision Ballot History (cont</a:t>
            </a:r>
            <a:r>
              <a:rPr lang="en-US" altLang="en-US" sz="3600" b="1" smtClean="0">
                <a:solidFill>
                  <a:srgbClr val="000000"/>
                </a:solidFill>
              </a:rPr>
              <a:t>’</a:t>
            </a:r>
            <a:r>
              <a:rPr lang="en-US" sz="3600" b="1" smtClean="0">
                <a:solidFill>
                  <a:srgbClr val="000000"/>
                </a:solidFill>
              </a:rPr>
              <a:t>d)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86400" y="6486430"/>
            <a:ext cx="3124200" cy="18415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150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344988" y="6486430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3AA592F8-1A0E-4124-8AEA-9660CCC5D05C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0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066800"/>
          </a:xfrm>
        </p:spPr>
        <p:txBody>
          <a:bodyPr/>
          <a:lstStyle/>
          <a:p>
            <a:r>
              <a:rPr lang="en-US" sz="3200" b="1" dirty="0" smtClean="0"/>
              <a:t>15.4 Revision Comment from Editorial Coordination Staff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820862"/>
            <a:ext cx="8686800" cy="44624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ja-JP" dirty="0" smtClean="0"/>
          </a:p>
          <a:p>
            <a:pPr marL="1773238" indent="-341313">
              <a:lnSpc>
                <a:spcPct val="80000"/>
              </a:lnSpc>
            </a:pPr>
            <a:r>
              <a:rPr lang="en-US" altLang="ja-JP" dirty="0" smtClean="0"/>
              <a:t>MEC </a:t>
            </a:r>
            <a:r>
              <a:rPr lang="en-US" altLang="ja-JP" dirty="0" smtClean="0"/>
              <a:t>requested</a:t>
            </a:r>
          </a:p>
          <a:p>
            <a:pPr marL="1828800" indent="-396875">
              <a:lnSpc>
                <a:spcPct val="80000"/>
              </a:lnSpc>
            </a:pPr>
            <a:r>
              <a:rPr lang="en-US" altLang="ja-JP" dirty="0" smtClean="0"/>
              <a:t>No response yet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4464050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BAFDF910-124C-4039-B780-6DFD8193E08A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8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8850313" cy="1077912"/>
          </a:xfrm>
        </p:spPr>
        <p:txBody>
          <a:bodyPr/>
          <a:lstStyle/>
          <a:p>
            <a:r>
              <a:rPr lang="en-US" sz="3200" smtClean="0"/>
              <a:t>All Comments Supporting No Votes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9538" y="1293813"/>
            <a:ext cx="8885237" cy="4984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383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Must Be Satisfied</a:t>
            </a:r>
            <a:r>
              <a:rPr lang="ja-JP" altLang="en-US" sz="2800" smtClean="0"/>
              <a:t>”</a:t>
            </a:r>
            <a:r>
              <a:rPr lang="en-US" altLang="ja-JP" sz="2800" smtClean="0"/>
              <a:t>comments from 13 negative voters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288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accepted or revised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95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rejected</a:t>
            </a:r>
            <a:endParaRPr lang="en-US" altLang="ja-JP" smtClean="0"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smtClean="0">
                <a:cs typeface="Calibri" pitchFamily="34" charset="0"/>
              </a:rPr>
              <a:t>9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no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 voters sent emails to SC maintenance chair changing their votes to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yes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, one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no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 voter changed to abstain, resulting in a 95% approval  with 3 remaining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no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 votes </a:t>
            </a:r>
            <a:r>
              <a:rPr lang="en-US" sz="2400" smtClean="0">
                <a:cs typeface="Calibri" pitchFamily="34" charset="0"/>
              </a:rPr>
              <a:t>(2 responding, 1 non-responsive)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11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accepted or revised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18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rejected</a:t>
            </a:r>
            <a:endParaRPr lang="en-US" altLang="ja-JP" smtClean="0"/>
          </a:p>
          <a:p>
            <a:pPr>
              <a:lnSpc>
                <a:spcPct val="80000"/>
              </a:lnSpc>
            </a:pPr>
            <a:r>
              <a:rPr lang="en-US" sz="2800" smtClean="0"/>
              <a:t>Comment Resolution Spreadsheet: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hlinkClick r:id="rId2"/>
              </a:rPr>
              <a:t>15-14-0423-43-p802-15-4rev-consolidated-comment-entry-form</a:t>
            </a:r>
            <a:endParaRPr lang="en-US" sz="20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Motion for the </a:t>
            </a:r>
            <a:r>
              <a:rPr lang="en-US" dirty="0" smtClean="0"/>
              <a:t>contingency (and also 1</a:t>
            </a:r>
            <a:r>
              <a:rPr lang="en-US" baseline="30000" dirty="0" smtClean="0"/>
              <a:t>st)</a:t>
            </a:r>
            <a:r>
              <a:rPr lang="en-US" dirty="0" smtClean="0"/>
              <a:t>  </a:t>
            </a:r>
            <a:r>
              <a:rPr lang="en-US" dirty="0"/>
              <a:t>renewal </a:t>
            </a:r>
            <a:r>
              <a:rPr lang="en-US" dirty="0" smtClean="0"/>
              <a:t>of Study Group for </a:t>
            </a:r>
            <a:r>
              <a:rPr lang="en-US" dirty="0" smtClean="0"/>
              <a:t>High Rate Close Proximity Amendment to 15.3.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Motion </a:t>
            </a:r>
            <a:r>
              <a:rPr lang="en-US" dirty="0" smtClean="0"/>
              <a:t>to forward PAR for </a:t>
            </a:r>
            <a:r>
              <a:rPr lang="en-US" dirty="0" smtClean="0"/>
              <a:t>High Rate Close Proximity </a:t>
            </a:r>
            <a:r>
              <a:rPr lang="en-US" dirty="0" smtClean="0"/>
              <a:t>Amendment </a:t>
            </a:r>
            <a:r>
              <a:rPr lang="en-US" dirty="0" smtClean="0"/>
              <a:t>to </a:t>
            </a:r>
            <a:r>
              <a:rPr lang="en-US" dirty="0" smtClean="0"/>
              <a:t>15.3 to </a:t>
            </a:r>
            <a:r>
              <a:rPr lang="en-US" dirty="0" err="1" smtClean="0"/>
              <a:t>NesCom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Motion for Conditional Approval to begin Sponsor Ballot on </a:t>
            </a:r>
            <a:r>
              <a:rPr lang="en-US" dirty="0" smtClean="0"/>
              <a:t>15.4q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Motion </a:t>
            </a:r>
            <a:r>
              <a:rPr lang="en-US" dirty="0" smtClean="0"/>
              <a:t>for Conditional Approval to begin Sponsor Ballot on </a:t>
            </a:r>
            <a:r>
              <a:rPr lang="en-US" dirty="0" smtClean="0"/>
              <a:t>15.4Revision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173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03263"/>
          </a:xfrm>
        </p:spPr>
        <p:txBody>
          <a:bodyPr/>
          <a:lstStyle/>
          <a:p>
            <a:r>
              <a:rPr lang="en-US" smtClean="0"/>
              <a:t>Comments supporting </a:t>
            </a:r>
            <a:r>
              <a:rPr lang="en-US" altLang="en-US" smtClean="0"/>
              <a:t>“</a:t>
            </a:r>
            <a:r>
              <a:rPr lang="en-US" smtClean="0"/>
              <a:t>no</a:t>
            </a:r>
            <a:r>
              <a:rPr lang="en-US" altLang="en-US" smtClean="0"/>
              <a:t>”</a:t>
            </a:r>
            <a:r>
              <a:rPr lang="en-US" smtClean="0"/>
              <a:t> votes (29)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6863" y="1366838"/>
            <a:ext cx="8458200" cy="4640262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800" smtClean="0"/>
              <a:t>“</a:t>
            </a:r>
            <a:r>
              <a:rPr lang="en-US" altLang="ja-JP" sz="2800" smtClean="0"/>
              <a:t>Must Be Satisfied</a:t>
            </a:r>
            <a:r>
              <a:rPr lang="en-US" altLang="en-US" sz="2800" smtClean="0"/>
              <a:t>”</a:t>
            </a:r>
            <a:r>
              <a:rPr lang="en-US" altLang="ja-JP" sz="2800" smtClean="0"/>
              <a:t> Comment Summary: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 9 comments on </a:t>
            </a:r>
            <a:r>
              <a:rPr lang="en-US" altLang="en-US" sz="2400" smtClean="0"/>
              <a:t>“</a:t>
            </a:r>
            <a:r>
              <a:rPr lang="en-US" sz="2400" smtClean="0"/>
              <a:t>Extended frame formatting</a:t>
            </a:r>
            <a:r>
              <a:rPr lang="en-US" altLang="en-US" sz="2400" smtClean="0"/>
              <a:t>”</a:t>
            </a:r>
            <a:endParaRPr lang="en-US" sz="2400" smtClean="0"/>
          </a:p>
          <a:p>
            <a:pPr marL="742950" lvl="2" indent="279400">
              <a:lnSpc>
                <a:spcPct val="80000"/>
              </a:lnSpc>
            </a:pPr>
            <a:r>
              <a:rPr lang="en-US" sz="2000" smtClean="0"/>
              <a:t>Frame extension for TIA was added but not as per commenter request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 10 comments on IE descriptor order, i.e. TLV vs. LTV</a:t>
            </a:r>
          </a:p>
          <a:p>
            <a:pPr marL="742950" lvl="2" indent="279400">
              <a:lnSpc>
                <a:spcPct val="80000"/>
              </a:lnSpc>
            </a:pPr>
            <a:r>
              <a:rPr lang="en-US" sz="2000" smtClean="0"/>
              <a:t>IE format held to LTV to maintain backward compatibility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2 comments made concerning security, order of steps and inclusion of state diagrams </a:t>
            </a:r>
          </a:p>
          <a:p>
            <a:pPr marL="742950" lvl="2" indent="279400">
              <a:lnSpc>
                <a:spcPct val="80000"/>
              </a:lnSpc>
            </a:pPr>
            <a:r>
              <a:rPr lang="en-US" sz="2000" smtClean="0"/>
              <a:t>both proposed changes were done</a:t>
            </a:r>
            <a:endParaRPr lang="en-US" sz="2200" smtClean="0"/>
          </a:p>
          <a:p>
            <a:pPr marL="0" indent="0">
              <a:lnSpc>
                <a:spcPct val="80000"/>
              </a:lnSpc>
            </a:pPr>
            <a:endParaRPr lang="en-US" sz="2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4580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2416586-ED9D-46B9-9F79-E42B38BE39DB}" type="slidenum">
              <a:rPr lang="en-US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3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1138" y="814388"/>
            <a:ext cx="8737600" cy="703262"/>
          </a:xfrm>
        </p:spPr>
        <p:txBody>
          <a:bodyPr/>
          <a:lstStyle/>
          <a:p>
            <a:r>
              <a:rPr lang="en-US" smtClean="0"/>
              <a:t>Comments supporting </a:t>
            </a:r>
            <a:r>
              <a:rPr lang="en-US" altLang="en-US" smtClean="0"/>
              <a:t>“</a:t>
            </a:r>
            <a:r>
              <a:rPr lang="en-US" smtClean="0"/>
              <a:t>no</a:t>
            </a:r>
            <a:r>
              <a:rPr lang="en-US" altLang="en-US" smtClean="0"/>
              <a:t>”</a:t>
            </a:r>
            <a:r>
              <a:rPr lang="en-US" smtClean="0"/>
              <a:t> votes (29) (cont</a:t>
            </a:r>
            <a:r>
              <a:rPr lang="en-US" altLang="en-US" smtClean="0"/>
              <a:t>’</a:t>
            </a:r>
            <a:r>
              <a:rPr lang="en-US" smtClean="0"/>
              <a:t>d)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6863" y="1778000"/>
            <a:ext cx="8458200" cy="4640263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800" smtClean="0"/>
              <a:t>“</a:t>
            </a:r>
            <a:r>
              <a:rPr lang="en-US" altLang="ja-JP" sz="2800" smtClean="0"/>
              <a:t>Must Be Satisfied</a:t>
            </a:r>
            <a:r>
              <a:rPr lang="en-US" altLang="en-US" sz="2800" smtClean="0"/>
              <a:t>”</a:t>
            </a:r>
            <a:r>
              <a:rPr lang="en-US" altLang="ja-JP" sz="2800" smtClean="0"/>
              <a:t> Comment Summary: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5 comments on DSME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correctly specified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3 comments rejected due to technical disagreement and 2 were revised to mitigate the comment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1 comment on TRLE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appropriate for standard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Rejected, TRLE enhances LECIM operation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1 comment on generic PHY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appropriate for standard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Rejected, generic PHY serves the utility meter market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1 comment on NACK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correctly specified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Rejected, buffer information could be helpful to origination node</a:t>
            </a:r>
          </a:p>
          <a:p>
            <a:pPr marL="0" indent="0">
              <a:lnSpc>
                <a:spcPct val="80000"/>
              </a:lnSpc>
            </a:pPr>
            <a:endParaRPr lang="en-US" sz="2200" smtClean="0"/>
          </a:p>
          <a:p>
            <a:pPr marL="0" indent="0">
              <a:lnSpc>
                <a:spcPct val="80000"/>
              </a:lnSpc>
            </a:pPr>
            <a:endParaRPr lang="en-US" sz="2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560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9FA53EE-FBDA-410A-9373-085FEB3C00F4}" type="slidenum">
              <a:rPr lang="en-US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70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802.15.4 Revision Schedule for ballot and meetings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2rd recirculation</a:t>
            </a:r>
          </a:p>
          <a:p>
            <a:pPr lvl="1"/>
            <a:r>
              <a:rPr lang="en-US" sz="2400" smtClean="0"/>
              <a:t>14 March 2015 to 29 March 2015</a:t>
            </a:r>
          </a:p>
          <a:p>
            <a:r>
              <a:rPr lang="en-US" sz="2800" smtClean="0"/>
              <a:t>BRC comment resolution teleconference</a:t>
            </a:r>
          </a:p>
          <a:p>
            <a:pPr lvl="1"/>
            <a:r>
              <a:rPr lang="en-US" sz="2400" smtClean="0"/>
              <a:t>30 March, 1 April, 6 April, 2015</a:t>
            </a:r>
          </a:p>
          <a:p>
            <a:r>
              <a:rPr lang="en-US" sz="2800" smtClean="0"/>
              <a:t>3rd recirculation (if necessary)</a:t>
            </a:r>
          </a:p>
          <a:p>
            <a:pPr lvl="1"/>
            <a:r>
              <a:rPr lang="en-US" sz="2400" smtClean="0"/>
              <a:t>7 April to 22 April 2015</a:t>
            </a:r>
          </a:p>
          <a:p>
            <a:r>
              <a:rPr lang="en-US" sz="2800" smtClean="0"/>
              <a:t>BRC comment resolution teleconference</a:t>
            </a:r>
          </a:p>
          <a:p>
            <a:pPr lvl="1"/>
            <a:r>
              <a:rPr lang="en-US" sz="2400" smtClean="0"/>
              <a:t>27 April, 2015 (if necessary)</a:t>
            </a:r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F27FAAA-1B45-4941-B78A-F609E241ECCC}" type="slidenum">
              <a:rPr lang="en-US">
                <a:solidFill>
                  <a:srgbClr val="000000"/>
                </a:solidFill>
              </a:rPr>
              <a:pPr/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</p:spTree>
    <p:extLst>
      <p:ext uri="{BB962C8B-B14F-4D97-AF65-F5344CB8AC3E}">
        <p14:creationId xmlns:p14="http://schemas.microsoft.com/office/powerpoint/2010/main" val="424071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748588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mtClean="0"/>
              <a:t>802.15.4 Revision EC motion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463" y="1498600"/>
            <a:ext cx="8686800" cy="4884738"/>
          </a:xfrm>
        </p:spPr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US" sz="3200" i="1" dirty="0" smtClean="0"/>
              <a:t>Move 802.15 requests conditional approval from the EC to submit 802.15.4 revision draft to Sponsor Ballot pending recirculation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ea typeface="MS PGothic" charset="0"/>
              </a:rPr>
              <a:t>(WG </a:t>
            </a:r>
            <a:r>
              <a:rPr lang="en-US" sz="2000" dirty="0">
                <a:ea typeface="MS PGothic" charset="0"/>
              </a:rPr>
              <a:t>vote </a:t>
            </a:r>
            <a:r>
              <a:rPr lang="en-US" sz="2000" dirty="0" smtClean="0">
                <a:ea typeface="MS PGothic" charset="0"/>
              </a:rPr>
              <a:t>32-0-0)</a:t>
            </a:r>
          </a:p>
          <a:p>
            <a:pPr>
              <a:buFontTx/>
              <a:buNone/>
              <a:defRPr/>
            </a:pPr>
            <a:endParaRPr lang="en-US" sz="2000" dirty="0" smtClean="0">
              <a:ea typeface="MS PGothic" charset="0"/>
            </a:endParaRPr>
          </a:p>
          <a:p>
            <a:pPr lvl="1">
              <a:defRPr/>
            </a:pPr>
            <a:r>
              <a:rPr lang="en-US" dirty="0" smtClean="0">
                <a:ea typeface="MS PGothic" charset="0"/>
              </a:rPr>
              <a:t>Moved</a:t>
            </a:r>
            <a:r>
              <a:rPr lang="en-US" dirty="0">
                <a:ea typeface="MS PGothic" charset="0"/>
              </a:rPr>
              <a:t>: </a:t>
            </a:r>
            <a:r>
              <a:rPr lang="en-US" dirty="0">
                <a:ea typeface="MS PGothic" charset="0"/>
              </a:rPr>
              <a:t>Heile, Seconded: Gilb</a:t>
            </a:r>
          </a:p>
          <a:p>
            <a:pPr lvl="1">
              <a:defRPr/>
            </a:pPr>
            <a:r>
              <a:rPr lang="en-US" dirty="0">
                <a:ea typeface="MS PGothic" charset="0"/>
              </a:rPr>
              <a:t>Yes: , No</a:t>
            </a:r>
            <a:r>
              <a:rPr lang="en-US" dirty="0" smtClean="0">
                <a:ea typeface="MS PGothic" charset="0"/>
              </a:rPr>
              <a:t>: , </a:t>
            </a:r>
            <a:r>
              <a:rPr lang="en-US" dirty="0">
                <a:ea typeface="MS PGothic" charset="0"/>
              </a:rPr>
              <a:t>Abstain: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49D908-9797-4B00-B527-4ED848F20497}" type="slidenum">
              <a:rPr lang="en-US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770813" cy="1065213"/>
          </a:xfrm>
        </p:spPr>
        <p:txBody>
          <a:bodyPr/>
          <a:lstStyle/>
          <a:p>
            <a:r>
              <a:rPr lang="en-US" dirty="0" smtClean="0"/>
              <a:t>Study Groups Motions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69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5213"/>
          </a:xfrm>
        </p:spPr>
        <p:txBody>
          <a:bodyPr/>
          <a:lstStyle/>
          <a:p>
            <a:r>
              <a:rPr lang="en-US" dirty="0" smtClean="0"/>
              <a:t>Contingency Renewal of </a:t>
            </a:r>
            <a:r>
              <a:rPr lang="en-US" dirty="0" smtClean="0"/>
              <a:t>HRCP Study </a:t>
            </a:r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770813" cy="4113213"/>
          </a:xfrm>
        </p:spPr>
        <p:txBody>
          <a:bodyPr/>
          <a:lstStyle/>
          <a:p>
            <a:r>
              <a:rPr lang="en-US" dirty="0" smtClean="0"/>
              <a:t>Motion:  Request the 802EC approve the renewal of the </a:t>
            </a:r>
            <a:r>
              <a:rPr lang="en-US" dirty="0" smtClean="0"/>
              <a:t>HRCP Study </a:t>
            </a:r>
            <a:r>
              <a:rPr lang="en-US" dirty="0" smtClean="0"/>
              <a:t>Group in 802.15 for another </a:t>
            </a:r>
            <a:r>
              <a:rPr lang="en-US" dirty="0" smtClean="0"/>
              <a:t>cycle (1</a:t>
            </a:r>
            <a:r>
              <a:rPr lang="en-US" baseline="30000" dirty="0" smtClean="0"/>
              <a:t>st</a:t>
            </a:r>
            <a:r>
              <a:rPr lang="en-US" dirty="0" smtClean="0"/>
              <a:t> renewal).</a:t>
            </a:r>
            <a:endParaRPr lang="en-US" dirty="0" smtClean="0"/>
          </a:p>
          <a:p>
            <a:r>
              <a:rPr lang="en-US" dirty="0" smtClean="0"/>
              <a:t>(WG vote: 29-0-0)</a:t>
            </a:r>
          </a:p>
          <a:p>
            <a:r>
              <a:rPr lang="en-US" dirty="0" smtClean="0"/>
              <a:t>Moved: Bob </a:t>
            </a:r>
            <a:r>
              <a:rPr lang="en-US" dirty="0" err="1" smtClean="0"/>
              <a:t>Heile</a:t>
            </a:r>
            <a:endParaRPr lang="en-US" dirty="0" smtClean="0"/>
          </a:p>
          <a:p>
            <a:r>
              <a:rPr lang="en-US" dirty="0" smtClean="0"/>
              <a:t>Second:  James </a:t>
            </a:r>
            <a:r>
              <a:rPr lang="en-US" dirty="0" err="1" smtClean="0"/>
              <a:t>Gilb</a:t>
            </a:r>
            <a:endParaRPr lang="en-US" dirty="0" smtClean="0"/>
          </a:p>
          <a:p>
            <a:r>
              <a:rPr lang="en-US" dirty="0" smtClean="0"/>
              <a:t>Currently on the consent 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682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0813" cy="1065213"/>
          </a:xfrm>
        </p:spPr>
        <p:txBody>
          <a:bodyPr/>
          <a:lstStyle/>
          <a:p>
            <a:r>
              <a:rPr lang="en-US" dirty="0" smtClean="0"/>
              <a:t>802.15.3e </a:t>
            </a:r>
            <a:r>
              <a:rPr lang="en-US" dirty="0" smtClean="0"/>
              <a:t>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23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Comments </a:t>
            </a:r>
            <a:r>
              <a:rPr lang="en-US" dirty="0" smtClean="0"/>
              <a:t>and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r>
              <a:rPr lang="en-US" dirty="0" smtClean="0"/>
              <a:t> </a:t>
            </a:r>
            <a:r>
              <a:rPr lang="en-US" dirty="0" smtClean="0"/>
              <a:t>Comments Received: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7</a:t>
            </a:r>
            <a:r>
              <a:rPr lang="en-US" dirty="0" smtClean="0"/>
              <a:t> from 802.3- most significant related to 15.3 Revision Plan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8</a:t>
            </a:r>
            <a:r>
              <a:rPr lang="en-US" dirty="0" smtClean="0"/>
              <a:t> from 802.11</a:t>
            </a:r>
            <a:endParaRPr lang="en-US" dirty="0" smtClean="0"/>
          </a:p>
          <a:p>
            <a:pPr marL="0" indent="0"/>
            <a:r>
              <a:rPr lang="en-US" dirty="0" smtClean="0"/>
              <a:t>Comments </a:t>
            </a:r>
            <a:r>
              <a:rPr lang="en-US" dirty="0" smtClean="0"/>
              <a:t>and Responses can be found in:</a:t>
            </a:r>
            <a:endParaRPr lang="en-US" dirty="0"/>
          </a:p>
          <a:p>
            <a:pPr marL="0" indent="0"/>
            <a:r>
              <a:rPr lang="en-US" dirty="0">
                <a:solidFill>
                  <a:srgbClr val="002060"/>
                </a:solidFill>
                <a:hlinkClick r:id="rId2"/>
              </a:rPr>
              <a:t>https://mentor.ieee.org/802.15/dcn/15/15-15-0229-03-003e-par-csd-comments-resolutions.docx</a:t>
            </a:r>
            <a:r>
              <a:rPr lang="en-US" dirty="0">
                <a:hlinkClick r:id="rId2"/>
              </a:rPr>
              <a:t/>
            </a:r>
            <a:br>
              <a:rPr lang="en-US" dirty="0">
                <a:hlinkClick r:id="rId2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43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11ay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3213"/>
          </a:xfrm>
        </p:spPr>
        <p:txBody>
          <a:bodyPr/>
          <a:lstStyle/>
          <a:p>
            <a:pPr marL="0" indent="0"/>
            <a:r>
              <a:rPr lang="en-US" sz="1300" u="sng" dirty="0"/>
              <a:t>History:</a:t>
            </a:r>
            <a:r>
              <a:rPr lang="en-US" sz="1300" dirty="0"/>
              <a:t>  802.15.3 and 802.15.3c (60GHz High Rate PHY) preceded 802.11ad and 802.11ay. 802.15.3e builds on 802.15.3 and 802.15.3c to support a new class of applications in the 802.15.3 family.</a:t>
            </a:r>
          </a:p>
          <a:p>
            <a:r>
              <a:rPr lang="en-US" sz="1300" dirty="0"/>
              <a:t> </a:t>
            </a:r>
            <a:r>
              <a:rPr lang="en-US" sz="1300" u="sng" dirty="0" smtClean="0"/>
              <a:t>Differences </a:t>
            </a:r>
            <a:r>
              <a:rPr lang="en-US" sz="1300" u="sng" dirty="0" err="1"/>
              <a:t>wrt</a:t>
            </a:r>
            <a:r>
              <a:rPr lang="en-US" sz="1300" u="sng" dirty="0"/>
              <a:t> 11ay: </a:t>
            </a:r>
            <a:endParaRPr lang="en-US" sz="1300" dirty="0"/>
          </a:p>
          <a:p>
            <a:pPr marL="119063" lvl="0" indent="-119063">
              <a:spcBef>
                <a:spcPts val="0"/>
              </a:spcBef>
              <a:buFont typeface="Arial" pitchFamily="34" charset="0"/>
              <a:buChar char="•"/>
            </a:pPr>
            <a:r>
              <a:rPr lang="en-US" sz="1300" dirty="0"/>
              <a:t>15.3e has a very focused scope (high data rate closed-proximity applications) whereas the scope of 11ay is much broader. The focused approach yields in a much less complex solution optimized to the needs of this specific class of applications.</a:t>
            </a:r>
          </a:p>
          <a:p>
            <a:pPr marL="119063" lvl="0" indent="-119063">
              <a:spcBef>
                <a:spcPts val="0"/>
              </a:spcBef>
              <a:buFont typeface="Arial" pitchFamily="34" charset="0"/>
              <a:buChar char="•"/>
            </a:pPr>
            <a:r>
              <a:rPr lang="en-US" sz="1300" dirty="0"/>
              <a:t>Also</a:t>
            </a:r>
            <a:r>
              <a:rPr lang="en-US" sz="1300" dirty="0"/>
              <a:t>, the speeds, use cases, connection model, and spatial density model are completely orthogonal. </a:t>
            </a:r>
          </a:p>
          <a:p>
            <a:pPr lvl="1">
              <a:spcBef>
                <a:spcPts val="0"/>
              </a:spcBef>
            </a:pPr>
            <a:r>
              <a:rPr lang="en-US" sz="1300" dirty="0"/>
              <a:t>Speeds: </a:t>
            </a:r>
            <a:r>
              <a:rPr lang="en-US" sz="1300" dirty="0" smtClean="0"/>
              <a:t>     11ay </a:t>
            </a:r>
            <a:r>
              <a:rPr lang="en-US" sz="1300" dirty="0"/>
              <a:t>= 20 </a:t>
            </a:r>
            <a:r>
              <a:rPr lang="en-US" sz="1300" dirty="0" err="1"/>
              <a:t>Gbps</a:t>
            </a:r>
            <a:r>
              <a:rPr lang="en-US" sz="1300" dirty="0"/>
              <a:t>, 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       15.3e </a:t>
            </a:r>
            <a:r>
              <a:rPr lang="en-US" sz="1300" dirty="0"/>
              <a:t>= 100 </a:t>
            </a:r>
            <a:r>
              <a:rPr lang="en-US" sz="1300" dirty="0" err="1"/>
              <a:t>Gbps</a:t>
            </a:r>
            <a:endParaRPr lang="en-US" sz="1300" dirty="0"/>
          </a:p>
          <a:p>
            <a:pPr marL="1600200" lvl="1" indent="-1143000">
              <a:spcBef>
                <a:spcPts val="0"/>
              </a:spcBef>
            </a:pPr>
            <a:r>
              <a:rPr lang="en-US" sz="1300" dirty="0"/>
              <a:t>Use cases: </a:t>
            </a:r>
            <a:r>
              <a:rPr lang="en-US" sz="1300" dirty="0" smtClean="0"/>
              <a:t> 11ay </a:t>
            </a:r>
            <a:r>
              <a:rPr lang="en-US" sz="1300" dirty="0"/>
              <a:t>= higher throughput wireless LAN, cellular offload, wireless docking, wireless display and outdoor/indoor wireless backhaul</a:t>
            </a:r>
          </a:p>
          <a:p>
            <a:pPr marL="1654175" lvl="2" indent="-739775">
              <a:spcBef>
                <a:spcPts val="0"/>
              </a:spcBef>
            </a:pPr>
            <a:r>
              <a:rPr lang="en-US" sz="1300" dirty="0" smtClean="0"/>
              <a:t>       15.3e </a:t>
            </a:r>
            <a:r>
              <a:rPr lang="en-US" sz="1300" dirty="0"/>
              <a:t>= rapid large multimedia data downloads and file exchanges between two close proximity devices, i.e. mobile devices, stationary devices (kiosks, ticket gates, etc.), and other wirelessly enabled data storage devices</a:t>
            </a:r>
          </a:p>
          <a:p>
            <a:pPr lvl="1">
              <a:spcBef>
                <a:spcPts val="0"/>
              </a:spcBef>
            </a:pPr>
            <a:r>
              <a:rPr lang="en-US" sz="1300" dirty="0"/>
              <a:t>Connection model: </a:t>
            </a:r>
            <a:r>
              <a:rPr lang="en-US" sz="1300" dirty="0" smtClean="0"/>
              <a:t>11ay </a:t>
            </a:r>
            <a:r>
              <a:rPr lang="en-US" sz="1300" dirty="0"/>
              <a:t>= fixed, portable, and moving stations (STAs) within a local area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                    15.3e </a:t>
            </a:r>
            <a:r>
              <a:rPr lang="en-US" sz="1300" dirty="0"/>
              <a:t>= close proximity (typically 10cm or less), fast setup (2ms or less), and point-to-point.</a:t>
            </a:r>
          </a:p>
          <a:p>
            <a:pPr marL="1546225" lvl="1" indent="-1089025">
              <a:spcBef>
                <a:spcPts val="0"/>
              </a:spcBef>
            </a:pPr>
            <a:r>
              <a:rPr lang="en-US" sz="1300" dirty="0"/>
              <a:t>Spatial Density</a:t>
            </a:r>
            <a:r>
              <a:rPr lang="en-US" sz="1300" dirty="0" smtClean="0"/>
              <a:t>:  15.3e </a:t>
            </a:r>
            <a:r>
              <a:rPr lang="en-US" sz="1300" dirty="0"/>
              <a:t>proposes to achieve spatial density without beam forming, consistent with the lower complexity theme.</a:t>
            </a:r>
          </a:p>
          <a:p>
            <a:pPr marL="0" lvl="0" indent="0">
              <a:spcBef>
                <a:spcPts val="0"/>
              </a:spcBef>
            </a:pPr>
            <a:r>
              <a:rPr lang="en-US" sz="1300" dirty="0"/>
              <a:t>In short, these are very different standards which happen to be using the same unlicensed spectrum.  It boils down to the need for a point to point link that is stripped of CSMA, beacons, or anything else to eliminate wasted time.  802.11 can have a high data rate but it has requirements for association times, CSMA delays, beacons overhead, </a:t>
            </a:r>
            <a:r>
              <a:rPr lang="en-US" sz="1300" dirty="0" err="1"/>
              <a:t>etc</a:t>
            </a:r>
            <a:r>
              <a:rPr lang="en-US" sz="1300" dirty="0"/>
              <a:t> which disallow its use for this class of application</a:t>
            </a:r>
            <a:r>
              <a:rPr lang="en-US" sz="1200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en-US" sz="1200" dirty="0">
                <a:hlinkClick r:id="rId2"/>
              </a:rPr>
              <a:t/>
            </a:r>
            <a:br>
              <a:rPr lang="en-US" sz="1200" dirty="0">
                <a:hlinkClick r:id="rId2"/>
              </a:rPr>
            </a:b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33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</a:t>
            </a:r>
            <a:r>
              <a:rPr lang="en-US" dirty="0" smtClean="0"/>
              <a:t>15.3e </a:t>
            </a:r>
            <a:r>
              <a:rPr lang="en-US" dirty="0" smtClean="0"/>
              <a:t>PAR and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Move that 802EC </a:t>
            </a:r>
            <a:r>
              <a:rPr lang="en-US" dirty="0"/>
              <a:t>approve the </a:t>
            </a:r>
            <a:r>
              <a:rPr lang="en-US" dirty="0"/>
              <a:t>15.3e PAR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802.15/</a:t>
            </a:r>
            <a:r>
              <a:rPr lang="en-US" dirty="0" err="1" smtClean="0">
                <a:hlinkClick r:id="rId2"/>
              </a:rPr>
              <a:t>dcn</a:t>
            </a:r>
            <a:r>
              <a:rPr lang="en-US" dirty="0" smtClean="0">
                <a:hlinkClick r:id="rId2"/>
              </a:rPr>
              <a:t>/14/15-14-0715-05</a:t>
            </a:r>
            <a:r>
              <a:rPr lang="en-US" dirty="0" smtClean="0"/>
              <a:t>) </a:t>
            </a:r>
            <a:r>
              <a:rPr lang="en-US" dirty="0" smtClean="0"/>
              <a:t>as modified by </a:t>
            </a:r>
            <a:r>
              <a:rPr lang="en-US" dirty="0">
                <a:solidFill>
                  <a:srgbClr val="002060"/>
                </a:solidFill>
                <a:hlinkClick r:id="rId3"/>
              </a:rPr>
              <a:t>802.15/</a:t>
            </a:r>
            <a:r>
              <a:rPr lang="en-US" dirty="0" err="1">
                <a:solidFill>
                  <a:srgbClr val="002060"/>
                </a:solidFill>
                <a:hlinkClick r:id="rId3"/>
              </a:rPr>
              <a:t>dcn</a:t>
            </a:r>
            <a:r>
              <a:rPr lang="en-US" dirty="0">
                <a:solidFill>
                  <a:srgbClr val="002060"/>
                </a:solidFill>
                <a:hlinkClick r:id="rId3"/>
              </a:rPr>
              <a:t>/15/15-15-0229-03</a:t>
            </a:r>
            <a:r>
              <a:rPr lang="en-US" dirty="0" smtClean="0"/>
              <a:t>  </a:t>
            </a:r>
            <a:r>
              <a:rPr lang="en-US" dirty="0" smtClean="0"/>
              <a:t>and </a:t>
            </a:r>
            <a:r>
              <a:rPr lang="en-US" dirty="0"/>
              <a:t>CSD </a:t>
            </a:r>
            <a:r>
              <a:rPr lang="en-US" dirty="0" smtClean="0"/>
              <a:t>(</a:t>
            </a:r>
            <a:r>
              <a:rPr lang="en-US" dirty="0" smtClean="0">
                <a:hlinkClick r:id="rId4"/>
              </a:rPr>
              <a:t>802.15/</a:t>
            </a:r>
            <a:r>
              <a:rPr lang="en-US" dirty="0" err="1" smtClean="0">
                <a:hlinkClick r:id="rId4"/>
              </a:rPr>
              <a:t>dcn</a:t>
            </a:r>
            <a:r>
              <a:rPr lang="en-US" dirty="0" smtClean="0">
                <a:hlinkClick r:id="rId4"/>
              </a:rPr>
              <a:t>/14/15-14-0716-07</a:t>
            </a:r>
            <a:r>
              <a:rPr lang="en-US" dirty="0" smtClean="0"/>
              <a:t>) </a:t>
            </a:r>
            <a:r>
              <a:rPr lang="en-US" dirty="0" smtClean="0"/>
              <a:t>and authorize the 802.15 Working Group to forward the PAR to </a:t>
            </a:r>
            <a:r>
              <a:rPr lang="en-US" dirty="0" err="1" smtClean="0"/>
              <a:t>NesCom</a:t>
            </a:r>
            <a:r>
              <a:rPr lang="en-US" dirty="0" smtClean="0"/>
              <a:t> for approval.</a:t>
            </a:r>
          </a:p>
          <a:p>
            <a:pPr marL="0" indent="0"/>
            <a:endParaRPr lang="en-US" sz="1000" dirty="0" smtClean="0"/>
          </a:p>
          <a:p>
            <a:pPr marL="0" indent="0"/>
            <a:r>
              <a:rPr lang="en-US" dirty="0" smtClean="0"/>
              <a:t>(WG vote: 29-0-0)</a:t>
            </a:r>
          </a:p>
          <a:p>
            <a:pPr marL="0" indent="0"/>
            <a:r>
              <a:rPr lang="en-US" dirty="0" smtClean="0"/>
              <a:t>Moved: Bob </a:t>
            </a:r>
            <a:r>
              <a:rPr lang="en-US" dirty="0" err="1" smtClean="0"/>
              <a:t>Heile</a:t>
            </a:r>
            <a:endParaRPr lang="en-US" dirty="0" smtClean="0"/>
          </a:p>
          <a:p>
            <a:pPr marL="0" indent="0"/>
            <a:r>
              <a:rPr lang="en-US" dirty="0" smtClean="0"/>
              <a:t>Second: James </a:t>
            </a:r>
            <a:r>
              <a:rPr lang="en-US" dirty="0" err="1" smtClean="0"/>
              <a:t>Gilb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996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057400"/>
            <a:ext cx="7770813" cy="1065213"/>
          </a:xfrm>
        </p:spPr>
        <p:txBody>
          <a:bodyPr/>
          <a:lstStyle/>
          <a:p>
            <a:r>
              <a:rPr lang="en-US" dirty="0" smtClean="0"/>
              <a:t>Conditional Approval to forward </a:t>
            </a:r>
            <a:r>
              <a:rPr lang="en-US" dirty="0" smtClean="0"/>
              <a:t>802.15.4q (Ultra Low Power) </a:t>
            </a:r>
            <a:r>
              <a:rPr lang="en-US" dirty="0" smtClean="0"/>
              <a:t>to Sponsor Ballot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5565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2501</TotalTime>
  <Words>1389</Words>
  <Application>Microsoft Office PowerPoint</Application>
  <PresentationFormat>On-screen Show (4:3)</PresentationFormat>
  <Paragraphs>212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IEEE-P802_15</vt:lpstr>
      <vt:lpstr>802.15 Motions Closing EC Meeting  802 Plenary Meeting Estrel Hotel &amp; Convention Center Berlin, Germany March 13, 2015 </vt:lpstr>
      <vt:lpstr>Contents</vt:lpstr>
      <vt:lpstr>Study Groups Motions</vt:lpstr>
      <vt:lpstr>Contingency Renewal of HRCP Study Group</vt:lpstr>
      <vt:lpstr>802.15.3e PAR to NesCom</vt:lpstr>
      <vt:lpstr>802.15.3e PAR to NesCom Comments and Resolutions</vt:lpstr>
      <vt:lpstr>802.15.3e PAR to NesCom 11ay Comparison</vt:lpstr>
      <vt:lpstr>Motion to Approve 15.3e PAR and CSD</vt:lpstr>
      <vt:lpstr>Conditional Approval to forward 802.15.4q (Ultra Low Power) to Sponsor Ballot</vt:lpstr>
      <vt:lpstr>Conditional Approval to forward 802.15.4q (Ultra Low Power) to Sponsor Ballot</vt:lpstr>
      <vt:lpstr>Conditional Approval to forward 802.15.4q (Ultra Low Power) to Sponsor Ballot</vt:lpstr>
      <vt:lpstr>Conditional Approval to forward 802.15.4q (Ultra Low Power) to Sponsor Ballot</vt:lpstr>
      <vt:lpstr>Conditional Approval to forward 802.15.4q (Ultra Low Power) to Sponsor Ballot</vt:lpstr>
      <vt:lpstr>802.15.4 Revision Conditional Approval to Start Sponsor Ballot</vt:lpstr>
      <vt:lpstr>802.15.4 Revision</vt:lpstr>
      <vt:lpstr>802.15.4 Revision Letter Ballot History</vt:lpstr>
      <vt:lpstr>PowerPoint Presentation</vt:lpstr>
      <vt:lpstr>15.4 Revision Comment from Editorial Coordination Staff </vt:lpstr>
      <vt:lpstr>All Comments Supporting No Votes</vt:lpstr>
      <vt:lpstr>Comments supporting “no” votes (29)</vt:lpstr>
      <vt:lpstr>Comments supporting “no” votes (29) (cont’d)</vt:lpstr>
      <vt:lpstr>802.15.4 Revision Schedule for ballot and meetings</vt:lpstr>
      <vt:lpstr>802.15.4 Revision EC motion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July 2014</dc:title>
  <dc:subject>July 2014</dc:subject>
  <dc:creator>Jon Rosdahl</dc:creator>
  <cp:lastModifiedBy>bheile</cp:lastModifiedBy>
  <cp:revision>52</cp:revision>
  <cp:lastPrinted>1601-01-01T00:00:00Z</cp:lastPrinted>
  <dcterms:created xsi:type="dcterms:W3CDTF">2014-07-14T22:59:53Z</dcterms:created>
  <dcterms:modified xsi:type="dcterms:W3CDTF">2015-03-13T11:19:07Z</dcterms:modified>
</cp:coreProperties>
</file>