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5"/>
  </p:notesMasterIdLst>
  <p:handoutMasterIdLst>
    <p:handoutMasterId r:id="rId16"/>
  </p:handoutMasterIdLst>
  <p:sldIdLst>
    <p:sldId id="259" r:id="rId2"/>
    <p:sldId id="278" r:id="rId3"/>
    <p:sldId id="321" r:id="rId4"/>
    <p:sldId id="307" r:id="rId5"/>
    <p:sldId id="322" r:id="rId6"/>
    <p:sldId id="323" r:id="rId7"/>
    <p:sldId id="324" r:id="rId8"/>
    <p:sldId id="325" r:id="rId9"/>
    <p:sldId id="327" r:id="rId10"/>
    <p:sldId id="328" r:id="rId11"/>
    <p:sldId id="329" r:id="rId12"/>
    <p:sldId id="326" r:id="rId13"/>
    <p:sldId id="320"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584" y="-1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3264"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167BE102-D15C-423D-8798-C82DCDE59A0A}" type="slidenum">
              <a:rPr lang="en-US" altLang="en-US"/>
              <a:pPr>
                <a:defRPr/>
              </a:pPr>
              <a:t>‹#›</a:t>
            </a:fld>
            <a:endParaRPr lang="en-US" altLang="en-US"/>
          </a:p>
        </p:txBody>
      </p:sp>
      <p:sp>
        <p:nvSpPr>
          <p:cNvPr id="4096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096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6537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C1818882-6DDB-4B29-89ED-9F159D21597C}" type="slidenum">
              <a:rPr lang="en-US" altLang="en-US"/>
              <a:pPr>
                <a:defRPr/>
              </a:pPr>
              <a:t>‹#›</a:t>
            </a:fld>
            <a:endParaRPr lang="en-US" altLang="en-US"/>
          </a:p>
        </p:txBody>
      </p:sp>
      <p:sp>
        <p:nvSpPr>
          <p:cNvPr id="2253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327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27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373993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4</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9939"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9940"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9941"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89F50AA1-ED6C-4AE5-94B1-1CE2DA8E5CB2}" type="slidenum">
              <a:rPr lang="en-GB" altLang="en-US"/>
              <a:pPr>
                <a:spcBef>
                  <a:spcPct val="0"/>
                </a:spcBef>
              </a:pPr>
              <a:t>6</a:t>
            </a:fld>
            <a:endParaRPr lang="en-GB"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6867"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6868"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6869"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4B8E017A-8B38-45E0-B891-F8142661552D}" type="slidenum">
              <a:rPr lang="en-GB" altLang="en-US"/>
              <a:pPr>
                <a:spcBef>
                  <a:spcPct val="0"/>
                </a:spcBef>
              </a:pPr>
              <a:t>7</a:t>
            </a:fld>
            <a:endParaRPr lang="en-GB"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7891"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7892"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7893"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9DA8521-D5E1-43C3-A4FF-72222853D5B7}" type="slidenum">
              <a:rPr lang="en-GB" altLang="en-US"/>
              <a:pPr>
                <a:spcBef>
                  <a:spcPct val="0"/>
                </a:spcBef>
              </a:pPr>
              <a:t>8</a:t>
            </a:fld>
            <a:endParaRPr lang="en-GB" altLang="en-US"/>
          </a:p>
        </p:txBody>
      </p:sp>
      <p:sp>
        <p:nvSpPr>
          <p:cNvPr id="37894" name="Rectangle 2"/>
          <p:cNvSpPr>
            <a:spLocks noGrp="1" noRot="1" noChangeAspect="1" noChangeArrowheads="1" noTextEdit="1"/>
          </p:cNvSpPr>
          <p:nvPr>
            <p:ph type="sldImg"/>
          </p:nvPr>
        </p:nvSpPr>
        <p:spPr>
          <a:xfrm>
            <a:off x="1154113" y="701675"/>
            <a:ext cx="4625975" cy="3468688"/>
          </a:xfrm>
          <a:ln/>
        </p:spPr>
      </p:sp>
      <p:sp>
        <p:nvSpPr>
          <p:cNvPr id="378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9</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9939"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9940"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9941"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89F50AA1-ED6C-4AE5-94B1-1CE2DA8E5CB2}" type="slidenum">
              <a:rPr lang="en-GB" altLang="en-US"/>
              <a:pPr>
                <a:spcBef>
                  <a:spcPct val="0"/>
                </a:spcBef>
              </a:pPr>
              <a:t>10</a:t>
            </a:fld>
            <a:endParaRPr lang="en-GB"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9939"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9940"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9941"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89F50AA1-ED6C-4AE5-94B1-1CE2DA8E5CB2}" type="slidenum">
              <a:rPr lang="en-GB" altLang="en-US"/>
              <a:pPr>
                <a:spcBef>
                  <a:spcPct val="0"/>
                </a:spcBef>
              </a:pPr>
              <a:t>11</a:t>
            </a:fld>
            <a:endParaRPr lang="en-GB"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12</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13</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06020398-4D02-4062-B123-C1AB726417ED}" type="slidenum">
              <a:rPr lang="en-US" altLang="en-US"/>
              <a:pPr>
                <a:defRPr/>
              </a:pPr>
              <a:t>‹#›</a:t>
            </a:fld>
            <a:endParaRPr lang="en-US" altLang="en-US"/>
          </a:p>
        </p:txBody>
      </p:sp>
    </p:spTree>
    <p:extLst>
      <p:ext uri="{BB962C8B-B14F-4D97-AF65-F5344CB8AC3E}">
        <p14:creationId xmlns:p14="http://schemas.microsoft.com/office/powerpoint/2010/main" val="3063050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E00A4CA-E8FD-4944-9FE6-66E9851D3CED}" type="slidenum">
              <a:rPr lang="en-US" altLang="en-US"/>
              <a:pPr>
                <a:defRPr/>
              </a:pPr>
              <a:t>‹#›</a:t>
            </a:fld>
            <a:endParaRPr lang="en-US" altLang="en-US"/>
          </a:p>
        </p:txBody>
      </p:sp>
    </p:spTree>
    <p:extLst>
      <p:ext uri="{BB962C8B-B14F-4D97-AF65-F5344CB8AC3E}">
        <p14:creationId xmlns:p14="http://schemas.microsoft.com/office/powerpoint/2010/main" val="1468769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F292EEB3-D5DB-4BDB-B415-3233D4FF4017}" type="slidenum">
              <a:rPr lang="en-US" altLang="en-US"/>
              <a:pPr>
                <a:defRPr/>
              </a:pPr>
              <a:t>‹#›</a:t>
            </a:fld>
            <a:endParaRPr lang="en-US" altLang="en-US"/>
          </a:p>
        </p:txBody>
      </p:sp>
    </p:spTree>
    <p:extLst>
      <p:ext uri="{BB962C8B-B14F-4D97-AF65-F5344CB8AC3E}">
        <p14:creationId xmlns:p14="http://schemas.microsoft.com/office/powerpoint/2010/main" val="3865041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8E43AA95-E6C9-40F7-8E67-1E60DD291A83}" type="slidenum">
              <a:rPr lang="en-US" altLang="en-US"/>
              <a:pPr>
                <a:defRPr/>
              </a:pPr>
              <a:t>‹#›</a:t>
            </a:fld>
            <a:endParaRPr lang="en-US" altLang="en-US"/>
          </a:p>
        </p:txBody>
      </p:sp>
    </p:spTree>
    <p:extLst>
      <p:ext uri="{BB962C8B-B14F-4D97-AF65-F5344CB8AC3E}">
        <p14:creationId xmlns:p14="http://schemas.microsoft.com/office/powerpoint/2010/main" val="274667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6D5E91C-0010-43BC-94A1-3FAA2EB00E7E}" type="slidenum">
              <a:rPr lang="en-US" altLang="en-US"/>
              <a:pPr>
                <a:defRPr/>
              </a:pPr>
              <a:t>‹#›</a:t>
            </a:fld>
            <a:endParaRPr lang="en-US" altLang="en-US"/>
          </a:p>
        </p:txBody>
      </p:sp>
    </p:spTree>
    <p:extLst>
      <p:ext uri="{BB962C8B-B14F-4D97-AF65-F5344CB8AC3E}">
        <p14:creationId xmlns:p14="http://schemas.microsoft.com/office/powerpoint/2010/main" val="400630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A424DC8-ABCC-457C-B8D5-237122FB08D4}" type="slidenum">
              <a:rPr lang="en-US" altLang="en-US"/>
              <a:pPr>
                <a:defRPr/>
              </a:pPr>
              <a:t>‹#›</a:t>
            </a:fld>
            <a:endParaRPr lang="en-US" altLang="en-US"/>
          </a:p>
        </p:txBody>
      </p:sp>
    </p:spTree>
    <p:extLst>
      <p:ext uri="{BB962C8B-B14F-4D97-AF65-F5344CB8AC3E}">
        <p14:creationId xmlns:p14="http://schemas.microsoft.com/office/powerpoint/2010/main" val="293573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9" name="Rectangle 6"/>
          <p:cNvSpPr>
            <a:spLocks noGrp="1" noChangeArrowheads="1"/>
          </p:cNvSpPr>
          <p:nvPr>
            <p:ph type="sldNum" sz="quarter" idx="12"/>
          </p:nvPr>
        </p:nvSpPr>
        <p:spPr/>
        <p:txBody>
          <a:bodyPr/>
          <a:lstStyle>
            <a:lvl1pPr>
              <a:defRPr smtClean="0"/>
            </a:lvl1pPr>
          </a:lstStyle>
          <a:p>
            <a:pPr>
              <a:defRPr/>
            </a:pPr>
            <a:r>
              <a:rPr lang="en-US" altLang="en-US"/>
              <a:t>Slide </a:t>
            </a:r>
            <a:fld id="{CF4E5199-8EE2-439A-BED7-B986DD9DC86B}" type="slidenum">
              <a:rPr lang="en-US" altLang="en-US"/>
              <a:pPr>
                <a:defRPr/>
              </a:pPr>
              <a:t>‹#›</a:t>
            </a:fld>
            <a:endParaRPr lang="en-US" altLang="en-US"/>
          </a:p>
        </p:txBody>
      </p:sp>
    </p:spTree>
    <p:extLst>
      <p:ext uri="{BB962C8B-B14F-4D97-AF65-F5344CB8AC3E}">
        <p14:creationId xmlns:p14="http://schemas.microsoft.com/office/powerpoint/2010/main" val="501456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p:txBody>
          <a:bodyPr/>
          <a:lstStyle>
            <a:lvl1pPr>
              <a:defRPr smtClean="0"/>
            </a:lvl1pPr>
          </a:lstStyle>
          <a:p>
            <a:pPr>
              <a:defRPr/>
            </a:pPr>
            <a:r>
              <a:rPr lang="en-US" altLang="en-US"/>
              <a:t>Slide </a:t>
            </a:r>
            <a:fld id="{07B6E98C-C02D-450E-8063-BB2FD0043599}" type="slidenum">
              <a:rPr lang="en-US" altLang="en-US"/>
              <a:pPr>
                <a:defRPr/>
              </a:pPr>
              <a:t>‹#›</a:t>
            </a:fld>
            <a:endParaRPr lang="en-US" altLang="en-US"/>
          </a:p>
        </p:txBody>
      </p:sp>
    </p:spTree>
    <p:extLst>
      <p:ext uri="{BB962C8B-B14F-4D97-AF65-F5344CB8AC3E}">
        <p14:creationId xmlns:p14="http://schemas.microsoft.com/office/powerpoint/2010/main" val="3213948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&lt;month year&gt;</a:t>
            </a:r>
          </a:p>
        </p:txBody>
      </p:sp>
      <p:sp>
        <p:nvSpPr>
          <p:cNvPr id="3"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p:txBody>
          <a:bodyPr/>
          <a:lstStyle>
            <a:lvl1pPr>
              <a:defRPr smtClean="0"/>
            </a:lvl1pPr>
          </a:lstStyle>
          <a:p>
            <a:pPr>
              <a:defRPr/>
            </a:pPr>
            <a:r>
              <a:rPr lang="en-US" altLang="en-US"/>
              <a:t>Slide </a:t>
            </a:r>
            <a:fld id="{12510D55-5ED4-4CD9-BC48-C4F8022EA81B}" type="slidenum">
              <a:rPr lang="en-US" altLang="en-US"/>
              <a:pPr>
                <a:defRPr/>
              </a:pPr>
              <a:t>‹#›</a:t>
            </a:fld>
            <a:endParaRPr lang="en-US" altLang="en-US"/>
          </a:p>
        </p:txBody>
      </p:sp>
    </p:spTree>
    <p:extLst>
      <p:ext uri="{BB962C8B-B14F-4D97-AF65-F5344CB8AC3E}">
        <p14:creationId xmlns:p14="http://schemas.microsoft.com/office/powerpoint/2010/main" val="2298817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288973B3-37B5-4580-858F-FF9ED6973716}" type="slidenum">
              <a:rPr lang="en-US" altLang="en-US"/>
              <a:pPr>
                <a:defRPr/>
              </a:pPr>
              <a:t>‹#›</a:t>
            </a:fld>
            <a:endParaRPr lang="en-US" altLang="en-US"/>
          </a:p>
        </p:txBody>
      </p:sp>
    </p:spTree>
    <p:extLst>
      <p:ext uri="{BB962C8B-B14F-4D97-AF65-F5344CB8AC3E}">
        <p14:creationId xmlns:p14="http://schemas.microsoft.com/office/powerpoint/2010/main" val="3865926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2D15A72-4CF4-49DE-9AE8-F8E3266B0A15}" type="slidenum">
              <a:rPr lang="en-US" altLang="en-US"/>
              <a:pPr>
                <a:defRPr/>
              </a:pPr>
              <a:t>‹#›</a:t>
            </a:fld>
            <a:endParaRPr lang="en-US" altLang="en-US"/>
          </a:p>
        </p:txBody>
      </p:sp>
    </p:spTree>
    <p:extLst>
      <p:ext uri="{BB962C8B-B14F-4D97-AF65-F5344CB8AC3E}">
        <p14:creationId xmlns:p14="http://schemas.microsoft.com/office/powerpoint/2010/main" val="4230108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January 2015</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69618129-9043-4B92-BD13-43BDF1ABD228}" type="slidenum">
              <a:rPr lang="en-US" altLang="en-US"/>
              <a:pPr>
                <a:defRPr/>
              </a:pPr>
              <a:t>‹#›</a:t>
            </a:fld>
            <a:endParaRPr lang="en-US" altLang="en-US"/>
          </a:p>
        </p:txBody>
      </p:sp>
      <p:sp>
        <p:nvSpPr>
          <p:cNvPr id="1031" name="Rectangle 7"/>
          <p:cNvSpPr>
            <a:spLocks noChangeArrowheads="1"/>
          </p:cNvSpPr>
          <p:nvPr/>
        </p:nvSpPr>
        <p:spPr bwMode="auto">
          <a:xfrm>
            <a:off x="4267200" y="393700"/>
            <a:ext cx="41910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IEEE </a:t>
            </a:r>
            <a:r>
              <a:rPr lang="en-US" altLang="en-US" sz="1400" b="1" dirty="0" smtClean="0"/>
              <a:t>802.15-15-0267-00-004q</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529" r:id="rId1"/>
    <p:sldLayoutId id="2147484530" r:id="rId2"/>
    <p:sldLayoutId id="2147484531" r:id="rId3"/>
    <p:sldLayoutId id="2147484532" r:id="rId4"/>
    <p:sldLayoutId id="2147484533" r:id="rId5"/>
    <p:sldLayoutId id="2147484534" r:id="rId6"/>
    <p:sldLayoutId id="2147484535" r:id="rId7"/>
    <p:sldLayoutId id="2147484536" r:id="rId8"/>
    <p:sldLayoutId id="2147484537" r:id="rId9"/>
    <p:sldLayoutId id="2147484538" r:id="rId10"/>
    <p:sldLayoutId id="2147484539"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smtClean="0">
                <a:latin typeface="Times New Roman" pitchFamily="18" charset="0"/>
              </a:rPr>
              <a:t>Chiu Ngo (Samsung)</a:t>
            </a:r>
          </a:p>
        </p:txBody>
      </p:sp>
      <p:sp>
        <p:nvSpPr>
          <p:cNvPr id="1331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089E93B-7258-4CC0-854C-EFEEBF5C865F}"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616450"/>
          </a:xfrm>
          <a:prstGeom prst="rect">
            <a:avLst/>
          </a:prstGeom>
          <a:noFill/>
          <a:ln w="12700">
            <a:noFill/>
            <a:miter lim="800000"/>
            <a:headEnd type="none" w="sm" len="sm"/>
            <a:tailEnd type="none" w="sm" len="sm"/>
          </a:ln>
          <a:effec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defRPr/>
            </a:pPr>
            <a:r>
              <a:rPr lang="en-US" altLang="en-US" sz="2000" b="1" u="sng" dirty="0" smtClean="0">
                <a:solidFill>
                  <a:schemeClr val="tx2"/>
                </a:solidFill>
                <a:effectLst>
                  <a:outerShdw blurRad="38100" dist="38100" dir="2700000" algn="tl">
                    <a:srgbClr val="C0C0C0"/>
                  </a:outerShdw>
                </a:effectLst>
              </a:rPr>
              <a:t>Project: IEEE P802.15 Working Group for Wireless Personal Area Networks (WPANs)</a:t>
            </a:r>
            <a:endParaRPr lang="en-US" altLang="en-US" sz="1800" b="1" dirty="0" smtClean="0">
              <a:solidFill>
                <a:schemeClr val="tx2"/>
              </a:solidFill>
            </a:endParaRPr>
          </a:p>
          <a:p>
            <a:pPr>
              <a:defRPr/>
            </a:pPr>
            <a:endParaRPr lang="en-US" altLang="en-US" sz="1800" dirty="0" smtClean="0">
              <a:solidFill>
                <a:schemeClr val="tx2"/>
              </a:solidFill>
            </a:endParaRPr>
          </a:p>
          <a:p>
            <a:pPr>
              <a:defRPr/>
            </a:pPr>
            <a:r>
              <a:rPr lang="en-US" altLang="en-US" sz="1800" b="1" dirty="0" smtClean="0">
                <a:solidFill>
                  <a:schemeClr val="tx2"/>
                </a:solidFill>
              </a:rPr>
              <a:t>Submission Title:</a:t>
            </a:r>
            <a:r>
              <a:rPr lang="en-US" altLang="en-US" sz="1800" dirty="0" smtClean="0">
                <a:solidFill>
                  <a:schemeClr val="tx2"/>
                </a:solidFill>
              </a:rPr>
              <a:t>	Closing Report for TG4q (ULP) Task Group, March 2015 Meeting	</a:t>
            </a:r>
          </a:p>
          <a:p>
            <a:pPr>
              <a:defRPr/>
            </a:pPr>
            <a:r>
              <a:rPr lang="en-US" altLang="en-US" sz="1800" b="1" dirty="0" smtClean="0">
                <a:solidFill>
                  <a:schemeClr val="tx2"/>
                </a:solidFill>
              </a:rPr>
              <a:t>Date Submitted:	</a:t>
            </a:r>
            <a:r>
              <a:rPr lang="en-US" altLang="en-US" sz="1800" dirty="0" smtClean="0">
                <a:solidFill>
                  <a:schemeClr val="tx2"/>
                </a:solidFill>
              </a:rPr>
              <a:t>March 12, 2015</a:t>
            </a:r>
          </a:p>
          <a:p>
            <a:pPr>
              <a:defRPr/>
            </a:pPr>
            <a:r>
              <a:rPr lang="en-US" altLang="en-US" sz="1800" b="1" dirty="0" smtClean="0">
                <a:solidFill>
                  <a:schemeClr val="tx2"/>
                </a:solidFill>
              </a:rPr>
              <a:t>Source:</a:t>
            </a:r>
            <a:r>
              <a:rPr lang="en-US" altLang="en-US" sz="1800" dirty="0" smtClean="0">
                <a:solidFill>
                  <a:schemeClr val="tx2"/>
                </a:solidFill>
              </a:rPr>
              <a:t> 		Chiu Ngo</a:t>
            </a:r>
            <a:r>
              <a:rPr lang="en-US" altLang="en-US" sz="1800" dirty="0" smtClean="0">
                <a:solidFill>
                  <a:srgbClr val="000000"/>
                </a:solidFill>
                <a:ea typeface="DejaVu Sans" charset="0"/>
                <a:cs typeface="DejaVu Sans" charset="0"/>
              </a:rPr>
              <a:t>, Samsung</a:t>
            </a:r>
          </a:p>
          <a:p>
            <a:pPr eaLnBrk="1">
              <a:defRPr/>
            </a:pPr>
            <a:r>
              <a:rPr lang="en-US" altLang="en-US" sz="1800" dirty="0" smtClean="0">
                <a:solidFill>
                  <a:srgbClr val="000000"/>
                </a:solidFill>
                <a:ea typeface="DejaVu Sans" charset="0"/>
                <a:cs typeface="DejaVu Sans" charset="0"/>
              </a:rPr>
              <a:t>                                75 W. </a:t>
            </a:r>
            <a:r>
              <a:rPr lang="en-US" altLang="en-US" sz="1800" dirty="0" err="1" smtClean="0">
                <a:solidFill>
                  <a:srgbClr val="000000"/>
                </a:solidFill>
                <a:ea typeface="DejaVu Sans" charset="0"/>
                <a:cs typeface="DejaVu Sans" charset="0"/>
              </a:rPr>
              <a:t>Plumeria</a:t>
            </a:r>
            <a:r>
              <a:rPr lang="en-US" altLang="en-US" sz="1800" dirty="0" smtClean="0">
                <a:solidFill>
                  <a:srgbClr val="000000"/>
                </a:solidFill>
                <a:ea typeface="DejaVu Sans" charset="0"/>
                <a:cs typeface="DejaVu Sans" charset="0"/>
              </a:rPr>
              <a:t> Drive, San Jose, CA 95134, USA</a:t>
            </a:r>
            <a:endParaRPr lang="en-US" altLang="en-US" sz="1400" dirty="0" smtClean="0">
              <a:solidFill>
                <a:schemeClr val="tx2"/>
              </a:solidFill>
            </a:endParaRPr>
          </a:p>
          <a:p>
            <a:pPr>
              <a:spcBef>
                <a:spcPts val="600"/>
              </a:spcBef>
              <a:spcAft>
                <a:spcPts val="600"/>
              </a:spcAft>
              <a:defRPr/>
            </a:pPr>
            <a:r>
              <a:rPr lang="en-US" altLang="en-US" sz="1800" b="1" dirty="0" smtClean="0">
                <a:solidFill>
                  <a:schemeClr val="tx2"/>
                </a:solidFill>
              </a:rPr>
              <a:t>Abstract:</a:t>
            </a:r>
            <a:r>
              <a:rPr lang="en-US" altLang="en-US" sz="1800" dirty="0" smtClean="0">
                <a:solidFill>
                  <a:schemeClr val="tx2"/>
                </a:solidFill>
              </a:rPr>
              <a:t> Meeting Closing Report for TG4q (ULP) Task Group</a:t>
            </a:r>
          </a:p>
          <a:p>
            <a:pPr>
              <a:spcBef>
                <a:spcPts val="600"/>
              </a:spcBef>
              <a:spcAft>
                <a:spcPts val="600"/>
              </a:spcAft>
              <a:defRPr/>
            </a:pPr>
            <a:r>
              <a:rPr lang="en-US" altLang="en-US" sz="1800" b="1" dirty="0" smtClean="0">
                <a:solidFill>
                  <a:schemeClr val="tx2"/>
                </a:solidFill>
              </a:rPr>
              <a:t>Purpose:</a:t>
            </a:r>
            <a:r>
              <a:rPr lang="en-US" altLang="en-US" sz="1800" dirty="0" smtClean="0">
                <a:solidFill>
                  <a:schemeClr val="tx2"/>
                </a:solidFill>
              </a:rPr>
              <a:t>	 Summary </a:t>
            </a:r>
            <a:r>
              <a:rPr lang="en-US" altLang="en-US" sz="1800" dirty="0" smtClean="0">
                <a:solidFill>
                  <a:srgbClr val="000000"/>
                </a:solidFill>
              </a:rPr>
              <a:t>on a</a:t>
            </a:r>
            <a:r>
              <a:rPr lang="en-US" altLang="en-US" sz="1800" dirty="0" smtClean="0">
                <a:solidFill>
                  <a:srgbClr val="000000"/>
                </a:solidFill>
                <a:ea typeface="DejaVu Sans" charset="0"/>
                <a:cs typeface="DejaVu Sans" charset="0"/>
              </a:rPr>
              <a:t>ctivities during </a:t>
            </a:r>
            <a:r>
              <a:rPr lang="en-US" altLang="en-US" sz="1800" dirty="0" smtClean="0">
                <a:solidFill>
                  <a:schemeClr val="tx2"/>
                </a:solidFill>
              </a:rPr>
              <a:t>the March meeting.</a:t>
            </a:r>
          </a:p>
          <a:p>
            <a:pPr>
              <a:defRPr/>
            </a:pPr>
            <a:r>
              <a:rPr lang="en-US" altLang="en-US" sz="1800" b="1" dirty="0" smtClean="0">
                <a:solidFill>
                  <a:schemeClr val="tx2"/>
                </a:solidFill>
              </a:rPr>
              <a:t>Notice:</a:t>
            </a:r>
            <a:r>
              <a:rPr lang="en-US" altLang="en-US" sz="1800" dirty="0" smtClean="0">
                <a:solidFill>
                  <a:schemeClr val="tx2"/>
                </a:solidFill>
              </a:rPr>
              <a:t>	</a:t>
            </a:r>
            <a:r>
              <a:rPr lang="en-US" altLang="en-US" sz="1800" dirty="0" smtClean="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800" b="1" dirty="0" smtClean="0">
                <a:solidFill>
                  <a:srgbClr val="000000"/>
                </a:solidFill>
              </a:rPr>
              <a:t>Release:</a:t>
            </a:r>
            <a:r>
              <a:rPr lang="en-US" altLang="en-US" sz="1800" dirty="0" smtClean="0">
                <a:solidFill>
                  <a:srgbClr val="000000"/>
                </a:solidFill>
              </a:rPr>
              <a:t>	 The contributor acknowledges and accepts that this contribution becomes the property of IEEE and may be made publicly available by P802.15. </a:t>
            </a:r>
            <a:r>
              <a:rPr lang="en-US" altLang="en-US" sz="1800" dirty="0" smtClean="0">
                <a:solidFill>
                  <a:schemeClr val="tx2"/>
                </a:solidFill>
              </a:rPr>
              <a:t>	</a:t>
            </a:r>
          </a:p>
        </p:txBody>
      </p:sp>
      <p:sp>
        <p:nvSpPr>
          <p:cNvPr id="1331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March 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B824AB71-F423-460B-8D2D-9EDD730E4BA1}" type="slidenum">
              <a:rPr lang="en-GB" altLang="en-US" sz="1200">
                <a:latin typeface="Times New Roman" pitchFamily="18" charset="0"/>
              </a:rPr>
              <a:pPr>
                <a:spcBef>
                  <a:spcPct val="0"/>
                </a:spcBef>
                <a:buFontTx/>
                <a:buNone/>
              </a:pPr>
              <a:t>10</a:t>
            </a:fld>
            <a:endParaRPr lang="en-GB" altLang="en-US" sz="1200">
              <a:latin typeface="Times New Roman" pitchFamily="18" charset="0"/>
            </a:endParaRPr>
          </a:p>
        </p:txBody>
      </p:sp>
      <p:sp>
        <p:nvSpPr>
          <p:cNvPr id="30723"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Conditional Sponsor Ballot</a:t>
            </a:r>
          </a:p>
        </p:txBody>
      </p:sp>
      <p:sp>
        <p:nvSpPr>
          <p:cNvPr id="17414" name="Rectangle 3"/>
          <p:cNvSpPr>
            <a:spLocks noGrp="1" noChangeArrowheads="1"/>
          </p:cNvSpPr>
          <p:nvPr>
            <p:ph type="body" idx="1"/>
          </p:nvPr>
        </p:nvSpPr>
        <p:spPr>
          <a:xfrm>
            <a:off x="684213" y="1219200"/>
            <a:ext cx="8101012" cy="5105400"/>
          </a:xfrm>
        </p:spPr>
        <p:txBody>
          <a:bodyPr/>
          <a:lstStyle/>
          <a:p>
            <a:pPr>
              <a:defRPr/>
            </a:pPr>
            <a:r>
              <a:rPr lang="en-US" sz="2400" dirty="0" smtClean="0"/>
              <a:t>Initial </a:t>
            </a:r>
            <a:r>
              <a:rPr lang="en-US" sz="2400" dirty="0"/>
              <a:t>Ballot closed 17 October </a:t>
            </a:r>
            <a:r>
              <a:rPr lang="en-US" sz="2400" dirty="0" smtClean="0"/>
              <a:t>2014</a:t>
            </a:r>
          </a:p>
          <a:p>
            <a:pPr marL="742950" lvl="2" indent="0">
              <a:buNone/>
              <a:defRPr/>
            </a:pPr>
            <a:r>
              <a:rPr lang="en-US" sz="2000" dirty="0" smtClean="0"/>
              <a:t>Vote </a:t>
            </a:r>
            <a:r>
              <a:rPr lang="en-US" sz="2000" dirty="0"/>
              <a:t>results (pool of 102 voters)</a:t>
            </a:r>
            <a:br>
              <a:rPr lang="en-US" sz="2000" dirty="0"/>
            </a:br>
            <a:r>
              <a:rPr lang="en-US" sz="2000" dirty="0" smtClean="0"/>
              <a:t>86 </a:t>
            </a:r>
            <a:r>
              <a:rPr lang="en-US" sz="2000" dirty="0"/>
              <a:t>responses (84.3 response ratio)</a:t>
            </a:r>
            <a:br>
              <a:rPr lang="en-US" sz="2000" dirty="0"/>
            </a:br>
            <a:r>
              <a:rPr lang="en-US" sz="2000" dirty="0" smtClean="0"/>
              <a:t>68 </a:t>
            </a:r>
            <a:r>
              <a:rPr lang="en-US" sz="2000" dirty="0"/>
              <a:t>yes, 12 no (85.31 approval ratio)</a:t>
            </a:r>
            <a:br>
              <a:rPr lang="en-US" sz="2000" dirty="0"/>
            </a:br>
            <a:r>
              <a:rPr lang="en-US" sz="2000" dirty="0" smtClean="0"/>
              <a:t>6 </a:t>
            </a:r>
            <a:r>
              <a:rPr lang="en-US" sz="2000" dirty="0"/>
              <a:t>abstain (6.98% abstain ratio)</a:t>
            </a:r>
            <a:br>
              <a:rPr lang="en-US" sz="2000" dirty="0"/>
            </a:br>
            <a:r>
              <a:rPr lang="en-US" sz="2000" dirty="0" smtClean="0"/>
              <a:t>301 </a:t>
            </a:r>
            <a:r>
              <a:rPr lang="en-US" sz="2000" dirty="0"/>
              <a:t>total comments received, 195 Must Be Satisfied(62 accepted, 62 rejected, 71 revised</a:t>
            </a:r>
            <a:r>
              <a:rPr lang="en-US" sz="2000" dirty="0" smtClean="0"/>
              <a:t>)</a:t>
            </a:r>
          </a:p>
          <a:p>
            <a:pPr marL="742950" lvl="2" indent="0">
              <a:buNone/>
              <a:defRPr/>
            </a:pPr>
            <a:endParaRPr lang="en-US" dirty="0" smtClean="0"/>
          </a:p>
          <a:p>
            <a:pPr marL="457200" indent="-457200">
              <a:buFont typeface="Wingdings" panose="05000000000000000000" pitchFamily="2" charset="2"/>
              <a:buChar char="§"/>
              <a:defRPr/>
            </a:pPr>
            <a:r>
              <a:rPr lang="en-US" sz="2400" dirty="0"/>
              <a:t>Recirculation Ballot 1 closed 10 Jan, 2015</a:t>
            </a:r>
          </a:p>
          <a:p>
            <a:pPr marL="742950" lvl="2" indent="0">
              <a:buNone/>
              <a:defRPr/>
            </a:pPr>
            <a:r>
              <a:rPr lang="en-US" sz="2000" dirty="0"/>
              <a:t>Vote results (pool of 102 voters)</a:t>
            </a:r>
            <a:br>
              <a:rPr lang="en-US" sz="2000" dirty="0"/>
            </a:br>
            <a:r>
              <a:rPr lang="en-US" sz="2000" dirty="0"/>
              <a:t>91 responses (89.22% response ratio)</a:t>
            </a:r>
            <a:br>
              <a:rPr lang="en-US" sz="2000" dirty="0"/>
            </a:br>
            <a:r>
              <a:rPr lang="en-US" sz="2000" dirty="0"/>
              <a:t>72 yes, 13 no (84.71% approval ratio)</a:t>
            </a:r>
            <a:br>
              <a:rPr lang="en-US" sz="2000" dirty="0"/>
            </a:br>
            <a:r>
              <a:rPr lang="en-US" sz="2000" dirty="0"/>
              <a:t>6 abstain (6.59% abstain ratio)</a:t>
            </a:r>
            <a:br>
              <a:rPr lang="en-US" sz="2000" dirty="0"/>
            </a:br>
            <a:r>
              <a:rPr lang="en-US" sz="2000" dirty="0"/>
              <a:t>120 total comments received, 104 Must Be Satisfied(48 accepted, 34 rejected, 22 revised)</a:t>
            </a:r>
            <a:r>
              <a:rPr lang="en-US" dirty="0"/>
              <a:t/>
            </a:r>
            <a:br>
              <a:rPr lang="en-US" dirty="0"/>
            </a:br>
            <a:endParaRPr lang="en-US" altLang="en-US" sz="2800" dirty="0" smtClean="0"/>
          </a:p>
        </p:txBody>
      </p:sp>
      <p:sp>
        <p:nvSpPr>
          <p:cNvPr id="3072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3072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Tree>
    <p:extLst>
      <p:ext uri="{BB962C8B-B14F-4D97-AF65-F5344CB8AC3E}">
        <p14:creationId xmlns:p14="http://schemas.microsoft.com/office/powerpoint/2010/main" val="36880952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B824AB71-F423-460B-8D2D-9EDD730E4BA1}" type="slidenum">
              <a:rPr lang="en-GB" altLang="en-US" sz="1200">
                <a:latin typeface="Times New Roman" pitchFamily="18" charset="0"/>
              </a:rPr>
              <a:pPr>
                <a:spcBef>
                  <a:spcPct val="0"/>
                </a:spcBef>
                <a:buFontTx/>
                <a:buNone/>
              </a:pPr>
              <a:t>11</a:t>
            </a:fld>
            <a:endParaRPr lang="en-GB" altLang="en-US" sz="1200">
              <a:latin typeface="Times New Roman" pitchFamily="18" charset="0"/>
            </a:endParaRPr>
          </a:p>
        </p:txBody>
      </p:sp>
      <p:sp>
        <p:nvSpPr>
          <p:cNvPr id="30723" name="Rectangle 2"/>
          <p:cNvSpPr>
            <a:spLocks noGrp="1" noChangeArrowheads="1"/>
          </p:cNvSpPr>
          <p:nvPr>
            <p:ph type="title"/>
          </p:nvPr>
        </p:nvSpPr>
        <p:spPr>
          <a:xfrm>
            <a:off x="684213" y="692150"/>
            <a:ext cx="7772400" cy="576263"/>
          </a:xfrm>
        </p:spPr>
        <p:txBody>
          <a:bodyPr/>
          <a:lstStyle/>
          <a:p>
            <a:pPr eaLnBrk="1" hangingPunct="1"/>
            <a:r>
              <a:rPr lang="en-US" altLang="en-US" b="1" dirty="0"/>
              <a:t>Status Review </a:t>
            </a:r>
            <a:r>
              <a:rPr lang="en-US" altLang="en-US" b="1" dirty="0" smtClean="0"/>
              <a:t>of Balloting (</a:t>
            </a:r>
            <a:r>
              <a:rPr lang="en-US" altLang="en-US" b="1" dirty="0" err="1" smtClean="0"/>
              <a:t>cont</a:t>
            </a:r>
            <a:r>
              <a:rPr lang="en-US" altLang="en-US" b="1" dirty="0" smtClean="0"/>
              <a:t>’)</a:t>
            </a:r>
          </a:p>
        </p:txBody>
      </p:sp>
      <p:sp>
        <p:nvSpPr>
          <p:cNvPr id="17414" name="Rectangle 3"/>
          <p:cNvSpPr>
            <a:spLocks noGrp="1" noChangeArrowheads="1"/>
          </p:cNvSpPr>
          <p:nvPr>
            <p:ph type="body" idx="1"/>
          </p:nvPr>
        </p:nvSpPr>
        <p:spPr>
          <a:xfrm>
            <a:off x="381000" y="1484313"/>
            <a:ext cx="8404225" cy="4840287"/>
          </a:xfrm>
        </p:spPr>
        <p:txBody>
          <a:bodyPr/>
          <a:lstStyle/>
          <a:p>
            <a:pPr marL="457200" indent="-457200">
              <a:buFont typeface="Wingdings" panose="05000000000000000000" pitchFamily="2" charset="2"/>
              <a:buChar char="§"/>
              <a:defRPr/>
            </a:pPr>
            <a:r>
              <a:rPr lang="en-US" sz="2400" dirty="0" smtClean="0"/>
              <a:t>Recirculation </a:t>
            </a:r>
            <a:r>
              <a:rPr lang="en-US" sz="2400" dirty="0"/>
              <a:t>Ballot 2 closed 5 March, 2015</a:t>
            </a:r>
            <a:endParaRPr lang="en-US" sz="2400" dirty="0" smtClean="0"/>
          </a:p>
          <a:p>
            <a:pPr marL="742950" lvl="2" indent="0">
              <a:buNone/>
              <a:defRPr/>
            </a:pPr>
            <a:r>
              <a:rPr lang="en-US" sz="2000" dirty="0" smtClean="0"/>
              <a:t>Vote </a:t>
            </a:r>
            <a:r>
              <a:rPr lang="en-US" sz="2000" dirty="0"/>
              <a:t>results (pool of 102 voters)</a:t>
            </a:r>
            <a:br>
              <a:rPr lang="en-US" sz="2000" dirty="0"/>
            </a:br>
            <a:r>
              <a:rPr lang="en-US" sz="2000" dirty="0" smtClean="0"/>
              <a:t>94 </a:t>
            </a:r>
            <a:r>
              <a:rPr lang="en-US" sz="2000" dirty="0"/>
              <a:t>responses (92.16% response ratio)</a:t>
            </a:r>
            <a:br>
              <a:rPr lang="en-US" sz="2000" dirty="0"/>
            </a:br>
            <a:r>
              <a:rPr lang="en-US" sz="2000" dirty="0" smtClean="0"/>
              <a:t>77 </a:t>
            </a:r>
            <a:r>
              <a:rPr lang="en-US" sz="2000" dirty="0"/>
              <a:t>yes, 11 no (87.5% approval ratio)</a:t>
            </a:r>
            <a:br>
              <a:rPr lang="en-US" sz="2000" dirty="0"/>
            </a:br>
            <a:r>
              <a:rPr lang="en-US" sz="2000" dirty="0" smtClean="0"/>
              <a:t>6 </a:t>
            </a:r>
            <a:r>
              <a:rPr lang="en-US" sz="2000" dirty="0"/>
              <a:t>abstain (6.38% abstain ratio)</a:t>
            </a:r>
            <a:br>
              <a:rPr lang="en-US" sz="2000" dirty="0"/>
            </a:br>
            <a:r>
              <a:rPr lang="en-US" sz="2000" dirty="0" smtClean="0"/>
              <a:t>216 </a:t>
            </a:r>
            <a:r>
              <a:rPr lang="en-US" sz="2000" dirty="0"/>
              <a:t>total comments received, 171 Must </a:t>
            </a:r>
            <a:r>
              <a:rPr lang="en-US" sz="2000" dirty="0" smtClean="0"/>
              <a:t>Be Satisfied(107 </a:t>
            </a:r>
            <a:r>
              <a:rPr lang="en-US" sz="2000" dirty="0"/>
              <a:t>accepted, 1 rejected, 13 revised, 50 pending)</a:t>
            </a:r>
            <a:r>
              <a:rPr lang="en-US" sz="2800" dirty="0"/>
              <a:t/>
            </a:r>
            <a:br>
              <a:rPr lang="en-US" sz="2800" dirty="0"/>
            </a:br>
            <a:r>
              <a:rPr lang="en-US" sz="2800" dirty="0">
                <a:ea typeface="+mn-ea"/>
                <a:cs typeface="+mn-cs"/>
              </a:rPr>
              <a:t/>
            </a:r>
            <a:br>
              <a:rPr lang="en-US" sz="2800" dirty="0">
                <a:ea typeface="+mn-ea"/>
                <a:cs typeface="+mn-cs"/>
              </a:rPr>
            </a:br>
            <a:endParaRPr lang="en-US" altLang="en-US" dirty="0" smtClean="0"/>
          </a:p>
        </p:txBody>
      </p:sp>
      <p:sp>
        <p:nvSpPr>
          <p:cNvPr id="3072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3072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Tree>
    <p:extLst>
      <p:ext uri="{BB962C8B-B14F-4D97-AF65-F5344CB8AC3E}">
        <p14:creationId xmlns:p14="http://schemas.microsoft.com/office/powerpoint/2010/main" val="2036534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12</a:t>
            </a:fld>
            <a:endParaRPr lang="en-GB" altLang="en-US" sz="1200">
              <a:latin typeface="Times New Roman" pitchFamily="18" charset="0"/>
            </a:endParaRPr>
          </a:p>
        </p:txBody>
      </p:sp>
      <p:sp>
        <p:nvSpPr>
          <p:cNvPr id="29699" name="Rectangle 2"/>
          <p:cNvSpPr>
            <a:spLocks noGrp="1" noChangeArrowheads="1"/>
          </p:cNvSpPr>
          <p:nvPr>
            <p:ph type="title"/>
          </p:nvPr>
        </p:nvSpPr>
        <p:spPr>
          <a:xfrm>
            <a:off x="457200" y="692150"/>
            <a:ext cx="8305799" cy="576263"/>
          </a:xfrm>
        </p:spPr>
        <p:txBody>
          <a:bodyPr/>
          <a:lstStyle/>
          <a:p>
            <a:pPr eaLnBrk="1" hangingPunct="1"/>
            <a:r>
              <a:rPr lang="en-US" altLang="en-US" b="1" dirty="0" smtClean="0"/>
              <a:t>WG Motion: Conditional Sponsor Ballot</a:t>
            </a:r>
          </a:p>
        </p:txBody>
      </p:sp>
      <p:sp>
        <p:nvSpPr>
          <p:cNvPr id="29700" name="Rectangle 3"/>
          <p:cNvSpPr>
            <a:spLocks noGrp="1" noChangeArrowheads="1"/>
          </p:cNvSpPr>
          <p:nvPr>
            <p:ph type="body" idx="1"/>
          </p:nvPr>
        </p:nvSpPr>
        <p:spPr>
          <a:xfrm>
            <a:off x="684213" y="1600200"/>
            <a:ext cx="8101012" cy="4648200"/>
          </a:xfrm>
        </p:spPr>
        <p:txBody>
          <a:bodyPr/>
          <a:lstStyle/>
          <a:p>
            <a:r>
              <a:rPr lang="en-US" altLang="en-US" sz="2400" dirty="0" smtClean="0">
                <a:latin typeface="Times New Roman" pitchFamily="18" charset="0"/>
                <a:cs typeface="Times New Roman" pitchFamily="18" charset="0"/>
              </a:rPr>
              <a:t>Move that the 802.15 WG to request conditional approval from the 802 EC to submit 802.15.4q revision draft to Sponsor Ballot.</a:t>
            </a:r>
          </a:p>
          <a:p>
            <a:pPr marL="0" indent="0">
              <a:buNone/>
            </a:pPr>
            <a:endParaRPr lang="en-US" altLang="en-US" sz="2400" dirty="0" smtClean="0">
              <a:latin typeface="Times New Roman" pitchFamily="18" charset="0"/>
              <a:cs typeface="Times New Roman" pitchFamily="18" charset="0"/>
            </a:endParaRPr>
          </a:p>
          <a:p>
            <a:pPr marL="0" indent="0">
              <a:buNone/>
            </a:pPr>
            <a:endParaRPr lang="en-US" altLang="en-US" sz="2400" dirty="0">
              <a:latin typeface="Times New Roman" pitchFamily="18" charset="0"/>
              <a:cs typeface="Times New Roman" pitchFamily="18" charset="0"/>
            </a:endParaRPr>
          </a:p>
          <a:p>
            <a:pPr marL="0" indent="0">
              <a:buNone/>
            </a:pPr>
            <a:endParaRPr lang="en-US" altLang="en-US" sz="2400" dirty="0" smtClean="0">
              <a:latin typeface="Times New Roman" pitchFamily="18" charset="0"/>
              <a:cs typeface="Times New Roman" pitchFamily="18" charset="0"/>
            </a:endParaRP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a:latin typeface="Times New Roman" pitchFamily="18" charset="0"/>
                <a:cs typeface="Times New Roman" pitchFamily="18" charset="0"/>
              </a:rPr>
              <a:t>Moved by: </a:t>
            </a:r>
            <a:r>
              <a:rPr lang="en-US" altLang="en-US" sz="2400" dirty="0" smtClean="0">
                <a:latin typeface="Times New Roman" pitchFamily="18" charset="0"/>
                <a:cs typeface="Times New Roman" pitchFamily="18" charset="0"/>
              </a:rPr>
              <a:t>Chiu Ngo</a:t>
            </a:r>
            <a:r>
              <a:rPr lang="en-US" altLang="en-US" sz="2400" dirty="0">
                <a:latin typeface="Times New Roman" pitchFamily="18" charset="0"/>
                <a:cs typeface="Times New Roman" pitchFamily="18" charset="0"/>
              </a:rPr>
              <a:t>			Seconded by</a:t>
            </a:r>
            <a:r>
              <a:rPr lang="en-US" altLang="en-US" sz="2400" dirty="0" smtClean="0">
                <a:latin typeface="Times New Roman" pitchFamily="18" charset="0"/>
                <a:cs typeface="Times New Roman" pitchFamily="18" charset="0"/>
              </a:rPr>
              <a:t>: Clint Powell</a:t>
            </a: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smtClean="0">
                <a:latin typeface="Times New Roman" pitchFamily="18" charset="0"/>
                <a:cs typeface="Times New Roman" pitchFamily="18" charset="0"/>
              </a:rPr>
              <a:t>Y/N/A = 29/7/2</a:t>
            </a:r>
          </a:p>
          <a:p>
            <a:pPr marL="423862" lvl="1"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400" dirty="0" smtClean="0">
              <a:latin typeface="Times New Roman" pitchFamily="18" charset="0"/>
              <a:cs typeface="Times New Roman" pitchFamily="18" charset="0"/>
            </a:endParaRPr>
          </a:p>
          <a:p>
            <a:pPr eaLnBrk="1" hangingPunct="1">
              <a:spcBef>
                <a:spcPts val="300"/>
              </a:spcBef>
            </a:pPr>
            <a:endParaRPr lang="en-US" altLang="en-US" sz="2400" dirty="0" smtClean="0"/>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a:latin typeface="Times New Roman" pitchFamily="18" charset="0"/>
              </a:rPr>
              <a:t>March 2015</a:t>
            </a:r>
            <a:endParaRPr lang="en-US" altLang="en-US" sz="1400" dirty="0">
              <a:latin typeface="Times New Roman" pitchFamily="18" charset="0"/>
            </a:endParaRPr>
          </a:p>
        </p:txBody>
      </p:sp>
    </p:spTree>
    <p:extLst>
      <p:ext uri="{BB962C8B-B14F-4D97-AF65-F5344CB8AC3E}">
        <p14:creationId xmlns:p14="http://schemas.microsoft.com/office/powerpoint/2010/main" val="40842173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13</a:t>
            </a:fld>
            <a:endParaRPr lang="en-GB" altLang="en-US" sz="1200">
              <a:latin typeface="Times New Roman" pitchFamily="18" charset="0"/>
            </a:endParaRP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
        <p:nvSpPr>
          <p:cNvPr id="7" name="Title 1"/>
          <p:cNvSpPr>
            <a:spLocks noGrp="1"/>
          </p:cNvSpPr>
          <p:nvPr/>
        </p:nvSpPr>
        <p:spPr bwMode="auto">
          <a:xfrm>
            <a:off x="685800" y="2286000"/>
            <a:ext cx="7772400" cy="147002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5400" b="0" dirty="0" smtClean="0">
                <a:ln w="11430"/>
                <a:solidFill>
                  <a:schemeClr val="tx1"/>
                </a:solidFill>
                <a:effectLst>
                  <a:outerShdw blurRad="50800" dist="39000" dir="5460000" algn="tl">
                    <a:srgbClr val="000000">
                      <a:alpha val="38000"/>
                    </a:srgbClr>
                  </a:outerShdw>
                </a:effectLst>
              </a:rPr>
              <a:t>Thank you!</a:t>
            </a:r>
            <a:endParaRPr lang="en-US" sz="5400" b="0" dirty="0">
              <a:ln w="11430"/>
              <a:solidFill>
                <a:schemeClr val="tx1"/>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7798890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43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9D4C85E-DC5C-47CD-BCAC-1C664FD44C89}" type="slidenum">
              <a:rPr lang="en-US" altLang="en-US" sz="1200">
                <a:latin typeface="Times New Roman" pitchFamily="18" charset="0"/>
              </a:rPr>
              <a:pPr>
                <a:spcBef>
                  <a:spcPct val="0"/>
                </a:spcBef>
                <a:buFontTx/>
                <a:buNone/>
              </a:pPr>
              <a:t>2</a:t>
            </a:fld>
            <a:endParaRPr lang="en-US" altLang="en-US" sz="1200">
              <a:latin typeface="Times New Roman" pitchFamily="18" charset="0"/>
            </a:endParaRPr>
          </a:p>
        </p:txBody>
      </p:sp>
      <p:sp>
        <p:nvSpPr>
          <p:cNvPr id="14340" name="Rectangle 2"/>
          <p:cNvSpPr>
            <a:spLocks noGrp="1" noChangeArrowheads="1"/>
          </p:cNvSpPr>
          <p:nvPr>
            <p:ph type="ctrTitle"/>
          </p:nvPr>
        </p:nvSpPr>
        <p:spPr>
          <a:xfrm>
            <a:off x="685800" y="2286000"/>
            <a:ext cx="7772400" cy="1143000"/>
          </a:xfrm>
        </p:spPr>
        <p:txBody>
          <a:bodyPr/>
          <a:lstStyle/>
          <a:p>
            <a:r>
              <a:rPr lang="en-US" altLang="en-US" b="1" dirty="0" smtClean="0"/>
              <a:t>IEEE 802.15.4q Task Group</a:t>
            </a:r>
          </a:p>
        </p:txBody>
      </p:sp>
      <p:sp>
        <p:nvSpPr>
          <p:cNvPr id="14341" name="Rectangle 3"/>
          <p:cNvSpPr>
            <a:spLocks noGrp="1" noChangeArrowheads="1"/>
          </p:cNvSpPr>
          <p:nvPr>
            <p:ph type="subTitle" idx="1"/>
          </p:nvPr>
        </p:nvSpPr>
        <p:spPr/>
        <p:txBody>
          <a:bodyPr/>
          <a:lstStyle/>
          <a:p>
            <a:r>
              <a:rPr lang="en-US" altLang="en-US" b="1" dirty="0" smtClean="0">
                <a:latin typeface="+mj-lt"/>
              </a:rPr>
              <a:t>Closing Report</a:t>
            </a:r>
          </a:p>
          <a:p>
            <a:r>
              <a:rPr lang="en-US" altLang="en-US" sz="2400" dirty="0"/>
              <a:t>15</a:t>
            </a:r>
            <a:r>
              <a:rPr lang="en-US" altLang="en-US" sz="2400" baseline="30000" dirty="0"/>
              <a:t>th</a:t>
            </a:r>
            <a:r>
              <a:rPr lang="en-US" altLang="en-US" sz="2400" dirty="0"/>
              <a:t> Meeting of the ULP Task Group</a:t>
            </a:r>
          </a:p>
          <a:p>
            <a:r>
              <a:rPr lang="en-US" altLang="en-US" sz="2400" dirty="0"/>
              <a:t>Berlin, Germany</a:t>
            </a:r>
          </a:p>
          <a:p>
            <a:r>
              <a:rPr lang="en-US" altLang="en-US" sz="2400" dirty="0"/>
              <a:t>March 9-12, 2015</a:t>
            </a:r>
          </a:p>
        </p:txBody>
      </p:sp>
      <p:sp>
        <p:nvSpPr>
          <p:cNvPr id="143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685800"/>
            <a:ext cx="7772400" cy="685800"/>
          </a:xfrm>
        </p:spPr>
        <p:txBody>
          <a:bodyPr/>
          <a:lstStyle/>
          <a:p>
            <a:r>
              <a:rPr lang="en-US" altLang="en-US" b="1" dirty="0" smtClean="0"/>
              <a:t>March 2015 Session</a:t>
            </a:r>
          </a:p>
        </p:txBody>
      </p:sp>
      <p:sp>
        <p:nvSpPr>
          <p:cNvPr id="15363" name="Content Placeholder 2"/>
          <p:cNvSpPr>
            <a:spLocks noGrp="1"/>
          </p:cNvSpPr>
          <p:nvPr>
            <p:ph idx="1"/>
          </p:nvPr>
        </p:nvSpPr>
        <p:spPr>
          <a:xfrm>
            <a:off x="685800" y="1219200"/>
            <a:ext cx="7772400" cy="609600"/>
          </a:xfrm>
        </p:spPr>
        <p:txBody>
          <a:bodyPr/>
          <a:lstStyle/>
          <a:p>
            <a:pPr>
              <a:buFont typeface="Arial" pitchFamily="34" charset="0"/>
              <a:buChar char="•"/>
              <a:defRPr/>
            </a:pPr>
            <a:r>
              <a:rPr lang="en-US" altLang="en-US" sz="2800" dirty="0" smtClean="0">
                <a:latin typeface="Times New Roman" pitchFamily="18" charset="0"/>
              </a:rPr>
              <a:t>Secretary: </a:t>
            </a:r>
            <a:r>
              <a:rPr lang="en-US" altLang="en-US" sz="2800" dirty="0" err="1">
                <a:latin typeface="Times New Roman" pitchFamily="18" charset="0"/>
              </a:rPr>
              <a:t>Chandrashekhar</a:t>
            </a:r>
            <a:r>
              <a:rPr lang="en-US" altLang="en-US" sz="2800" dirty="0">
                <a:latin typeface="Times New Roman" pitchFamily="18" charset="0"/>
              </a:rPr>
              <a:t> </a:t>
            </a:r>
            <a:r>
              <a:rPr lang="en-US" altLang="en-US" sz="2800" dirty="0" err="1">
                <a:latin typeface="Times New Roman" pitchFamily="18" charset="0"/>
              </a:rPr>
              <a:t>Thejaswi</a:t>
            </a:r>
            <a:r>
              <a:rPr lang="en-US" altLang="en-US" sz="2800" dirty="0">
                <a:latin typeface="Times New Roman" pitchFamily="18" charset="0"/>
              </a:rPr>
              <a:t> </a:t>
            </a:r>
            <a:r>
              <a:rPr lang="en-US" altLang="en-US" sz="2800" dirty="0" smtClean="0">
                <a:latin typeface="Times New Roman" pitchFamily="18" charset="0"/>
              </a:rPr>
              <a:t>PS</a:t>
            </a:r>
            <a:endParaRPr lang="en-US" altLang="en-US" sz="2800" dirty="0">
              <a:latin typeface="Times New Roman" pitchFamily="18" charset="0"/>
            </a:endParaRPr>
          </a:p>
          <a:p>
            <a:pPr>
              <a:buFont typeface="Arial" pitchFamily="34" charset="0"/>
              <a:buChar char="•"/>
              <a:defRPr/>
            </a:pPr>
            <a:r>
              <a:rPr lang="en-US" altLang="en-US" sz="2800" dirty="0" smtClean="0">
                <a:latin typeface="Times New Roman" pitchFamily="18" charset="0"/>
              </a:rPr>
              <a:t>Total of 6 time slots</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a:latin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endParaRP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5F7EEF24-D59A-4484-A67E-ACED2AD24C81}" type="slidenum">
              <a:rPr lang="en-US" altLang="en-US" sz="1200">
                <a:latin typeface="Times New Roman" pitchFamily="18" charset="0"/>
              </a:rPr>
              <a:pPr>
                <a:spcBef>
                  <a:spcPct val="0"/>
                </a:spcBef>
                <a:buFontTx/>
                <a:buNone/>
              </a:pPr>
              <a:t>3</a:t>
            </a:fld>
            <a:endParaRPr lang="en-US" altLang="en-US" sz="1200">
              <a:latin typeface="Times New Roman" pitchFamily="18" charset="0"/>
            </a:endParaRPr>
          </a:p>
        </p:txBody>
      </p:sp>
      <p:sp>
        <p:nvSpPr>
          <p:cNvPr id="1946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9462"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graphicFrame>
        <p:nvGraphicFramePr>
          <p:cNvPr id="7" name="コンテンツ プレースホルダー 8"/>
          <p:cNvGraphicFramePr>
            <a:graphicFrameLocks noGrp="1"/>
          </p:cNvGraphicFramePr>
          <p:nvPr>
            <p:extLst>
              <p:ext uri="{D42A27DB-BD31-4B8C-83A1-F6EECF244321}">
                <p14:modId xmlns:p14="http://schemas.microsoft.com/office/powerpoint/2010/main" val="4260593383"/>
              </p:ext>
            </p:extLst>
          </p:nvPr>
        </p:nvGraphicFramePr>
        <p:xfrm>
          <a:off x="1905000" y="2286000"/>
          <a:ext cx="5616575" cy="2530475"/>
        </p:xfrm>
        <a:graphic>
          <a:graphicData uri="http://schemas.openxmlformats.org/drawingml/2006/table">
            <a:tbl>
              <a:tblPr/>
              <a:tblGrid>
                <a:gridCol w="1079500"/>
                <a:gridCol w="1512888"/>
                <a:gridCol w="1511300"/>
                <a:gridCol w="1512887"/>
              </a:tblGrid>
              <a:tr h="371475">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Tuesday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Wednesday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Thursday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AM1</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Arial" pitchFamily="34" charset="0"/>
                          <a:ea typeface="MS PGothic" pitchFamily="34" charset="-128"/>
                        </a:rPr>
                        <a:t>TG4q</a:t>
                      </a: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TG4q</a:t>
                      </a: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Arial" pitchFamily="34" charset="0"/>
                          <a:ea typeface="MS PGothic" pitchFamily="34" charset="-128"/>
                        </a:rPr>
                        <a:t>TG4q</a:t>
                      </a: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TG4q</a:t>
                      </a: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PM1</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FF0000"/>
                          </a:solidFill>
                          <a:effectLst/>
                          <a:latin typeface="Arial" pitchFamily="34" charset="0"/>
                          <a:ea typeface="MS PGothic" pitchFamily="34" charset="-128"/>
                        </a:rPr>
                        <a:t>TG4q</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PM2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sngStrike" cap="none" normalizeH="0" baseline="0" dirty="0" smtClean="0">
                          <a:ln>
                            <a:noFill/>
                          </a:ln>
                          <a:solidFill>
                            <a:schemeClr val="tx1"/>
                          </a:solidFill>
                          <a:effectLst/>
                          <a:latin typeface="Arial" pitchFamily="34" charset="0"/>
                          <a:ea typeface="MS PGothic" pitchFamily="34" charset="-128"/>
                        </a:rPr>
                        <a:t>TG4q</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cap="none" normalizeH="0" baseline="0" dirty="0" smtClean="0">
                          <a:ln>
                            <a:noFill/>
                          </a:ln>
                          <a:solidFill>
                            <a:srgbClr val="FF0000"/>
                          </a:solidFill>
                          <a:effectLst/>
                          <a:latin typeface="Arial" pitchFamily="34" charset="0"/>
                          <a:ea typeface="MS PGothic" pitchFamily="34" charset="-128"/>
                        </a:rPr>
                        <a:t>TG4q</a:t>
                      </a: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bl>
          </a:graphicData>
        </a:graphic>
      </p:graphicFrame>
    </p:spTree>
    <p:extLst>
      <p:ext uri="{BB962C8B-B14F-4D97-AF65-F5344CB8AC3E}">
        <p14:creationId xmlns:p14="http://schemas.microsoft.com/office/powerpoint/2010/main" val="860000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4</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Achievement this week</a:t>
            </a:r>
          </a:p>
        </p:txBody>
      </p:sp>
      <p:sp>
        <p:nvSpPr>
          <p:cNvPr id="26628" name="Rectangle 3"/>
          <p:cNvSpPr>
            <a:spLocks noGrp="1" noChangeArrowheads="1"/>
          </p:cNvSpPr>
          <p:nvPr>
            <p:ph type="body" idx="1"/>
          </p:nvPr>
        </p:nvSpPr>
        <p:spPr>
          <a:xfrm>
            <a:off x="684213" y="1484313"/>
            <a:ext cx="8101012" cy="4840287"/>
          </a:xfrm>
        </p:spPr>
        <p:txBody>
          <a:bodyPr/>
          <a:lstStyle/>
          <a:p>
            <a:pPr eaLnBrk="1" hangingPunct="1">
              <a:spcBef>
                <a:spcPts val="300"/>
              </a:spcBef>
            </a:pPr>
            <a:r>
              <a:rPr lang="en-US" altLang="en-US" sz="2400" dirty="0" smtClean="0"/>
              <a:t>Comment resolution:</a:t>
            </a:r>
          </a:p>
          <a:p>
            <a:pPr lvl="1" eaLnBrk="1" hangingPunct="1">
              <a:spcBef>
                <a:spcPts val="300"/>
              </a:spcBef>
            </a:pPr>
            <a:r>
              <a:rPr lang="en-US" altLang="en-US" sz="2000" dirty="0" smtClean="0"/>
              <a:t>Went over some of the 216 comments on the second recirculation letter ballot (#101) and provide resolutions.</a:t>
            </a:r>
          </a:p>
          <a:p>
            <a:pPr lvl="1" eaLnBrk="1" hangingPunct="1">
              <a:spcBef>
                <a:spcPts val="300"/>
              </a:spcBef>
            </a:pPr>
            <a:r>
              <a:rPr lang="en-US" altLang="en-US" sz="2000" dirty="0" smtClean="0"/>
              <a:t>About 160 comments were resolved.</a:t>
            </a:r>
          </a:p>
          <a:p>
            <a:pPr eaLnBrk="1" hangingPunct="1">
              <a:spcBef>
                <a:spcPts val="300"/>
              </a:spcBef>
            </a:pPr>
            <a:r>
              <a:rPr lang="en-US" altLang="en-US" sz="2400" dirty="0" smtClean="0"/>
              <a:t>Provided a response to </a:t>
            </a:r>
            <a:r>
              <a:rPr lang="en-US" altLang="en-US" sz="2400" dirty="0" err="1" smtClean="0"/>
              <a:t>Gilb’s</a:t>
            </a:r>
            <a:r>
              <a:rPr lang="en-US" altLang="en-US" sz="2400" dirty="0" smtClean="0"/>
              <a:t> proposal presented in Jan.</a:t>
            </a:r>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b="1" dirty="0" smtClean="0"/>
              <a:t>Plan for May Meeting</a:t>
            </a:r>
          </a:p>
        </p:txBody>
      </p:sp>
      <p:sp>
        <p:nvSpPr>
          <p:cNvPr id="31747" name="Content Placeholder 2"/>
          <p:cNvSpPr>
            <a:spLocks noGrp="1"/>
          </p:cNvSpPr>
          <p:nvPr>
            <p:ph idx="1"/>
          </p:nvPr>
        </p:nvSpPr>
        <p:spPr>
          <a:xfrm>
            <a:off x="914400" y="1981200"/>
            <a:ext cx="7848600" cy="4114800"/>
          </a:xfrm>
        </p:spPr>
        <p:txBody>
          <a:bodyPr/>
          <a:lstStyle/>
          <a:p>
            <a:r>
              <a:rPr lang="en-US" altLang="en-US" dirty="0" smtClean="0">
                <a:latin typeface="Times New Roman" pitchFamily="18" charset="0"/>
                <a:cs typeface="Times New Roman" pitchFamily="18" charset="0"/>
              </a:rPr>
              <a:t>Comment resolution</a:t>
            </a:r>
          </a:p>
          <a:p>
            <a:r>
              <a:rPr lang="en-US" altLang="en-US" dirty="0" smtClean="0">
                <a:latin typeface="Times New Roman" pitchFamily="18" charset="0"/>
                <a:cs typeface="Times New Roman" pitchFamily="18" charset="0"/>
              </a:rPr>
              <a:t>Preparation for </a:t>
            </a:r>
            <a:r>
              <a:rPr lang="en-US" altLang="en-US" dirty="0" err="1" smtClean="0">
                <a:latin typeface="Times New Roman" pitchFamily="18" charset="0"/>
                <a:cs typeface="Times New Roman" pitchFamily="18" charset="0"/>
              </a:rPr>
              <a:t>recirc</a:t>
            </a:r>
            <a:r>
              <a:rPr lang="en-US" altLang="en-US" dirty="0" smtClean="0">
                <a:latin typeface="Times New Roman" pitchFamily="18" charset="0"/>
                <a:cs typeface="Times New Roman" pitchFamily="18" charset="0"/>
              </a:rPr>
              <a:t>.</a:t>
            </a:r>
          </a:p>
        </p:txBody>
      </p:sp>
      <p:sp>
        <p:nvSpPr>
          <p:cNvPr id="317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ED67C1F8-5A7C-42A4-A676-37A5C13DDF7E}" type="slidenum">
              <a:rPr lang="en-US" altLang="en-US" sz="1200">
                <a:latin typeface="Times New Roman" pitchFamily="18" charset="0"/>
              </a:rPr>
              <a:pPr>
                <a:spcBef>
                  <a:spcPct val="0"/>
                </a:spcBef>
                <a:buFontTx/>
                <a:buNone/>
              </a:pPr>
              <a:t>5</a:t>
            </a:fld>
            <a:endParaRPr lang="en-US" altLang="en-US" sz="1200">
              <a:latin typeface="Times New Roman" pitchFamily="18" charset="0"/>
            </a:endParaRPr>
          </a:p>
        </p:txBody>
      </p:sp>
      <p:sp>
        <p:nvSpPr>
          <p:cNvPr id="3174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3175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Tree>
    <p:extLst>
      <p:ext uri="{BB962C8B-B14F-4D97-AF65-F5344CB8AC3E}">
        <p14:creationId xmlns:p14="http://schemas.microsoft.com/office/powerpoint/2010/main" val="30903841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B824AB71-F423-460B-8D2D-9EDD730E4BA1}" type="slidenum">
              <a:rPr lang="en-GB" altLang="en-US" sz="1200">
                <a:latin typeface="Times New Roman" pitchFamily="18" charset="0"/>
              </a:rPr>
              <a:pPr>
                <a:spcBef>
                  <a:spcPct val="0"/>
                </a:spcBef>
                <a:buFontTx/>
                <a:buNone/>
              </a:pPr>
              <a:t>6</a:t>
            </a:fld>
            <a:endParaRPr lang="en-GB" altLang="en-US" sz="1200">
              <a:latin typeface="Times New Roman" pitchFamily="18" charset="0"/>
            </a:endParaRPr>
          </a:p>
        </p:txBody>
      </p:sp>
      <p:sp>
        <p:nvSpPr>
          <p:cNvPr id="30723"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Teleconferences</a:t>
            </a:r>
          </a:p>
        </p:txBody>
      </p:sp>
      <p:sp>
        <p:nvSpPr>
          <p:cNvPr id="17414" name="Rectangle 3"/>
          <p:cNvSpPr>
            <a:spLocks noGrp="1" noChangeArrowheads="1"/>
          </p:cNvSpPr>
          <p:nvPr>
            <p:ph type="body" idx="1"/>
          </p:nvPr>
        </p:nvSpPr>
        <p:spPr>
          <a:xfrm>
            <a:off x="684213" y="1484313"/>
            <a:ext cx="8101012" cy="4840287"/>
          </a:xfrm>
        </p:spPr>
        <p:txBody>
          <a:bodyPr/>
          <a:lstStyle/>
          <a:p>
            <a:pPr marL="457200" indent="-457200">
              <a:buFont typeface="Arial" charset="0"/>
              <a:buChar char="•"/>
              <a:defRPr/>
            </a:pPr>
            <a:r>
              <a:rPr lang="de-DE" altLang="en-US" dirty="0" smtClean="0">
                <a:latin typeface="Times New Roman" pitchFamily="18" charset="0"/>
              </a:rPr>
              <a:t>From Feb 16, 2015 to </a:t>
            </a:r>
            <a:r>
              <a:rPr lang="de-DE" altLang="en-US" u="sng" dirty="0" smtClean="0">
                <a:latin typeface="Times New Roman" pitchFamily="18" charset="0"/>
              </a:rPr>
              <a:t>April 15, 2015</a:t>
            </a:r>
          </a:p>
          <a:p>
            <a:pPr marL="857250" lvl="1" indent="-457200">
              <a:defRPr/>
            </a:pPr>
            <a:r>
              <a:rPr lang="de-DE" altLang="en-US" dirty="0" smtClean="0">
                <a:latin typeface="Times New Roman" pitchFamily="18" charset="0"/>
              </a:rPr>
              <a:t>Every </a:t>
            </a:r>
            <a:r>
              <a:rPr lang="de-DE" altLang="en-US" dirty="0">
                <a:latin typeface="Times New Roman" pitchFamily="18" charset="0"/>
              </a:rPr>
              <a:t>Wednesday 8:00PM PDT/7:00PM </a:t>
            </a:r>
            <a:r>
              <a:rPr lang="de-DE" altLang="en-US" dirty="0" smtClean="0">
                <a:latin typeface="Times New Roman" pitchFamily="18" charset="0"/>
              </a:rPr>
              <a:t>PST</a:t>
            </a:r>
            <a:endParaRPr lang="de-DE" altLang="en-US" dirty="0">
              <a:latin typeface="Times New Roman" pitchFamily="18" charset="0"/>
            </a:endParaRPr>
          </a:p>
          <a:p>
            <a:pPr marL="0" indent="0">
              <a:buNone/>
              <a:defRPr/>
            </a:pPr>
            <a:endParaRPr lang="en-US" altLang="en-US" sz="2400" dirty="0" smtClean="0">
              <a:latin typeface="Times New Roman" pitchFamily="18" charset="0"/>
              <a:cs typeface="Times New Roman" pitchFamily="18" charset="0"/>
            </a:endParaRPr>
          </a:p>
          <a:p>
            <a:pPr marL="457200" indent="-457200">
              <a:buFont typeface="Arial" charset="0"/>
              <a:buChar char="•"/>
              <a:defRPr/>
            </a:pPr>
            <a:r>
              <a:rPr lang="de-DE" altLang="en-US" dirty="0">
                <a:latin typeface="Times New Roman" pitchFamily="18" charset="0"/>
              </a:rPr>
              <a:t>From </a:t>
            </a:r>
            <a:r>
              <a:rPr lang="de-DE" altLang="en-US" dirty="0" smtClean="0">
                <a:latin typeface="Times New Roman" pitchFamily="18" charset="0"/>
              </a:rPr>
              <a:t>April </a:t>
            </a:r>
            <a:r>
              <a:rPr lang="de-DE" altLang="en-US" dirty="0">
                <a:latin typeface="Times New Roman" pitchFamily="18" charset="0"/>
              </a:rPr>
              <a:t>16, 2015 to </a:t>
            </a:r>
            <a:r>
              <a:rPr lang="de-DE" altLang="en-US" u="sng" dirty="0">
                <a:latin typeface="Times New Roman" pitchFamily="18" charset="0"/>
              </a:rPr>
              <a:t>Sept. 13, 2015</a:t>
            </a:r>
          </a:p>
          <a:p>
            <a:pPr marL="857250" lvl="1" indent="-457200">
              <a:defRPr/>
            </a:pPr>
            <a:r>
              <a:rPr lang="de-DE" altLang="en-US" dirty="0">
                <a:latin typeface="Times New Roman" pitchFamily="18" charset="0"/>
              </a:rPr>
              <a:t>Every Wednesday </a:t>
            </a:r>
            <a:r>
              <a:rPr lang="de-DE" altLang="en-US" dirty="0" smtClean="0">
                <a:latin typeface="Times New Roman" pitchFamily="18" charset="0"/>
              </a:rPr>
              <a:t>7:00AM PDT</a:t>
            </a:r>
            <a:endParaRPr lang="de-DE" altLang="en-US" dirty="0">
              <a:latin typeface="Times New Roman" pitchFamily="18" charset="0"/>
            </a:endParaRPr>
          </a:p>
          <a:p>
            <a:pPr marL="0" indent="0" eaLnBrk="1" hangingPunct="1">
              <a:spcBef>
                <a:spcPts val="300"/>
              </a:spcBef>
              <a:buFontTx/>
              <a:buNone/>
              <a:defRPr/>
            </a:pPr>
            <a:endParaRPr lang="en-US" altLang="en-US" sz="2400" dirty="0" smtClean="0"/>
          </a:p>
        </p:txBody>
      </p:sp>
      <p:sp>
        <p:nvSpPr>
          <p:cNvPr id="3072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3072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Tree>
    <p:extLst>
      <p:ext uri="{BB962C8B-B14F-4D97-AF65-F5344CB8AC3E}">
        <p14:creationId xmlns:p14="http://schemas.microsoft.com/office/powerpoint/2010/main" val="32405919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D426B6AA-E2EA-40E1-B27D-517C99B0948E}" type="slidenum">
              <a:rPr lang="en-GB" altLang="en-US" sz="1200">
                <a:latin typeface="Times New Roman" pitchFamily="18" charset="0"/>
              </a:rPr>
              <a:pPr>
                <a:spcBef>
                  <a:spcPct val="0"/>
                </a:spcBef>
                <a:buFontTx/>
                <a:buNone/>
              </a:pPr>
              <a:t>7</a:t>
            </a:fld>
            <a:endParaRPr lang="en-GB" altLang="en-US" sz="1200">
              <a:latin typeface="Times New Roman" pitchFamily="18" charset="0"/>
            </a:endParaRPr>
          </a:p>
        </p:txBody>
      </p:sp>
      <p:sp>
        <p:nvSpPr>
          <p:cNvPr id="27651"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TG4q Timeline</a:t>
            </a:r>
          </a:p>
        </p:txBody>
      </p:sp>
      <p:sp>
        <p:nvSpPr>
          <p:cNvPr id="17414" name="Rectangle 3"/>
          <p:cNvSpPr>
            <a:spLocks noGrp="1" noChangeArrowheads="1"/>
          </p:cNvSpPr>
          <p:nvPr>
            <p:ph type="body" idx="1"/>
          </p:nvPr>
        </p:nvSpPr>
        <p:spPr>
          <a:xfrm>
            <a:off x="381000" y="1295400"/>
            <a:ext cx="8610600" cy="5029200"/>
          </a:xfrm>
        </p:spPr>
        <p:txBody>
          <a:bodyPr/>
          <a:lstStyle/>
          <a:p>
            <a:pPr>
              <a:defRPr/>
            </a:pPr>
            <a:r>
              <a:rPr lang="en-US" sz="2000" dirty="0">
                <a:solidFill>
                  <a:schemeClr val="accent6"/>
                </a:solidFill>
                <a:latin typeface="Times New Roman" pitchFamily="18" charset="0"/>
                <a:cs typeface="Times New Roman" pitchFamily="18" charset="0"/>
              </a:rPr>
              <a:t>Preliminary </a:t>
            </a:r>
            <a:r>
              <a:rPr lang="en-US" sz="2000" dirty="0" smtClean="0">
                <a:solidFill>
                  <a:schemeClr val="accent6"/>
                </a:solidFill>
                <a:latin typeface="Times New Roman" pitchFamily="18" charset="0"/>
                <a:cs typeface="Times New Roman" pitchFamily="18" charset="0"/>
              </a:rPr>
              <a:t>work</a:t>
            </a:r>
          </a:p>
          <a:p>
            <a:pPr lvl="1">
              <a:defRPr/>
            </a:pPr>
            <a:r>
              <a:rPr lang="en-US" sz="1800" dirty="0" smtClean="0">
                <a:solidFill>
                  <a:schemeClr val="accent6"/>
                </a:solidFill>
                <a:latin typeface="Times New Roman" pitchFamily="18" charset="0"/>
                <a:cs typeface="Times New Roman" pitchFamily="18" charset="0"/>
              </a:rPr>
              <a:t>Call </a:t>
            </a:r>
            <a:r>
              <a:rPr lang="en-US" sz="1800" dirty="0">
                <a:solidFill>
                  <a:schemeClr val="accent6"/>
                </a:solidFill>
                <a:latin typeface="Times New Roman" pitchFamily="18" charset="0"/>
                <a:cs typeface="Times New Roman" pitchFamily="18" charset="0"/>
              </a:rPr>
              <a:t>for </a:t>
            </a:r>
            <a:r>
              <a:rPr lang="en-US" sz="1800" dirty="0" smtClean="0">
                <a:solidFill>
                  <a:schemeClr val="accent6"/>
                </a:solidFill>
                <a:latin typeface="Times New Roman" pitchFamily="18" charset="0"/>
                <a:cs typeface="Times New Roman" pitchFamily="18" charset="0"/>
              </a:rPr>
              <a:t>applications					Dec 2012</a:t>
            </a:r>
          </a:p>
          <a:p>
            <a:pPr lvl="1">
              <a:defRPr/>
            </a:pPr>
            <a:r>
              <a:rPr lang="en-US" sz="1800" dirty="0" smtClean="0">
                <a:solidFill>
                  <a:schemeClr val="accent6"/>
                </a:solidFill>
                <a:latin typeface="Times New Roman" pitchFamily="18" charset="0"/>
                <a:cs typeface="Times New Roman" pitchFamily="18" charset="0"/>
              </a:rPr>
              <a:t>Applications presentations				Jan 2013</a:t>
            </a:r>
          </a:p>
          <a:p>
            <a:pPr lvl="1">
              <a:defRPr/>
            </a:pPr>
            <a:r>
              <a:rPr lang="en-US" sz="1800" dirty="0" smtClean="0">
                <a:solidFill>
                  <a:schemeClr val="accent6"/>
                </a:solidFill>
                <a:latin typeface="Times New Roman" pitchFamily="18" charset="0"/>
                <a:cs typeface="Times New Roman" pitchFamily="18" charset="0"/>
              </a:rPr>
              <a:t>TGD </a:t>
            </a:r>
            <a:r>
              <a:rPr lang="en-US" sz="1800" dirty="0">
                <a:solidFill>
                  <a:schemeClr val="accent6"/>
                </a:solidFill>
                <a:latin typeface="Times New Roman" pitchFamily="18" charset="0"/>
                <a:cs typeface="Times New Roman" pitchFamily="18" charset="0"/>
              </a:rPr>
              <a:t>outline </a:t>
            </a:r>
            <a:r>
              <a:rPr lang="en-US" sz="1800" dirty="0" smtClean="0">
                <a:solidFill>
                  <a:schemeClr val="accent6"/>
                </a:solidFill>
                <a:latin typeface="Times New Roman" pitchFamily="18" charset="0"/>
                <a:cs typeface="Times New Roman" pitchFamily="18" charset="0"/>
              </a:rPr>
              <a:t>					Mar 2013</a:t>
            </a:r>
          </a:p>
          <a:p>
            <a:pPr lvl="1">
              <a:defRPr/>
            </a:pPr>
            <a:r>
              <a:rPr lang="en-US" sz="1800" dirty="0" smtClean="0">
                <a:solidFill>
                  <a:schemeClr val="accent6"/>
                </a:solidFill>
                <a:latin typeface="Times New Roman" pitchFamily="18" charset="0"/>
                <a:cs typeface="Times New Roman" pitchFamily="18" charset="0"/>
              </a:rPr>
              <a:t>TGD</a:t>
            </a:r>
            <a:r>
              <a:rPr lang="en-US" sz="1800" dirty="0">
                <a:solidFill>
                  <a:schemeClr val="accent6"/>
                </a:solidFill>
                <a:latin typeface="Times New Roman" pitchFamily="18" charset="0"/>
                <a:cs typeface="Times New Roman" pitchFamily="18" charset="0"/>
              </a:rPr>
              <a:t>, applications and channel modeling contribution </a:t>
            </a:r>
            <a:r>
              <a:rPr lang="en-US" sz="1800" dirty="0" smtClean="0">
                <a:solidFill>
                  <a:schemeClr val="accent6"/>
                </a:solidFill>
                <a:latin typeface="Times New Roman" pitchFamily="18" charset="0"/>
                <a:cs typeface="Times New Roman" pitchFamily="18" charset="0"/>
              </a:rPr>
              <a:t>call	Mar 2013</a:t>
            </a:r>
          </a:p>
          <a:p>
            <a:pPr lvl="1">
              <a:defRPr/>
            </a:pPr>
            <a:r>
              <a:rPr lang="en-US" sz="1800" dirty="0" smtClean="0">
                <a:solidFill>
                  <a:schemeClr val="accent6"/>
                </a:solidFill>
                <a:latin typeface="Times New Roman" pitchFamily="18" charset="0"/>
                <a:cs typeface="Times New Roman" pitchFamily="18" charset="0"/>
              </a:rPr>
              <a:t>Review </a:t>
            </a:r>
            <a:r>
              <a:rPr lang="en-US" sz="1800" dirty="0">
                <a:solidFill>
                  <a:schemeClr val="accent6"/>
                </a:solidFill>
                <a:latin typeface="Times New Roman" pitchFamily="18" charset="0"/>
                <a:cs typeface="Times New Roman" pitchFamily="18" charset="0"/>
              </a:rPr>
              <a:t>TGD </a:t>
            </a:r>
            <a:r>
              <a:rPr lang="en-US" sz="1800" dirty="0" smtClean="0">
                <a:solidFill>
                  <a:schemeClr val="accent6"/>
                </a:solidFill>
                <a:latin typeface="Times New Roman" pitchFamily="18" charset="0"/>
                <a:cs typeface="Times New Roman" pitchFamily="18" charset="0"/>
              </a:rPr>
              <a:t>contributions 				May 2013</a:t>
            </a:r>
          </a:p>
          <a:p>
            <a:pPr lvl="1">
              <a:defRPr/>
            </a:pPr>
            <a:r>
              <a:rPr lang="en-US" sz="1800" dirty="0" smtClean="0">
                <a:solidFill>
                  <a:schemeClr val="accent2"/>
                </a:solidFill>
                <a:latin typeface="Times New Roman" pitchFamily="18" charset="0"/>
                <a:cs typeface="Times New Roman" pitchFamily="18" charset="0"/>
              </a:rPr>
              <a:t>TGD  </a:t>
            </a:r>
            <a:r>
              <a:rPr lang="en-US" sz="1800" dirty="0">
                <a:solidFill>
                  <a:schemeClr val="accent2"/>
                </a:solidFill>
                <a:latin typeface="Times New Roman" pitchFamily="18" charset="0"/>
                <a:cs typeface="Times New Roman" pitchFamily="18" charset="0"/>
              </a:rPr>
              <a:t>Ongoing &amp; review application </a:t>
            </a:r>
            <a:r>
              <a:rPr lang="en-US" sz="1800" dirty="0" smtClean="0">
                <a:solidFill>
                  <a:schemeClr val="accent2"/>
                </a:solidFill>
                <a:latin typeface="Times New Roman" pitchFamily="18" charset="0"/>
                <a:cs typeface="Times New Roman" pitchFamily="18" charset="0"/>
              </a:rPr>
              <a:t>contributions		Jul </a:t>
            </a:r>
            <a:r>
              <a:rPr lang="en-US" sz="1800" dirty="0">
                <a:solidFill>
                  <a:schemeClr val="accent2"/>
                </a:solidFill>
                <a:latin typeface="Times New Roman" pitchFamily="18" charset="0"/>
                <a:cs typeface="Times New Roman" pitchFamily="18" charset="0"/>
              </a:rPr>
              <a:t>2013</a:t>
            </a:r>
          </a:p>
          <a:p>
            <a:pPr>
              <a:buFont typeface="Arial" pitchFamily="34" charset="0"/>
              <a:buChar char="•"/>
              <a:defRPr/>
            </a:pPr>
            <a:r>
              <a:rPr lang="en-US" sz="2000" dirty="0">
                <a:solidFill>
                  <a:schemeClr val="accent6"/>
                </a:solidFill>
                <a:latin typeface="Times New Roman" pitchFamily="18" charset="0"/>
                <a:cs typeface="Times New Roman" pitchFamily="18" charset="0"/>
              </a:rPr>
              <a:t>Proposal effort</a:t>
            </a:r>
          </a:p>
          <a:p>
            <a:pPr lvl="1">
              <a:defRPr/>
            </a:pPr>
            <a:r>
              <a:rPr lang="en-US" sz="1800" dirty="0" smtClean="0">
                <a:solidFill>
                  <a:schemeClr val="accent6"/>
                </a:solidFill>
                <a:latin typeface="Times New Roman" pitchFamily="18" charset="0"/>
                <a:cs typeface="Times New Roman" pitchFamily="18" charset="0"/>
              </a:rPr>
              <a:t>Call for intent					Jul 2013</a:t>
            </a:r>
          </a:p>
          <a:p>
            <a:pPr lvl="1">
              <a:defRPr/>
            </a:pPr>
            <a:r>
              <a:rPr lang="en-US" sz="1800" dirty="0" smtClean="0">
                <a:solidFill>
                  <a:schemeClr val="accent6"/>
                </a:solidFill>
                <a:latin typeface="Times New Roman" pitchFamily="18" charset="0"/>
                <a:cs typeface="Times New Roman" pitchFamily="18" charset="0"/>
              </a:rPr>
              <a:t>TGD completed					Sep 2013</a:t>
            </a:r>
          </a:p>
          <a:p>
            <a:pPr lvl="1">
              <a:buFont typeface="Times New Roman" pitchFamily="16" charset="0"/>
              <a:buChar char="–"/>
              <a:defRPr/>
            </a:pPr>
            <a:r>
              <a:rPr lang="en-US" sz="1800" dirty="0" smtClean="0">
                <a:solidFill>
                  <a:schemeClr val="accent6"/>
                </a:solidFill>
                <a:latin typeface="Times New Roman" pitchFamily="18" charset="0"/>
                <a:cs typeface="Times New Roman" pitchFamily="18" charset="0"/>
              </a:rPr>
              <a:t>Call for proposals 					Sep 2013</a:t>
            </a:r>
          </a:p>
          <a:p>
            <a:pPr lvl="1">
              <a:buFont typeface="Times New Roman" pitchFamily="16" charset="0"/>
              <a:buChar char="–"/>
              <a:defRPr/>
            </a:pPr>
            <a:r>
              <a:rPr lang="en-US" sz="1800" dirty="0" smtClean="0">
                <a:solidFill>
                  <a:schemeClr val="accent6"/>
                </a:solidFill>
                <a:latin typeface="Times New Roman" pitchFamily="18" charset="0"/>
                <a:cs typeface="Times New Roman" pitchFamily="18" charset="0"/>
              </a:rPr>
              <a:t>Proposal presentations				Nov 2013</a:t>
            </a:r>
          </a:p>
          <a:p>
            <a:pPr>
              <a:buFont typeface="Arial" pitchFamily="34" charset="0"/>
              <a:buChar char="•"/>
              <a:defRPr/>
            </a:pPr>
            <a:r>
              <a:rPr lang="en-US" sz="2000" dirty="0" smtClean="0">
                <a:solidFill>
                  <a:schemeClr val="accent6"/>
                </a:solidFill>
                <a:latin typeface="Times New Roman" pitchFamily="18" charset="0"/>
                <a:cs typeface="Times New Roman" pitchFamily="18" charset="0"/>
              </a:rPr>
              <a:t>Drafting </a:t>
            </a:r>
          </a:p>
          <a:p>
            <a:pPr lvl="1">
              <a:defRPr/>
            </a:pPr>
            <a:r>
              <a:rPr lang="en-US" sz="1800" dirty="0" smtClean="0">
                <a:solidFill>
                  <a:schemeClr val="accent6"/>
                </a:solidFill>
                <a:latin typeface="Times New Roman" pitchFamily="18" charset="0"/>
                <a:cs typeface="Times New Roman" pitchFamily="18" charset="0"/>
              </a:rPr>
              <a:t>First draft						May 2014</a:t>
            </a:r>
          </a:p>
          <a:p>
            <a:pPr lvl="1">
              <a:defRPr/>
            </a:pPr>
            <a:r>
              <a:rPr lang="en-US" altLang="en-US" sz="1800" dirty="0" err="1">
                <a:solidFill>
                  <a:schemeClr val="accent2"/>
                </a:solidFill>
                <a:latin typeface="Times New Roman" pitchFamily="18" charset="0"/>
                <a:cs typeface="Times New Roman" pitchFamily="18" charset="0"/>
              </a:rPr>
              <a:t>Ballotable</a:t>
            </a:r>
            <a:r>
              <a:rPr lang="en-US" altLang="en-US" sz="1800" dirty="0">
                <a:solidFill>
                  <a:schemeClr val="accent2"/>
                </a:solidFill>
                <a:latin typeface="Times New Roman" pitchFamily="18" charset="0"/>
                <a:cs typeface="Times New Roman" pitchFamily="18" charset="0"/>
              </a:rPr>
              <a:t> </a:t>
            </a:r>
            <a:r>
              <a:rPr lang="en-US" altLang="en-US" sz="1800" dirty="0" smtClean="0">
                <a:solidFill>
                  <a:schemeClr val="accent2"/>
                </a:solidFill>
                <a:latin typeface="Times New Roman" pitchFamily="18" charset="0"/>
                <a:cs typeface="Times New Roman" pitchFamily="18" charset="0"/>
              </a:rPr>
              <a:t>draft					Jul 2014</a:t>
            </a:r>
            <a:endParaRPr lang="en-US" sz="1800" dirty="0">
              <a:solidFill>
                <a:schemeClr val="accent6"/>
              </a:solidFill>
              <a:latin typeface="Times New Roman" pitchFamily="18" charset="0"/>
              <a:cs typeface="Times New Roman" pitchFamily="18" charset="0"/>
            </a:endParaRPr>
          </a:p>
          <a:p>
            <a:pPr lvl="1">
              <a:defRPr/>
            </a:pPr>
            <a:endParaRPr lang="en-US" altLang="en-US" sz="1800" dirty="0">
              <a:solidFill>
                <a:schemeClr val="accent6"/>
              </a:solidFill>
              <a:latin typeface="Times New Roman" pitchFamily="18" charset="0"/>
              <a:cs typeface="Times New Roman" pitchFamily="18" charset="0"/>
            </a:endParaRPr>
          </a:p>
        </p:txBody>
      </p:sp>
      <p:sp>
        <p:nvSpPr>
          <p:cNvPr id="27653"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765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a:latin typeface="Times New Roman" pitchFamily="18" charset="0"/>
              </a:rPr>
              <a:t>March 2015</a:t>
            </a:r>
          </a:p>
        </p:txBody>
      </p:sp>
    </p:spTree>
    <p:extLst>
      <p:ext uri="{BB962C8B-B14F-4D97-AF65-F5344CB8AC3E}">
        <p14:creationId xmlns:p14="http://schemas.microsoft.com/office/powerpoint/2010/main" val="22835969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B8935891-5687-4EDA-840A-DACDFB6FD287}" type="slidenum">
              <a:rPr lang="en-GB" altLang="en-US" sz="1200">
                <a:latin typeface="Times New Roman" pitchFamily="18" charset="0"/>
              </a:rPr>
              <a:pPr>
                <a:spcBef>
                  <a:spcPct val="0"/>
                </a:spcBef>
                <a:buFontTx/>
                <a:buNone/>
              </a:pPr>
              <a:t>8</a:t>
            </a:fld>
            <a:endParaRPr lang="en-GB" altLang="en-US" sz="1200">
              <a:latin typeface="Times New Roman" pitchFamily="18" charset="0"/>
            </a:endParaRPr>
          </a:p>
        </p:txBody>
      </p:sp>
      <p:sp>
        <p:nvSpPr>
          <p:cNvPr id="28675"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TG4q Timeline (</a:t>
            </a:r>
            <a:r>
              <a:rPr lang="en-US" altLang="en-US" b="1" dirty="0" err="1" smtClean="0"/>
              <a:t>cont</a:t>
            </a:r>
            <a:r>
              <a:rPr lang="en-US" altLang="en-US" b="1" dirty="0" smtClean="0"/>
              <a:t>’)</a:t>
            </a:r>
          </a:p>
        </p:txBody>
      </p:sp>
      <p:sp>
        <p:nvSpPr>
          <p:cNvPr id="17414" name="Rectangle 3"/>
          <p:cNvSpPr>
            <a:spLocks noGrp="1" noChangeArrowheads="1"/>
          </p:cNvSpPr>
          <p:nvPr>
            <p:ph type="body" idx="1"/>
          </p:nvPr>
        </p:nvSpPr>
        <p:spPr>
          <a:xfrm>
            <a:off x="381000" y="1295400"/>
            <a:ext cx="8610600" cy="5029200"/>
          </a:xfrm>
        </p:spPr>
        <p:txBody>
          <a:bodyPr/>
          <a:lstStyle/>
          <a:p>
            <a:pPr>
              <a:defRPr/>
            </a:pPr>
            <a:r>
              <a:rPr lang="en-US" sz="2000" dirty="0" smtClean="0">
                <a:latin typeface="Times New Roman" pitchFamily="18" charset="0"/>
                <a:cs typeface="Times New Roman" pitchFamily="18" charset="0"/>
              </a:rPr>
              <a:t>Balloting</a:t>
            </a:r>
          </a:p>
          <a:p>
            <a:pPr lvl="1">
              <a:defRPr/>
            </a:pPr>
            <a:r>
              <a:rPr lang="en-US" altLang="en-US" sz="1800" dirty="0" smtClean="0">
                <a:solidFill>
                  <a:schemeClr val="accent2"/>
                </a:solidFill>
                <a:latin typeface="Times New Roman" pitchFamily="18" charset="0"/>
                <a:cs typeface="Times New Roman" pitchFamily="18" charset="0"/>
              </a:rPr>
              <a:t>WG letter ballot (#95)				Oct 2014</a:t>
            </a:r>
          </a:p>
          <a:p>
            <a:pPr lvl="1">
              <a:defRPr/>
            </a:pPr>
            <a:r>
              <a:rPr lang="en-US" altLang="en-US" sz="1800" dirty="0" smtClean="0">
                <a:solidFill>
                  <a:schemeClr val="accent2"/>
                </a:solidFill>
                <a:latin typeface="Times New Roman" pitchFamily="18" charset="0"/>
                <a:cs typeface="Times New Roman" pitchFamily="18" charset="0"/>
              </a:rPr>
              <a:t>First WG LB recirculation (#100)			</a:t>
            </a:r>
            <a:r>
              <a:rPr lang="en-US" altLang="en-US" sz="1800" dirty="0">
                <a:solidFill>
                  <a:schemeClr val="accent2"/>
                </a:solidFill>
                <a:latin typeface="Times New Roman" pitchFamily="18" charset="0"/>
                <a:cs typeface="Times New Roman" pitchFamily="18" charset="0"/>
              </a:rPr>
              <a:t>Dec 2014</a:t>
            </a:r>
          </a:p>
          <a:p>
            <a:pPr lvl="1">
              <a:defRPr/>
            </a:pPr>
            <a:r>
              <a:rPr lang="en-US" altLang="en-US" sz="1800" dirty="0" smtClean="0">
                <a:solidFill>
                  <a:schemeClr val="accent2"/>
                </a:solidFill>
                <a:latin typeface="Times New Roman" pitchFamily="18" charset="0"/>
                <a:cs typeface="Times New Roman" pitchFamily="18" charset="0"/>
              </a:rPr>
              <a:t>Second </a:t>
            </a:r>
            <a:r>
              <a:rPr lang="en-US" altLang="en-US" sz="1800" dirty="0">
                <a:solidFill>
                  <a:schemeClr val="accent2"/>
                </a:solidFill>
                <a:latin typeface="Times New Roman" pitchFamily="18" charset="0"/>
                <a:cs typeface="Times New Roman" pitchFamily="18" charset="0"/>
              </a:rPr>
              <a:t>WG LB recirculation (#</a:t>
            </a:r>
            <a:r>
              <a:rPr lang="en-US" altLang="en-US" sz="1800" dirty="0" smtClean="0">
                <a:solidFill>
                  <a:schemeClr val="accent2"/>
                </a:solidFill>
                <a:latin typeface="Times New Roman" pitchFamily="18" charset="0"/>
                <a:cs typeface="Times New Roman" pitchFamily="18" charset="0"/>
              </a:rPr>
              <a:t>101)</a:t>
            </a:r>
            <a:r>
              <a:rPr lang="en-US" altLang="en-US" sz="1800" dirty="0">
                <a:solidFill>
                  <a:schemeClr val="accent2"/>
                </a:solidFill>
                <a:latin typeface="Times New Roman" pitchFamily="18" charset="0"/>
                <a:cs typeface="Times New Roman" pitchFamily="18" charset="0"/>
              </a:rPr>
              <a:t>			</a:t>
            </a:r>
            <a:r>
              <a:rPr lang="en-US" altLang="en-US" sz="1800" dirty="0" smtClean="0">
                <a:solidFill>
                  <a:schemeClr val="accent2"/>
                </a:solidFill>
                <a:latin typeface="Times New Roman" pitchFamily="18" charset="0"/>
                <a:cs typeface="Times New Roman" pitchFamily="18" charset="0"/>
              </a:rPr>
              <a:t>Feb 2015</a:t>
            </a:r>
            <a:endParaRPr lang="en-US" altLang="en-US" sz="1800" dirty="0">
              <a:solidFill>
                <a:schemeClr val="accent2"/>
              </a:solidFill>
              <a:latin typeface="Times New Roman" pitchFamily="18" charset="0"/>
              <a:cs typeface="Times New Roman" pitchFamily="18" charset="0"/>
            </a:endParaRPr>
          </a:p>
          <a:p>
            <a:pPr lvl="1">
              <a:defRPr/>
            </a:pPr>
            <a:r>
              <a:rPr lang="en-US" altLang="en-US" sz="1800" dirty="0" smtClean="0">
                <a:latin typeface="Times New Roman" pitchFamily="18" charset="0"/>
                <a:cs typeface="Times New Roman" pitchFamily="18" charset="0"/>
              </a:rPr>
              <a:t>Conditional </a:t>
            </a:r>
            <a:r>
              <a:rPr lang="en-US" altLang="en-US" sz="1800" dirty="0">
                <a:latin typeface="Times New Roman" pitchFamily="18" charset="0"/>
                <a:cs typeface="Times New Roman" pitchFamily="18" charset="0"/>
              </a:rPr>
              <a:t>approval of </a:t>
            </a:r>
            <a:r>
              <a:rPr lang="en-US" altLang="en-US" sz="1800" dirty="0" smtClean="0">
                <a:latin typeface="Times New Roman" pitchFamily="18" charset="0"/>
                <a:cs typeface="Times New Roman" pitchFamily="18" charset="0"/>
              </a:rPr>
              <a:t>sponsor ballot			Mar 2015</a:t>
            </a:r>
          </a:p>
          <a:p>
            <a:pPr lvl="1">
              <a:defRPr/>
            </a:pPr>
            <a:r>
              <a:rPr lang="en-US" altLang="en-US" sz="1800" dirty="0" smtClean="0">
                <a:latin typeface="Times New Roman" pitchFamily="18" charset="0"/>
                <a:cs typeface="Times New Roman" pitchFamily="18" charset="0"/>
              </a:rPr>
              <a:t>Sponsor ballot					Apr </a:t>
            </a:r>
            <a:r>
              <a:rPr lang="en-US" altLang="en-US" sz="1800" dirty="0">
                <a:latin typeface="Times New Roman" pitchFamily="18" charset="0"/>
                <a:cs typeface="Times New Roman" pitchFamily="18" charset="0"/>
              </a:rPr>
              <a:t>2015 </a:t>
            </a:r>
            <a:endParaRPr lang="en-US" altLang="en-US" sz="1800" dirty="0" smtClean="0">
              <a:latin typeface="Times New Roman" pitchFamily="18" charset="0"/>
              <a:cs typeface="Times New Roman" pitchFamily="18" charset="0"/>
            </a:endParaRPr>
          </a:p>
          <a:p>
            <a:pPr lvl="1">
              <a:defRPr/>
            </a:pPr>
            <a:r>
              <a:rPr lang="en-US" altLang="en-US" sz="1800" dirty="0" smtClean="0">
                <a:latin typeface="Times New Roman" pitchFamily="18" charset="0"/>
                <a:cs typeface="Times New Roman" pitchFamily="18" charset="0"/>
              </a:rPr>
              <a:t>First SB recirculation					May 2015</a:t>
            </a:r>
          </a:p>
          <a:p>
            <a:pPr lvl="1">
              <a:defRPr/>
            </a:pPr>
            <a:r>
              <a:rPr lang="en-US" altLang="en-US" sz="1800" dirty="0" smtClean="0">
                <a:latin typeface="Times New Roman" pitchFamily="18" charset="0"/>
                <a:cs typeface="Times New Roman" pitchFamily="18" charset="0"/>
              </a:rPr>
              <a:t>Conditional </a:t>
            </a:r>
            <a:r>
              <a:rPr lang="en-US" altLang="en-US" sz="1800" dirty="0">
                <a:latin typeface="Times New Roman" pitchFamily="18" charset="0"/>
                <a:cs typeface="Times New Roman" pitchFamily="18" charset="0"/>
              </a:rPr>
              <a:t>approval to submit to </a:t>
            </a:r>
            <a:r>
              <a:rPr lang="en-US" altLang="en-US" sz="1800" dirty="0" err="1" smtClean="0">
                <a:latin typeface="Times New Roman" pitchFamily="18" charset="0"/>
                <a:cs typeface="Times New Roman" pitchFamily="18" charset="0"/>
              </a:rPr>
              <a:t>Revcom</a:t>
            </a:r>
            <a:r>
              <a:rPr lang="en-US" altLang="en-US" sz="1800" dirty="0" smtClean="0">
                <a:latin typeface="Times New Roman" pitchFamily="18" charset="0"/>
                <a:cs typeface="Times New Roman" pitchFamily="18" charset="0"/>
              </a:rPr>
              <a:t>		July 2015</a:t>
            </a:r>
            <a:endParaRPr lang="en-US" altLang="en-US" sz="1800" dirty="0">
              <a:latin typeface="Times New Roman" pitchFamily="18" charset="0"/>
              <a:cs typeface="Times New Roman" pitchFamily="18" charset="0"/>
            </a:endParaRPr>
          </a:p>
          <a:p>
            <a:pPr marL="0" indent="0">
              <a:buFontTx/>
              <a:buNone/>
              <a:defRPr/>
            </a:pPr>
            <a:endParaRPr lang="en-US" altLang="en-US" sz="1800" dirty="0" smtClean="0">
              <a:latin typeface="Times New Roman" pitchFamily="18" charset="0"/>
              <a:cs typeface="Times New Roman" pitchFamily="18" charset="0"/>
            </a:endParaRPr>
          </a:p>
        </p:txBody>
      </p:sp>
      <p:sp>
        <p:nvSpPr>
          <p:cNvPr id="2867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867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March 2015</a:t>
            </a:r>
            <a:endParaRPr lang="en-US" altLang="en-US" sz="1400" dirty="0">
              <a:latin typeface="Times New Roman" pitchFamily="18" charset="0"/>
            </a:endParaRPr>
          </a:p>
        </p:txBody>
      </p:sp>
    </p:spTree>
    <p:extLst>
      <p:ext uri="{BB962C8B-B14F-4D97-AF65-F5344CB8AC3E}">
        <p14:creationId xmlns:p14="http://schemas.microsoft.com/office/powerpoint/2010/main" val="15762337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9</a:t>
            </a:fld>
            <a:endParaRPr lang="en-GB" altLang="en-US" sz="1200">
              <a:latin typeface="Times New Roman" pitchFamily="18" charset="0"/>
            </a:endParaRPr>
          </a:p>
        </p:txBody>
      </p:sp>
      <p:sp>
        <p:nvSpPr>
          <p:cNvPr id="29699"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WG Motion: BRC Formation</a:t>
            </a:r>
          </a:p>
        </p:txBody>
      </p:sp>
      <p:sp>
        <p:nvSpPr>
          <p:cNvPr id="29700" name="Rectangle 3"/>
          <p:cNvSpPr>
            <a:spLocks noGrp="1" noChangeArrowheads="1"/>
          </p:cNvSpPr>
          <p:nvPr>
            <p:ph type="body" idx="1"/>
          </p:nvPr>
        </p:nvSpPr>
        <p:spPr>
          <a:xfrm>
            <a:off x="684213" y="1179513"/>
            <a:ext cx="8101012" cy="1335087"/>
          </a:xfrm>
        </p:spPr>
        <p:txBody>
          <a:bodyPr/>
          <a:lstStyle/>
          <a:p>
            <a:r>
              <a:rPr lang="en-US" altLang="en-US" sz="2400" dirty="0" smtClean="0">
                <a:latin typeface="Times New Roman" pitchFamily="18" charset="0"/>
                <a:cs typeface="Times New Roman" pitchFamily="18" charset="0"/>
              </a:rPr>
              <a:t>Move that 802.15 WG to approve the formation of a Ballot Resolution Committee (BRC) for the WG balloting of the 802.15.4q draft standard with the following </a:t>
            </a:r>
            <a:r>
              <a:rPr lang="en-US" altLang="en-US" sz="2400" dirty="0">
                <a:latin typeface="Times New Roman" pitchFamily="18" charset="0"/>
                <a:cs typeface="Times New Roman" pitchFamily="18" charset="0"/>
              </a:rPr>
              <a:t>membership: </a:t>
            </a:r>
            <a:endParaRPr lang="en-US" altLang="en-US" sz="2400" dirty="0" smtClean="0">
              <a:latin typeface="Times New Roman" pitchFamily="18" charset="0"/>
              <a:cs typeface="Times New Roman" pitchFamily="18" charset="0"/>
            </a:endParaRP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a:latin typeface="Times New Roman" pitchFamily="18" charset="0"/>
              </a:rPr>
              <a:t>March 2015</a:t>
            </a:r>
            <a:endParaRPr lang="en-US" altLang="en-US" sz="1400" dirty="0">
              <a:latin typeface="Times New Roman" pitchFamily="18" charset="0"/>
            </a:endParaRPr>
          </a:p>
        </p:txBody>
      </p:sp>
      <p:sp>
        <p:nvSpPr>
          <p:cNvPr id="7" name="Rectangle 3"/>
          <p:cNvSpPr txBox="1">
            <a:spLocks noChangeArrowheads="1"/>
          </p:cNvSpPr>
          <p:nvPr/>
        </p:nvSpPr>
        <p:spPr bwMode="auto">
          <a:xfrm>
            <a:off x="888609" y="3770313"/>
            <a:ext cx="7721991" cy="278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0" indent="0">
              <a:buNone/>
            </a:pPr>
            <a:r>
              <a:rPr lang="en-US" altLang="en-US" sz="2400" kern="0" dirty="0" smtClean="0">
                <a:latin typeface="Times New Roman" pitchFamily="18" charset="0"/>
                <a:cs typeface="Times New Roman" pitchFamily="18" charset="0"/>
              </a:rPr>
              <a:t>The 802.15.4q BRC is authorized to approve comment resolutions on behalf of the 802.15 WG. Comment resolution between sessions will be conducted via reflector email and via teleconferences announced to the reflector at least 30 days in advance.</a:t>
            </a:r>
          </a:p>
          <a:p>
            <a:pPr marL="23812"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kern="0" dirty="0" smtClean="0">
                <a:latin typeface="Times New Roman" pitchFamily="18" charset="0"/>
                <a:cs typeface="Times New Roman" pitchFamily="18" charset="0"/>
              </a:rPr>
              <a:t>Moved by: Chiu Ngo			Seconded by: Clint Powell</a:t>
            </a:r>
          </a:p>
          <a:p>
            <a:pPr marL="23812"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kern="0" dirty="0" smtClean="0">
                <a:latin typeface="Times New Roman" pitchFamily="18" charset="0"/>
                <a:cs typeface="Times New Roman" pitchFamily="18" charset="0"/>
              </a:rPr>
              <a:t>Approved by unanimous consent</a:t>
            </a:r>
          </a:p>
          <a:p>
            <a:pPr marL="0" indent="0">
              <a:buFontTx/>
              <a:buNone/>
            </a:pPr>
            <a:endParaRPr lang="en-US" altLang="en-US" sz="2400" kern="0" dirty="0" smtClean="0">
              <a:latin typeface="Times New Roman" pitchFamily="18" charset="0"/>
              <a:cs typeface="Times New Roman" pitchFamily="18" charset="0"/>
            </a:endParaRPr>
          </a:p>
          <a:p>
            <a:pPr eaLnBrk="1" hangingPunct="1">
              <a:spcBef>
                <a:spcPts val="300"/>
              </a:spcBef>
            </a:pPr>
            <a:endParaRPr lang="en-US" altLang="en-US" sz="2400" kern="0" dirty="0" smtClean="0"/>
          </a:p>
        </p:txBody>
      </p:sp>
      <p:sp>
        <p:nvSpPr>
          <p:cNvPr id="8" name="Rectangle 3"/>
          <p:cNvSpPr txBox="1">
            <a:spLocks noChangeArrowheads="1"/>
          </p:cNvSpPr>
          <p:nvPr/>
        </p:nvSpPr>
        <p:spPr bwMode="auto">
          <a:xfrm>
            <a:off x="661988" y="2514600"/>
            <a:ext cx="4748212" cy="163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1"/>
            <a:r>
              <a:rPr lang="en-US" sz="1800" kern="0" dirty="0" smtClean="0">
                <a:latin typeface="Times New Roman" pitchFamily="18" charset="0"/>
                <a:cs typeface="Times New Roman" pitchFamily="18" charset="0"/>
              </a:rPr>
              <a:t>Chiu Ngo (Chair)</a:t>
            </a:r>
          </a:p>
          <a:p>
            <a:pPr lvl="1"/>
            <a:r>
              <a:rPr lang="en-US" sz="1800" kern="0" dirty="0" smtClean="0">
                <a:latin typeface="Times New Roman" pitchFamily="18" charset="0"/>
                <a:cs typeface="Times New Roman" pitchFamily="18" charset="0"/>
              </a:rPr>
              <a:t>Allan Zhu (Huawei)</a:t>
            </a:r>
          </a:p>
          <a:p>
            <a:pPr lvl="1"/>
            <a:r>
              <a:rPr lang="en-US" sz="1800" kern="0" dirty="0" smtClean="0">
                <a:latin typeface="Times New Roman" pitchFamily="18" charset="0"/>
                <a:cs typeface="Times New Roman" pitchFamily="18" charset="0"/>
              </a:rPr>
              <a:t>Hendricus </a:t>
            </a:r>
            <a:r>
              <a:rPr lang="en-US" sz="1800" kern="0" dirty="0">
                <a:latin typeface="Times New Roman" pitchFamily="18" charset="0"/>
                <a:cs typeface="Times New Roman" pitchFamily="18" charset="0"/>
              </a:rPr>
              <a:t>De Ruijter (Silicon Lab</a:t>
            </a:r>
            <a:r>
              <a:rPr lang="en-US" sz="1800" kern="0" dirty="0" smtClean="0">
                <a:latin typeface="Times New Roman" pitchFamily="18" charset="0"/>
                <a:cs typeface="Times New Roman" pitchFamily="18" charset="0"/>
              </a:rPr>
              <a:t>)</a:t>
            </a:r>
            <a:endParaRPr lang="en-US" sz="1800" kern="0" dirty="0">
              <a:latin typeface="Times New Roman" pitchFamily="18" charset="0"/>
              <a:cs typeface="Times New Roman" pitchFamily="18" charset="0"/>
            </a:endParaRPr>
          </a:p>
        </p:txBody>
      </p:sp>
      <p:sp>
        <p:nvSpPr>
          <p:cNvPr id="9" name="Rectangle 3"/>
          <p:cNvSpPr txBox="1">
            <a:spLocks noChangeArrowheads="1"/>
          </p:cNvSpPr>
          <p:nvPr/>
        </p:nvSpPr>
        <p:spPr bwMode="auto">
          <a:xfrm>
            <a:off x="4419600" y="2514600"/>
            <a:ext cx="4724400" cy="163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lvl="1"/>
            <a:r>
              <a:rPr lang="en-US" sz="1800" kern="0" dirty="0" smtClean="0">
                <a:latin typeface="Times New Roman" pitchFamily="18" charset="0"/>
                <a:cs typeface="Times New Roman" pitchFamily="18" charset="0"/>
              </a:rPr>
              <a:t>Guido Dolmans (IMEC)</a:t>
            </a:r>
            <a:endParaRPr lang="en-US" sz="1800" kern="0" dirty="0">
              <a:latin typeface="Times New Roman" pitchFamily="18" charset="0"/>
              <a:cs typeface="Times New Roman" pitchFamily="18" charset="0"/>
            </a:endParaRPr>
          </a:p>
          <a:p>
            <a:pPr lvl="1"/>
            <a:r>
              <a:rPr lang="en-US" sz="1800" kern="0" dirty="0" smtClean="0">
                <a:latin typeface="Times New Roman" pitchFamily="18" charset="0"/>
                <a:cs typeface="Times New Roman" pitchFamily="18" charset="0"/>
              </a:rPr>
              <a:t>Kiran </a:t>
            </a:r>
            <a:r>
              <a:rPr lang="en-US" sz="1800" kern="0" dirty="0">
                <a:latin typeface="Times New Roman" pitchFamily="18" charset="0"/>
                <a:cs typeface="Times New Roman" pitchFamily="18" charset="0"/>
              </a:rPr>
              <a:t>Bynam (Samsung)</a:t>
            </a:r>
          </a:p>
          <a:p>
            <a:pPr lvl="1"/>
            <a:r>
              <a:rPr lang="en-US" sz="1800" kern="0" dirty="0" err="1">
                <a:latin typeface="Times New Roman" pitchFamily="18" charset="0"/>
                <a:cs typeface="Times New Roman" pitchFamily="18" charset="0"/>
              </a:rPr>
              <a:t>Chandrashekhar</a:t>
            </a:r>
            <a:r>
              <a:rPr lang="en-US" sz="1800" kern="0" dirty="0">
                <a:latin typeface="Times New Roman" pitchFamily="18" charset="0"/>
                <a:cs typeface="Times New Roman" pitchFamily="18" charset="0"/>
              </a:rPr>
              <a:t> </a:t>
            </a:r>
            <a:r>
              <a:rPr lang="en-US" sz="1800" kern="0" dirty="0" err="1">
                <a:latin typeface="Times New Roman" pitchFamily="18" charset="0"/>
                <a:cs typeface="Times New Roman" pitchFamily="18" charset="0"/>
              </a:rPr>
              <a:t>Thejaswi</a:t>
            </a:r>
            <a:r>
              <a:rPr lang="en-US" sz="1800" kern="0" dirty="0">
                <a:latin typeface="Times New Roman" pitchFamily="18" charset="0"/>
                <a:cs typeface="Times New Roman" pitchFamily="18" charset="0"/>
              </a:rPr>
              <a:t> PS (Samsung)</a:t>
            </a:r>
          </a:p>
        </p:txBody>
      </p:sp>
    </p:spTree>
    <p:extLst>
      <p:ext uri="{BB962C8B-B14F-4D97-AF65-F5344CB8AC3E}">
        <p14:creationId xmlns:p14="http://schemas.microsoft.com/office/powerpoint/2010/main" val="15160077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643</Words>
  <Application>Microsoft Office PowerPoint</Application>
  <PresentationFormat>On-screen Show (4:3)</PresentationFormat>
  <Paragraphs>174</Paragraphs>
  <Slides>13</Slides>
  <Notes>9</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IEEE 802.15.4q Task Group</vt:lpstr>
      <vt:lpstr>March 2015 Session</vt:lpstr>
      <vt:lpstr>Achievement this week</vt:lpstr>
      <vt:lpstr>Plan for May Meeting</vt:lpstr>
      <vt:lpstr>Teleconferences</vt:lpstr>
      <vt:lpstr>TG4q Timeline</vt:lpstr>
      <vt:lpstr>TG4q Timeline (cont’)</vt:lpstr>
      <vt:lpstr>WG Motion: BRC Formation</vt:lpstr>
      <vt:lpstr>Conditional Sponsor Ballot</vt:lpstr>
      <vt:lpstr>Status Review of Balloting (cont’)</vt:lpstr>
      <vt:lpstr>WG Motion: Conditional Sponsor Ballot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2015-01-12T21:11:50Z</dcterms:created>
  <dcterms:modified xsi:type="dcterms:W3CDTF">2015-03-12T18:02:16Z</dcterms:modified>
</cp:coreProperties>
</file>