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58" r:id="rId3"/>
    <p:sldId id="260" r:id="rId4"/>
    <p:sldId id="261" r:id="rId5"/>
    <p:sldId id="262" r:id="rId6"/>
    <p:sldId id="263" r:id="rId7"/>
    <p:sldId id="264"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7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F0FFAB03-89E0-4626-923C-3D0035B3C66E}" type="slidenum">
              <a:rPr lang="en-US" altLang="ja-JP"/>
              <a:pPr>
                <a:defRPr/>
              </a:pPr>
              <a:t>&lt;#&gt;</a:t>
            </a:fld>
            <a:endParaRPr lang="en-US" altLang="ja-JP"/>
          </a:p>
        </p:txBody>
      </p:sp>
      <p:sp>
        <p:nvSpPr>
          <p:cNvPr id="71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smtClean="0"/>
              <a:t>Submission</a:t>
            </a:r>
          </a:p>
        </p:txBody>
      </p:sp>
      <p:sp>
        <p:nvSpPr>
          <p:cNvPr id="71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44F6FFEA-2EA3-41B8-9D1F-84CF1B7A7AF6}" type="slidenum">
              <a:rPr lang="en-US" altLang="ja-JP"/>
              <a:pPr>
                <a:defRPr/>
              </a:pPr>
              <a:t>&lt;#&gt;</a:t>
            </a:fld>
            <a:endParaRPr lang="en-US" altLang="ja-JP"/>
          </a:p>
        </p:txBody>
      </p:sp>
      <p:sp>
        <p:nvSpPr>
          <p:cNvPr id="5128"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miter lim="800000"/>
            <a:headEnd/>
            <a:tailEnd/>
          </a:ln>
        </p:spPr>
        <p:txBody>
          <a:bodyPr/>
          <a:lstStyle/>
          <a:p>
            <a:r>
              <a:rPr lang="en-US" altLang="ja-JP"/>
              <a:t>doc.: IEEE 802.15-&lt;doc#&gt;</a:t>
            </a:r>
          </a:p>
        </p:txBody>
      </p:sp>
      <p:sp>
        <p:nvSpPr>
          <p:cNvPr id="6147" name="Rectangle 3"/>
          <p:cNvSpPr>
            <a:spLocks noGrp="1" noChangeArrowheads="1"/>
          </p:cNvSpPr>
          <p:nvPr>
            <p:ph type="dt" sz="quarter" idx="1"/>
          </p:nvPr>
        </p:nvSpPr>
        <p:spPr>
          <a:noFill/>
          <a:ln>
            <a:miter lim="800000"/>
            <a:headEnd/>
            <a:tailEnd/>
          </a:ln>
        </p:spPr>
        <p:txBody>
          <a:bodyPr/>
          <a:lstStyle/>
          <a:p>
            <a:r>
              <a:rPr lang="en-US" altLang="ja-JP"/>
              <a:t>&lt;month year&gt;</a:t>
            </a:r>
          </a:p>
        </p:txBody>
      </p:sp>
      <p:sp>
        <p:nvSpPr>
          <p:cNvPr id="6148" name="Rectangle 6"/>
          <p:cNvSpPr>
            <a:spLocks noGrp="1" noChangeArrowheads="1"/>
          </p:cNvSpPr>
          <p:nvPr>
            <p:ph type="ftr" sz="quarter" idx="4"/>
          </p:nvPr>
        </p:nvSpPr>
        <p:spPr>
          <a:noFill/>
          <a:ln>
            <a:miter lim="800000"/>
            <a:headEnd/>
            <a:tailEnd/>
          </a:ln>
        </p:spPr>
        <p:txBody>
          <a:bodyPr/>
          <a:lstStyle/>
          <a:p>
            <a:pPr lvl="4"/>
            <a:r>
              <a:rPr lang="en-US" altLang="ja-JP"/>
              <a:t>&lt;author&gt;, &lt;company&gt;</a:t>
            </a:r>
          </a:p>
        </p:txBody>
      </p:sp>
      <p:sp>
        <p:nvSpPr>
          <p:cNvPr id="6149" name="Rectangle 7"/>
          <p:cNvSpPr>
            <a:spLocks noGrp="1" noChangeArrowheads="1"/>
          </p:cNvSpPr>
          <p:nvPr>
            <p:ph type="sldNum" sz="quarter" idx="5"/>
          </p:nvPr>
        </p:nvSpPr>
        <p:spPr>
          <a:noFill/>
          <a:ln>
            <a:miter lim="800000"/>
            <a:headEnd/>
            <a:tailEnd/>
          </a:ln>
        </p:spPr>
        <p:txBody>
          <a:bodyPr/>
          <a:lstStyle/>
          <a:p>
            <a:r>
              <a:rPr lang="en-US" altLang="ja-JP"/>
              <a:t>Page </a:t>
            </a:r>
            <a:fld id="{032098A4-65E9-488D-8479-2100CCEEE1A0}" type="slidenum">
              <a:rPr lang="en-US" altLang="ja-JP"/>
              <a:pPr/>
              <a:t>3</a:t>
            </a:fld>
            <a:endParaRPr lang="en-US" altLang="ja-JP"/>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90FBA1F-406D-4570-8D93-1C718CB8028D}"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B276CEC-641A-426A-A4CF-567A72D18702}"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9965E71D-4B90-4FBE-BACA-94EDF2C2D44D}"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99E8EDB0-6A65-4C48-A53B-D0F68D84F66B}"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F3D8D98C-E633-46DD-BF4A-82FDB30C79BB}"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D78FD698-95C0-4845-8AA1-AE13DC99F872}"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0EE4C87E-7721-4C7F-93D8-C27C7B733789}"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March 2015</a:t>
            </a:r>
            <a:endParaRPr lang="en-US" altLang="ja-JP" dirty="0"/>
          </a:p>
        </p:txBody>
      </p:sp>
    </p:spTree>
    <p:extLst>
      <p:ext uri="{BB962C8B-B14F-4D97-AF65-F5344CB8AC3E}">
        <p14:creationId xmlns="" xmlns:p14="http://schemas.microsoft.com/office/powerpoint/2010/main" val="163722690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March 2015</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smtClean="0"/>
              <a:t>Shoichi Kitazawa, ATR</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a:t>Slide </a:t>
            </a:r>
            <a:fld id="{2013AF30-E9D5-4990-80B2-CABF7B6EC42E}" type="slidenum">
              <a:rPr lang="en-US" altLang="ja-JP"/>
              <a:pPr>
                <a:defRPr/>
              </a:pPr>
              <a:t>&lt;#&gt;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a:t>
            </a:r>
            <a:r>
              <a:rPr lang="en-US" altLang="ja-JP" sz="1400" b="1" dirty="0" smtClean="0">
                <a:ea typeface="ＭＳ Ｐゴシック" charset="-128"/>
              </a:rPr>
              <a:t>15-15-0264-01-004s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March 2015</a:t>
            </a:r>
            <a:endParaRPr lang="en-US" altLang="ja-JP"/>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smtClean="0"/>
              <a:t>Shoichi Kitazawa, ATR</a:t>
            </a:r>
            <a:endParaRPr lang="en-US" altLang="ja-JP"/>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a:t>Slide </a:t>
            </a:r>
            <a:fld id="{07A4A8D4-A6EB-4596-BC11-A7733F1E04B3}" type="slidenum">
              <a:rPr lang="en-US" altLang="ja-JP"/>
              <a:pPr/>
              <a:t>1</a:t>
            </a:fld>
            <a:endParaRPr lang="en-US" altLang="ja-JP"/>
          </a:p>
        </p:txBody>
      </p:sp>
      <p:sp>
        <p:nvSpPr>
          <p:cNvPr id="27651" name="Rectangle 3"/>
          <p:cNvSpPr>
            <a:spLocks noChangeArrowheads="1"/>
          </p:cNvSpPr>
          <p:nvPr/>
        </p:nvSpPr>
        <p:spPr bwMode="auto">
          <a:xfrm>
            <a:off x="116904" y="609600"/>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t>TG4s Closing Report for March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[12 March, 2015]</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[TG4s</a:t>
            </a:r>
            <a:r>
              <a:rPr lang="en-US" altLang="ja-JP" sz="1600" dirty="0" smtClean="0">
                <a:ea typeface="ＭＳ Ｐゴシック" pitchFamily="-65" charset="-128"/>
              </a:rPr>
              <a:t> 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 March 2015 at Berlin</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March 2015</a:t>
            </a:r>
            <a:endParaRPr lang="en-US" altLang="ja-JP"/>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smtClean="0"/>
              <a:t>Shoichi Kitazawa, ATR</a:t>
            </a:r>
            <a:endParaRPr lang="en-US" altLang="ja-JP"/>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a:t>Slide </a:t>
            </a:r>
            <a:fld id="{B5E08AEC-46ED-40F2-81AC-69CFA93FED46}" type="slidenum">
              <a:rPr lang="en-US" altLang="ja-JP"/>
              <a:pPr/>
              <a:t>2</a:t>
            </a:fld>
            <a:endParaRPr lang="en-US" altLang="ja-JP"/>
          </a:p>
        </p:txBody>
      </p:sp>
      <p:sp>
        <p:nvSpPr>
          <p:cNvPr id="3077" name="Rectangle 2"/>
          <p:cNvSpPr>
            <a:spLocks noGrp="1" noChangeArrowheads="1"/>
          </p:cNvSpPr>
          <p:nvPr>
            <p:ph type="ctrTitle"/>
          </p:nvPr>
        </p:nvSpPr>
        <p:spPr>
          <a:xfrm>
            <a:off x="685800" y="2286000"/>
            <a:ext cx="7772400" cy="3447256"/>
          </a:xfrm>
        </p:spPr>
        <p:txBody>
          <a:bodyPr/>
          <a:lstStyle/>
          <a:p>
            <a:r>
              <a:rPr lang="en-US" altLang="ja-JP" b="1" dirty="0" smtClean="0">
                <a:ea typeface="ＭＳ Ｐゴシック" pitchFamily="50" charset="-128"/>
              </a:rPr>
              <a:t>IEEE 802.15 TG4s</a:t>
            </a:r>
            <a:br>
              <a:rPr lang="en-US" altLang="ja-JP" b="1" dirty="0" smtClean="0">
                <a:ea typeface="ＭＳ Ｐゴシック" pitchFamily="50" charset="-128"/>
              </a:rPr>
            </a:br>
            <a:r>
              <a:rPr lang="en-US" altLang="ja-JP" dirty="0" smtClean="0">
                <a:ea typeface="ＭＳ Ｐゴシック" pitchFamily="50" charset="-128"/>
              </a:rPr>
              <a:t>Closing report</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 Berlin, Germany</a:t>
            </a:r>
            <a:br>
              <a:rPr lang="en-US" altLang="ja-JP" dirty="0" smtClean="0">
                <a:ea typeface="ＭＳ Ｐゴシック" pitchFamily="50" charset="-128"/>
              </a:rPr>
            </a:br>
            <a:r>
              <a:rPr lang="en-US" altLang="ja-JP" dirty="0" smtClean="0">
                <a:ea typeface="ＭＳ Ｐゴシック" pitchFamily="50" charset="-128"/>
              </a:rPr>
              <a:t>March 12, 2015</a:t>
            </a:r>
            <a:endParaRPr lang="ja-JP" altLang="ja-JP" dirty="0" smtClean="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ー 3"/>
          <p:cNvSpPr>
            <a:spLocks noGrp="1"/>
          </p:cNvSpPr>
          <p:nvPr>
            <p:ph type="dt" sz="quarter" idx="10"/>
          </p:nvPr>
        </p:nvSpPr>
        <p:spPr>
          <a:noFill/>
          <a:ln>
            <a:miter lim="800000"/>
            <a:headEnd/>
            <a:tailEnd/>
          </a:ln>
        </p:spPr>
        <p:txBody>
          <a:bodyPr/>
          <a:lstStyle/>
          <a:p>
            <a:r>
              <a:rPr lang="en-US" altLang="ja-JP" smtClean="0"/>
              <a:t>March 2015</a:t>
            </a:r>
            <a:endParaRPr lang="en-US" altLang="ja-JP"/>
          </a:p>
        </p:txBody>
      </p:sp>
      <p:sp>
        <p:nvSpPr>
          <p:cNvPr id="4099" name="フッター プレースホルダー 4"/>
          <p:cNvSpPr>
            <a:spLocks noGrp="1"/>
          </p:cNvSpPr>
          <p:nvPr>
            <p:ph type="ftr" sz="quarter" idx="11"/>
          </p:nvPr>
        </p:nvSpPr>
        <p:spPr>
          <a:noFill/>
          <a:ln>
            <a:miter lim="800000"/>
            <a:headEnd/>
            <a:tailEnd/>
          </a:ln>
        </p:spPr>
        <p:txBody>
          <a:bodyPr/>
          <a:lstStyle/>
          <a:p>
            <a:r>
              <a:rPr lang="en-US" altLang="ja-JP" smtClean="0"/>
              <a:t>Shoichi Kitazawa, ATR</a:t>
            </a:r>
            <a:endParaRPr lang="en-US" altLang="ja-JP"/>
          </a:p>
        </p:txBody>
      </p:sp>
      <p:sp>
        <p:nvSpPr>
          <p:cNvPr id="4100" name="スライド番号プレースホルダー 5"/>
          <p:cNvSpPr>
            <a:spLocks noGrp="1"/>
          </p:cNvSpPr>
          <p:nvPr>
            <p:ph type="sldNum" sz="quarter" idx="12"/>
          </p:nvPr>
        </p:nvSpPr>
        <p:spPr>
          <a:noFill/>
          <a:ln>
            <a:miter lim="800000"/>
            <a:headEnd/>
            <a:tailEnd/>
          </a:ln>
        </p:spPr>
        <p:txBody>
          <a:bodyPr/>
          <a:lstStyle/>
          <a:p>
            <a:r>
              <a:rPr lang="en-US" altLang="ja-JP"/>
              <a:t>Slide </a:t>
            </a:r>
            <a:fld id="{706A6CBF-2122-4B1A-A832-61121D78B413}" type="slidenum">
              <a:rPr lang="en-US" altLang="ja-JP"/>
              <a:pPr/>
              <a:t>3</a:t>
            </a:fld>
            <a:endParaRPr lang="en-US" altLang="ja-JP"/>
          </a:p>
        </p:txBody>
      </p:sp>
      <p:sp>
        <p:nvSpPr>
          <p:cNvPr id="4101" name="Rectangle 2"/>
          <p:cNvSpPr>
            <a:spLocks noGrp="1" noChangeArrowheads="1"/>
          </p:cNvSpPr>
          <p:nvPr>
            <p:ph type="title"/>
          </p:nvPr>
        </p:nvSpPr>
        <p:spPr/>
        <p:txBody>
          <a:bodyPr/>
          <a:lstStyle/>
          <a:p>
            <a:r>
              <a:rPr lang="en-US" altLang="ja-JP" sz="3200" dirty="0" smtClean="0">
                <a:ea typeface="ＭＳ Ｐゴシック" charset="-128"/>
              </a:rPr>
              <a:t>Agenda items for the week</a:t>
            </a:r>
            <a:endParaRPr lang="ja-JP" altLang="ja-JP" sz="3200" dirty="0" smtClean="0">
              <a:ea typeface="ＭＳ Ｐゴシック" charset="-128"/>
            </a:endParaRPr>
          </a:p>
        </p:txBody>
      </p:sp>
      <p:sp>
        <p:nvSpPr>
          <p:cNvPr id="4102" name="Rectangle 3"/>
          <p:cNvSpPr>
            <a:spLocks noGrp="1" noChangeArrowheads="1"/>
          </p:cNvSpPr>
          <p:nvPr>
            <p:ph type="body" idx="1"/>
          </p:nvPr>
        </p:nvSpPr>
        <p:spPr>
          <a:xfrm>
            <a:off x="323528" y="1700808"/>
            <a:ext cx="8496944" cy="4395192"/>
          </a:xfrm>
        </p:spPr>
        <p:txBody>
          <a:bodyPr/>
          <a:lstStyle/>
          <a:p>
            <a:r>
              <a:rPr lang="en-US" altLang="ja-JP" sz="2800" dirty="0" smtClean="0"/>
              <a:t>TG4s meeting call to order</a:t>
            </a:r>
          </a:p>
          <a:p>
            <a:r>
              <a:rPr lang="en-US" altLang="ja-JP" sz="2800" dirty="0" smtClean="0"/>
              <a:t>Call for essential patents and policies &amp; procedures reminder </a:t>
            </a:r>
          </a:p>
          <a:p>
            <a:r>
              <a:rPr lang="en-US" altLang="ja-JP" sz="2800" dirty="0" smtClean="0"/>
              <a:t>Approve Atlanta meeting and Teleconference minutes</a:t>
            </a:r>
          </a:p>
          <a:p>
            <a:r>
              <a:rPr lang="en-US" altLang="ja-JP" sz="2800" dirty="0" smtClean="0"/>
              <a:t>Hearing Presentations</a:t>
            </a:r>
          </a:p>
          <a:p>
            <a:pPr>
              <a:lnSpc>
                <a:spcPct val="80000"/>
              </a:lnSpc>
            </a:pPr>
            <a:r>
              <a:rPr lang="en-US" altLang="ja-JP" sz="2800" dirty="0" smtClean="0"/>
              <a:t>Work on Technical Guidance Document</a:t>
            </a:r>
          </a:p>
          <a:p>
            <a:pPr>
              <a:lnSpc>
                <a:spcPct val="80000"/>
              </a:lnSpc>
            </a:pPr>
            <a:r>
              <a:rPr lang="en-US" altLang="ja-JP" sz="2800" dirty="0" smtClean="0"/>
              <a:t>Plan for Teleconference and May meeting</a:t>
            </a:r>
          </a:p>
          <a:p>
            <a:r>
              <a:rPr lang="en-US" altLang="ja-JP" sz="2800" dirty="0" smtClean="0">
                <a:ea typeface="ＭＳ Ｐゴシック" pitchFamily="50" charset="-128"/>
              </a:rPr>
              <a:t>Report on progress to WG</a:t>
            </a:r>
          </a:p>
          <a:p>
            <a:endParaRPr lang="ja-JP" altLang="ja-JP" sz="2800" dirty="0" smtClean="0">
              <a:ea typeface="ＭＳ Ｐゴシック"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3" name="コンテンツ プレースホルダ 2"/>
          <p:cNvSpPr>
            <a:spLocks noGrp="1"/>
          </p:cNvSpPr>
          <p:nvPr>
            <p:ph idx="1"/>
          </p:nvPr>
        </p:nvSpPr>
        <p:spPr>
          <a:xfrm>
            <a:off x="251520" y="1700808"/>
            <a:ext cx="8640960" cy="4608512"/>
          </a:xfrm>
        </p:spPr>
        <p:txBody>
          <a:bodyPr/>
          <a:lstStyle/>
          <a:p>
            <a:pPr>
              <a:lnSpc>
                <a:spcPct val="80000"/>
              </a:lnSpc>
            </a:pPr>
            <a:r>
              <a:rPr lang="en-US" altLang="ja-JP" sz="2800" dirty="0" smtClean="0">
                <a:ea typeface="ＭＳ Ｐゴシック" pitchFamily="50" charset="-128"/>
              </a:rPr>
              <a:t>Three meetings were held on Monday PM2 and  </a:t>
            </a:r>
            <a:r>
              <a:rPr lang="en-US" altLang="ja-JP" sz="2800" dirty="0" smtClean="0">
                <a:ea typeface="굴림" pitchFamily="34" charset="-127"/>
              </a:rPr>
              <a:t>Thursday.AM1 and AM2.</a:t>
            </a:r>
            <a:endParaRPr lang="en-US" altLang="ko-KR" sz="2800" dirty="0" smtClean="0">
              <a:ea typeface="굴림" pitchFamily="34" charset="-127"/>
            </a:endParaRPr>
          </a:p>
          <a:p>
            <a:pPr>
              <a:lnSpc>
                <a:spcPct val="80000"/>
              </a:lnSpc>
            </a:pPr>
            <a:r>
              <a:rPr lang="en-US" altLang="ja-JP" sz="2800" dirty="0" smtClean="0">
                <a:ea typeface="ＭＳ Ｐゴシック" pitchFamily="50" charset="-128"/>
              </a:rPr>
              <a:t>Approved January and February Teleconference meeting minutes.</a:t>
            </a:r>
          </a:p>
          <a:p>
            <a:r>
              <a:rPr lang="en-US" altLang="ja-JP" sz="2800" dirty="0" smtClean="0"/>
              <a:t>Heard 3 presentations.</a:t>
            </a:r>
            <a:endParaRPr lang="en-US" altLang="ja-JP" sz="2400" dirty="0" smtClean="0"/>
          </a:p>
          <a:p>
            <a:r>
              <a:rPr lang="en-US" altLang="ja-JP" sz="2800" dirty="0" smtClean="0"/>
              <a:t>Discussed about Technical Guidance Document (15-14-555) and Spectrum Resource Measurement and Management requirement table (15-15-89)</a:t>
            </a:r>
          </a:p>
          <a:p>
            <a:pPr>
              <a:lnSpc>
                <a:spcPct val="80000"/>
              </a:lnSpc>
            </a:pPr>
            <a:r>
              <a:rPr lang="en-US" altLang="ja-JP" sz="2800" dirty="0" smtClean="0"/>
              <a:t>Confirm of plan for Teleconference and May meeting.</a:t>
            </a:r>
            <a:endParaRPr lang="en-US" altLang="ja-JP" sz="2000" dirty="0" smtClean="0">
              <a:ea typeface="ＭＳ Ｐゴシック" pitchFamily="50" charset="-128"/>
            </a:endParaRPr>
          </a:p>
          <a:p>
            <a:endParaRPr kumimoji="1" lang="ja-JP" altLang="en-US" sz="3600" dirty="0"/>
          </a:p>
        </p:txBody>
      </p:sp>
      <p:sp>
        <p:nvSpPr>
          <p:cNvPr id="4" name="日付プレースホルダ 3"/>
          <p:cNvSpPr>
            <a:spLocks noGrp="1"/>
          </p:cNvSpPr>
          <p:nvPr>
            <p:ph type="dt" sz="half" idx="10"/>
          </p:nvPr>
        </p:nvSpPr>
        <p:spPr/>
        <p:txBody>
          <a:bodyPr/>
          <a:lstStyle/>
          <a:p>
            <a:pPr>
              <a:defRPr/>
            </a:pPr>
            <a:r>
              <a:rPr lang="en-US" altLang="ja-JP" smtClean="0"/>
              <a:t>March 2015</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p>
            <a:pPr>
              <a:defRPr/>
            </a:pPr>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5B276CEC-641A-426A-A4CF-567A72D18702}" type="slidenum">
              <a:rPr lang="en-US" altLang="ja-JP" smtClean="0"/>
              <a:pPr>
                <a:defRPr/>
              </a:pPr>
              <a:t>4</a:t>
            </a:fld>
            <a:endParaRPr lang="en-US" altLang="ja-JP"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556792"/>
            <a:ext cx="8640960" cy="4896544"/>
          </a:xfrm>
        </p:spPr>
        <p:txBody>
          <a:bodyPr/>
          <a:lstStyle/>
          <a:p>
            <a:r>
              <a:rPr lang="en-US" altLang="ja-JP" sz="2000" dirty="0" smtClean="0"/>
              <a:t>TG4s March 2015 Agenda</a:t>
            </a:r>
            <a:r>
              <a:rPr lang="ja-JP" altLang="en-US" sz="2000" dirty="0" smtClean="0"/>
              <a:t> </a:t>
            </a:r>
            <a:r>
              <a:rPr lang="en-US" altLang="ja-JP" sz="2000" dirty="0" smtClean="0"/>
              <a:t>(15-15-133)</a:t>
            </a:r>
          </a:p>
          <a:p>
            <a:r>
              <a:rPr lang="en-US" altLang="ja-JP" sz="2000" dirty="0" smtClean="0">
                <a:ea typeface="ＭＳ Ｐゴシック" charset="-128"/>
              </a:rPr>
              <a:t>TG4s Opening Information for March 2015</a:t>
            </a:r>
            <a:r>
              <a:rPr lang="en-US" altLang="ja-JP" sz="2000" dirty="0" smtClean="0"/>
              <a:t> (15-15-186)</a:t>
            </a:r>
          </a:p>
          <a:p>
            <a:r>
              <a:rPr lang="en-US" altLang="ja-JP" sz="2000" dirty="0" smtClean="0"/>
              <a:t>TG4s Teleconference Minutes for February 2015 (15-15-122r1)</a:t>
            </a:r>
          </a:p>
          <a:p>
            <a:r>
              <a:rPr lang="en-US" altLang="ja-JP" sz="2000" dirty="0" smtClean="0"/>
              <a:t>TG4s Technical Guidance Document (15-14-555r3)</a:t>
            </a:r>
          </a:p>
          <a:p>
            <a:r>
              <a:rPr lang="en-US" altLang="ja-JP" sz="2000" dirty="0" smtClean="0"/>
              <a:t>Use case proposal for Technical Guidance Document (15-15-177)</a:t>
            </a:r>
          </a:p>
          <a:p>
            <a:r>
              <a:rPr lang="en-US" altLang="ja-JP" sz="2000" dirty="0" smtClean="0">
                <a:ea typeface="ＭＳ Ｐゴシック" charset="-128"/>
              </a:rPr>
              <a:t>Additional TG4s use case and consideration of SRM information (15-15-199)</a:t>
            </a:r>
          </a:p>
          <a:p>
            <a:r>
              <a:rPr lang="en-US" altLang="ja-JP" sz="2000" dirty="0" smtClean="0"/>
              <a:t>Metrics used in some Wireless Sensor Network standards (15-15-72r1)</a:t>
            </a:r>
          </a:p>
          <a:p>
            <a:endParaRPr lang="en-US" altLang="ja-JP" sz="1800" dirty="0"/>
          </a:p>
          <a:p>
            <a:endParaRPr kumimoji="1" lang="ja-JP" altLang="en-US" sz="1800" dirty="0"/>
          </a:p>
        </p:txBody>
      </p:sp>
      <p:sp>
        <p:nvSpPr>
          <p:cNvPr id="3" name="タイトル 2"/>
          <p:cNvSpPr>
            <a:spLocks noGrp="1"/>
          </p:cNvSpPr>
          <p:nvPr>
            <p:ph type="title"/>
          </p:nvPr>
        </p:nvSpPr>
        <p:spPr>
          <a:xfrm>
            <a:off x="685800" y="685800"/>
            <a:ext cx="7772400" cy="870992"/>
          </a:xfrm>
        </p:spPr>
        <p:txBody>
          <a:bodyPr/>
          <a:lstStyle/>
          <a:p>
            <a:r>
              <a:rPr kumimoji="1" lang="en-US" altLang="ja-JP" dirty="0" smtClean="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5</a:t>
            </a:fld>
            <a:endParaRPr lang="en-US" altLang="ja-JP" dirty="0"/>
          </a:p>
        </p:txBody>
      </p:sp>
      <p:sp>
        <p:nvSpPr>
          <p:cNvPr id="6" name="日付プレースホルダー 5"/>
          <p:cNvSpPr>
            <a:spLocks noGrp="1"/>
          </p:cNvSpPr>
          <p:nvPr>
            <p:ph type="dt" sz="half" idx="10"/>
          </p:nvPr>
        </p:nvSpPr>
        <p:spPr/>
        <p:txBody>
          <a:bodyPr/>
          <a:lstStyle/>
          <a:p>
            <a:r>
              <a:rPr lang="en-US" altLang="ja-JP" smtClean="0"/>
              <a:t>March 2015</a:t>
            </a:r>
            <a:endParaRPr lang="en-US" altLang="ja-JP" dirty="0"/>
          </a:p>
        </p:txBody>
      </p:sp>
    </p:spTree>
    <p:extLst>
      <p:ext uri="{BB962C8B-B14F-4D97-AF65-F5344CB8AC3E}">
        <p14:creationId xmlns:p14="http://schemas.microsoft.com/office/powerpoint/2010/main" xmlns="" val="4222466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smtClean="0"/>
              <a:t>March 2015</a:t>
            </a:r>
            <a:endParaRPr lang="en-US" altLang="ja-JP"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6</a:t>
            </a:fld>
            <a:endParaRPr lang="en-US" altLang="ja-JP" dirty="0"/>
          </a:p>
        </p:txBody>
      </p:sp>
      <p:graphicFrame>
        <p:nvGraphicFramePr>
          <p:cNvPr id="9" name="Table 5"/>
          <p:cNvGraphicFramePr>
            <a:graphicFrameLocks noGrp="1" noChangeAspect="1"/>
          </p:cNvGraphicFramePr>
          <p:nvPr>
            <p:extLst>
              <p:ext uri="{D42A27DB-BD31-4B8C-83A1-F6EECF244321}">
                <p14:modId xmlns:p14="http://schemas.microsoft.com/office/powerpoint/2010/main" xmlns="" val="2274331448"/>
              </p:ext>
            </p:extLst>
          </p:nvPr>
        </p:nvGraphicFramePr>
        <p:xfrm>
          <a:off x="276988" y="1677462"/>
          <a:ext cx="8550216" cy="4271818"/>
        </p:xfrm>
        <a:graphic>
          <a:graphicData uri="http://schemas.openxmlformats.org/drawingml/2006/table">
            <a:tbl>
              <a:tblPr/>
              <a:tblGrid>
                <a:gridCol w="288000"/>
                <a:gridCol w="1350216"/>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bl>
          </a:graphicData>
        </a:graphic>
      </p:graphicFrame>
      <p:sp>
        <p:nvSpPr>
          <p:cNvPr id="10" name="テキスト ボックス 9"/>
          <p:cNvSpPr txBox="1"/>
          <p:nvPr/>
        </p:nvSpPr>
        <p:spPr>
          <a:xfrm>
            <a:off x="6516216" y="6114782"/>
            <a:ext cx="2304256" cy="338554"/>
          </a:xfrm>
          <a:prstGeom prst="rect">
            <a:avLst/>
          </a:prstGeom>
          <a:noFill/>
        </p:spPr>
        <p:txBody>
          <a:bodyPr wrap="square" rtlCol="0">
            <a:spAutoFit/>
          </a:bodyPr>
          <a:lstStyle/>
          <a:p>
            <a:r>
              <a:rPr kumimoji="1" lang="en-US" altLang="ja-JP" sz="1600" dirty="0" smtClean="0"/>
              <a:t>15-14-0559-00-004s</a:t>
            </a:r>
            <a:endParaRPr kumimoji="1" lang="ja-JP" altLang="en-US"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772816"/>
            <a:ext cx="8640960" cy="4680520"/>
          </a:xfrm>
        </p:spPr>
        <p:txBody>
          <a:bodyPr>
            <a:normAutofit lnSpcReduction="10000"/>
          </a:bodyPr>
          <a:lstStyle/>
          <a:p>
            <a:pPr>
              <a:buNone/>
            </a:pPr>
            <a:r>
              <a:rPr lang="en-US" altLang="ja-JP" sz="2800" dirty="0" smtClean="0"/>
              <a:t>Teleconference</a:t>
            </a:r>
          </a:p>
          <a:p>
            <a:r>
              <a:rPr lang="en-US" altLang="ja-JP" sz="2800" dirty="0" smtClean="0"/>
              <a:t>2 teleconference will be held before May meeting.</a:t>
            </a:r>
          </a:p>
          <a:p>
            <a:pPr lvl="1"/>
            <a:r>
              <a:rPr lang="en-US" altLang="ja-JP" sz="2600" dirty="0" smtClean="0"/>
              <a:t>Discussing about TGD</a:t>
            </a:r>
          </a:p>
          <a:p>
            <a:pPr lvl="1"/>
            <a:endParaRPr lang="en-US" altLang="ja-JP" sz="2600" dirty="0" smtClean="0"/>
          </a:p>
          <a:p>
            <a:pPr>
              <a:buNone/>
            </a:pPr>
            <a:endParaRPr lang="en-US" altLang="ja-JP" sz="2800" dirty="0" smtClean="0"/>
          </a:p>
          <a:p>
            <a:pPr>
              <a:buNone/>
            </a:pPr>
            <a:r>
              <a:rPr lang="en-US" altLang="ja-JP" sz="2800" smtClean="0"/>
              <a:t>May </a:t>
            </a:r>
            <a:r>
              <a:rPr lang="en-US" altLang="ja-JP" sz="2800" dirty="0" smtClean="0"/>
              <a:t>Meeting</a:t>
            </a:r>
          </a:p>
          <a:p>
            <a:r>
              <a:rPr lang="en-US" altLang="ja-JP" sz="2800" dirty="0" smtClean="0"/>
              <a:t>3 meeting slot</a:t>
            </a:r>
          </a:p>
          <a:p>
            <a:pPr lvl="1"/>
            <a:r>
              <a:rPr lang="en-US" altLang="ja-JP" sz="2600" dirty="0" smtClean="0"/>
              <a:t>Hearing presentations</a:t>
            </a:r>
          </a:p>
          <a:p>
            <a:pPr lvl="1"/>
            <a:r>
              <a:rPr lang="en-US" altLang="ja-JP" sz="2600" dirty="0" smtClean="0"/>
              <a:t>Work on Technical Guidance Document</a:t>
            </a:r>
          </a:p>
          <a:p>
            <a:pPr lvl="1"/>
            <a:r>
              <a:rPr lang="en-US" altLang="ja-JP" sz="2600" dirty="0" smtClean="0"/>
              <a:t>Start writing Draft document.</a:t>
            </a:r>
          </a:p>
        </p:txBody>
      </p:sp>
      <p:sp>
        <p:nvSpPr>
          <p:cNvPr id="2" name="タイトル 1"/>
          <p:cNvSpPr>
            <a:spLocks noGrp="1"/>
          </p:cNvSpPr>
          <p:nvPr>
            <p:ph type="title"/>
          </p:nvPr>
        </p:nvSpPr>
        <p:spPr/>
        <p:txBody>
          <a:bodyPr/>
          <a:lstStyle/>
          <a:p>
            <a:r>
              <a:rPr lang="en-US" altLang="ja-JP" dirty="0" smtClean="0"/>
              <a:t>Plan for Teleconference and May Meeting</a:t>
            </a:r>
            <a:endParaRPr kumimoji="1" lang="ja-JP" altLang="en-US"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7</a:t>
            </a:fld>
            <a:endParaRPr lang="en-US" altLang="ja-JP"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a:p>
        </p:txBody>
      </p:sp>
      <p:graphicFrame>
        <p:nvGraphicFramePr>
          <p:cNvPr id="7" name="コンテンツ プレースホルダ 6"/>
          <p:cNvGraphicFramePr>
            <a:graphicFrameLocks/>
          </p:cNvGraphicFramePr>
          <p:nvPr/>
        </p:nvGraphicFramePr>
        <p:xfrm>
          <a:off x="2987824" y="3324592"/>
          <a:ext cx="5544088" cy="1112520"/>
        </p:xfrm>
        <a:graphic>
          <a:graphicData uri="http://schemas.openxmlformats.org/drawingml/2006/table">
            <a:tbl>
              <a:tblPr firstRow="1" bandRow="1">
                <a:tableStyleId>{5C22544A-7EE6-4342-B048-85BDC9FD1C3A}</a:tableStyleId>
              </a:tblPr>
              <a:tblGrid>
                <a:gridCol w="792088"/>
                <a:gridCol w="2376000"/>
                <a:gridCol w="2376000"/>
              </a:tblGrid>
              <a:tr h="370840">
                <a:tc>
                  <a:txBody>
                    <a:bodyPr/>
                    <a:lstStyle/>
                    <a:p>
                      <a:endParaRPr kumimoji="1" lang="ja-JP" altLang="en-US" dirty="0"/>
                    </a:p>
                  </a:txBody>
                  <a:tcPr/>
                </a:tc>
                <a:tc>
                  <a:txBody>
                    <a:bodyPr/>
                    <a:lstStyle/>
                    <a:p>
                      <a:r>
                        <a:rPr kumimoji="1" lang="en-US" altLang="ja-JP" dirty="0" smtClean="0"/>
                        <a:t>Date</a:t>
                      </a:r>
                      <a:r>
                        <a:rPr kumimoji="1" lang="en-US" altLang="ja-JP" baseline="0" dirty="0" smtClean="0"/>
                        <a:t> (ET)</a:t>
                      </a:r>
                      <a:endParaRPr kumimoji="1" lang="ja-JP" altLang="en-US" dirty="0"/>
                    </a:p>
                  </a:txBody>
                  <a:tcPr/>
                </a:tc>
                <a:tc>
                  <a:txBody>
                    <a:bodyPr/>
                    <a:lstStyle/>
                    <a:p>
                      <a:r>
                        <a:rPr kumimoji="1" lang="en-US" altLang="ja-JP" dirty="0" smtClean="0"/>
                        <a:t>Date (JST)</a:t>
                      </a:r>
                      <a:endParaRPr kumimoji="1" lang="ja-JP" altLang="en-US" dirty="0"/>
                    </a:p>
                  </a:txBody>
                  <a:tcPr/>
                </a:tc>
              </a:tr>
              <a:tr h="370840">
                <a:tc>
                  <a:txBody>
                    <a:bodyPr/>
                    <a:lstStyle/>
                    <a:p>
                      <a:r>
                        <a:rPr kumimoji="1" lang="en-US" altLang="ja-JP" dirty="0" smtClean="0"/>
                        <a:t>1</a:t>
                      </a:r>
                      <a:endParaRPr kumimoji="1" lang="ja-JP" altLang="en-US" dirty="0"/>
                    </a:p>
                  </a:txBody>
                  <a:tcPr/>
                </a:tc>
                <a:tc>
                  <a:txBody>
                    <a:bodyPr/>
                    <a:lstStyle/>
                    <a:p>
                      <a:r>
                        <a:rPr kumimoji="1" lang="en-US" altLang="ja-JP" dirty="0" smtClean="0"/>
                        <a:t>April  21,21:00</a:t>
                      </a:r>
                      <a:endParaRPr kumimoji="1" lang="ja-JP" altLang="en-US" dirty="0"/>
                    </a:p>
                  </a:txBody>
                  <a:tcPr/>
                </a:tc>
                <a:tc>
                  <a:txBody>
                    <a:bodyPr/>
                    <a:lstStyle/>
                    <a:p>
                      <a:r>
                        <a:rPr kumimoji="1" lang="en-US" altLang="ja-JP" dirty="0" smtClean="0"/>
                        <a:t>April 22,</a:t>
                      </a:r>
                      <a:r>
                        <a:rPr kumimoji="1" lang="en-US" altLang="ja-JP" baseline="0" dirty="0" smtClean="0"/>
                        <a:t> </a:t>
                      </a:r>
                      <a:r>
                        <a:rPr kumimoji="1" lang="en-US" altLang="ja-JP" dirty="0" smtClean="0"/>
                        <a:t>10:00</a:t>
                      </a:r>
                      <a:endParaRPr kumimoji="1" lang="ja-JP" altLang="en-US" dirty="0"/>
                    </a:p>
                  </a:txBody>
                  <a:tcPr/>
                </a:tc>
              </a:tr>
              <a:tr h="370840">
                <a:tc>
                  <a:txBody>
                    <a:bodyPr/>
                    <a:lstStyle/>
                    <a:p>
                      <a:r>
                        <a:rPr kumimoji="1" lang="en-US" altLang="ja-JP" dirty="0" smtClean="0"/>
                        <a:t>2</a:t>
                      </a:r>
                      <a:endParaRPr kumimoji="1" lang="ja-JP" altLang="en-US" dirty="0"/>
                    </a:p>
                  </a:txBody>
                  <a:tcPr/>
                </a:tc>
                <a:tc>
                  <a:txBody>
                    <a:bodyPr/>
                    <a:lstStyle/>
                    <a:p>
                      <a:r>
                        <a:rPr kumimoji="1" lang="en-US" altLang="ja-JP" dirty="0" smtClean="0"/>
                        <a:t>May  6,</a:t>
                      </a:r>
                      <a:r>
                        <a:rPr kumimoji="1" lang="en-US" altLang="ja-JP" baseline="0" dirty="0" smtClean="0"/>
                        <a:t> </a:t>
                      </a:r>
                      <a:r>
                        <a:rPr kumimoji="1" lang="en-US" altLang="ja-JP" dirty="0" smtClean="0"/>
                        <a:t>21:00</a:t>
                      </a:r>
                      <a:endParaRPr kumimoji="1" lang="ja-JP" altLang="en-US" dirty="0"/>
                    </a:p>
                  </a:txBody>
                  <a:tcPr/>
                </a:tc>
                <a:tc>
                  <a:txBody>
                    <a:bodyPr/>
                    <a:lstStyle/>
                    <a:p>
                      <a:r>
                        <a:rPr kumimoji="1" lang="en-US" altLang="ja-JP" dirty="0" smtClean="0"/>
                        <a:t>May 7,</a:t>
                      </a:r>
                      <a:r>
                        <a:rPr kumimoji="1" lang="en-US" altLang="ja-JP" baseline="0" dirty="0" smtClean="0"/>
                        <a:t> </a:t>
                      </a:r>
                      <a:r>
                        <a:rPr kumimoji="1" lang="en-US" altLang="ja-JP" dirty="0" smtClean="0"/>
                        <a:t>10:00</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94</TotalTime>
  <Words>390</Words>
  <Application>Microsoft Office PowerPoint</Application>
  <PresentationFormat>画面に合わせる (4:3)</PresentationFormat>
  <Paragraphs>125</Paragraphs>
  <Slides>7</Slides>
  <Notes>1</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IEEE-P802_15</vt:lpstr>
      <vt:lpstr>スライド 1</vt:lpstr>
      <vt:lpstr>IEEE 802.15 TG4s Closing report   Berlin, Germany March 12, 2015</vt:lpstr>
      <vt:lpstr>Agenda items for the week</vt:lpstr>
      <vt:lpstr>Accomplishment for the meeting</vt:lpstr>
      <vt:lpstr>Contributions</vt:lpstr>
      <vt:lpstr>Timeline</vt:lpstr>
      <vt:lpstr>Plan for Teleconference and May Meeting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Closing Report for March 2015</dc:title>
  <dc:subject>IEEE 802.15 &lt;subject&gt;</dc:subject>
  <dc:creator>kitazawa</dc:creator>
  <dc:description>15-15-264</dc:description>
  <cp:lastModifiedBy>kitazawa</cp:lastModifiedBy>
  <cp:revision>2</cp:revision>
  <cp:lastPrinted>1998-02-10T13:28:06Z</cp:lastPrinted>
  <dcterms:created xsi:type="dcterms:W3CDTF">2015-03-12T15:20:47Z</dcterms:created>
  <dcterms:modified xsi:type="dcterms:W3CDTF">2015-03-12T18:07:18Z</dcterms:modified>
</cp:coreProperties>
</file>