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78" r:id="rId2"/>
    <p:sldId id="504" r:id="rId3"/>
    <p:sldId id="545" r:id="rId4"/>
    <p:sldId id="543" r:id="rId5"/>
    <p:sldId id="556" r:id="rId6"/>
    <p:sldId id="557" r:id="rId7"/>
    <p:sldId id="558" r:id="rId8"/>
    <p:sldId id="559" r:id="rId9"/>
    <p:sldId id="546" r:id="rId10"/>
    <p:sldId id="547" r:id="rId11"/>
    <p:sldId id="548" r:id="rId12"/>
    <p:sldId id="551" r:id="rId13"/>
    <p:sldId id="549"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755" autoAdjust="0"/>
    <p:restoredTop sz="95915" autoAdjust="0"/>
  </p:normalViewPr>
  <p:slideViewPr>
    <p:cSldViewPr>
      <p:cViewPr>
        <p:scale>
          <a:sx n="154" d="100"/>
          <a:sy n="154" d="100"/>
        </p:scale>
        <p:origin x="-576" y="1224"/>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8122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850238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r>
              <a:rPr lang="en-US" dirty="0" smtClean="0"/>
              <a:t>&lt;month year&gt;</a:t>
            </a:r>
            <a:endParaRPr lang="en-US" dirty="0"/>
          </a:p>
        </p:txBody>
      </p:sp>
      <p:sp>
        <p:nvSpPr>
          <p:cNvPr id="5" name="Footer Placeholder 4"/>
          <p:cNvSpPr>
            <a:spLocks noGrp="1"/>
          </p:cNvSpPr>
          <p:nvPr>
            <p:ph type="ftr" sz="quarter" idx="11"/>
          </p:nvPr>
        </p:nvSpPr>
        <p:spPr/>
        <p:txBody>
          <a:bodyPr/>
          <a:lstStyle/>
          <a:p>
            <a:pPr lvl="4">
              <a:defRPr/>
            </a:pPr>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dirty="0" smtClean="0"/>
              <a:t>Page </a:t>
            </a:r>
            <a:fld id="{74F801F5-A82D-402B-9E99-F10C03DFC974}" type="slidenum">
              <a:rPr lang="en-US" smtClean="0"/>
              <a:pPr/>
              <a:t>1</a:t>
            </a:fld>
            <a:endParaRPr lang="en-US" dirty="0"/>
          </a:p>
        </p:txBody>
      </p:sp>
      <p:sp>
        <p:nvSpPr>
          <p:cNvPr id="7" name="Header Placeholder 6"/>
          <p:cNvSpPr>
            <a:spLocks noGrp="1"/>
          </p:cNvSpPr>
          <p:nvPr>
            <p:ph type="hdr" sz="quarter" idx="13"/>
          </p:nvPr>
        </p:nvSpPr>
        <p:spPr/>
        <p:txBody>
          <a:bodyPr/>
          <a:lstStyle/>
          <a:p>
            <a:pPr>
              <a:defRPr/>
            </a:pPr>
            <a:r>
              <a:rPr lang="en-US" smtClean="0"/>
              <a:t>doc.: IEEE 802.15-14-0051-00-004q</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5486400" y="6475413"/>
            <a:ext cx="3067050" cy="184666"/>
          </a:xfrm>
          <a:prstGeom prst="rect">
            <a:avLst/>
          </a:prstGeo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15-15-0260-02-004q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2" name="TextBox 1"/>
          <p:cNvSpPr txBox="1"/>
          <p:nvPr userDrawn="1"/>
        </p:nvSpPr>
        <p:spPr>
          <a:xfrm>
            <a:off x="685800" y="378023"/>
            <a:ext cx="990600" cy="307777"/>
          </a:xfrm>
          <a:prstGeom prst="rect">
            <a:avLst/>
          </a:prstGeom>
          <a:noFill/>
        </p:spPr>
        <p:txBody>
          <a:bodyPr wrap="square" rtlCol="0">
            <a:spAutoFit/>
          </a:bodyPr>
          <a:lstStyle/>
          <a:p>
            <a:r>
              <a:rPr lang="en-US" sz="1400" b="1" dirty="0" smtClean="0">
                <a:latin typeface="+mj-lt"/>
              </a:rPr>
              <a:t>Mar 2015</a:t>
            </a:r>
            <a:endParaRPr lang="en-US" sz="1400" b="1" dirty="0">
              <a:latin typeface="+mj-lt"/>
            </a:endParaRPr>
          </a:p>
        </p:txBody>
      </p:sp>
      <p:sp>
        <p:nvSpPr>
          <p:cNvPr id="3" name="TextBox 2"/>
          <p:cNvSpPr txBox="1"/>
          <p:nvPr userDrawn="1"/>
        </p:nvSpPr>
        <p:spPr>
          <a:xfrm>
            <a:off x="5943600" y="6428601"/>
            <a:ext cx="3048000" cy="276999"/>
          </a:xfrm>
          <a:prstGeom prst="rect">
            <a:avLst/>
          </a:prstGeom>
          <a:noFill/>
        </p:spPr>
        <p:txBody>
          <a:bodyPr wrap="square" rtlCol="0">
            <a:spAutoFit/>
          </a:bodyPr>
          <a:lstStyle/>
          <a:p>
            <a:r>
              <a:rPr lang="en-US" sz="1200" dirty="0" smtClean="0"/>
              <a:t>P S C Thejaswi , Samsung</a:t>
            </a:r>
            <a:endParaRPr lang="en-US" sz="120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LB101 Comment Resolutions.</a:t>
            </a:r>
            <a:endParaRPr lang="en-US" altLang="zh-CN" sz="1800" dirty="0">
              <a:solidFill>
                <a:schemeClr val="tx2"/>
              </a:solidFill>
            </a:endParaRPr>
          </a:p>
          <a:p>
            <a:pPr eaLnBrk="0" hangingPunct="0"/>
            <a:r>
              <a:rPr lang="en-US" altLang="zh-CN" sz="1800" b="1" dirty="0">
                <a:solidFill>
                  <a:schemeClr val="accent1">
                    <a:lumMod val="75000"/>
                  </a:schemeClr>
                </a:solidFill>
              </a:rPr>
              <a:t>Date Submitted:	</a:t>
            </a:r>
            <a:r>
              <a:rPr lang="en-US" altLang="zh-CN" sz="1800" dirty="0" smtClean="0">
                <a:solidFill>
                  <a:schemeClr val="accent1">
                    <a:lumMod val="75000"/>
                  </a:schemeClr>
                </a:solidFill>
              </a:rPr>
              <a:t>12</a:t>
            </a:r>
            <a:r>
              <a:rPr lang="en-US" altLang="zh-CN" sz="1800" b="1" dirty="0" smtClean="0">
                <a:solidFill>
                  <a:schemeClr val="accent1">
                    <a:lumMod val="75000"/>
                  </a:schemeClr>
                </a:solidFill>
              </a:rPr>
              <a:t> </a:t>
            </a:r>
            <a:r>
              <a:rPr lang="en-US" altLang="zh-CN" sz="1800" dirty="0" smtClean="0">
                <a:solidFill>
                  <a:schemeClr val="accent1">
                    <a:lumMod val="75000"/>
                  </a:schemeClr>
                </a:solidFill>
              </a:rPr>
              <a:t>March</a:t>
            </a:r>
            <a:r>
              <a:rPr lang="en-US" altLang="zh-CN" sz="1800" smtClean="0">
                <a:solidFill>
                  <a:schemeClr val="accent1">
                    <a:lumMod val="75000"/>
                  </a:schemeClr>
                </a:solidFill>
              </a:rPr>
              <a:t>, 2015</a:t>
            </a:r>
            <a:endParaRPr lang="en-US" altLang="zh-CN" sz="1800" dirty="0">
              <a:solidFill>
                <a:schemeClr val="accent1">
                  <a:lumMod val="75000"/>
                </a:schemeClr>
              </a:solidFill>
            </a:endParaRPr>
          </a:p>
          <a:p>
            <a:pPr eaLnBrk="0" hangingPunct="0"/>
            <a:r>
              <a:rPr lang="en-US" altLang="zh-CN" sz="1800" b="1" dirty="0">
                <a:solidFill>
                  <a:schemeClr val="accent1">
                    <a:lumMod val="75000"/>
                  </a:schemeClr>
                </a:solidFill>
              </a:rPr>
              <a:t>Source</a:t>
            </a:r>
            <a:r>
              <a:rPr lang="en-US" altLang="zh-CN" sz="1800" b="1" dirty="0" smtClean="0">
                <a:solidFill>
                  <a:schemeClr val="accent1">
                    <a:lumMod val="75000"/>
                  </a:schemeClr>
                </a:solidFill>
              </a:rPr>
              <a:t>:</a:t>
            </a:r>
            <a:r>
              <a:rPr lang="en-US" altLang="zh-CN" sz="1800" dirty="0">
                <a:solidFill>
                  <a:schemeClr val="accent1">
                    <a:lumMod val="75000"/>
                  </a:schemeClr>
                </a:solidFill>
              </a:rPr>
              <a:t>  Chandrashekhar Thejaswi PS</a:t>
            </a:r>
            <a:r>
              <a:rPr lang="en-US" altLang="zh-CN" sz="1800" dirty="0" smtClean="0">
                <a:solidFill>
                  <a:schemeClr val="accent1">
                    <a:lumMod val="75000"/>
                  </a:schemeClr>
                </a:solidFill>
              </a:rPr>
              <a:t>, </a:t>
            </a:r>
            <a:r>
              <a:rPr lang="en-US" altLang="zh-CN" sz="1800" dirty="0">
                <a:solidFill>
                  <a:schemeClr val="accent1">
                    <a:lumMod val="75000"/>
                  </a:schemeClr>
                </a:solidFill>
              </a:rPr>
              <a:t>Kiran </a:t>
            </a:r>
            <a:r>
              <a:rPr lang="en-US" altLang="zh-CN" sz="1800" dirty="0" smtClean="0">
                <a:solidFill>
                  <a:schemeClr val="accent1">
                    <a:lumMod val="75000"/>
                  </a:schemeClr>
                </a:solidFill>
              </a:rPr>
              <a:t>Bynam and Jinesh Nair</a:t>
            </a:r>
            <a:r>
              <a:rPr lang="en-US" altLang="zh-CN" sz="1800" dirty="0">
                <a:solidFill>
                  <a:schemeClr val="accent1">
                    <a:lumMod val="75000"/>
                  </a:schemeClr>
                </a:solidFill>
              </a:rPr>
              <a:t> </a:t>
            </a:r>
            <a:endParaRPr lang="en-US" altLang="zh-CN" sz="1800" dirty="0" smtClean="0">
              <a:solidFill>
                <a:schemeClr val="accent1">
                  <a:lumMod val="75000"/>
                </a:schemeClr>
              </a:solidFill>
            </a:endParaRPr>
          </a:p>
          <a:p>
            <a:pPr eaLnBrk="0" hangingPunct="0"/>
            <a:r>
              <a:rPr lang="en-US" altLang="zh-CN" sz="1800" dirty="0" smtClean="0">
                <a:solidFill>
                  <a:schemeClr val="accent1">
                    <a:lumMod val="75000"/>
                  </a:schemeClr>
                </a:solidFill>
              </a:rPr>
              <a:t>E-Mail</a:t>
            </a:r>
            <a:r>
              <a:rPr lang="en-US" altLang="zh-CN" sz="1800" dirty="0">
                <a:solidFill>
                  <a:schemeClr val="accent1">
                    <a:lumMod val="75000"/>
                  </a:schemeClr>
                </a:solidFill>
              </a:rPr>
              <a:t>: 	</a:t>
            </a:r>
            <a:r>
              <a:rPr lang="en-US" altLang="zh-CN" sz="1800" dirty="0" smtClean="0">
                <a:solidFill>
                  <a:schemeClr val="accent1">
                    <a:lumMod val="75000"/>
                  </a:schemeClr>
                </a:solidFill>
              </a:rPr>
              <a:t>c.thejaswi@samsung.com</a:t>
            </a:r>
            <a:endParaRPr lang="en-US" altLang="zh-CN" sz="1800" dirty="0">
              <a:solidFill>
                <a:schemeClr val="accent1">
                  <a:lumMod val="75000"/>
                </a:schemeClr>
              </a:solidFill>
            </a:endParaRPr>
          </a:p>
          <a:p>
            <a:pPr eaLnBrk="0" hangingPunct="0"/>
            <a:r>
              <a:rPr lang="en-US" altLang="zh-CN" sz="1800" b="1" dirty="0" smtClean="0">
                <a:solidFill>
                  <a:schemeClr val="accent1">
                    <a:lumMod val="75000"/>
                  </a:schemeClr>
                </a:solidFill>
              </a:rPr>
              <a:t>Abstract: </a:t>
            </a:r>
            <a:r>
              <a:rPr lang="en-US" altLang="zh-CN" sz="1800" dirty="0" smtClean="0">
                <a:solidFill>
                  <a:schemeClr val="accent1">
                    <a:lumMod val="75000"/>
                  </a:schemeClr>
                </a:solidFill>
              </a:rPr>
              <a:t>Comment resolutions.</a:t>
            </a:r>
            <a:endParaRPr lang="en-US" altLang="zh-CN" sz="1800" dirty="0">
              <a:solidFill>
                <a:schemeClr val="accent1">
                  <a:lumMod val="75000"/>
                </a:schemeClr>
              </a:solidFill>
            </a:endParaRPr>
          </a:p>
          <a:p>
            <a:pPr eaLnBrk="0" hangingPunct="0">
              <a:spcBef>
                <a:spcPts val="600"/>
              </a:spcBef>
              <a:spcAft>
                <a:spcPts val="600"/>
              </a:spcAft>
            </a:pPr>
            <a:r>
              <a:rPr lang="en-US" altLang="zh-CN" sz="1800" b="1" dirty="0">
                <a:solidFill>
                  <a:schemeClr val="accent1">
                    <a:lumMod val="75000"/>
                  </a:schemeClr>
                </a:solidFill>
              </a:rPr>
              <a:t>Purpose:</a:t>
            </a:r>
            <a:r>
              <a:rPr lang="en-US" altLang="zh-CN" sz="1800" dirty="0">
                <a:solidFill>
                  <a:schemeClr val="accent1">
                    <a:lumMod val="75000"/>
                  </a:schemeClr>
                </a:solidFill>
              </a:rPr>
              <a:t>	</a:t>
            </a:r>
            <a:r>
              <a:rPr lang="en-US" altLang="zh-CN" sz="1800" dirty="0" smtClean="0">
                <a:solidFill>
                  <a:schemeClr val="accent1">
                    <a:lumMod val="75000"/>
                  </a:schemeClr>
                </a:solidFill>
              </a:rPr>
              <a:t> Response to the letter ballot comments.</a:t>
            </a:r>
            <a:endParaRPr lang="en-US" altLang="zh-CN" sz="1800" dirty="0">
              <a:solidFill>
                <a:schemeClr val="accent1">
                  <a:lumMod val="75000"/>
                </a:schemeClr>
              </a:solidFill>
            </a:endParaRP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10</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118200660"/>
              </p:ext>
            </p:extLst>
          </p:nvPr>
        </p:nvGraphicFramePr>
        <p:xfrm>
          <a:off x="304800" y="990600"/>
          <a:ext cx="8305798" cy="686095"/>
        </p:xfrm>
        <a:graphic>
          <a:graphicData uri="http://schemas.openxmlformats.org/drawingml/2006/table">
            <a:tbl>
              <a:tblPr>
                <a:tableStyleId>{616DA210-FB5B-4158-B5E0-FEB733F419BA}</a:tableStyleId>
              </a:tblPr>
              <a:tblGrid>
                <a:gridCol w="488576"/>
                <a:gridCol w="488576"/>
                <a:gridCol w="586292"/>
                <a:gridCol w="488576"/>
                <a:gridCol w="2367579"/>
                <a:gridCol w="2971800"/>
                <a:gridCol w="914399"/>
              </a:tblGrid>
              <a:tr h="355935">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53458">
                <a:tc>
                  <a:txBody>
                    <a:bodyPr/>
                    <a:lstStyle/>
                    <a:p>
                      <a:pPr algn="ctr" fontAlgn="b"/>
                      <a:r>
                        <a:rPr lang="en-US" sz="1000" b="0" i="0" u="none" strike="noStrike">
                          <a:effectLst/>
                          <a:latin typeface="Arial"/>
                        </a:rPr>
                        <a:t>3125</a:t>
                      </a:r>
                    </a:p>
                  </a:txBody>
                  <a:tcPr marL="9525" marR="9525" marT="9525" marB="0" anchor="ctr"/>
                </a:tc>
                <a:tc>
                  <a:txBody>
                    <a:bodyPr/>
                    <a:lstStyle/>
                    <a:p>
                      <a:pPr algn="ctr" fontAlgn="t"/>
                      <a:r>
                        <a:rPr lang="en-US" sz="1000" b="0" i="0" u="none" strike="noStrike">
                          <a:effectLst/>
                          <a:latin typeface="Arial"/>
                        </a:rPr>
                        <a:t>38</a:t>
                      </a:r>
                    </a:p>
                  </a:txBody>
                  <a:tcPr marL="9525" marR="9525" marT="9525" marB="0" anchor="ctr"/>
                </a:tc>
                <a:tc>
                  <a:txBody>
                    <a:bodyPr/>
                    <a:lstStyle/>
                    <a:p>
                      <a:pPr algn="ctr" fontAlgn="t"/>
                      <a:r>
                        <a:rPr lang="en-US" sz="1000" b="0" i="0" u="none" strike="noStrike">
                          <a:effectLst/>
                          <a:latin typeface="Arial"/>
                        </a:rPr>
                        <a:t>A</a:t>
                      </a:r>
                    </a:p>
                  </a:txBody>
                  <a:tcPr marL="9525" marR="9525" marT="9525" marB="0" anchor="ctr"/>
                </a:tc>
                <a:tc>
                  <a:txBody>
                    <a:bodyPr/>
                    <a:lstStyle/>
                    <a:p>
                      <a:pPr algn="ctr" fontAlgn="t"/>
                      <a:r>
                        <a:rPr lang="en-US" sz="1000" b="0" i="0" u="none" strike="noStrike">
                          <a:effectLst/>
                          <a:latin typeface="Arial"/>
                        </a:rPr>
                        <a:t>8</a:t>
                      </a:r>
                    </a:p>
                  </a:txBody>
                  <a:tcPr marL="9525" marR="9525" marT="9525" marB="0" anchor="ctr"/>
                </a:tc>
                <a:tc>
                  <a:txBody>
                    <a:bodyPr/>
                    <a:lstStyle/>
                    <a:p>
                      <a:pPr algn="ctr" fontAlgn="t"/>
                      <a:r>
                        <a:rPr lang="en-US" sz="1000" b="0" i="0" u="none" strike="noStrike">
                          <a:effectLst/>
                          <a:latin typeface="Arial"/>
                        </a:rPr>
                        <a:t>This bibliography entry is not referenced in the draft.</a:t>
                      </a:r>
                    </a:p>
                  </a:txBody>
                  <a:tcPr marL="9525" marR="9525" marT="9525" marB="0" anchor="ctr"/>
                </a:tc>
                <a:tc>
                  <a:txBody>
                    <a:bodyPr/>
                    <a:lstStyle/>
                    <a:p>
                      <a:pPr algn="ctr" fontAlgn="t"/>
                      <a:r>
                        <a:rPr lang="en-US" sz="1000" b="0" i="0" u="none" strike="noStrike">
                          <a:effectLst/>
                          <a:latin typeface="Arial"/>
                        </a:rPr>
                        <a:t>Find a place to reference it in the draft.</a:t>
                      </a:r>
                    </a:p>
                  </a:txBody>
                  <a:tcPr marL="9525" marR="9525" marT="9525" marB="0" anchor="ctr"/>
                </a:tc>
                <a:tc>
                  <a:txBody>
                    <a:bodyPr/>
                    <a:lstStyle/>
                    <a:p>
                      <a:pPr algn="ctr"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ctr"/>
                </a:tc>
              </a:tr>
            </a:tbl>
          </a:graphicData>
        </a:graphic>
      </p:graphicFrame>
      <p:sp>
        <p:nvSpPr>
          <p:cNvPr id="5" name="TextBox 4"/>
          <p:cNvSpPr txBox="1"/>
          <p:nvPr/>
        </p:nvSpPr>
        <p:spPr>
          <a:xfrm>
            <a:off x="27708" y="2286000"/>
            <a:ext cx="8887691" cy="3046988"/>
          </a:xfrm>
          <a:prstGeom prst="rect">
            <a:avLst/>
          </a:prstGeom>
          <a:noFill/>
        </p:spPr>
        <p:txBody>
          <a:bodyPr wrap="square" rtlCol="0">
            <a:spAutoFit/>
          </a:bodyPr>
          <a:lstStyle/>
          <a:p>
            <a:r>
              <a:rPr lang="en-US" sz="1600" b="1" u="sng" dirty="0" smtClean="0"/>
              <a:t>Resolution: </a:t>
            </a:r>
            <a:r>
              <a:rPr lang="en-US" sz="1600" b="1" dirty="0" smtClean="0"/>
              <a:t> Revised</a:t>
            </a:r>
          </a:p>
          <a:p>
            <a:pPr marL="285750" indent="-285750">
              <a:buFont typeface="Arial" panose="020B0604020202020204" pitchFamily="34" charset="0"/>
              <a:buChar char="•"/>
            </a:pPr>
            <a:r>
              <a:rPr lang="en-US" sz="1600" dirty="0" smtClean="0"/>
              <a:t> In Pg. ix, Ln. 16, </a:t>
            </a:r>
            <a:r>
              <a:rPr lang="en-US" sz="1600" dirty="0"/>
              <a:t>in “Introduction</a:t>
            </a:r>
            <a:r>
              <a:rPr lang="en-US" sz="1600" dirty="0" smtClean="0"/>
              <a:t>” clause, add the reference as below:</a:t>
            </a:r>
          </a:p>
          <a:p>
            <a:endParaRPr lang="en-US" sz="1600" dirty="0" smtClean="0"/>
          </a:p>
          <a:p>
            <a:r>
              <a:rPr lang="en-US" sz="1600" i="1" dirty="0" smtClean="0"/>
              <a:t>“The features and benefits of ULP TASK are described in [B42].”</a:t>
            </a:r>
          </a:p>
          <a:p>
            <a:endParaRPr lang="en-US" sz="1600" dirty="0" smtClean="0"/>
          </a:p>
          <a:p>
            <a:pPr marL="285750" indent="-285750">
              <a:buFont typeface="Arial" panose="020B0604020202020204" pitchFamily="34" charset="0"/>
              <a:buChar char="•"/>
            </a:pPr>
            <a:r>
              <a:rPr lang="en-US" sz="1600" dirty="0" smtClean="0"/>
              <a:t>In sub-clause 5.7.1, add the following sentence as an itemized para:</a:t>
            </a:r>
          </a:p>
          <a:p>
            <a:pPr marL="285750" indent="-285750">
              <a:buFont typeface="Arial" panose="020B0604020202020204" pitchFamily="34" charset="0"/>
              <a:buChar char="•"/>
            </a:pPr>
            <a:endParaRPr lang="en-US" sz="1600" dirty="0"/>
          </a:p>
          <a:p>
            <a:r>
              <a:rPr lang="en-US" sz="1600" i="1" dirty="0" smtClean="0"/>
              <a:t>   “For </a:t>
            </a:r>
            <a:r>
              <a:rPr lang="en-US" sz="1600" i="1" dirty="0"/>
              <a:t>the </a:t>
            </a:r>
            <a:r>
              <a:rPr lang="en-US" sz="1600" i="1" dirty="0" smtClean="0"/>
              <a:t>ULP-TASK </a:t>
            </a:r>
            <a:r>
              <a:rPr lang="en-US" sz="1600" i="1" dirty="0"/>
              <a:t>PHY and </a:t>
            </a:r>
            <a:r>
              <a:rPr lang="en-US" sz="1600" i="1" dirty="0" smtClean="0"/>
              <a:t>ULP-GFSK </a:t>
            </a:r>
            <a:r>
              <a:rPr lang="en-US" sz="1600" i="1" dirty="0"/>
              <a:t>PHY: “</a:t>
            </a:r>
            <a:r>
              <a:rPr lang="en-US" sz="1600" i="1" dirty="0" smtClean="0"/>
              <a:t>TG4q </a:t>
            </a:r>
            <a:r>
              <a:rPr lang="en-US" sz="1600" i="1" dirty="0"/>
              <a:t>Coexistence Assurance Document” [B15</a:t>
            </a:r>
            <a:r>
              <a:rPr lang="en-US" sz="1600" i="1" dirty="0" smtClean="0"/>
              <a:t>].”</a:t>
            </a:r>
          </a:p>
          <a:p>
            <a:endParaRPr lang="en-US" sz="1600" b="1" dirty="0" smtClean="0"/>
          </a:p>
          <a:p>
            <a:endParaRPr lang="en-US" sz="1600" b="1" dirty="0"/>
          </a:p>
          <a:p>
            <a:endParaRPr lang="en-US" sz="1600" b="1" dirty="0" smtClean="0"/>
          </a:p>
          <a:p>
            <a:endParaRPr lang="en-US" sz="1600" b="1" dirty="0"/>
          </a:p>
        </p:txBody>
      </p:sp>
    </p:spTree>
    <p:extLst>
      <p:ext uri="{BB962C8B-B14F-4D97-AF65-F5344CB8AC3E}">
        <p14:creationId xmlns:p14="http://schemas.microsoft.com/office/powerpoint/2010/main" val="16730529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11</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739230350"/>
              </p:ext>
            </p:extLst>
          </p:nvPr>
        </p:nvGraphicFramePr>
        <p:xfrm>
          <a:off x="304800" y="838200"/>
          <a:ext cx="8305798" cy="885987"/>
        </p:xfrm>
        <a:graphic>
          <a:graphicData uri="http://schemas.openxmlformats.org/drawingml/2006/table">
            <a:tbl>
              <a:tblPr>
                <a:tableStyleId>{616DA210-FB5B-4158-B5E0-FEB733F419BA}</a:tableStyleId>
              </a:tblPr>
              <a:tblGrid>
                <a:gridCol w="488576"/>
                <a:gridCol w="349624"/>
                <a:gridCol w="457200"/>
                <a:gridCol w="1524000"/>
                <a:gridCol w="3352800"/>
                <a:gridCol w="1219199"/>
                <a:gridCol w="914399"/>
              </a:tblGrid>
              <a:tr h="247783">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514217">
                <a:tc>
                  <a:txBody>
                    <a:bodyPr/>
                    <a:lstStyle/>
                    <a:p>
                      <a:pPr algn="ctr" fontAlgn="b"/>
                      <a:r>
                        <a:rPr lang="en-US" sz="1000" b="0" i="0" u="none" strike="noStrike">
                          <a:effectLst/>
                          <a:latin typeface="Arial"/>
                        </a:rPr>
                        <a:t>3010</a:t>
                      </a:r>
                    </a:p>
                  </a:txBody>
                  <a:tcPr marL="9525" marR="9525" marT="9525" marB="0" anchor="ctr"/>
                </a:tc>
                <a:tc>
                  <a:txBody>
                    <a:bodyPr/>
                    <a:lstStyle/>
                    <a:p>
                      <a:pPr algn="ctr" fontAlgn="b"/>
                      <a:endParaRPr lang="en-US" sz="1000" b="0" i="0" u="none" strike="noStrike" dirty="0">
                        <a:effectLst/>
                        <a:latin typeface="Arial"/>
                      </a:endParaRPr>
                    </a:p>
                  </a:txBody>
                  <a:tcPr marL="9525" marR="9525" marT="9525" marB="0" anchor="ctr"/>
                </a:tc>
                <a:tc>
                  <a:txBody>
                    <a:bodyPr/>
                    <a:lstStyle/>
                    <a:p>
                      <a:pPr algn="ctr" fontAlgn="b"/>
                      <a:r>
                        <a:rPr lang="en-US" sz="1000" b="0" i="0" u="none" strike="noStrike">
                          <a:effectLst/>
                          <a:latin typeface="Arial"/>
                        </a:rPr>
                        <a:t>30</a:t>
                      </a:r>
                    </a:p>
                  </a:txBody>
                  <a:tcPr marL="9525" marR="9525" marT="9525" marB="0" anchor="ctr"/>
                </a:tc>
                <a:tc>
                  <a:txBody>
                    <a:bodyPr/>
                    <a:lstStyle/>
                    <a:p>
                      <a:pPr algn="ctr" fontAlgn="b"/>
                      <a:r>
                        <a:rPr lang="en-US" sz="1000" b="0" i="0" u="none" strike="noStrike">
                          <a:effectLst/>
                          <a:latin typeface="Arial"/>
                        </a:rPr>
                        <a:t>Table 337, 339, 340, 341</a:t>
                      </a:r>
                    </a:p>
                  </a:txBody>
                  <a:tcPr marL="9525" marR="9525" marT="9525" marB="0" anchor="ctr"/>
                </a:tc>
                <a:tc>
                  <a:txBody>
                    <a:bodyPr/>
                    <a:lstStyle/>
                    <a:p>
                      <a:pPr algn="ctr" fontAlgn="b"/>
                      <a:r>
                        <a:rPr lang="en-US" sz="1000" b="0" i="0" u="none" strike="noStrike">
                          <a:effectLst/>
                          <a:latin typeface="Arial"/>
                        </a:rPr>
                        <a:t>replace "BCH+ SIPC" with "BCH with interleaving + SiPC"</a:t>
                      </a:r>
                    </a:p>
                  </a:txBody>
                  <a:tcPr marL="9525" marR="9525" marT="9525" marB="0" anchor="ctr"/>
                </a:tc>
                <a:tc>
                  <a:txBody>
                    <a:bodyPr/>
                    <a:lstStyle/>
                    <a:p>
                      <a:pPr algn="ctr" fontAlgn="b"/>
                      <a:r>
                        <a:rPr lang="en-US" sz="1000" b="0" i="0" u="none" strike="noStrike">
                          <a:effectLst/>
                          <a:latin typeface="Arial"/>
                        </a:rPr>
                        <a:t>Please change</a:t>
                      </a:r>
                    </a:p>
                  </a:txBody>
                  <a:tcPr marL="9525" marR="9525" marT="9525" marB="0" anchor="ctr"/>
                </a:tc>
                <a:tc>
                  <a:txBody>
                    <a:bodyPr/>
                    <a:lstStyle/>
                    <a:p>
                      <a:pPr algn="ctr" fontAlgn="b"/>
                      <a:r>
                        <a:rPr lang="en-US" sz="1000" b="0" i="0" u="none" strike="noStrike" dirty="0">
                          <a:effectLst/>
                          <a:latin typeface="Arial"/>
                        </a:rPr>
                        <a:t>yes</a:t>
                      </a:r>
                    </a:p>
                  </a:txBody>
                  <a:tcPr marL="9525" marR="9525" marT="9525" marB="0" anchor="ctr"/>
                </a:tc>
              </a:tr>
            </a:tbl>
          </a:graphicData>
        </a:graphic>
      </p:graphicFrame>
    </p:spTree>
    <p:extLst>
      <p:ext uri="{BB962C8B-B14F-4D97-AF65-F5344CB8AC3E}">
        <p14:creationId xmlns:p14="http://schemas.microsoft.com/office/powerpoint/2010/main" val="2158259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12</a:t>
            </a:fld>
            <a:endParaRPr lang="en-US"/>
          </a:p>
        </p:txBody>
      </p:sp>
      <p:sp>
        <p:nvSpPr>
          <p:cNvPr id="5" name="TextBox 4"/>
          <p:cNvSpPr txBox="1"/>
          <p:nvPr/>
        </p:nvSpPr>
        <p:spPr>
          <a:xfrm>
            <a:off x="142504" y="914400"/>
            <a:ext cx="8849096" cy="5509200"/>
          </a:xfrm>
          <a:prstGeom prst="rect">
            <a:avLst/>
          </a:prstGeom>
          <a:noFill/>
        </p:spPr>
        <p:txBody>
          <a:bodyPr wrap="square" rtlCol="0">
            <a:spAutoFit/>
          </a:bodyPr>
          <a:lstStyle/>
          <a:p>
            <a:r>
              <a:rPr lang="en-US" sz="1600" b="1" u="sng" dirty="0" smtClean="0"/>
              <a:t>Resolution: </a:t>
            </a:r>
            <a:r>
              <a:rPr lang="en-US" sz="1600" b="1" dirty="0" smtClean="0"/>
              <a:t> Revised</a:t>
            </a:r>
          </a:p>
          <a:p>
            <a:endParaRPr lang="en-US" sz="1600" b="1" dirty="0" smtClean="0"/>
          </a:p>
          <a:p>
            <a:r>
              <a:rPr lang="en-US" sz="1600" b="1" u="sng" dirty="0" smtClean="0"/>
              <a:t>Proposed Changes:</a:t>
            </a:r>
          </a:p>
          <a:p>
            <a:endParaRPr lang="en-US" sz="1600" b="1" dirty="0"/>
          </a:p>
          <a:p>
            <a:pPr marL="285750" indent="-285750">
              <a:buFont typeface="Arial" panose="020B0604020202020204" pitchFamily="34" charset="0"/>
              <a:buChar char="•"/>
            </a:pPr>
            <a:r>
              <a:rPr lang="en-US" sz="1600" dirty="0" smtClean="0"/>
              <a:t>In Pg. 13, Table 337, replace the “FEC” column with the following column</a:t>
            </a:r>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smtClean="0"/>
          </a:p>
          <a:p>
            <a:endParaRPr lang="en-US" sz="1600" dirty="0"/>
          </a:p>
          <a:p>
            <a:endParaRPr lang="en-US" sz="1600" dirty="0"/>
          </a:p>
          <a:p>
            <a:endParaRPr lang="en-US" sz="1600" dirty="0" smtClean="0"/>
          </a:p>
          <a:p>
            <a:endParaRPr lang="en-US" sz="1600" dirty="0" smtClean="0"/>
          </a:p>
          <a:p>
            <a:pPr marL="285750" indent="-285750">
              <a:buFont typeface="Arial" panose="020B0604020202020204" pitchFamily="34" charset="0"/>
              <a:buChar char="•"/>
            </a:pPr>
            <a:r>
              <a:rPr lang="en-US" sz="1600" dirty="0" smtClean="0"/>
              <a:t>In the footnote of Table 337, (Pg. 13, Ln. 17) replace the foot note by</a:t>
            </a:r>
          </a:p>
          <a:p>
            <a:pPr marL="285750" indent="-285750">
              <a:buFont typeface="Arial" panose="020B0604020202020204" pitchFamily="34" charset="0"/>
              <a:buChar char="•"/>
            </a:pPr>
            <a:endParaRPr lang="en-US" sz="1600" dirty="0" smtClean="0"/>
          </a:p>
          <a:p>
            <a:r>
              <a:rPr lang="en-US" sz="1600" i="1" dirty="0"/>
              <a:t> </a:t>
            </a:r>
            <a:r>
              <a:rPr lang="en-US" sz="1600" i="1" dirty="0" smtClean="0"/>
              <a:t>“NOTE—`BCH + </a:t>
            </a:r>
            <a:r>
              <a:rPr lang="en-US" sz="1600" i="1" dirty="0" err="1" smtClean="0"/>
              <a:t>SiPC</a:t>
            </a:r>
            <a:r>
              <a:rPr lang="en-US" sz="1600" i="1" dirty="0" smtClean="0"/>
              <a:t>’ indicates the concatenated </a:t>
            </a:r>
            <a:r>
              <a:rPr lang="en-US" sz="1600" i="1" dirty="0"/>
              <a:t>code generated by BCH </a:t>
            </a:r>
            <a:r>
              <a:rPr lang="en-US" sz="1600" i="1" dirty="0" smtClean="0"/>
              <a:t>code as </a:t>
            </a:r>
            <a:r>
              <a:rPr lang="en-US" sz="1600" i="1" dirty="0"/>
              <a:t>the outer </a:t>
            </a:r>
            <a:r>
              <a:rPr lang="en-US" sz="1600" i="1" dirty="0" smtClean="0"/>
              <a:t> </a:t>
            </a:r>
          </a:p>
          <a:p>
            <a:r>
              <a:rPr lang="en-US" sz="1600" i="1" dirty="0"/>
              <a:t> </a:t>
            </a:r>
            <a:r>
              <a:rPr lang="en-US" sz="1600" i="1" dirty="0" smtClean="0"/>
              <a:t>                code and the </a:t>
            </a:r>
            <a:r>
              <a:rPr lang="en-US" sz="1600" i="1" dirty="0" err="1" smtClean="0"/>
              <a:t>SiPC</a:t>
            </a:r>
            <a:r>
              <a:rPr lang="en-US" sz="1600" i="1" dirty="0" smtClean="0"/>
              <a:t> as the </a:t>
            </a:r>
            <a:r>
              <a:rPr lang="en-US" sz="1600" i="1" dirty="0"/>
              <a:t>inner code</a:t>
            </a:r>
            <a:r>
              <a:rPr lang="en-US" sz="1600" i="1" dirty="0" smtClean="0"/>
              <a:t>.</a:t>
            </a:r>
          </a:p>
          <a:p>
            <a:r>
              <a:rPr lang="en-US" sz="1600" i="1" dirty="0" smtClean="0"/>
              <a:t>                ‘BCH with interleaving + </a:t>
            </a:r>
            <a:r>
              <a:rPr lang="en-US" sz="1600" i="1" dirty="0" err="1" smtClean="0"/>
              <a:t>SiPC</a:t>
            </a:r>
            <a:r>
              <a:rPr lang="en-US" sz="1600" i="1" dirty="0" smtClean="0"/>
              <a:t>’ indicates </a:t>
            </a:r>
            <a:r>
              <a:rPr lang="en-US" sz="1600" i="1" dirty="0"/>
              <a:t>concatenated code generated by BCH </a:t>
            </a:r>
            <a:r>
              <a:rPr lang="en-US" sz="1600" i="1" dirty="0" smtClean="0"/>
              <a:t>with </a:t>
            </a:r>
          </a:p>
          <a:p>
            <a:r>
              <a:rPr lang="en-US" sz="1600" i="1" dirty="0"/>
              <a:t>	</a:t>
            </a:r>
            <a:r>
              <a:rPr lang="en-US" sz="1600" i="1" dirty="0" smtClean="0"/>
              <a:t>interleaving as   the </a:t>
            </a:r>
            <a:r>
              <a:rPr lang="en-US" sz="1600" i="1" dirty="0"/>
              <a:t>outer code and the </a:t>
            </a:r>
            <a:r>
              <a:rPr lang="en-US" sz="1600" i="1" dirty="0" err="1" smtClean="0"/>
              <a:t>SiPC</a:t>
            </a:r>
            <a:r>
              <a:rPr lang="en-US" sz="1600" i="1" dirty="0" smtClean="0"/>
              <a:t> </a:t>
            </a:r>
            <a:r>
              <a:rPr lang="en-US" sz="1600" i="1" dirty="0"/>
              <a:t>as 18 the inner code</a:t>
            </a:r>
            <a:r>
              <a:rPr lang="en-US" sz="1600" i="1" dirty="0" smtClean="0"/>
              <a:t>.”</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399244516"/>
              </p:ext>
            </p:extLst>
          </p:nvPr>
        </p:nvGraphicFramePr>
        <p:xfrm>
          <a:off x="2667000" y="2421890"/>
          <a:ext cx="3597275" cy="1921510"/>
        </p:xfrm>
        <a:graphic>
          <a:graphicData uri="http://schemas.openxmlformats.org/drawingml/2006/table">
            <a:tbl>
              <a:tblPr firstRow="1" firstCol="1" bandRow="1"/>
              <a:tblGrid>
                <a:gridCol w="3597275"/>
              </a:tblGrid>
              <a:tr h="412750">
                <a:tc>
                  <a:txBody>
                    <a:bodyPr/>
                    <a:lstStyle/>
                    <a:p>
                      <a:pPr marL="0" marR="0" algn="ctr">
                        <a:spcBef>
                          <a:spcPts val="0"/>
                        </a:spcBef>
                        <a:spcAft>
                          <a:spcPts val="0"/>
                        </a:spcAft>
                      </a:pPr>
                      <a:r>
                        <a:rPr lang="en-US" sz="1000" b="1" dirty="0">
                          <a:effectLst/>
                          <a:latin typeface="Times New Roman"/>
                          <a:ea typeface="SimSun"/>
                        </a:rPr>
                        <a:t>FEC</a:t>
                      </a:r>
                      <a:r>
                        <a:rPr lang="en-US" sz="1000" dirty="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marL="0" marR="0" algn="ctr">
                        <a:spcBef>
                          <a:spcPts val="0"/>
                        </a:spcBef>
                        <a:spcAft>
                          <a:spcPts val="0"/>
                        </a:spcAft>
                      </a:pPr>
                      <a:r>
                        <a:rPr lang="en-US" sz="1000" dirty="0">
                          <a:effectLst/>
                          <a:latin typeface="Times New Roman"/>
                          <a:ea typeface="SimSun"/>
                        </a:rPr>
                        <a:t>BCH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marL="0" marR="0" algn="ctr">
                        <a:spcBef>
                          <a:spcPts val="0"/>
                        </a:spcBef>
                        <a:spcAft>
                          <a:spcPts val="0"/>
                        </a:spcAft>
                      </a:pPr>
                      <a:r>
                        <a:rPr lang="en-US" sz="1000" dirty="0" smtClean="0">
                          <a:effectLst/>
                          <a:latin typeface="Times New Roman"/>
                          <a:ea typeface="SimSun"/>
                        </a:rPr>
                        <a:t>BCH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52678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13</a:t>
            </a:fld>
            <a:endParaRPr lang="en-US"/>
          </a:p>
        </p:txBody>
      </p:sp>
      <p:sp>
        <p:nvSpPr>
          <p:cNvPr id="6" name="TextBox 5"/>
          <p:cNvSpPr txBox="1"/>
          <p:nvPr/>
        </p:nvSpPr>
        <p:spPr>
          <a:xfrm>
            <a:off x="685800" y="1295400"/>
            <a:ext cx="5160387" cy="1200329"/>
          </a:xfrm>
          <a:prstGeom prst="rect">
            <a:avLst/>
          </a:prstGeom>
          <a:noFill/>
        </p:spPr>
        <p:txBody>
          <a:bodyPr wrap="none" rtlCol="0">
            <a:spAutoFit/>
          </a:bodyPr>
          <a:lstStyle/>
          <a:p>
            <a:pPr marL="171450" indent="-171450">
              <a:buFont typeface="Arial" panose="020B0604020202020204" pitchFamily="34" charset="0"/>
              <a:buChar char="•"/>
            </a:pPr>
            <a:r>
              <a:rPr lang="en-US" b="1" dirty="0" smtClean="0"/>
              <a:t>In sub-clause 30.3, Tables 339,340 and 341,</a:t>
            </a:r>
          </a:p>
          <a:p>
            <a:endParaRPr lang="en-US" b="1" dirty="0"/>
          </a:p>
          <a:p>
            <a:r>
              <a:rPr lang="en-US" dirty="0" smtClean="0"/>
              <a:t>Replace the “Coding format” column of all the tables with the following column</a:t>
            </a:r>
          </a:p>
          <a:p>
            <a:endParaRPr lang="en-US" b="1" dirty="0"/>
          </a:p>
          <a:p>
            <a:endParaRPr lang="en-US" b="1" dirty="0" smtClean="0"/>
          </a:p>
          <a:p>
            <a:endParaRPr lang="en-US" b="1" dirty="0"/>
          </a:p>
        </p:txBody>
      </p:sp>
      <p:graphicFrame>
        <p:nvGraphicFramePr>
          <p:cNvPr id="8" name="Table 7"/>
          <p:cNvGraphicFramePr>
            <a:graphicFrameLocks noGrp="1"/>
          </p:cNvGraphicFramePr>
          <p:nvPr>
            <p:extLst>
              <p:ext uri="{D42A27DB-BD31-4B8C-83A1-F6EECF244321}">
                <p14:modId xmlns:p14="http://schemas.microsoft.com/office/powerpoint/2010/main" val="2356068394"/>
              </p:ext>
            </p:extLst>
          </p:nvPr>
        </p:nvGraphicFramePr>
        <p:xfrm>
          <a:off x="4495800" y="2495731"/>
          <a:ext cx="1608471" cy="3413467"/>
        </p:xfrm>
        <a:graphic>
          <a:graphicData uri="http://schemas.openxmlformats.org/drawingml/2006/table">
            <a:tbl>
              <a:tblPr firstRow="1" bandRow="1"/>
              <a:tblGrid>
                <a:gridCol w="1608471"/>
              </a:tblGrid>
              <a:tr h="545589">
                <a:tc>
                  <a:txBody>
                    <a:bodyPr/>
                    <a:lstStyle/>
                    <a:p>
                      <a:pPr marL="0" marR="0" algn="ctr">
                        <a:spcBef>
                          <a:spcPts val="0"/>
                        </a:spcBef>
                        <a:spcAft>
                          <a:spcPts val="0"/>
                        </a:spcAft>
                      </a:pPr>
                      <a:r>
                        <a:rPr lang="en-US" sz="1000" b="1">
                          <a:effectLst/>
                          <a:latin typeface="Times New Roman"/>
                          <a:ea typeface="SimSun"/>
                        </a:rPr>
                        <a:t>Coding</a:t>
                      </a:r>
                      <a:endParaRPr lang="en-US" sz="1200">
                        <a:effectLst/>
                        <a:latin typeface="Times New Roman"/>
                        <a:ea typeface="SimSun"/>
                      </a:endParaRPr>
                    </a:p>
                    <a:p>
                      <a:pPr marL="0" marR="0" algn="ctr">
                        <a:spcBef>
                          <a:spcPts val="0"/>
                        </a:spcBef>
                        <a:spcAft>
                          <a:spcPts val="0"/>
                        </a:spcAft>
                      </a:pPr>
                      <a:r>
                        <a:rPr lang="en-US" sz="1000" b="1">
                          <a:effectLst/>
                          <a:latin typeface="Times New Roman"/>
                          <a:ea typeface="SimSun"/>
                        </a:rPr>
                        <a:t>format</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a:solidFill>
                            <a:srgbClr val="000000"/>
                          </a:solidFill>
                          <a:effectLst/>
                          <a:latin typeface="Times New Roman"/>
                          <a:ea typeface="SimSun"/>
                        </a:rPr>
                        <a:t>BCH</a:t>
                      </a:r>
                      <a:endParaRPr lang="en-US" sz="12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986">
                <a:tc>
                  <a:txBody>
                    <a:bodyPr/>
                    <a:lstStyle/>
                    <a:p>
                      <a:pPr marL="0" marR="0" algn="ctr">
                        <a:spcBef>
                          <a:spcPts val="0"/>
                        </a:spcBef>
                        <a:spcAft>
                          <a:spcPts val="0"/>
                        </a:spcAft>
                      </a:pPr>
                      <a:r>
                        <a:rPr lang="en-US" sz="950" kern="1200">
                          <a:solidFill>
                            <a:srgbClr val="000000"/>
                          </a:solidFill>
                          <a:effectLst/>
                          <a:latin typeface="Times New Roman"/>
                          <a:ea typeface="SimSun"/>
                        </a:rPr>
                        <a:t>BCH with interleaving</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986">
                <a:tc>
                  <a:txBody>
                    <a:bodyPr/>
                    <a:lstStyle/>
                    <a:p>
                      <a:pPr marL="0" marR="0" algn="ctr">
                        <a:spcBef>
                          <a:spcPts val="0"/>
                        </a:spcBef>
                        <a:spcAft>
                          <a:spcPts val="0"/>
                        </a:spcAft>
                      </a:pPr>
                      <a:r>
                        <a:rPr lang="en-US" sz="950" kern="1200">
                          <a:solidFill>
                            <a:srgbClr val="000000"/>
                          </a:solidFill>
                          <a:effectLst/>
                          <a:latin typeface="Times New Roman"/>
                          <a:ea typeface="SimSun"/>
                        </a:rPr>
                        <a:t>BCH with interleaving</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986">
                <a:tc>
                  <a:txBody>
                    <a:bodyPr/>
                    <a:lstStyle/>
                    <a:p>
                      <a:pPr marL="0" marR="0" algn="ctr">
                        <a:spcBef>
                          <a:spcPts val="0"/>
                        </a:spcBef>
                        <a:spcAft>
                          <a:spcPts val="0"/>
                        </a:spcAft>
                      </a:pPr>
                      <a:r>
                        <a:rPr lang="en-US" sz="950" kern="1200" dirty="0">
                          <a:solidFill>
                            <a:srgbClr val="000000"/>
                          </a:solidFill>
                          <a:effectLst/>
                          <a:latin typeface="Times New Roman"/>
                          <a:ea typeface="SimSun"/>
                        </a:rPr>
                        <a:t>BCH with interleaving</a:t>
                      </a:r>
                      <a:endParaRPr lang="en-US" sz="10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r>
                        <a:rPr lang="en-US" sz="1000" kern="1200" baseline="0" dirty="0" smtClean="0">
                          <a:solidFill>
                            <a:srgbClr val="000000"/>
                          </a:solidFill>
                          <a:effectLst/>
                          <a:latin typeface="Times New Roman"/>
                          <a:ea typeface="SimSun"/>
                        </a:rPr>
                        <a:t> </a:t>
                      </a: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p>
                    <a:p>
                      <a:pPr marL="0" marR="0" algn="ctr">
                        <a:spcBef>
                          <a:spcPts val="0"/>
                        </a:spcBef>
                        <a:spcAft>
                          <a:spcPts val="0"/>
                        </a:spcAft>
                      </a:pPr>
                      <a:r>
                        <a:rPr lang="en-US" sz="1000" kern="1200" dirty="0" smtClean="0">
                          <a:solidFill>
                            <a:srgbClr val="000000"/>
                          </a:solidFill>
                          <a:effectLst/>
                          <a:latin typeface="Times New Roman"/>
                          <a:ea typeface="SimSun"/>
                        </a:rPr>
                        <a:t>with interleaving</a:t>
                      </a:r>
                    </a:p>
                    <a:p>
                      <a:pPr marL="0" marR="0" algn="ctr">
                        <a:spcBef>
                          <a:spcPts val="0"/>
                        </a:spcBef>
                        <a:spcAft>
                          <a:spcPts val="0"/>
                        </a:spcAft>
                      </a:pP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p>
                    <a:p>
                      <a:pPr marL="0" marR="0" algn="ctr">
                        <a:spcBef>
                          <a:spcPts val="0"/>
                        </a:spcBef>
                        <a:spcAft>
                          <a:spcPts val="0"/>
                        </a:spcAft>
                      </a:pPr>
                      <a:r>
                        <a:rPr lang="en-US" sz="1000" kern="1200" dirty="0" smtClean="0">
                          <a:solidFill>
                            <a:srgbClr val="000000"/>
                          </a:solidFill>
                          <a:effectLst/>
                          <a:latin typeface="Times New Roman"/>
                          <a:ea typeface="SimSun"/>
                        </a:rPr>
                        <a:t>with interleaving</a:t>
                      </a:r>
                    </a:p>
                    <a:p>
                      <a:pPr marL="0" marR="0" algn="ctr">
                        <a:spcBef>
                          <a:spcPts val="0"/>
                        </a:spcBef>
                        <a:spcAft>
                          <a:spcPts val="0"/>
                        </a:spcAft>
                      </a:pP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p>
                    <a:p>
                      <a:pPr marL="0" marR="0" algn="ctr">
                        <a:spcBef>
                          <a:spcPts val="0"/>
                        </a:spcBef>
                        <a:spcAft>
                          <a:spcPts val="0"/>
                        </a:spcAft>
                      </a:pPr>
                      <a:r>
                        <a:rPr lang="en-US" sz="1000" kern="1200" dirty="0" smtClean="0">
                          <a:solidFill>
                            <a:srgbClr val="000000"/>
                          </a:solidFill>
                          <a:effectLst/>
                          <a:latin typeface="Times New Roman"/>
                          <a:ea typeface="SimSun"/>
                        </a:rPr>
                        <a:t>with interleaving</a:t>
                      </a:r>
                    </a:p>
                    <a:p>
                      <a:pPr marL="0" marR="0" algn="ctr">
                        <a:spcBef>
                          <a:spcPts val="0"/>
                        </a:spcBef>
                        <a:spcAft>
                          <a:spcPts val="0"/>
                        </a:spcAft>
                      </a:pP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48023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293206939"/>
              </p:ext>
            </p:extLst>
          </p:nvPr>
        </p:nvGraphicFramePr>
        <p:xfrm>
          <a:off x="609600" y="1870513"/>
          <a:ext cx="6477000" cy="1550474"/>
        </p:xfrm>
        <a:graphic>
          <a:graphicData uri="http://schemas.openxmlformats.org/drawingml/2006/table">
            <a:tbl>
              <a:tblPr>
                <a:tableStyleId>{616DA210-FB5B-4158-B5E0-FEB733F419BA}</a:tableStyleId>
              </a:tblPr>
              <a:tblGrid>
                <a:gridCol w="533400"/>
                <a:gridCol w="457200"/>
                <a:gridCol w="533400"/>
                <a:gridCol w="381000"/>
                <a:gridCol w="2514600"/>
                <a:gridCol w="1280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b"/>
                      <a:r>
                        <a:rPr lang="en-US" sz="1000" b="0" i="0" u="none" strike="noStrike">
                          <a:effectLst/>
                          <a:latin typeface="Arial"/>
                        </a:rPr>
                        <a:t>3059</a:t>
                      </a:r>
                    </a:p>
                  </a:txBody>
                  <a:tcPr marL="9525" marR="9525" marT="9525" marB="0" anchor="ctr"/>
                </a:tc>
                <a:tc>
                  <a:txBody>
                    <a:bodyPr/>
                    <a:lstStyle/>
                    <a:p>
                      <a:pPr algn="ctr" fontAlgn="b"/>
                      <a:r>
                        <a:rPr lang="en-US" sz="1000" b="0" i="0" u="none" strike="noStrike">
                          <a:effectLst/>
                          <a:latin typeface="Arial"/>
                        </a:rPr>
                        <a:t>4</a:t>
                      </a:r>
                    </a:p>
                  </a:txBody>
                  <a:tcPr marL="9525" marR="9525" marT="9525" marB="0" anchor="ctr"/>
                </a:tc>
                <a:tc>
                  <a:txBody>
                    <a:bodyPr/>
                    <a:lstStyle/>
                    <a:p>
                      <a:pPr algn="ctr" fontAlgn="b"/>
                      <a:r>
                        <a:rPr lang="en-US" sz="1000" b="0" i="0" u="none" strike="noStrike">
                          <a:effectLst/>
                          <a:latin typeface="Arial"/>
                        </a:rPr>
                        <a:t>6.17</a:t>
                      </a:r>
                    </a:p>
                  </a:txBody>
                  <a:tcPr marL="9525" marR="9525" marT="9525" marB="0" anchor="ctr"/>
                </a:tc>
                <a:tc>
                  <a:txBody>
                    <a:bodyPr/>
                    <a:lstStyle/>
                    <a:p>
                      <a:pPr algn="ctr" fontAlgn="b"/>
                      <a:r>
                        <a:rPr lang="en-US" sz="1000" b="0" i="0" u="none" strike="noStrike">
                          <a:effectLst/>
                          <a:latin typeface="Arial"/>
                        </a:rPr>
                        <a:t>2</a:t>
                      </a:r>
                    </a:p>
                  </a:txBody>
                  <a:tcPr marL="9525" marR="9525" marT="9525" marB="0" anchor="ctr"/>
                </a:tc>
                <a:tc>
                  <a:txBody>
                    <a:bodyPr/>
                    <a:lstStyle/>
                    <a:p>
                      <a:pPr algn="ctr" fontAlgn="b"/>
                      <a:r>
                        <a:rPr lang="en-US" sz="1000" b="0" i="0" u="none" strike="noStrike">
                          <a:effectLst/>
                          <a:latin typeface="Arial"/>
                        </a:rPr>
                        <a:t>I know that the FSK PHY put this table in the MAC, but it was a mistake that is fixed in the current draft of the revision.  Don't make the same mistake, move this to the PHY subclause.</a:t>
                      </a:r>
                    </a:p>
                  </a:txBody>
                  <a:tcPr marL="9525" marR="9525" marT="9525" marB="0" anchor="ctr"/>
                </a:tc>
                <a:tc>
                  <a:txBody>
                    <a:bodyPr/>
                    <a:lstStyle/>
                    <a:p>
                      <a:pPr algn="ctr" fontAlgn="b"/>
                      <a:r>
                        <a:rPr lang="en-US" sz="1000" b="0" i="0" u="none" strike="noStrike">
                          <a:effectLst/>
                          <a:latin typeface="Arial"/>
                        </a:rPr>
                        <a:t>Move 6.17 to somewhere in Clause 30, perhaps in 30.1</a:t>
                      </a:r>
                    </a:p>
                  </a:txBody>
                  <a:tcPr marL="9525" marR="9525" marT="9525" marB="0" anchor="ctr"/>
                </a:tc>
                <a:tc>
                  <a:txBody>
                    <a:bodyPr/>
                    <a:lstStyle/>
                    <a:p>
                      <a:pPr algn="ctr"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ctr"/>
                </a:tc>
              </a:tr>
            </a:tbl>
          </a:graphicData>
        </a:graphic>
      </p:graphicFrame>
    </p:spTree>
    <p:extLst>
      <p:ext uri="{BB962C8B-B14F-4D97-AF65-F5344CB8AC3E}">
        <p14:creationId xmlns:p14="http://schemas.microsoft.com/office/powerpoint/2010/main" val="33047671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3</a:t>
            </a:fld>
            <a:endParaRPr lang="en-US"/>
          </a:p>
        </p:txBody>
      </p:sp>
      <p:sp>
        <p:nvSpPr>
          <p:cNvPr id="3" name="Rectangle 2"/>
          <p:cNvSpPr/>
          <p:nvPr/>
        </p:nvSpPr>
        <p:spPr>
          <a:xfrm>
            <a:off x="685800" y="914400"/>
            <a:ext cx="7696200" cy="4801314"/>
          </a:xfrm>
          <a:prstGeom prst="rect">
            <a:avLst/>
          </a:prstGeom>
        </p:spPr>
        <p:txBody>
          <a:bodyPr wrap="square">
            <a:spAutoFit/>
          </a:bodyPr>
          <a:lstStyle/>
          <a:p>
            <a:r>
              <a:rPr lang="en-US" sz="1800" b="1" u="sng" dirty="0"/>
              <a:t>Resolution: </a:t>
            </a:r>
            <a:r>
              <a:rPr lang="en-US" sz="1800" b="1" dirty="0"/>
              <a:t> Revised</a:t>
            </a:r>
          </a:p>
          <a:p>
            <a:endParaRPr lang="en-US" sz="1800" b="1" dirty="0" smtClean="0"/>
          </a:p>
          <a:p>
            <a:r>
              <a:rPr lang="en-US" sz="1800" b="1" dirty="0" smtClean="0"/>
              <a:t>Proposed change:</a:t>
            </a:r>
          </a:p>
          <a:p>
            <a:endParaRPr lang="en-US" sz="1800" b="1" dirty="0"/>
          </a:p>
          <a:p>
            <a:pPr marL="171450" indent="-171450">
              <a:buFont typeface="Arial" panose="020B0604020202020204" pitchFamily="34" charset="0"/>
              <a:buChar char="•"/>
            </a:pPr>
            <a:r>
              <a:rPr lang="en-US" sz="1800" dirty="0" smtClean="0"/>
              <a:t>In Pg.4, Delete Line 1, and delete clause 6.17 and Table 4a.</a:t>
            </a:r>
          </a:p>
          <a:p>
            <a:pPr marL="171450" indent="-171450">
              <a:buFont typeface="Arial" panose="020B0604020202020204" pitchFamily="34" charset="0"/>
              <a:buChar char="•"/>
            </a:pPr>
            <a:r>
              <a:rPr lang="en-US" sz="1800" dirty="0" smtClean="0"/>
              <a:t>In Pg.12,  sub-clause  30.1, after  line 3-4, add the following text:</a:t>
            </a:r>
          </a:p>
          <a:p>
            <a:pPr marL="171450" indent="-171450">
              <a:buFont typeface="Arial" panose="020B0604020202020204" pitchFamily="34" charset="0"/>
              <a:buChar char="•"/>
            </a:pPr>
            <a:endParaRPr lang="en-US" sz="1800" dirty="0"/>
          </a:p>
          <a:p>
            <a:pPr marL="171450" indent="-171450">
              <a:buFont typeface="Arial" panose="020B0604020202020204" pitchFamily="34" charset="0"/>
              <a:buChar char="•"/>
            </a:pPr>
            <a:endParaRPr lang="en-US" sz="1800" dirty="0" smtClean="0"/>
          </a:p>
          <a:p>
            <a:r>
              <a:rPr lang="en-US" sz="1800" dirty="0" smtClean="0"/>
              <a:t>“ </a:t>
            </a:r>
            <a:r>
              <a:rPr lang="en-US" sz="1800" i="1" dirty="0" smtClean="0"/>
              <a:t>For </a:t>
            </a:r>
            <a:r>
              <a:rPr lang="en-US" sz="1800" i="1" dirty="0"/>
              <a:t>ULP-TASK PHY, the symbol duration parameters for MAC and PHY timing parameters, for </a:t>
            </a:r>
            <a:r>
              <a:rPr lang="en-US" sz="1800" i="1" dirty="0" smtClean="0"/>
              <a:t>different  </a:t>
            </a:r>
            <a:r>
              <a:rPr lang="en-US" sz="1800" i="1" dirty="0"/>
              <a:t>bands of operation shall be as given in </a:t>
            </a:r>
            <a:r>
              <a:rPr lang="en-US" sz="1800" i="1" dirty="0" smtClean="0"/>
              <a:t>Table 336.”</a:t>
            </a:r>
          </a:p>
          <a:p>
            <a:endParaRPr lang="en-US" sz="1800" dirty="0"/>
          </a:p>
          <a:p>
            <a:endParaRPr lang="en-US" sz="1800" dirty="0" smtClean="0"/>
          </a:p>
          <a:p>
            <a:pPr marL="171450" indent="-171450">
              <a:buFont typeface="Arial" panose="020B0604020202020204" pitchFamily="34" charset="0"/>
              <a:buChar char="•"/>
            </a:pPr>
            <a:r>
              <a:rPr lang="en-US" sz="1800" dirty="0" smtClean="0"/>
              <a:t>Insert Table 4a (as Table 336), with its caption after the above text.</a:t>
            </a:r>
          </a:p>
          <a:p>
            <a:endParaRPr lang="en-US" sz="1800" dirty="0"/>
          </a:p>
          <a:p>
            <a:endParaRPr lang="en-US" sz="1800" dirty="0" smtClean="0"/>
          </a:p>
          <a:p>
            <a:endParaRPr lang="en-US" sz="1800" b="1" dirty="0"/>
          </a:p>
          <a:p>
            <a:endParaRPr lang="en-US" sz="1800" b="1" dirty="0"/>
          </a:p>
        </p:txBody>
      </p:sp>
    </p:spTree>
    <p:extLst>
      <p:ext uri="{BB962C8B-B14F-4D97-AF65-F5344CB8AC3E}">
        <p14:creationId xmlns:p14="http://schemas.microsoft.com/office/powerpoint/2010/main" val="3347458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4</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568419105"/>
              </p:ext>
            </p:extLst>
          </p:nvPr>
        </p:nvGraphicFramePr>
        <p:xfrm>
          <a:off x="891170" y="1625719"/>
          <a:ext cx="6477000" cy="3255753"/>
        </p:xfrm>
        <a:graphic>
          <a:graphicData uri="http://schemas.openxmlformats.org/drawingml/2006/table">
            <a:tbl>
              <a:tblPr>
                <a:tableStyleId>{616DA210-FB5B-4158-B5E0-FEB733F419BA}</a:tableStyleId>
              </a:tblPr>
              <a:tblGrid>
                <a:gridCol w="381000"/>
                <a:gridCol w="381000"/>
                <a:gridCol w="457200"/>
                <a:gridCol w="381000"/>
                <a:gridCol w="1524000"/>
                <a:gridCol w="2971800"/>
                <a:gridCol w="381000"/>
              </a:tblGrid>
              <a:tr h="655428">
                <a:tc>
                  <a:txBody>
                    <a:bodyPr/>
                    <a:lstStyle/>
                    <a:p>
                      <a:pPr algn="just"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198459">
                <a:tc>
                  <a:txBody>
                    <a:bodyPr/>
                    <a:lstStyle/>
                    <a:p>
                      <a:pPr algn="just" fontAlgn="b"/>
                      <a:r>
                        <a:rPr lang="en-US" sz="1000" b="0" i="0" u="none" strike="noStrike">
                          <a:effectLst/>
                          <a:latin typeface="Arial"/>
                        </a:rPr>
                        <a:t>3082</a:t>
                      </a:r>
                    </a:p>
                  </a:txBody>
                  <a:tcPr marL="9525" marR="9525" marT="9525" marB="0" anchor="ctr"/>
                </a:tc>
                <a:tc>
                  <a:txBody>
                    <a:bodyPr/>
                    <a:lstStyle/>
                    <a:p>
                      <a:pPr algn="just" fontAlgn="b"/>
                      <a:r>
                        <a:rPr lang="en-US" sz="1000" b="0" i="0" u="none" strike="noStrike">
                          <a:effectLst/>
                          <a:latin typeface="Arial"/>
                        </a:rPr>
                        <a:t>7</a:t>
                      </a:r>
                    </a:p>
                  </a:txBody>
                  <a:tcPr marL="9525" marR="9525" marT="9525" marB="0" anchor="ctr"/>
                </a:tc>
                <a:tc>
                  <a:txBody>
                    <a:bodyPr/>
                    <a:lstStyle/>
                    <a:p>
                      <a:pPr algn="just" fontAlgn="b"/>
                      <a:r>
                        <a:rPr lang="en-US" sz="1000" b="0" i="0" u="none" strike="noStrike">
                          <a:effectLst/>
                          <a:latin typeface="Arial"/>
                        </a:rPr>
                        <a:t>8.3.1</a:t>
                      </a:r>
                    </a:p>
                  </a:txBody>
                  <a:tcPr marL="9525" marR="9525" marT="9525" marB="0" anchor="ctr"/>
                </a:tc>
                <a:tc>
                  <a:txBody>
                    <a:bodyPr/>
                    <a:lstStyle/>
                    <a:p>
                      <a:pPr algn="just" fontAlgn="b"/>
                      <a:r>
                        <a:rPr lang="en-US" sz="1000" b="0" i="0" u="none" strike="noStrike">
                          <a:effectLst/>
                          <a:latin typeface="Arial"/>
                        </a:rPr>
                        <a:t>5</a:t>
                      </a:r>
                    </a:p>
                  </a:txBody>
                  <a:tcPr marL="9525" marR="9525" marT="9525" marB="0" anchor="ctr"/>
                </a:tc>
                <a:tc>
                  <a:txBody>
                    <a:bodyPr/>
                    <a:lstStyle/>
                    <a:p>
                      <a:pPr algn="just" fontAlgn="b"/>
                      <a:r>
                        <a:rPr lang="en-US" sz="1000" b="0" i="0" u="none" strike="noStrike">
                          <a:effectLst/>
                          <a:latin typeface="Arial"/>
                        </a:rPr>
                        <a:t>Change the Data Rate description to match what are currently used in latest draft, i.e. just refer to table which have MCSP data rate parameter for each data rate used.</a:t>
                      </a:r>
                    </a:p>
                  </a:txBody>
                  <a:tcPr marL="9525" marR="9525" marT="9525" marB="0" anchor="ctr"/>
                </a:tc>
                <a:tc>
                  <a:txBody>
                    <a:bodyPr/>
                    <a:lstStyle/>
                    <a:p>
                      <a:pPr algn="just" fontAlgn="b"/>
                      <a:r>
                        <a:rPr lang="en-US" sz="1000" b="0" i="0" u="none" strike="noStrike" dirty="0">
                          <a:effectLst/>
                          <a:latin typeface="Arial"/>
                        </a:rPr>
                        <a:t>i.e. change the text to say “For ULP-TASK PHY valid values are defined in Table XXX. For ULP-GFSK PHY valid values are defined in Table YYY.”.</a:t>
                      </a:r>
                      <a:br>
                        <a:rPr lang="en-US" sz="1000" b="0" i="0" u="none" strike="noStrike" dirty="0">
                          <a:effectLst/>
                          <a:latin typeface="Arial"/>
                        </a:rPr>
                      </a:br>
                      <a:r>
                        <a:rPr lang="en-US" sz="1000" b="0" i="0" u="none" strike="noStrike" dirty="0">
                          <a:effectLst/>
                          <a:latin typeface="Arial"/>
                        </a:rPr>
                        <a:t/>
                      </a:r>
                      <a:br>
                        <a:rPr lang="en-US" sz="1000" b="0" i="0" u="none" strike="noStrike" dirty="0">
                          <a:effectLst/>
                          <a:latin typeface="Arial"/>
                        </a:rPr>
                      </a:br>
                      <a:r>
                        <a:rPr lang="en-US" sz="1000" b="0" i="0" u="none" strike="noStrike" dirty="0">
                          <a:effectLst/>
                          <a:latin typeface="Arial"/>
                        </a:rPr>
                        <a:t>Add Table XXX in section 30.3 where it columns “</a:t>
                      </a:r>
                      <a:r>
                        <a:rPr lang="en-US" sz="1000" b="0" i="0" u="none" strike="noStrike" dirty="0" err="1">
                          <a:effectLst/>
                          <a:latin typeface="Arial"/>
                        </a:rPr>
                        <a:t>DataRate</a:t>
                      </a:r>
                      <a:r>
                        <a:rPr lang="en-US" sz="1000" b="0" i="0" u="none" strike="noStrike" dirty="0">
                          <a:effectLst/>
                          <a:latin typeface="Arial"/>
                        </a:rPr>
                        <a:t> as used in MCSP-DATA primitive”, and “Corresponding MCS identifier”, or something similar, or just add “</a:t>
                      </a:r>
                      <a:r>
                        <a:rPr lang="en-US" sz="1000" b="0" i="0" u="none" strike="noStrike" dirty="0" err="1">
                          <a:effectLst/>
                          <a:latin typeface="Arial"/>
                        </a:rPr>
                        <a:t>DataRate</a:t>
                      </a:r>
                      <a:r>
                        <a:rPr lang="en-US" sz="1000" b="0" i="0" u="none" strike="noStrike" dirty="0">
                          <a:effectLst/>
                          <a:latin typeface="Arial"/>
                        </a:rPr>
                        <a:t> as used in MCSP-DATA primitive” as one column to tables 339-341, and change the text to say “are defined in Tables 339-341”.</a:t>
                      </a:r>
                      <a:br>
                        <a:rPr lang="en-US" sz="1000" b="0" i="0" u="none" strike="noStrike" dirty="0">
                          <a:effectLst/>
                          <a:latin typeface="Arial"/>
                        </a:rPr>
                      </a:br>
                      <a:r>
                        <a:rPr lang="en-US" sz="1000" b="0" i="0" u="none" strike="noStrike" dirty="0">
                          <a:effectLst/>
                          <a:latin typeface="Arial"/>
                        </a:rPr>
                        <a:t/>
                      </a:r>
                      <a:br>
                        <a:rPr lang="en-US" sz="1000" b="0" i="0" u="none" strike="noStrike" dirty="0">
                          <a:effectLst/>
                          <a:latin typeface="Arial"/>
                        </a:rPr>
                      </a:br>
                      <a:r>
                        <a:rPr lang="en-US" sz="1000" b="0" i="0" u="none" strike="noStrike" dirty="0">
                          <a:effectLst/>
                          <a:latin typeface="Arial"/>
                        </a:rPr>
                        <a:t>Also Add Table YYY in section 31.2, or again add “</a:t>
                      </a:r>
                      <a:r>
                        <a:rPr lang="en-US" sz="1000" b="0" i="0" u="none" strike="noStrike" dirty="0" err="1">
                          <a:effectLst/>
                          <a:latin typeface="Arial"/>
                        </a:rPr>
                        <a:t>DataRate</a:t>
                      </a:r>
                      <a:r>
                        <a:rPr lang="en-US" sz="1000" b="0" i="0" u="none" strike="noStrike" dirty="0">
                          <a:effectLst/>
                          <a:latin typeface="Arial"/>
                        </a:rPr>
                        <a:t> as used in MCSP-DATA primitive” to the table 352. Actually how does the upper layer indicate it wants to use </a:t>
                      </a:r>
                      <a:r>
                        <a:rPr lang="en-US" sz="1000" b="0" i="0" u="none" strike="noStrike" dirty="0" err="1">
                          <a:effectLst/>
                          <a:latin typeface="Arial"/>
                        </a:rPr>
                        <a:t>RateSwitch</a:t>
                      </a:r>
                      <a:r>
                        <a:rPr lang="en-US" sz="1000" b="0" i="0" u="none" strike="noStrike" dirty="0">
                          <a:effectLst/>
                          <a:latin typeface="Arial"/>
                        </a:rPr>
                        <a:t> feature when sending packet?</a:t>
                      </a:r>
                    </a:p>
                  </a:txBody>
                  <a:tcPr marL="9525" marR="9525" marT="9525" marB="0" anchor="ctr"/>
                </a:tc>
                <a:tc>
                  <a:txBody>
                    <a:bodyPr/>
                    <a:lstStyle/>
                    <a:p>
                      <a:pPr algn="just"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ctr"/>
                </a:tc>
              </a:tr>
            </a:tbl>
          </a:graphicData>
        </a:graphic>
      </p:graphicFrame>
      <p:sp>
        <p:nvSpPr>
          <p:cNvPr id="5" name="TextBox 4"/>
          <p:cNvSpPr txBox="1"/>
          <p:nvPr/>
        </p:nvSpPr>
        <p:spPr>
          <a:xfrm>
            <a:off x="1058094" y="5181600"/>
            <a:ext cx="184731" cy="461665"/>
          </a:xfrm>
          <a:prstGeom prst="rect">
            <a:avLst/>
          </a:prstGeom>
          <a:noFill/>
        </p:spPr>
        <p:txBody>
          <a:bodyPr wrap="none" rtlCol="0">
            <a:spAutoFit/>
          </a:bodyPr>
          <a:lstStyle/>
          <a:p>
            <a:endParaRPr lang="en-US" b="1" dirty="0" smtClean="0"/>
          </a:p>
          <a:p>
            <a:endParaRPr lang="en-US" b="1" dirty="0"/>
          </a:p>
        </p:txBody>
      </p:sp>
    </p:spTree>
    <p:extLst>
      <p:ext uri="{BB962C8B-B14F-4D97-AF65-F5344CB8AC3E}">
        <p14:creationId xmlns:p14="http://schemas.microsoft.com/office/powerpoint/2010/main" val="1212250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5</a:t>
            </a:fld>
            <a:endParaRPr lang="en-US"/>
          </a:p>
        </p:txBody>
      </p:sp>
      <p:sp>
        <p:nvSpPr>
          <p:cNvPr id="3" name="Rectangle 2"/>
          <p:cNvSpPr/>
          <p:nvPr/>
        </p:nvSpPr>
        <p:spPr>
          <a:xfrm>
            <a:off x="685800" y="914400"/>
            <a:ext cx="7696200" cy="5078313"/>
          </a:xfrm>
          <a:prstGeom prst="rect">
            <a:avLst/>
          </a:prstGeom>
        </p:spPr>
        <p:txBody>
          <a:bodyPr wrap="square">
            <a:spAutoFit/>
          </a:bodyPr>
          <a:lstStyle/>
          <a:p>
            <a:r>
              <a:rPr lang="en-US" sz="1800" b="1" u="sng" dirty="0" smtClean="0"/>
              <a:t>Resolution (1): </a:t>
            </a:r>
            <a:r>
              <a:rPr lang="en-US" sz="1800" b="1" dirty="0" smtClean="0"/>
              <a:t> </a:t>
            </a:r>
            <a:r>
              <a:rPr lang="en-US" sz="1800" b="1" dirty="0"/>
              <a:t>Revised</a:t>
            </a:r>
          </a:p>
          <a:p>
            <a:endParaRPr lang="en-US" sz="1800" b="1" dirty="0" smtClean="0"/>
          </a:p>
          <a:p>
            <a:r>
              <a:rPr lang="en-US" sz="1800" b="1" u="sng" dirty="0" smtClean="0"/>
              <a:t>Proposed change for ULP-TASK PHY: </a:t>
            </a:r>
            <a:r>
              <a:rPr lang="en-US" sz="1800" b="1" dirty="0" smtClean="0"/>
              <a:t> </a:t>
            </a:r>
            <a:endParaRPr lang="en-US" sz="1800" b="1" dirty="0"/>
          </a:p>
          <a:p>
            <a:r>
              <a:rPr lang="en-US" sz="1800" b="1" dirty="0" smtClean="0"/>
              <a:t>In Pg. 7,  sub-clause 8.3.1. In the “Description” column, </a:t>
            </a:r>
          </a:p>
          <a:p>
            <a:r>
              <a:rPr lang="en-US" sz="1800" b="1" dirty="0" smtClean="0"/>
              <a:t>Modify the sentence </a:t>
            </a:r>
          </a:p>
          <a:p>
            <a:r>
              <a:rPr lang="en-US" sz="1800" b="1" dirty="0" smtClean="0"/>
              <a:t>“</a:t>
            </a:r>
            <a:r>
              <a:rPr lang="en-US" sz="1800" dirty="0" smtClean="0"/>
              <a:t>For ULP-TASK PHY</a:t>
            </a:r>
            <a:r>
              <a:rPr lang="en-US" sz="1800" dirty="0"/>
              <a:t>, values 0-7 are valid: each value corresponds to the MCS </a:t>
            </a:r>
            <a:r>
              <a:rPr lang="en-US" sz="1800" dirty="0" smtClean="0"/>
              <a:t>as described </a:t>
            </a:r>
            <a:r>
              <a:rPr lang="en-US" sz="1800" dirty="0"/>
              <a:t>in 30.3</a:t>
            </a:r>
            <a:r>
              <a:rPr lang="en-US" sz="1800" dirty="0" smtClean="0"/>
              <a:t>.” to</a:t>
            </a:r>
          </a:p>
          <a:p>
            <a:r>
              <a:rPr lang="en-US" sz="1800" b="1" dirty="0"/>
              <a:t>“</a:t>
            </a:r>
            <a:r>
              <a:rPr lang="en-US" sz="1800" i="1" dirty="0"/>
              <a:t>For ULP-TASK PHY, values 0-7 are valid: each value corresponds to the MCS as described in </a:t>
            </a:r>
            <a:r>
              <a:rPr lang="en-US" sz="1800" i="1" dirty="0" smtClean="0"/>
              <a:t>30.3 (given in Table 339- Table 341)</a:t>
            </a:r>
            <a:r>
              <a:rPr lang="en-US" sz="1800" dirty="0" smtClean="0"/>
              <a:t>”</a:t>
            </a:r>
            <a:endParaRPr lang="en-US" sz="1800" b="1" dirty="0" smtClean="0"/>
          </a:p>
          <a:p>
            <a:endParaRPr lang="en-US" sz="1800" b="1" dirty="0"/>
          </a:p>
          <a:p>
            <a:r>
              <a:rPr lang="en-US" sz="1800" b="1" dirty="0" smtClean="0"/>
              <a:t> In Pg. 15,  Ln. 13, sub-clause 30.3.1.</a:t>
            </a:r>
          </a:p>
          <a:p>
            <a:endParaRPr lang="en-US" sz="1800" b="1" dirty="0"/>
          </a:p>
          <a:p>
            <a:r>
              <a:rPr lang="en-US" sz="1800" dirty="0" smtClean="0"/>
              <a:t>After the sentence</a:t>
            </a:r>
          </a:p>
          <a:p>
            <a:r>
              <a:rPr lang="en-US" sz="1800" dirty="0" smtClean="0"/>
              <a:t> “The </a:t>
            </a:r>
            <a:r>
              <a:rPr lang="en-US" sz="1800" dirty="0"/>
              <a:t>MCS identifier and the corresponding data rates for </a:t>
            </a:r>
            <a:r>
              <a:rPr lang="en-US" sz="1800" dirty="0" smtClean="0"/>
              <a:t>different ….” </a:t>
            </a:r>
          </a:p>
          <a:p>
            <a:r>
              <a:rPr lang="en-US" sz="1800" dirty="0" smtClean="0"/>
              <a:t> Add the following sentence after the sentence:</a:t>
            </a:r>
          </a:p>
          <a:p>
            <a:endParaRPr lang="en-US" sz="1800" dirty="0"/>
          </a:p>
          <a:p>
            <a:r>
              <a:rPr lang="en-US" sz="1800" dirty="0" smtClean="0"/>
              <a:t>“</a:t>
            </a:r>
            <a:r>
              <a:rPr lang="en-US" sz="1800" i="1" dirty="0" smtClean="0"/>
              <a:t>The values presented in “Data rate” columns of  each of these </a:t>
            </a:r>
            <a:r>
              <a:rPr lang="en-US" sz="1800" i="1" dirty="0"/>
              <a:t>tables correspond to the </a:t>
            </a:r>
            <a:r>
              <a:rPr lang="en-US" sz="1800" i="1" dirty="0" smtClean="0"/>
              <a:t>“</a:t>
            </a:r>
            <a:r>
              <a:rPr lang="en-US" sz="1800" i="1" dirty="0" err="1" smtClean="0"/>
              <a:t>DataRate</a:t>
            </a:r>
            <a:r>
              <a:rPr lang="en-US" sz="1800" i="1" dirty="0" smtClean="0"/>
              <a:t>” </a:t>
            </a:r>
            <a:r>
              <a:rPr lang="en-US" sz="1800" i="1" dirty="0"/>
              <a:t>as used in </a:t>
            </a:r>
            <a:r>
              <a:rPr lang="en-US" sz="1800" i="1" dirty="0" smtClean="0"/>
              <a:t>MCPS-DATA primitive as described in 8.3.1.”</a:t>
            </a:r>
            <a:endParaRPr lang="en-US" sz="1800" i="1" dirty="0"/>
          </a:p>
        </p:txBody>
      </p:sp>
    </p:spTree>
    <p:extLst>
      <p:ext uri="{BB962C8B-B14F-4D97-AF65-F5344CB8AC3E}">
        <p14:creationId xmlns:p14="http://schemas.microsoft.com/office/powerpoint/2010/main" val="3923612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6</a:t>
            </a:fld>
            <a:endParaRPr lang="en-US"/>
          </a:p>
        </p:txBody>
      </p:sp>
      <p:sp>
        <p:nvSpPr>
          <p:cNvPr id="3" name="Rectangle 2"/>
          <p:cNvSpPr/>
          <p:nvPr/>
        </p:nvSpPr>
        <p:spPr>
          <a:xfrm>
            <a:off x="685800" y="914400"/>
            <a:ext cx="7696200" cy="4801314"/>
          </a:xfrm>
          <a:prstGeom prst="rect">
            <a:avLst/>
          </a:prstGeom>
        </p:spPr>
        <p:txBody>
          <a:bodyPr wrap="square">
            <a:spAutoFit/>
          </a:bodyPr>
          <a:lstStyle/>
          <a:p>
            <a:r>
              <a:rPr lang="en-US" sz="1800" b="1" u="sng" dirty="0" smtClean="0"/>
              <a:t>Resolution (2): </a:t>
            </a:r>
            <a:r>
              <a:rPr lang="en-US" sz="1800" b="1" dirty="0" smtClean="0"/>
              <a:t> </a:t>
            </a:r>
            <a:r>
              <a:rPr lang="en-US" sz="1800" b="1" dirty="0"/>
              <a:t>Revised</a:t>
            </a:r>
          </a:p>
          <a:p>
            <a:endParaRPr lang="en-US" sz="1800" b="1" dirty="0" smtClean="0"/>
          </a:p>
          <a:p>
            <a:r>
              <a:rPr lang="en-US" sz="1800" b="1" u="sng" dirty="0" smtClean="0"/>
              <a:t>Proposed change for RS-GFSK PHY: </a:t>
            </a:r>
            <a:r>
              <a:rPr lang="en-US" sz="1800" b="1" dirty="0" smtClean="0"/>
              <a:t> </a:t>
            </a:r>
            <a:endParaRPr lang="en-US" sz="1800" b="1" dirty="0"/>
          </a:p>
          <a:p>
            <a:r>
              <a:rPr lang="en-US" sz="1800" b="1" dirty="0" smtClean="0"/>
              <a:t>In Pg. 7,  sub-clause 8.3.1. In the “Description” column, </a:t>
            </a:r>
          </a:p>
          <a:p>
            <a:r>
              <a:rPr lang="en-US" sz="1800" b="1" dirty="0" smtClean="0"/>
              <a:t>Modify the sentence: </a:t>
            </a:r>
          </a:p>
          <a:p>
            <a:r>
              <a:rPr lang="en-US" sz="1800" dirty="0" smtClean="0"/>
              <a:t>“For </a:t>
            </a:r>
            <a:r>
              <a:rPr lang="en-US" sz="1800" dirty="0"/>
              <a:t>ULP-GFSK PHY, values 0-7 are valid; </a:t>
            </a:r>
            <a:r>
              <a:rPr lang="en-US" sz="1800" dirty="0" smtClean="0"/>
              <a:t>each value </a:t>
            </a:r>
            <a:r>
              <a:rPr lang="en-US" sz="1800" dirty="0"/>
              <a:t>corresponds to the MCS as described in 31.2</a:t>
            </a:r>
            <a:r>
              <a:rPr lang="en-US" sz="1800" dirty="0" smtClean="0"/>
              <a:t>.”</a:t>
            </a:r>
            <a:endParaRPr lang="en-US" sz="1800" dirty="0"/>
          </a:p>
          <a:p>
            <a:r>
              <a:rPr lang="en-US" sz="1800" b="1" dirty="0" smtClean="0"/>
              <a:t> to:</a:t>
            </a:r>
          </a:p>
          <a:p>
            <a:r>
              <a:rPr lang="en-US" sz="1800" b="1" dirty="0"/>
              <a:t>“</a:t>
            </a:r>
            <a:r>
              <a:rPr lang="en-US" sz="1800" dirty="0"/>
              <a:t>For </a:t>
            </a:r>
            <a:r>
              <a:rPr lang="en-US" sz="1800" dirty="0" smtClean="0"/>
              <a:t>RS-GFSK </a:t>
            </a:r>
            <a:r>
              <a:rPr lang="en-US" sz="1800" dirty="0"/>
              <a:t>PHY, values 0-7 are valid: each value corresponds to the </a:t>
            </a:r>
            <a:r>
              <a:rPr lang="en-US" sz="1800" dirty="0" smtClean="0"/>
              <a:t>MCS Identifier </a:t>
            </a:r>
            <a:r>
              <a:rPr lang="en-US" sz="1800" dirty="0"/>
              <a:t>as described in </a:t>
            </a:r>
            <a:r>
              <a:rPr lang="en-US" sz="1800" dirty="0" smtClean="0"/>
              <a:t>31.2 (given in Table 352)”</a:t>
            </a:r>
            <a:endParaRPr lang="en-US" sz="1800" b="1" dirty="0" smtClean="0"/>
          </a:p>
          <a:p>
            <a:endParaRPr lang="en-US" sz="1800" b="1" dirty="0"/>
          </a:p>
          <a:p>
            <a:r>
              <a:rPr lang="en-US" sz="1800" b="1" dirty="0" smtClean="0"/>
              <a:t> In Pg. 32,  Ln. </a:t>
            </a:r>
            <a:r>
              <a:rPr lang="en-US" sz="1800" b="1" dirty="0"/>
              <a:t>3</a:t>
            </a:r>
            <a:r>
              <a:rPr lang="en-US" sz="1800" b="1" dirty="0" smtClean="0"/>
              <a:t>, sub-clause 3.2, after the sentence:</a:t>
            </a:r>
          </a:p>
          <a:p>
            <a:r>
              <a:rPr lang="en-US" sz="1800" dirty="0" smtClean="0"/>
              <a:t> “</a:t>
            </a:r>
            <a:r>
              <a:rPr lang="en-US" sz="1800" dirty="0"/>
              <a:t>Table 352 shows the primary modulation and channel parameters for the ULP-GFSK PHY MCSs</a:t>
            </a:r>
            <a:r>
              <a:rPr lang="en-US" sz="1800" dirty="0" smtClean="0"/>
              <a:t>.”</a:t>
            </a:r>
          </a:p>
          <a:p>
            <a:r>
              <a:rPr lang="en-US" sz="1800" b="1" dirty="0" smtClean="0"/>
              <a:t> Add the following sentence after the sentence:</a:t>
            </a:r>
          </a:p>
          <a:p>
            <a:r>
              <a:rPr lang="en-US" sz="1800" dirty="0" smtClean="0"/>
              <a:t>“The values presented in “RS-GFSK MCS Identifier” column </a:t>
            </a:r>
            <a:r>
              <a:rPr lang="en-US" sz="1800" dirty="0"/>
              <a:t>correspond to the </a:t>
            </a:r>
            <a:r>
              <a:rPr lang="en-US" sz="1800" dirty="0" smtClean="0"/>
              <a:t>“</a:t>
            </a:r>
            <a:r>
              <a:rPr lang="en-US" sz="1800" dirty="0" err="1" smtClean="0"/>
              <a:t>DataRate</a:t>
            </a:r>
            <a:r>
              <a:rPr lang="en-US" sz="1800" dirty="0" smtClean="0"/>
              <a:t>” </a:t>
            </a:r>
            <a:r>
              <a:rPr lang="en-US" sz="1800" dirty="0"/>
              <a:t>as used in </a:t>
            </a:r>
            <a:r>
              <a:rPr lang="en-US" sz="1800" dirty="0" smtClean="0"/>
              <a:t>MCPS-DATA primitive as described in 8.3.1.”</a:t>
            </a:r>
            <a:endParaRPr lang="en-US" sz="1800" dirty="0"/>
          </a:p>
        </p:txBody>
      </p:sp>
    </p:spTree>
    <p:extLst>
      <p:ext uri="{BB962C8B-B14F-4D97-AF65-F5344CB8AC3E}">
        <p14:creationId xmlns:p14="http://schemas.microsoft.com/office/powerpoint/2010/main" val="2036864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7</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358661306"/>
              </p:ext>
            </p:extLst>
          </p:nvPr>
        </p:nvGraphicFramePr>
        <p:xfrm>
          <a:off x="304800" y="990600"/>
          <a:ext cx="8305798" cy="838495"/>
        </p:xfrm>
        <a:graphic>
          <a:graphicData uri="http://schemas.openxmlformats.org/drawingml/2006/table">
            <a:tbl>
              <a:tblPr>
                <a:tableStyleId>{616DA210-FB5B-4158-B5E0-FEB733F419BA}</a:tableStyleId>
              </a:tblPr>
              <a:tblGrid>
                <a:gridCol w="488576"/>
                <a:gridCol w="488576"/>
                <a:gridCol w="586292"/>
                <a:gridCol w="488576"/>
                <a:gridCol w="2367579"/>
                <a:gridCol w="2971800"/>
                <a:gridCol w="914399"/>
              </a:tblGrid>
              <a:tr h="355935">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53458">
                <a:tc>
                  <a:txBody>
                    <a:bodyPr/>
                    <a:lstStyle/>
                    <a:p>
                      <a:pPr algn="r" fontAlgn="b"/>
                      <a:r>
                        <a:rPr lang="en-US" sz="1000" b="0" i="0" u="none" strike="noStrike">
                          <a:effectLst/>
                          <a:latin typeface="Arial"/>
                        </a:rPr>
                        <a:t>3084</a:t>
                      </a:r>
                    </a:p>
                  </a:txBody>
                  <a:tcPr marL="9525" marR="9525" marT="9525" marB="0" anchor="b"/>
                </a:tc>
                <a:tc>
                  <a:txBody>
                    <a:bodyPr/>
                    <a:lstStyle/>
                    <a:p>
                      <a:pPr algn="r" fontAlgn="b"/>
                      <a:r>
                        <a:rPr lang="en-US" sz="1000" b="0" i="0" u="none" strike="noStrike">
                          <a:effectLst/>
                          <a:latin typeface="Arial"/>
                        </a:rPr>
                        <a:t>9</a:t>
                      </a:r>
                    </a:p>
                  </a:txBody>
                  <a:tcPr marL="9525" marR="9525" marT="9525" marB="0" anchor="b"/>
                </a:tc>
                <a:tc>
                  <a:txBody>
                    <a:bodyPr/>
                    <a:lstStyle/>
                    <a:p>
                      <a:pPr algn="l" fontAlgn="b"/>
                      <a:r>
                        <a:rPr lang="en-US" sz="1000" b="0" i="0" u="none" strike="noStrike">
                          <a:effectLst/>
                          <a:latin typeface="Arial"/>
                        </a:rPr>
                        <a:t>10.1.2.12</a:t>
                      </a:r>
                    </a:p>
                  </a:txBody>
                  <a:tcPr marL="9525" marR="9525" marT="9525" marB="0" anchor="b"/>
                </a:tc>
                <a:tc>
                  <a:txBody>
                    <a:bodyPr/>
                    <a:lstStyle/>
                    <a:p>
                      <a:pPr algn="r" fontAlgn="b"/>
                      <a:r>
                        <a:rPr lang="en-US" sz="1000" b="0" i="0" u="none" strike="noStrike">
                          <a:effectLst/>
                          <a:latin typeface="Arial"/>
                        </a:rPr>
                        <a:t>3</a:t>
                      </a:r>
                    </a:p>
                  </a:txBody>
                  <a:tcPr marL="9525" marR="9525" marT="9525" marB="0" anchor="b"/>
                </a:tc>
                <a:tc>
                  <a:txBody>
                    <a:bodyPr/>
                    <a:lstStyle/>
                    <a:p>
                      <a:pPr algn="l" fontAlgn="b"/>
                      <a:r>
                        <a:rPr lang="en-US" sz="1000" b="0" i="0" u="none" strike="noStrike">
                          <a:effectLst/>
                          <a:latin typeface="Arial"/>
                        </a:rPr>
                        <a:t>In table 165 add “Band designation” as first column in so the bands in table 164 can be matched with this table.</a:t>
                      </a:r>
                    </a:p>
                  </a:txBody>
                  <a:tcPr marL="9525" marR="9525" marT="9525" marB="0" anchor="b"/>
                </a:tc>
                <a:tc>
                  <a:txBody>
                    <a:bodyPr/>
                    <a:lstStyle/>
                    <a:p>
                      <a:pPr algn="l" fontAlgn="b"/>
                      <a:r>
                        <a:rPr lang="en-US" sz="1000" b="0" i="0" u="none" strike="noStrike">
                          <a:effectLst/>
                          <a:latin typeface="Arial"/>
                        </a:rPr>
                        <a:t>Add “Band designation” to first column and fill it values from Table 164.</a:t>
                      </a:r>
                    </a:p>
                  </a:txBody>
                  <a:tcPr marL="9525" marR="9525" marT="9525" marB="0" anchor="b"/>
                </a:tc>
                <a:tc>
                  <a:txBody>
                    <a:bodyPr/>
                    <a:lstStyle/>
                    <a:p>
                      <a:pPr algn="l"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b"/>
                </a:tc>
              </a:tr>
            </a:tbl>
          </a:graphicData>
        </a:graphic>
      </p:graphicFrame>
      <p:sp>
        <p:nvSpPr>
          <p:cNvPr id="5" name="TextBox 4"/>
          <p:cNvSpPr txBox="1"/>
          <p:nvPr/>
        </p:nvSpPr>
        <p:spPr>
          <a:xfrm>
            <a:off x="27708" y="2286000"/>
            <a:ext cx="8887691" cy="1569660"/>
          </a:xfrm>
          <a:prstGeom prst="rect">
            <a:avLst/>
          </a:prstGeom>
          <a:noFill/>
        </p:spPr>
        <p:txBody>
          <a:bodyPr wrap="square" rtlCol="0">
            <a:spAutoFit/>
          </a:bodyPr>
          <a:lstStyle/>
          <a:p>
            <a:r>
              <a:rPr lang="en-US" sz="1600" b="1" u="sng" dirty="0" smtClean="0"/>
              <a:t>Resolution: </a:t>
            </a:r>
            <a:r>
              <a:rPr lang="en-US" sz="1600" b="1" dirty="0" smtClean="0"/>
              <a:t> Revised</a:t>
            </a:r>
          </a:p>
          <a:p>
            <a:pPr marL="285750" indent="-285750">
              <a:buFont typeface="Arial" panose="020B0604020202020204" pitchFamily="34" charset="0"/>
              <a:buChar char="•"/>
            </a:pPr>
            <a:r>
              <a:rPr lang="en-US" sz="1600" dirty="0" smtClean="0"/>
              <a:t> </a:t>
            </a:r>
            <a:r>
              <a:rPr lang="en-US" sz="1600" b="1" dirty="0" smtClean="0"/>
              <a:t>In Pg.8, sub-clause 10.1.1</a:t>
            </a:r>
            <a:r>
              <a:rPr lang="en-US" sz="1600" dirty="0" smtClean="0"/>
              <a:t>: Replace </a:t>
            </a:r>
            <a:r>
              <a:rPr lang="en-US" sz="1600" b="1" dirty="0" smtClean="0"/>
              <a:t>Table 164</a:t>
            </a:r>
            <a:r>
              <a:rPr lang="en-US" sz="1600" dirty="0" smtClean="0"/>
              <a:t> with the following modified table:</a:t>
            </a:r>
          </a:p>
          <a:p>
            <a:endParaRPr lang="en-US" sz="1600" b="1" dirty="0" smtClean="0"/>
          </a:p>
          <a:p>
            <a:endParaRPr lang="en-US" sz="1600" b="1" dirty="0"/>
          </a:p>
          <a:p>
            <a:endParaRPr lang="en-US" sz="1600" b="1" dirty="0" smtClean="0"/>
          </a:p>
          <a:p>
            <a:endParaRPr lang="en-US" sz="1600" b="1" dirty="0"/>
          </a:p>
        </p:txBody>
      </p:sp>
      <p:graphicFrame>
        <p:nvGraphicFramePr>
          <p:cNvPr id="6" name="Table 5"/>
          <p:cNvGraphicFramePr>
            <a:graphicFrameLocks noGrp="1"/>
          </p:cNvGraphicFramePr>
          <p:nvPr>
            <p:extLst>
              <p:ext uri="{D42A27DB-BD31-4B8C-83A1-F6EECF244321}">
                <p14:modId xmlns:p14="http://schemas.microsoft.com/office/powerpoint/2010/main" val="2393049429"/>
              </p:ext>
            </p:extLst>
          </p:nvPr>
        </p:nvGraphicFramePr>
        <p:xfrm>
          <a:off x="2133600" y="3343824"/>
          <a:ext cx="3453130" cy="2743200"/>
        </p:xfrm>
        <a:graphic>
          <a:graphicData uri="http://schemas.openxmlformats.org/drawingml/2006/table">
            <a:tbl>
              <a:tblPr firstRow="1" firstCol="1" bandRow="1"/>
              <a:tblGrid>
                <a:gridCol w="1012190"/>
                <a:gridCol w="1240790"/>
                <a:gridCol w="1200150"/>
              </a:tblGrid>
              <a:tr h="0">
                <a:tc>
                  <a:txBody>
                    <a:bodyPr/>
                    <a:lstStyle/>
                    <a:p>
                      <a:pPr marL="0" marR="0" algn="ctr">
                        <a:spcBef>
                          <a:spcPts val="0"/>
                        </a:spcBef>
                        <a:spcAft>
                          <a:spcPts val="0"/>
                        </a:spcAft>
                      </a:pPr>
                      <a:r>
                        <a:rPr lang="en-US" sz="1000" b="1" dirty="0">
                          <a:effectLst/>
                          <a:latin typeface="Times New Roman"/>
                          <a:ea typeface="SimSun"/>
                        </a:rPr>
                        <a:t>Frequency band identifier </a:t>
                      </a:r>
                      <a:r>
                        <a:rPr lang="en-US" sz="1000" b="1" i="1" dirty="0">
                          <a:effectLst/>
                          <a:latin typeface="Times New Roman"/>
                          <a:ea typeface="SimSun"/>
                        </a:rPr>
                        <a:t>fb</a:t>
                      </a:r>
                      <a:endParaRPr lang="en-US" sz="10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a:effectLst/>
                          <a:latin typeface="Times New Roman"/>
                          <a:ea typeface="SimSun"/>
                        </a:rPr>
                        <a:t>Frequency (MHz)</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a:effectLst/>
                          <a:latin typeface="Times New Roman"/>
                          <a:ea typeface="SimSun"/>
                        </a:rPr>
                        <a:t>Designation</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dirty="0">
                          <a:effectLst/>
                          <a:latin typeface="Times New Roman"/>
                          <a:ea typeface="SimSu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169.400-169.475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169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433.050-434.790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433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450-470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450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470-510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470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779-787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780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863-</a:t>
                      </a:r>
                      <a:r>
                        <a:rPr lang="en-US" sz="1000" u="sng">
                          <a:effectLst/>
                          <a:latin typeface="Times New Roman"/>
                          <a:ea typeface="SimSun"/>
                        </a:rPr>
                        <a:t>876</a:t>
                      </a:r>
                      <a:endParaRPr lang="en-US" sz="10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863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896-901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896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901-902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901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902-928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915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u="none" dirty="0">
                          <a:effectLst/>
                          <a:latin typeface="Times New Roman"/>
                          <a:ea typeface="SimSu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u="none" dirty="0">
                          <a:effectLst/>
                          <a:latin typeface="Times New Roman"/>
                          <a:ea typeface="SimSun"/>
                        </a:rPr>
                        <a:t>915-921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u="none" dirty="0">
                          <a:effectLst/>
                          <a:latin typeface="Times New Roman"/>
                          <a:ea typeface="SimSun"/>
                        </a:rPr>
                        <a:t>918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917-923.5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917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SimSun"/>
                        </a:rPr>
                        <a:t>928-960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SimSun"/>
                        </a:rPr>
                        <a:t>928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400">
                <a:tc>
                  <a:txBody>
                    <a:bodyPr/>
                    <a:lstStyle/>
                    <a:p>
                      <a:pPr marL="0" marR="0" algn="ctr">
                        <a:spcBef>
                          <a:spcPts val="0"/>
                        </a:spcBef>
                        <a:spcAft>
                          <a:spcPts val="0"/>
                        </a:spcAft>
                      </a:pPr>
                      <a:r>
                        <a:rPr lang="en-US" sz="1000" dirty="0" smtClean="0">
                          <a:effectLst/>
                          <a:latin typeface="Times New Roman"/>
                          <a:ea typeface="SimSun"/>
                        </a:rPr>
                        <a:t>12</a:t>
                      </a:r>
                      <a:endParaRPr lang="en-US" sz="10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Times New Roman"/>
                          <a:ea typeface="SimSun"/>
                        </a:rPr>
                        <a:t>950-956</a:t>
                      </a:r>
                      <a:endParaRPr lang="en-US" sz="10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Times New Roman"/>
                          <a:ea typeface="SimSun"/>
                        </a:rPr>
                        <a:t>950 MHz band</a:t>
                      </a:r>
                      <a:endParaRPr lang="en-US" sz="10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dirty="0" smtClean="0">
                          <a:effectLst/>
                          <a:latin typeface="Times New Roman"/>
                          <a:ea typeface="SimSun"/>
                        </a:rPr>
                        <a:t>13</a:t>
                      </a:r>
                      <a:endParaRPr lang="en-US" sz="10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1427-1518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SimSun"/>
                        </a:rPr>
                        <a:t>1427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dirty="0" smtClean="0">
                          <a:effectLst/>
                          <a:latin typeface="Times New Roman"/>
                          <a:ea typeface="SimSun"/>
                        </a:rPr>
                        <a:t>14</a:t>
                      </a:r>
                      <a:endParaRPr lang="en-US" sz="10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2400-2483.5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SimSun"/>
                        </a:rPr>
                        <a:t>2450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35321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8</a:t>
            </a:fld>
            <a:endParaRPr lang="en-US"/>
          </a:p>
        </p:txBody>
      </p:sp>
      <p:sp>
        <p:nvSpPr>
          <p:cNvPr id="5" name="TextBox 4"/>
          <p:cNvSpPr txBox="1"/>
          <p:nvPr/>
        </p:nvSpPr>
        <p:spPr>
          <a:xfrm>
            <a:off x="152400" y="990600"/>
            <a:ext cx="8887691" cy="1323439"/>
          </a:xfrm>
          <a:prstGeom prst="rect">
            <a:avLst/>
          </a:prstGeom>
          <a:noFill/>
        </p:spPr>
        <p:txBody>
          <a:bodyPr wrap="square" rtlCol="0">
            <a:spAutoFit/>
          </a:bodyPr>
          <a:lstStyle/>
          <a:p>
            <a:r>
              <a:rPr lang="en-US" sz="1600" b="1" dirty="0" smtClean="0"/>
              <a:t>In Pg.9, sub-clause 10.1.2.13</a:t>
            </a:r>
            <a:r>
              <a:rPr lang="en-US" sz="1600" dirty="0" smtClean="0"/>
              <a:t>: Replace </a:t>
            </a:r>
            <a:r>
              <a:rPr lang="en-US" sz="1600" b="1" dirty="0" smtClean="0"/>
              <a:t>Table 165</a:t>
            </a:r>
            <a:r>
              <a:rPr lang="en-US" sz="1600" dirty="0" smtClean="0"/>
              <a:t> with the following modified table:</a:t>
            </a:r>
          </a:p>
          <a:p>
            <a:endParaRPr lang="en-US" sz="1600" b="1" dirty="0" smtClean="0"/>
          </a:p>
          <a:p>
            <a:endParaRPr lang="en-US" sz="1600" b="1" dirty="0"/>
          </a:p>
          <a:p>
            <a:endParaRPr lang="en-US" sz="1600" b="1" dirty="0" smtClean="0"/>
          </a:p>
          <a:p>
            <a:endParaRPr lang="en-US" sz="1600" b="1" dirty="0"/>
          </a:p>
        </p:txBody>
      </p:sp>
      <p:graphicFrame>
        <p:nvGraphicFramePr>
          <p:cNvPr id="7" name="Table 6"/>
          <p:cNvGraphicFramePr>
            <a:graphicFrameLocks noGrp="1"/>
          </p:cNvGraphicFramePr>
          <p:nvPr>
            <p:extLst>
              <p:ext uri="{D42A27DB-BD31-4B8C-83A1-F6EECF244321}">
                <p14:modId xmlns:p14="http://schemas.microsoft.com/office/powerpoint/2010/main" val="3886778955"/>
              </p:ext>
            </p:extLst>
          </p:nvPr>
        </p:nvGraphicFramePr>
        <p:xfrm>
          <a:off x="1371600" y="2438400"/>
          <a:ext cx="4876800" cy="1554480"/>
        </p:xfrm>
        <a:graphic>
          <a:graphicData uri="http://schemas.openxmlformats.org/drawingml/2006/table">
            <a:tbl>
              <a:tblPr firstRow="1" firstCol="1" bandRow="1"/>
              <a:tblGrid>
                <a:gridCol w="1066800"/>
                <a:gridCol w="1219200"/>
                <a:gridCol w="1066800"/>
                <a:gridCol w="1524000"/>
              </a:tblGrid>
              <a:tr h="182880">
                <a:tc>
                  <a:txBody>
                    <a:bodyPr/>
                    <a:lstStyle/>
                    <a:p>
                      <a:pPr algn="ctr"/>
                      <a:r>
                        <a:rPr lang="en-US" sz="900" b="1" dirty="0">
                          <a:effectLst/>
                          <a:latin typeface="Times New Roman"/>
                        </a:rPr>
                        <a:t>Frequency band </a:t>
                      </a:r>
                      <a:r>
                        <a:rPr lang="en-US" sz="900" b="1" dirty="0" smtClean="0">
                          <a:effectLst/>
                          <a:latin typeface="Times New Roman"/>
                        </a:rPr>
                        <a:t>identifier</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b="1">
                          <a:effectLst/>
                          <a:latin typeface="Times New Roman"/>
                        </a:rPr>
                        <a:t>ChanSpacing (MHz)</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b="1">
                          <a:effectLst/>
                          <a:latin typeface="Times New Roman"/>
                        </a:rPr>
                        <a:t>TotalNumChan</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b="1">
                          <a:effectLst/>
                          <a:latin typeface="Times New Roman"/>
                        </a:rPr>
                        <a:t>ChanCenterFreq</a:t>
                      </a:r>
                      <a:r>
                        <a:rPr lang="en-US" sz="900" b="1" baseline="-25000">
                          <a:effectLst/>
                          <a:latin typeface="Times New Roman"/>
                        </a:rPr>
                        <a:t>0</a:t>
                      </a:r>
                      <a:r>
                        <a:rPr lang="en-US" sz="900" b="1">
                          <a:effectLst/>
                          <a:latin typeface="Times New Roman"/>
                        </a:rPr>
                        <a:t> (MHz)</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1</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0.4</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4</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dirty="0">
                          <a:effectLst/>
                          <a:latin typeface="Times New Roman"/>
                        </a:rPr>
                        <a:t>433.3</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3</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0.8</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50</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470.4</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4</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2</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4</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780</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5</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2</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dirty="0" smtClean="0">
                          <a:effectLst/>
                          <a:latin typeface="Times New Roman"/>
                        </a:rPr>
                        <a:t>6</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864</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8</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2</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dirty="0" smtClean="0">
                          <a:effectLst/>
                          <a:latin typeface="Times New Roman"/>
                        </a:rPr>
                        <a:t>10</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906</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12</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2</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3</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951</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14</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5</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16</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dirty="0">
                          <a:effectLst/>
                          <a:latin typeface="Times New Roman"/>
                        </a:rPr>
                        <a:t>2405</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42702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9</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401061515"/>
              </p:ext>
            </p:extLst>
          </p:nvPr>
        </p:nvGraphicFramePr>
        <p:xfrm>
          <a:off x="304800" y="990600"/>
          <a:ext cx="8305798" cy="1914820"/>
        </p:xfrm>
        <a:graphic>
          <a:graphicData uri="http://schemas.openxmlformats.org/drawingml/2006/table">
            <a:tbl>
              <a:tblPr>
                <a:tableStyleId>{616DA210-FB5B-4158-B5E0-FEB733F419BA}</a:tableStyleId>
              </a:tblPr>
              <a:tblGrid>
                <a:gridCol w="488576"/>
                <a:gridCol w="488576"/>
                <a:gridCol w="586292"/>
                <a:gridCol w="488576"/>
                <a:gridCol w="2367579"/>
                <a:gridCol w="2971800"/>
                <a:gridCol w="914399"/>
              </a:tblGrid>
              <a:tr h="355935">
                <a:tc>
                  <a:txBody>
                    <a:bodyPr/>
                    <a:lstStyle/>
                    <a:p>
                      <a:pPr algn="just"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53458">
                <a:tc>
                  <a:txBody>
                    <a:bodyPr/>
                    <a:lstStyle/>
                    <a:p>
                      <a:pPr algn="r" fontAlgn="b"/>
                      <a:r>
                        <a:rPr lang="en-US" sz="1000" b="0" i="0" u="none" strike="noStrike">
                          <a:effectLst/>
                          <a:latin typeface="Arial"/>
                        </a:rPr>
                        <a:t>3004</a:t>
                      </a:r>
                    </a:p>
                  </a:txBody>
                  <a:tcPr marL="9525" marR="9525" marT="9525" marB="0" anchor="b"/>
                </a:tc>
                <a:tc>
                  <a:txBody>
                    <a:bodyPr/>
                    <a:lstStyle/>
                    <a:p>
                      <a:pPr algn="r" fontAlgn="b"/>
                      <a:r>
                        <a:rPr lang="en-US" sz="1000" b="0" i="0" u="none" strike="noStrike">
                          <a:effectLst/>
                          <a:latin typeface="Arial"/>
                        </a:rPr>
                        <a:t>29</a:t>
                      </a:r>
                    </a:p>
                  </a:txBody>
                  <a:tcPr marL="9525" marR="9525" marT="9525" marB="0" anchor="b"/>
                </a:tc>
                <a:tc>
                  <a:txBody>
                    <a:bodyPr/>
                    <a:lstStyle/>
                    <a:p>
                      <a:pPr algn="l" fontAlgn="b"/>
                      <a:r>
                        <a:rPr lang="en-US" sz="1000" b="0" i="0" u="none" strike="noStrike">
                          <a:effectLst/>
                          <a:latin typeface="Arial"/>
                        </a:rPr>
                        <a:t>30.8.10</a:t>
                      </a:r>
                    </a:p>
                  </a:txBody>
                  <a:tcPr marL="9525" marR="9525" marT="9525" marB="0" anchor="b"/>
                </a:tc>
                <a:tc>
                  <a:txBody>
                    <a:bodyPr/>
                    <a:lstStyle/>
                    <a:p>
                      <a:pPr algn="l" fontAlgn="b"/>
                      <a:endParaRPr lang="en-US" sz="1000" b="0" i="0" u="none" strike="noStrike">
                        <a:effectLst/>
                        <a:latin typeface="Arial"/>
                      </a:endParaRPr>
                    </a:p>
                  </a:txBody>
                  <a:tcPr marL="9525" marR="9525" marT="9525" marB="0" anchor="b"/>
                </a:tc>
                <a:tc>
                  <a:txBody>
                    <a:bodyPr/>
                    <a:lstStyle/>
                    <a:p>
                      <a:pPr algn="l" fontAlgn="b"/>
                      <a:r>
                        <a:rPr lang="en-US" sz="1000" b="0" i="0" u="none" strike="noStrike">
                          <a:effectLst/>
                          <a:latin typeface="Arial"/>
                        </a:rPr>
                        <a:t> proposed section and "LQI" are not going well with each other</a:t>
                      </a:r>
                    </a:p>
                  </a:txBody>
                  <a:tcPr marL="9525" marR="9525" marT="9525" marB="0" anchor="b"/>
                </a:tc>
                <a:tc>
                  <a:txBody>
                    <a:bodyPr/>
                    <a:lstStyle/>
                    <a:p>
                      <a:pPr algn="l" fontAlgn="b"/>
                      <a:r>
                        <a:rPr lang="en-US" sz="1000" b="0" i="0" u="none" strike="noStrike">
                          <a:effectLst/>
                          <a:latin typeface="Arial"/>
                        </a:rPr>
                        <a:t>replace this section with the procedure dealing with "SNR meaurement"</a:t>
                      </a:r>
                    </a:p>
                  </a:txBody>
                  <a:tcPr marL="9525" marR="9525" marT="9525" marB="0" anchor="b"/>
                </a:tc>
                <a:tc>
                  <a:txBody>
                    <a:bodyPr/>
                    <a:lstStyle/>
                    <a:p>
                      <a:pPr algn="l"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b"/>
                </a:tc>
              </a:tr>
              <a:tr h="1193888">
                <a:tc>
                  <a:txBody>
                    <a:bodyPr/>
                    <a:lstStyle/>
                    <a:p>
                      <a:pPr algn="r" fontAlgn="b"/>
                      <a:r>
                        <a:rPr lang="en-US" sz="1000" b="0" i="0" u="none" strike="noStrike">
                          <a:effectLst/>
                          <a:latin typeface="Arial"/>
                        </a:rPr>
                        <a:t>3036</a:t>
                      </a:r>
                    </a:p>
                  </a:txBody>
                  <a:tcPr marL="9525" marR="9525" marT="9525" marB="0" anchor="b"/>
                </a:tc>
                <a:tc>
                  <a:txBody>
                    <a:bodyPr/>
                    <a:lstStyle/>
                    <a:p>
                      <a:pPr algn="r" fontAlgn="b"/>
                      <a:r>
                        <a:rPr lang="en-US" sz="1000" b="0" i="0" u="none" strike="noStrike">
                          <a:effectLst/>
                          <a:latin typeface="Arial"/>
                        </a:rPr>
                        <a:t>29</a:t>
                      </a:r>
                    </a:p>
                  </a:txBody>
                  <a:tcPr marL="9525" marR="9525" marT="9525" marB="0" anchor="b"/>
                </a:tc>
                <a:tc>
                  <a:txBody>
                    <a:bodyPr/>
                    <a:lstStyle/>
                    <a:p>
                      <a:pPr algn="ctr" fontAlgn="b"/>
                      <a:r>
                        <a:rPr lang="en-US" sz="1000" b="0" i="0" u="none" strike="noStrike">
                          <a:effectLst/>
                          <a:latin typeface="Arial"/>
                        </a:rPr>
                        <a:t>30.8.10</a:t>
                      </a:r>
                    </a:p>
                  </a:txBody>
                  <a:tcPr marL="9525" marR="9525" marT="9525" marB="0" anchor="b"/>
                </a:tc>
                <a:tc>
                  <a:txBody>
                    <a:bodyPr/>
                    <a:lstStyle/>
                    <a:p>
                      <a:pPr algn="r" fontAlgn="b"/>
                      <a:r>
                        <a:rPr lang="en-US" sz="1000" b="0" i="0" u="none" strike="noStrike">
                          <a:effectLst/>
                          <a:latin typeface="Arial"/>
                        </a:rPr>
                        <a:t>22</a:t>
                      </a:r>
                    </a:p>
                  </a:txBody>
                  <a:tcPr marL="9525" marR="9525" marT="9525" marB="0" anchor="b"/>
                </a:tc>
                <a:tc>
                  <a:txBody>
                    <a:bodyPr/>
                    <a:lstStyle/>
                    <a:p>
                      <a:pPr algn="l" fontAlgn="b"/>
                      <a:r>
                        <a:rPr lang="en-US" sz="1000" b="0" i="0" u="none" strike="noStrike">
                          <a:effectLst/>
                          <a:latin typeface="Arial"/>
                        </a:rPr>
                        <a:t>"The minimum and maximum LQI values (0x00 and 0xff) should be associated with the lowest and highest quality compliant signals detectable by the receiver, and LQI values in between should be uniformly distributed between these two limits" is missing a vital word:  </a:t>
                      </a:r>
                      <a:r>
                        <a:rPr lang="en-US" sz="1000" b="0" i="1" u="none" strike="noStrike">
                          <a:effectLst/>
                          <a:latin typeface="Arial"/>
                        </a:rPr>
                        <a:t>respectively.</a:t>
                      </a:r>
                      <a:endParaRPr lang="en-US" sz="1000" b="0" i="0" u="none" strike="noStrike">
                        <a:effectLst/>
                        <a:latin typeface="Arial"/>
                      </a:endParaRPr>
                    </a:p>
                  </a:txBody>
                  <a:tcPr marL="9525" marR="9525" marT="9525" marB="0" anchor="b"/>
                </a:tc>
                <a:tc>
                  <a:txBody>
                    <a:bodyPr/>
                    <a:lstStyle/>
                    <a:p>
                      <a:pPr algn="l" fontAlgn="b"/>
                      <a:r>
                        <a:rPr lang="en-US" sz="1000" b="0" i="0" u="none" strike="noStrike" dirty="0">
                          <a:effectLst/>
                          <a:latin typeface="Arial"/>
                        </a:rPr>
                        <a:t>"The minimum and maximum LQI values (0x00 and 0xff) should be associated with the lowest and highest quality compliant signals detectable by the receiver, respectively, and LQI values in between should be uniformly distributed between these two limits."</a:t>
                      </a:r>
                    </a:p>
                  </a:txBody>
                  <a:tcPr marL="9525" marR="9525" marT="9525" marB="0" anchor="b"/>
                </a:tc>
                <a:tc>
                  <a:txBody>
                    <a:bodyPr/>
                    <a:lstStyle/>
                    <a:p>
                      <a:pPr algn="l"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b"/>
                </a:tc>
              </a:tr>
            </a:tbl>
          </a:graphicData>
        </a:graphic>
      </p:graphicFrame>
      <p:sp>
        <p:nvSpPr>
          <p:cNvPr id="5" name="TextBox 4"/>
          <p:cNvSpPr txBox="1"/>
          <p:nvPr/>
        </p:nvSpPr>
        <p:spPr>
          <a:xfrm>
            <a:off x="304800" y="3352800"/>
            <a:ext cx="8239496" cy="2800767"/>
          </a:xfrm>
          <a:prstGeom prst="rect">
            <a:avLst/>
          </a:prstGeom>
          <a:noFill/>
        </p:spPr>
        <p:txBody>
          <a:bodyPr wrap="square" rtlCol="0">
            <a:spAutoFit/>
          </a:bodyPr>
          <a:lstStyle/>
          <a:p>
            <a:r>
              <a:rPr lang="en-US" sz="1600" b="1" u="sng" dirty="0" smtClean="0"/>
              <a:t>Resolution: </a:t>
            </a:r>
            <a:r>
              <a:rPr lang="en-US" sz="1600" b="1" dirty="0" smtClean="0"/>
              <a:t> Revised</a:t>
            </a:r>
          </a:p>
          <a:p>
            <a:r>
              <a:rPr lang="en-US" sz="1600" dirty="0" smtClean="0"/>
              <a:t>In Pg. 29, Replace the sub-clause 30.8.10 with the following title and the text:</a:t>
            </a:r>
          </a:p>
          <a:p>
            <a:r>
              <a:rPr lang="en-US" sz="1600" dirty="0" smtClean="0"/>
              <a:t>“</a:t>
            </a:r>
          </a:p>
          <a:p>
            <a:r>
              <a:rPr lang="en-US" sz="1600" b="1" i="1" dirty="0" smtClean="0">
                <a:latin typeface="+mj-lt"/>
              </a:rPr>
              <a:t>30.8.10 SNR measurement</a:t>
            </a:r>
          </a:p>
          <a:p>
            <a:endParaRPr lang="en-US" sz="1600" b="1" i="1" dirty="0">
              <a:latin typeface="+mj-lt"/>
            </a:endParaRPr>
          </a:p>
          <a:p>
            <a:r>
              <a:rPr lang="en-US" sz="1600" i="1" dirty="0">
                <a:latin typeface="+mj-lt"/>
              </a:rPr>
              <a:t>The minimum and maximum </a:t>
            </a:r>
            <a:r>
              <a:rPr lang="en-US" sz="1600" i="1" dirty="0" smtClean="0">
                <a:latin typeface="+mj-lt"/>
              </a:rPr>
              <a:t>SNR </a:t>
            </a:r>
            <a:r>
              <a:rPr lang="en-US" sz="1600" i="1" dirty="0">
                <a:latin typeface="+mj-lt"/>
              </a:rPr>
              <a:t>values (0x00 and 0xff) should be associated with the lowest and highest quality compliant signals detectable by the receiver, respectively, and </a:t>
            </a:r>
            <a:r>
              <a:rPr lang="en-US" sz="1600" i="1" dirty="0" smtClean="0">
                <a:latin typeface="+mj-lt"/>
              </a:rPr>
              <a:t>SNR </a:t>
            </a:r>
            <a:r>
              <a:rPr lang="en-US" sz="1600" i="1" dirty="0">
                <a:latin typeface="+mj-lt"/>
              </a:rPr>
              <a:t>values in between should be uniformly distributed between these two </a:t>
            </a:r>
            <a:r>
              <a:rPr lang="en-US" sz="1600" i="1" dirty="0" smtClean="0">
                <a:latin typeface="+mj-lt"/>
              </a:rPr>
              <a:t>limits. </a:t>
            </a:r>
            <a:r>
              <a:rPr lang="en-US" sz="1600" b="1" dirty="0" smtClean="0"/>
              <a:t>”</a:t>
            </a:r>
            <a:endParaRPr lang="en-US" sz="1600" b="1" dirty="0"/>
          </a:p>
          <a:p>
            <a:endParaRPr lang="en-US" sz="1600" b="1" dirty="0" smtClean="0"/>
          </a:p>
          <a:p>
            <a:endParaRPr lang="en-US" sz="1600" b="1" dirty="0" smtClean="0"/>
          </a:p>
          <a:p>
            <a:endParaRPr lang="en-US" sz="1600" b="1" dirty="0"/>
          </a:p>
        </p:txBody>
      </p:sp>
    </p:spTree>
    <p:extLst>
      <p:ext uri="{BB962C8B-B14F-4D97-AF65-F5344CB8AC3E}">
        <p14:creationId xmlns:p14="http://schemas.microsoft.com/office/powerpoint/2010/main" val="429381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44294</TotalTime>
  <Words>1327</Words>
  <Application>Microsoft Office PowerPoint</Application>
  <PresentationFormat>On-screen Show (4:3)</PresentationFormat>
  <Paragraphs>315</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Chandrashekhar Thejaswi PS</dc:creator>
  <dc:description>None</dc:description>
  <cp:lastModifiedBy>Chandrashekhar Thejaswi PS (11616300)</cp:lastModifiedBy>
  <cp:revision>960</cp:revision>
  <cp:lastPrinted>1998-02-10T13:28:06Z</cp:lastPrinted>
  <dcterms:created xsi:type="dcterms:W3CDTF">1999-11-08T18:59:45Z</dcterms:created>
  <dcterms:modified xsi:type="dcterms:W3CDTF">2015-03-27T09:00:16Z</dcterms:modified>
  <cp:contentStatus>Final</cp:contentStatus>
</cp:coreProperties>
</file>