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4"/>
  </p:notesMasterIdLst>
  <p:handoutMasterIdLst>
    <p:handoutMasterId r:id="rId25"/>
  </p:handoutMasterIdLst>
  <p:sldIdLst>
    <p:sldId id="908" r:id="rId2"/>
    <p:sldId id="478" r:id="rId3"/>
    <p:sldId id="959" r:id="rId4"/>
    <p:sldId id="910" r:id="rId5"/>
    <p:sldId id="911" r:id="rId6"/>
    <p:sldId id="912" r:id="rId7"/>
    <p:sldId id="913" r:id="rId8"/>
    <p:sldId id="914" r:id="rId9"/>
    <p:sldId id="915" r:id="rId10"/>
    <p:sldId id="916" r:id="rId11"/>
    <p:sldId id="917" r:id="rId12"/>
    <p:sldId id="918" r:id="rId13"/>
    <p:sldId id="919" r:id="rId14"/>
    <p:sldId id="920" r:id="rId15"/>
    <p:sldId id="921" r:id="rId16"/>
    <p:sldId id="922" r:id="rId17"/>
    <p:sldId id="923" r:id="rId18"/>
    <p:sldId id="924" r:id="rId19"/>
    <p:sldId id="925" r:id="rId20"/>
    <p:sldId id="926" r:id="rId21"/>
    <p:sldId id="927" r:id="rId22"/>
    <p:sldId id="928" r:id="rId23"/>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1777" autoAdjust="0"/>
  </p:normalViewPr>
  <p:slideViewPr>
    <p:cSldViewPr>
      <p:cViewPr>
        <p:scale>
          <a:sx n="95" d="100"/>
          <a:sy n="95" d="100"/>
        </p:scale>
        <p:origin x="-1306" y="-1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744"/>
    </p:cViewPr>
  </p:sorterViewPr>
  <p:notesViewPr>
    <p:cSldViewPr>
      <p:cViewPr varScale="1">
        <p:scale>
          <a:sx n="42" d="100"/>
          <a:sy n="42" d="100"/>
        </p:scale>
        <p:origin x="2861" y="53"/>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45428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554163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14</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4130386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16</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734715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37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3796" name="Rectangle 6"/>
          <p:cNvSpPr>
            <a:spLocks noGrp="1" noChangeArrowheads="1"/>
          </p:cNvSpPr>
          <p:nvPr>
            <p:ph type="ftr" sz="quarter" idx="4"/>
          </p:nvPr>
        </p:nvSpPr>
        <p:spPr>
          <a:xfrm>
            <a:off x="3862388" y="9909175"/>
            <a:ext cx="2570162"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490538" defTabSz="1000125">
              <a:defRPr>
                <a:solidFill>
                  <a:schemeClr val="tx1"/>
                </a:solidFill>
                <a:latin typeface="Arial" charset="0"/>
                <a:ea typeface="굴림" charset="-127"/>
              </a:defRPr>
            </a:lvl5pPr>
            <a:lvl6pPr marL="947738" defTabSz="1000125" eaLnBrk="0" fontAlgn="base" hangingPunct="0">
              <a:spcBef>
                <a:spcPct val="0"/>
              </a:spcBef>
              <a:spcAft>
                <a:spcPct val="0"/>
              </a:spcAft>
              <a:defRPr>
                <a:solidFill>
                  <a:schemeClr val="tx1"/>
                </a:solidFill>
                <a:latin typeface="Arial" charset="0"/>
                <a:ea typeface="굴림" charset="-127"/>
              </a:defRPr>
            </a:lvl6pPr>
            <a:lvl7pPr marL="1404938" defTabSz="1000125" eaLnBrk="0" fontAlgn="base" hangingPunct="0">
              <a:spcBef>
                <a:spcPct val="0"/>
              </a:spcBef>
              <a:spcAft>
                <a:spcPct val="0"/>
              </a:spcAft>
              <a:defRPr>
                <a:solidFill>
                  <a:schemeClr val="tx1"/>
                </a:solidFill>
                <a:latin typeface="Arial" charset="0"/>
                <a:ea typeface="굴림" charset="-127"/>
              </a:defRPr>
            </a:lvl7pPr>
            <a:lvl8pPr marL="1862138" defTabSz="1000125" eaLnBrk="0" fontAlgn="base" hangingPunct="0">
              <a:spcBef>
                <a:spcPct val="0"/>
              </a:spcBef>
              <a:spcAft>
                <a:spcPct val="0"/>
              </a:spcAft>
              <a:defRPr>
                <a:solidFill>
                  <a:schemeClr val="tx1"/>
                </a:solidFill>
                <a:latin typeface="Arial" charset="0"/>
                <a:ea typeface="굴림" charset="-127"/>
              </a:defRPr>
            </a:lvl8pPr>
            <a:lvl9pPr marL="2319338" defTabSz="1000125" eaLnBrk="0" fontAlgn="base" hangingPunct="0">
              <a:spcBef>
                <a:spcPct val="0"/>
              </a:spcBef>
              <a:spcAft>
                <a:spcPct val="0"/>
              </a:spcAft>
              <a:defRPr>
                <a:solidFill>
                  <a:schemeClr val="tx1"/>
                </a:solidFill>
                <a:latin typeface="Arial" charset="0"/>
                <a:ea typeface="굴림" charset="-127"/>
              </a:defRPr>
            </a:lvl9pPr>
          </a:lstStyle>
          <a:p>
            <a:pPr lvl="4"/>
            <a:r>
              <a:rPr lang="ko-KR" altLang="en-US" sz="1300" smtClean="0">
                <a:latin typeface="Times New Roman" pitchFamily="18" charset="0"/>
              </a:rPr>
              <a:t>&lt;author&gt;, &lt;company&gt;</a:t>
            </a:r>
            <a:endParaRPr lang="en-US" altLang="ko-KR" sz="1300" smtClean="0">
              <a:latin typeface="Times New Roman" pitchFamily="18" charset="0"/>
            </a:endParaRPr>
          </a:p>
        </p:txBody>
      </p:sp>
      <p:sp>
        <p:nvSpPr>
          <p:cNvPr id="33797" name="Rectangle 7"/>
          <p:cNvSpPr>
            <a:spLocks noGrp="1" noChangeArrowheads="1"/>
          </p:cNvSpPr>
          <p:nvPr>
            <p:ph type="sldNum" sz="quarter" idx="5"/>
          </p:nvPr>
        </p:nvSpPr>
        <p:spPr>
          <a:xfrm>
            <a:off x="3003550" y="9909175"/>
            <a:ext cx="820738"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en-US" altLang="ko-KR" sz="1300" smtClean="0">
                <a:latin typeface="Times New Roman" pitchFamily="18" charset="0"/>
              </a:rPr>
              <a:t>Page </a:t>
            </a:r>
            <a:fld id="{D06AD4C4-7E36-42F4-9DFB-9DE5A0B52E62}" type="slidenum">
              <a:rPr lang="en-US" altLang="ko-KR" sz="1300" smtClean="0">
                <a:latin typeface="Times New Roman" pitchFamily="18" charset="0"/>
              </a:rPr>
              <a:pPr/>
              <a:t>2</a:t>
            </a:fld>
            <a:endParaRPr lang="en-US" altLang="ko-KR" sz="1300" smtClean="0">
              <a:latin typeface="Times New Roman" pitchFamily="18" charset="0"/>
            </a:endParaRPr>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extLst>
      <p:ext uri="{BB962C8B-B14F-4D97-AF65-F5344CB8AC3E}">
        <p14:creationId xmlns:p14="http://schemas.microsoft.com/office/powerpoint/2010/main" val="270274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4</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4116493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5</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3419234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6</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3162259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7</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338349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8</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673335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2249070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3/10/2015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10</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955442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a:prstGeom prst="rect">
            <a:avLst/>
          </a:prstGeom>
        </p:spPr>
        <p:txBody>
          <a:bodyPr/>
          <a:lstStyle>
            <a:lvl1pPr>
              <a:defRPr dirty="0" smtClean="0"/>
            </a:lvl1pPr>
          </a:lstStyle>
          <a:p>
            <a:pPr>
              <a:defRPr/>
            </a:pPr>
            <a:r>
              <a:rPr lang="en-US"/>
              <a:t>March 2012</a:t>
            </a:r>
          </a:p>
        </p:txBody>
      </p:sp>
      <p:sp>
        <p:nvSpPr>
          <p:cNvPr id="3" name="Rectangle 5"/>
          <p:cNvSpPr>
            <a:spLocks noGrp="1" noChangeArrowheads="1"/>
          </p:cNvSpPr>
          <p:nvPr>
            <p:ph type="ftr" sz="quarter" idx="11"/>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091B190F-3443-4512-B657-1EF3A38AF202}" type="slidenum">
              <a:rPr lang="en-US" altLang="zh-CN"/>
              <a:pPr/>
              <a:t>‹#›</a:t>
            </a:fld>
            <a:endParaRPr lang="en-US" altLang="zh-CN"/>
          </a:p>
        </p:txBody>
      </p:sp>
    </p:spTree>
    <p:extLst>
      <p:ext uri="{BB962C8B-B14F-4D97-AF65-F5344CB8AC3E}">
        <p14:creationId xmlns:p14="http://schemas.microsoft.com/office/powerpoint/2010/main" val="1918117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15-15-0xxx-00-0008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smtClean="0">
                <a:latin typeface="Times New Roman" pitchFamily="18" charset="0"/>
              </a:rPr>
              <a:t>March 2015</a:t>
            </a:r>
            <a:endParaRPr lang="en-US" altLang="ko-KR" sz="1400" b="1" dirty="0">
              <a:latin typeface="Times New Roman" pitchFamily="18" charset="0"/>
            </a:endParaRP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[MAC </a:t>
            </a:r>
            <a:r>
              <a:rPr lang="en-US" sz="1400" dirty="0" smtClean="0"/>
              <a:t>security for IEEE 802.15.8 PAC</a:t>
            </a:r>
            <a:r>
              <a:rPr lang="en-US" altLang="zh-CN" sz="1400" dirty="0" smtClean="0">
                <a:ea typeface="宋体" pitchFamily="2" charset="-122"/>
              </a:rPr>
              <a:t>]</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smtClean="0">
                <a:ea typeface="宋体" pitchFamily="2" charset="-122"/>
              </a:rPr>
              <a:t>[March 10th</a:t>
            </a:r>
            <a:r>
              <a:rPr lang="en-US" altLang="zh-CN" sz="1400" dirty="0" smtClean="0">
                <a:ea typeface="宋体" pitchFamily="2" charset="-122"/>
              </a:rPr>
              <a:t>, </a:t>
            </a:r>
            <a:r>
              <a:rPr lang="en-US" altLang="zh-CN" sz="1400" dirty="0" smtClean="0">
                <a:ea typeface="宋体" pitchFamily="2" charset="-122"/>
              </a:rPr>
              <a:t>2015]</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smtClean="0">
                <a:ea typeface="宋体" pitchFamily="2" charset="-122"/>
              </a:rPr>
              <a:t>[</a:t>
            </a:r>
            <a:r>
              <a:rPr lang="en-US" altLang="zh-CN" sz="1400" dirty="0" err="1" smtClean="0">
                <a:ea typeface="宋体" pitchFamily="2" charset="-122"/>
              </a:rPr>
              <a:t>Woongsoo</a:t>
            </a:r>
            <a:r>
              <a:rPr lang="en-US" altLang="zh-CN" sz="1400" dirty="0" smtClean="0">
                <a:ea typeface="宋体" pitchFamily="2" charset="-122"/>
              </a:rPr>
              <a:t> Na and </a:t>
            </a:r>
            <a:r>
              <a:rPr lang="en-US" altLang="zh-CN" sz="1400" dirty="0" err="1" smtClean="0">
                <a:ea typeface="宋体" pitchFamily="2" charset="-122"/>
              </a:rPr>
              <a:t>Sungrae</a:t>
            </a:r>
            <a:r>
              <a:rPr lang="en-US" altLang="zh-CN" sz="1400" dirty="0" smtClean="0">
                <a:ea typeface="宋体" pitchFamily="2" charset="-122"/>
              </a:rPr>
              <a:t> Cho] </a:t>
            </a:r>
            <a:endParaRPr lang="en-US" altLang="zh-CN" sz="1400" dirty="0" smtClean="0">
              <a:ea typeface="宋体" pitchFamily="2" charset="-122"/>
            </a:endParaRPr>
          </a:p>
          <a:p>
            <a:pPr>
              <a:defRPr/>
            </a:pPr>
            <a:r>
              <a:rPr lang="en-US" altLang="zh-CN" sz="1400" b="1" dirty="0" smtClean="0">
                <a:ea typeface="宋体" pitchFamily="2" charset="-122"/>
              </a:rPr>
              <a:t>Company:</a:t>
            </a:r>
            <a:r>
              <a:rPr lang="en-US" altLang="zh-CN" sz="1400" dirty="0" smtClean="0">
                <a:ea typeface="宋体" pitchFamily="2" charset="-122"/>
              </a:rPr>
              <a:t> </a:t>
            </a:r>
            <a:r>
              <a:rPr lang="en-US" altLang="zh-CN" sz="1400" dirty="0" smtClean="0">
                <a:ea typeface="宋体" pitchFamily="2" charset="-122"/>
              </a:rPr>
              <a:t>[Chung-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b="1" dirty="0" smtClean="0">
                <a:ea typeface="宋体" pitchFamily="2" charset="-122"/>
              </a:rPr>
              <a:t>E-Mail</a:t>
            </a:r>
            <a:r>
              <a:rPr lang="en-US" altLang="zh-CN" sz="1400" b="1" dirty="0" smtClean="0">
                <a:ea typeface="宋体" pitchFamily="2" charset="-122"/>
              </a:rPr>
              <a:t>:</a:t>
            </a:r>
            <a:r>
              <a:rPr lang="en-US" altLang="zh-CN" sz="1400" dirty="0" smtClean="0">
                <a:ea typeface="宋体" pitchFamily="2" charset="-122"/>
              </a:rPr>
              <a:t> [wsna@uclab.re.kr srcho@cau.ac.kr]</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a:ea typeface="宋体" pitchFamily="2" charset="-122"/>
              </a:rPr>
              <a:t>[MAC </a:t>
            </a:r>
            <a:r>
              <a:rPr lang="en-US" altLang="ko-KR" sz="1400" dirty="0"/>
              <a:t>security for IEEE </a:t>
            </a:r>
            <a:r>
              <a:rPr lang="en-US" altLang="ko-KR" sz="1400" dirty="0" smtClean="0"/>
              <a:t>802.15.8 </a:t>
            </a:r>
            <a:r>
              <a:rPr lang="en-US" altLang="ko-KR" sz="1400" dirty="0"/>
              <a:t>PAC</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[To introduce proposed MAC security for PAC]</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mc:AlternateContent xmlns:mc="http://schemas.openxmlformats.org/markup-compatibility/2006" xmlns:p14="http://schemas.microsoft.com/office/powerpoint/2010/main">
    <mc:Choice Requires="p14">
      <p:transition spd="slow" p14:dur="2000" advTm="7397"/>
    </mc:Choice>
    <mc:Fallback xmlns="">
      <p:transition spd="slow" advTm="739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Modes</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kern="0" baseline="0" dirty="0" smtClean="0">
                <a:latin typeface="+mj-lt"/>
                <a:ea typeface="宋体" pitchFamily="2" charset="-122"/>
              </a:rPr>
              <a:t>Security</a:t>
            </a:r>
            <a:r>
              <a:rPr lang="en-US" altLang="zh-CN" sz="2400" kern="0" dirty="0" smtClean="0">
                <a:latin typeface="+mj-lt"/>
                <a:ea typeface="宋体" pitchFamily="2" charset="-122"/>
              </a:rPr>
              <a:t> mode 3 (link level enforced security)</a:t>
            </a:r>
          </a:p>
          <a:p>
            <a:pPr marL="800100" lvl="1" indent="-342900">
              <a:spcBef>
                <a:spcPct val="20000"/>
              </a:spcBef>
              <a:buFontTx/>
              <a:buChar char="•"/>
              <a:defRPr/>
            </a:pPr>
            <a:r>
              <a:rPr lang="en-US" altLang="zh-CN" sz="2400" kern="0" dirty="0" smtClean="0">
                <a:latin typeface="+mj-lt"/>
                <a:ea typeface="宋体" pitchFamily="2" charset="-122"/>
              </a:rPr>
              <a:t>When a PAC device is in security mode 3, it shall initiate security procedures before the channel is established</a:t>
            </a:r>
          </a:p>
        </p:txBody>
      </p:sp>
      <p:sp>
        <p:nvSpPr>
          <p:cNvPr id="6"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10</a:t>
            </a:fld>
            <a:endParaRPr lang="en-US" altLang="ko-KR"/>
          </a:p>
        </p:txBody>
      </p:sp>
    </p:spTree>
    <p:extLst>
      <p:ext uri="{BB962C8B-B14F-4D97-AF65-F5344CB8AC3E}">
        <p14:creationId xmlns:p14="http://schemas.microsoft.com/office/powerpoint/2010/main" val="827859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Security Parameters</a:t>
            </a:r>
          </a:p>
        </p:txBody>
      </p:sp>
      <p:sp>
        <p:nvSpPr>
          <p:cNvPr id="7" name="Content Placeholder 2"/>
          <p:cNvSpPr txBox="1">
            <a:spLocks/>
          </p:cNvSpPr>
          <p:nvPr/>
        </p:nvSpPr>
        <p:spPr bwMode="auto">
          <a:xfrm>
            <a:off x="178012" y="4005080"/>
            <a:ext cx="8786598" cy="230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000" b="0" i="0" u="none" strike="noStrike" kern="0" cap="none" spc="0" normalizeH="0" baseline="0" noProof="0" dirty="0" smtClean="0">
                <a:ln>
                  <a:noFill/>
                </a:ln>
                <a:solidFill>
                  <a:schemeClr val="tx1"/>
                </a:solidFill>
                <a:effectLst/>
                <a:uLnTx/>
                <a:uFillTx/>
                <a:latin typeface="+mj-lt"/>
                <a:ea typeface="宋体" pitchFamily="2" charset="-122"/>
              </a:rPr>
              <a:t>PAC_ADDR</a:t>
            </a:r>
            <a:r>
              <a:rPr lang="en-US" altLang="zh-CN" sz="2000" kern="0" dirty="0" smtClean="0">
                <a:latin typeface="+mj-lt"/>
                <a:ea typeface="宋体" pitchFamily="2" charset="-122"/>
              </a:rPr>
              <a:t>: PAC device address (unique for each device)</a:t>
            </a:r>
          </a:p>
          <a:p>
            <a:pPr marL="342900" indent="-342900">
              <a:spcBef>
                <a:spcPct val="20000"/>
              </a:spcBef>
              <a:buFontTx/>
              <a:buChar char="•"/>
            </a:pPr>
            <a:r>
              <a:rPr lang="en-US" altLang="zh-CN" sz="2000" kern="0" dirty="0" smtClean="0">
                <a:latin typeface="+mj-lt"/>
                <a:ea typeface="宋体" pitchFamily="2" charset="-122"/>
              </a:rPr>
              <a:t>AUTH_KEY: used for authentication purposes</a:t>
            </a:r>
          </a:p>
          <a:p>
            <a:pPr marL="342900" indent="-342900">
              <a:spcBef>
                <a:spcPct val="20000"/>
              </a:spcBef>
              <a:buFontTx/>
              <a:buChar char="•"/>
            </a:pPr>
            <a:r>
              <a:rPr lang="en-US" altLang="zh-CN" sz="2000" kern="0" dirty="0" smtClean="0">
                <a:latin typeface="+mj-lt"/>
                <a:ea typeface="宋体" pitchFamily="2" charset="-122"/>
              </a:rPr>
              <a:t>ENC_KEY: encryption key (for secure unicast)</a:t>
            </a:r>
          </a:p>
          <a:p>
            <a:pPr marL="342900" indent="-342900">
              <a:spcBef>
                <a:spcPct val="20000"/>
              </a:spcBef>
              <a:buFontTx/>
              <a:buChar char="•"/>
            </a:pPr>
            <a:r>
              <a:rPr lang="en-US" altLang="zh-CN" sz="2000" kern="0" dirty="0" smtClean="0">
                <a:latin typeface="+mj-lt"/>
                <a:ea typeface="宋体" pitchFamily="2" charset="-122"/>
              </a:rPr>
              <a:t>GENC_KEY: group encryption key</a:t>
            </a:r>
          </a:p>
          <a:p>
            <a:pPr marL="342900" indent="-342900">
              <a:spcBef>
                <a:spcPct val="20000"/>
              </a:spcBef>
              <a:buFontTx/>
              <a:buChar char="•"/>
            </a:pPr>
            <a:r>
              <a:rPr lang="en-US" altLang="zh-CN" sz="2000" kern="0" dirty="0" smtClean="0">
                <a:latin typeface="+mj-lt"/>
                <a:ea typeface="宋体" pitchFamily="2" charset="-122"/>
              </a:rPr>
              <a:t>RAND: frequently changing random or pseudo-random number made by the PAC device itself</a:t>
            </a:r>
          </a:p>
          <a:p>
            <a:pPr marL="342900" indent="-342900">
              <a:spcBef>
                <a:spcPct val="20000"/>
              </a:spcBef>
              <a:buFontTx/>
              <a:buChar char="•"/>
            </a:pP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mc:AlternateContent xmlns:mc="http://schemas.openxmlformats.org/markup-compatibility/2006" xmlns:a14="http://schemas.microsoft.com/office/drawing/2010/main">
        <mc:Choice Requires="a14">
          <p:graphicFrame>
            <p:nvGraphicFramePr>
              <p:cNvPr id="2" name="표 1"/>
              <p:cNvGraphicFramePr>
                <a:graphicFrameLocks noGrp="1"/>
              </p:cNvGraphicFramePr>
              <p:nvPr>
                <p:extLst>
                  <p:ext uri="{D42A27DB-BD31-4B8C-83A1-F6EECF244321}">
                    <p14:modId xmlns:p14="http://schemas.microsoft.com/office/powerpoint/2010/main" val="4063965751"/>
                  </p:ext>
                </p:extLst>
              </p:nvPr>
            </p:nvGraphicFramePr>
            <p:xfrm>
              <a:off x="1523311" y="1700760"/>
              <a:ext cx="6096000" cy="2225040"/>
            </p:xfrm>
            <a:graphic>
              <a:graphicData uri="http://schemas.openxmlformats.org/drawingml/2006/table">
                <a:tbl>
                  <a:tblPr firstRow="1" bandRow="1">
                    <a:tableStyleId>{21E4AEA4-8DFA-4A89-87EB-49C32662AFE0}</a:tableStyleId>
                  </a:tblPr>
                  <a:tblGrid>
                    <a:gridCol w="3048000"/>
                    <a:gridCol w="3048000"/>
                  </a:tblGrid>
                  <a:tr h="370840">
                    <a:tc>
                      <a:txBody>
                        <a:bodyPr/>
                        <a:lstStyle/>
                        <a:p>
                          <a:pPr latinLnBrk="1"/>
                          <a:r>
                            <a:rPr lang="en-US" altLang="ko-KR" dirty="0" smtClean="0"/>
                            <a:t>Entity</a:t>
                          </a:r>
                          <a:endParaRPr lang="ko-KR" altLang="en-US" dirty="0"/>
                        </a:p>
                      </a:txBody>
                      <a:tcPr/>
                    </a:tc>
                    <a:tc>
                      <a:txBody>
                        <a:bodyPr/>
                        <a:lstStyle/>
                        <a:p>
                          <a:pPr latinLnBrk="1"/>
                          <a:r>
                            <a:rPr lang="en-US" altLang="ko-KR" dirty="0" smtClean="0"/>
                            <a:t>Size</a:t>
                          </a:r>
                          <a:endParaRPr lang="ko-KR" altLang="en-US" dirty="0"/>
                        </a:p>
                      </a:txBody>
                      <a:tcPr/>
                    </a:tc>
                  </a:tr>
                  <a:tr h="370840">
                    <a:tc>
                      <a:txBody>
                        <a:bodyPr/>
                        <a:lstStyle/>
                        <a:p>
                          <a:pPr latinLnBrk="1"/>
                          <a:r>
                            <a:rPr lang="en-US" altLang="ko-KR" dirty="0" smtClean="0"/>
                            <a:t>PAC_ADDR</a:t>
                          </a:r>
                          <a:endParaRPr lang="ko-KR" altLang="en-US" dirty="0"/>
                        </a:p>
                      </a:txBody>
                      <a:tcPr/>
                    </a:tc>
                    <a:tc>
                      <a:txBody>
                        <a:bodyPr/>
                        <a:lstStyle/>
                        <a:p>
                          <a:pPr latinLnBrk="1"/>
                          <a:r>
                            <a:rPr lang="en-US" altLang="ko-KR" dirty="0" smtClean="0"/>
                            <a:t>xxx bits</a:t>
                          </a:r>
                          <a:endParaRPr lang="ko-KR" altLang="en-US" dirty="0"/>
                        </a:p>
                      </a:txBody>
                      <a:tcPr/>
                    </a:tc>
                  </a:tr>
                  <a:tr h="370840">
                    <a:tc>
                      <a:txBody>
                        <a:bodyPr/>
                        <a:lstStyle/>
                        <a:p>
                          <a:pPr latinLnBrk="1"/>
                          <a:r>
                            <a:rPr lang="en-US" altLang="ko-KR" dirty="0" smtClean="0"/>
                            <a:t>AUTH_KEY</a:t>
                          </a:r>
                          <a:endParaRPr lang="ko-KR" altLang="en-US" dirty="0"/>
                        </a:p>
                      </a:txBody>
                      <a:tcPr/>
                    </a:tc>
                    <a:tc>
                      <a:txBody>
                        <a:bodyPr/>
                        <a:lstStyle/>
                        <a:p>
                          <a:pPr latinLnBrk="1"/>
                          <a14:m>
                            <m:oMath xmlns:m="http://schemas.openxmlformats.org/officeDocument/2006/math">
                              <m:r>
                                <a:rPr lang="en-US" altLang="ko-KR" i="1" smtClean="0">
                                  <a:latin typeface="Cambria Math"/>
                                  <a:ea typeface="Cambria Math"/>
                                </a:rPr>
                                <m:t>≥</m:t>
                              </m:r>
                            </m:oMath>
                          </a14:m>
                          <a:r>
                            <a:rPr lang="en-US" altLang="ko-KR" dirty="0" smtClean="0"/>
                            <a:t>160 bits </a:t>
                          </a:r>
                          <a:endParaRPr lang="ko-KR" altLang="en-US" dirty="0"/>
                        </a:p>
                      </a:txBody>
                      <a:tcPr/>
                    </a:tc>
                  </a:tr>
                  <a:tr h="370840">
                    <a:tc>
                      <a:txBody>
                        <a:bodyPr/>
                        <a:lstStyle/>
                        <a:p>
                          <a:pPr latinLnBrk="1"/>
                          <a:r>
                            <a:rPr lang="en-US" altLang="ko-KR" dirty="0" smtClean="0"/>
                            <a:t>ENC_KEY</a:t>
                          </a:r>
                          <a:endParaRPr lang="ko-KR" altLang="en-US" dirty="0"/>
                        </a:p>
                      </a:txBody>
                      <a:tcPr/>
                    </a:tc>
                    <a:tc>
                      <a:txBody>
                        <a:bodyPr/>
                        <a:lstStyle/>
                        <a:p>
                          <a:pPr latinLnBrk="1"/>
                          <a14:m>
                            <m:oMath xmlns:m="http://schemas.openxmlformats.org/officeDocument/2006/math">
                              <m:r>
                                <a:rPr lang="en-US" altLang="ko-KR" i="1" smtClean="0">
                                  <a:latin typeface="Cambria Math"/>
                                  <a:ea typeface="Cambria Math"/>
                                </a:rPr>
                                <m:t>≥</m:t>
                              </m:r>
                            </m:oMath>
                          </a14:m>
                          <a:r>
                            <a:rPr lang="en-US" altLang="ko-KR" dirty="0" smtClean="0"/>
                            <a:t>128 bits</a:t>
                          </a:r>
                          <a:endParaRPr lang="ko-KR" altLang="en-US" dirty="0"/>
                        </a:p>
                      </a:txBody>
                      <a:tcPr/>
                    </a:tc>
                  </a:tr>
                  <a:tr h="370840">
                    <a:tc>
                      <a:txBody>
                        <a:bodyPr/>
                        <a:lstStyle/>
                        <a:p>
                          <a:pPr latinLnBrk="1"/>
                          <a:r>
                            <a:rPr lang="en-US" altLang="ko-KR" dirty="0" smtClean="0"/>
                            <a:t>GENC_KEY</a:t>
                          </a:r>
                          <a:endParaRPr lang="ko-KR" altLang="en-US" dirty="0"/>
                        </a:p>
                      </a:txBody>
                      <a:tcPr/>
                    </a:tc>
                    <a:tc>
                      <a:txBody>
                        <a:bodyPr/>
                        <a:lstStyle/>
                        <a:p>
                          <a:pPr latinLnBrk="1"/>
                          <a14:m>
                            <m:oMath xmlns:m="http://schemas.openxmlformats.org/officeDocument/2006/math">
                              <m:r>
                                <a:rPr lang="en-US" altLang="ko-KR" i="1" smtClean="0">
                                  <a:latin typeface="Cambria Math"/>
                                  <a:ea typeface="Cambria Math"/>
                                </a:rPr>
                                <m:t>≥</m:t>
                              </m:r>
                            </m:oMath>
                          </a14:m>
                          <a:r>
                            <a:rPr lang="en-US" altLang="ko-KR" dirty="0" smtClean="0"/>
                            <a:t>128 bits</a:t>
                          </a:r>
                          <a:endParaRPr lang="ko-KR" altLang="en-US" dirty="0"/>
                        </a:p>
                      </a:txBody>
                      <a:tcPr/>
                    </a:tc>
                  </a:tr>
                  <a:tr h="370840">
                    <a:tc>
                      <a:txBody>
                        <a:bodyPr/>
                        <a:lstStyle/>
                        <a:p>
                          <a:pPr latinLnBrk="1"/>
                          <a:r>
                            <a:rPr lang="en-US" altLang="ko-KR" dirty="0" smtClean="0"/>
                            <a:t>RAND</a:t>
                          </a:r>
                          <a:endParaRPr lang="ko-KR" altLang="en-US" dirty="0"/>
                        </a:p>
                      </a:txBody>
                      <a:tcPr/>
                    </a:tc>
                    <a:tc>
                      <a:txBody>
                        <a:bodyPr/>
                        <a:lstStyle/>
                        <a:p>
                          <a:pPr latinLnBrk="1"/>
                          <a14:m>
                            <m:oMath xmlns:m="http://schemas.openxmlformats.org/officeDocument/2006/math">
                              <m:r>
                                <a:rPr lang="en-US" altLang="ko-KR" i="1" smtClean="0">
                                  <a:latin typeface="Cambria Math"/>
                                  <a:ea typeface="Cambria Math"/>
                                </a:rPr>
                                <m:t>≥</m:t>
                              </m:r>
                            </m:oMath>
                          </a14:m>
                          <a:r>
                            <a:rPr lang="en-US" altLang="ko-KR" dirty="0" smtClean="0"/>
                            <a:t>128 bits</a:t>
                          </a:r>
                          <a:endParaRPr lang="ko-KR" altLang="en-US" dirty="0"/>
                        </a:p>
                      </a:txBody>
                      <a:tcPr/>
                    </a:tc>
                  </a:tr>
                </a:tbl>
              </a:graphicData>
            </a:graphic>
          </p:graphicFrame>
        </mc:Choice>
        <mc:Fallback xmlns="">
          <p:graphicFrame>
            <p:nvGraphicFramePr>
              <p:cNvPr id="2" name="표 1"/>
              <p:cNvGraphicFramePr>
                <a:graphicFrameLocks noGrp="1"/>
              </p:cNvGraphicFramePr>
              <p:nvPr>
                <p:extLst>
                  <p:ext uri="{D42A27DB-BD31-4B8C-83A1-F6EECF244321}">
                    <p14:modId xmlns:p14="http://schemas.microsoft.com/office/powerpoint/2010/main" xmlns="" xmlns:a14="http://schemas.microsoft.com/office/drawing/2010/main" val="435903370"/>
                  </p:ext>
                </p:extLst>
              </p:nvPr>
            </p:nvGraphicFramePr>
            <p:xfrm>
              <a:off x="1523311" y="1700760"/>
              <a:ext cx="6096000" cy="2225040"/>
            </p:xfrm>
            <a:graphic>
              <a:graphicData uri="http://schemas.openxmlformats.org/drawingml/2006/table">
                <a:tbl>
                  <a:tblPr firstRow="1" bandRow="1">
                    <a:tableStyleId>{21E4AEA4-8DFA-4A89-87EB-49C32662AFE0}</a:tableStyleId>
                  </a:tblPr>
                  <a:tblGrid>
                    <a:gridCol w="3048000"/>
                    <a:gridCol w="3048000"/>
                  </a:tblGrid>
                  <a:tr h="370840">
                    <a:tc>
                      <a:txBody>
                        <a:bodyPr/>
                        <a:lstStyle/>
                        <a:p>
                          <a:pPr latinLnBrk="1"/>
                          <a:r>
                            <a:rPr lang="en-US" altLang="ko-KR" dirty="0" smtClean="0"/>
                            <a:t>Entity</a:t>
                          </a:r>
                          <a:endParaRPr lang="ko-KR" altLang="en-US" dirty="0"/>
                        </a:p>
                      </a:txBody>
                      <a:tcPr/>
                    </a:tc>
                    <a:tc>
                      <a:txBody>
                        <a:bodyPr/>
                        <a:lstStyle/>
                        <a:p>
                          <a:pPr latinLnBrk="1"/>
                          <a:r>
                            <a:rPr lang="en-US" altLang="ko-KR" dirty="0" smtClean="0"/>
                            <a:t>Size</a:t>
                          </a:r>
                          <a:endParaRPr lang="ko-KR" altLang="en-US" dirty="0"/>
                        </a:p>
                      </a:txBody>
                      <a:tcPr/>
                    </a:tc>
                  </a:tr>
                  <a:tr h="370840">
                    <a:tc>
                      <a:txBody>
                        <a:bodyPr/>
                        <a:lstStyle/>
                        <a:p>
                          <a:pPr latinLnBrk="1"/>
                          <a:r>
                            <a:rPr lang="en-US" altLang="ko-KR" dirty="0" smtClean="0"/>
                            <a:t>PAC_ADDR</a:t>
                          </a:r>
                          <a:endParaRPr lang="ko-KR" altLang="en-US" dirty="0"/>
                        </a:p>
                      </a:txBody>
                      <a:tcPr/>
                    </a:tc>
                    <a:tc>
                      <a:txBody>
                        <a:bodyPr/>
                        <a:lstStyle/>
                        <a:p>
                          <a:pPr latinLnBrk="1"/>
                          <a:r>
                            <a:rPr lang="en-US" altLang="ko-KR" dirty="0" smtClean="0"/>
                            <a:t>xxx bits</a:t>
                          </a:r>
                          <a:endParaRPr lang="ko-KR" altLang="en-US" dirty="0"/>
                        </a:p>
                      </a:txBody>
                      <a:tcPr/>
                    </a:tc>
                  </a:tr>
                  <a:tr h="370840">
                    <a:tc>
                      <a:txBody>
                        <a:bodyPr/>
                        <a:lstStyle/>
                        <a:p>
                          <a:pPr latinLnBrk="1"/>
                          <a:r>
                            <a:rPr lang="en-US" altLang="ko-KR" dirty="0" smtClean="0"/>
                            <a:t>AUTH_KEY</a:t>
                          </a:r>
                          <a:endParaRPr lang="ko-KR" altLang="en-US" dirty="0"/>
                        </a:p>
                      </a:txBody>
                      <a:tcPr/>
                    </a:tc>
                    <a:tc>
                      <a:txBody>
                        <a:bodyPr/>
                        <a:lstStyle/>
                        <a:p>
                          <a:endParaRPr lang="ko-KR"/>
                        </a:p>
                      </a:txBody>
                      <a:tcPr>
                        <a:blipFill rotWithShape="1">
                          <a:blip r:embed="rId3"/>
                          <a:stretch>
                            <a:fillRect l="-100200" t="-208197" b="-322951"/>
                          </a:stretch>
                        </a:blipFill>
                      </a:tcPr>
                    </a:tc>
                  </a:tr>
                  <a:tr h="370840">
                    <a:tc>
                      <a:txBody>
                        <a:bodyPr/>
                        <a:lstStyle/>
                        <a:p>
                          <a:pPr latinLnBrk="1"/>
                          <a:r>
                            <a:rPr lang="en-US" altLang="ko-KR" dirty="0" smtClean="0"/>
                            <a:t>ENC_KEY</a:t>
                          </a:r>
                          <a:endParaRPr lang="ko-KR" altLang="en-US" dirty="0"/>
                        </a:p>
                      </a:txBody>
                      <a:tcPr/>
                    </a:tc>
                    <a:tc>
                      <a:txBody>
                        <a:bodyPr/>
                        <a:lstStyle/>
                        <a:p>
                          <a:endParaRPr lang="ko-KR"/>
                        </a:p>
                      </a:txBody>
                      <a:tcPr>
                        <a:blipFill rotWithShape="1">
                          <a:blip r:embed="rId3"/>
                          <a:stretch>
                            <a:fillRect l="-100200" t="-313333" b="-228333"/>
                          </a:stretch>
                        </a:blipFill>
                      </a:tcPr>
                    </a:tc>
                  </a:tr>
                  <a:tr h="370840">
                    <a:tc>
                      <a:txBody>
                        <a:bodyPr/>
                        <a:lstStyle/>
                        <a:p>
                          <a:pPr latinLnBrk="1"/>
                          <a:r>
                            <a:rPr lang="en-US" altLang="ko-KR" dirty="0" smtClean="0"/>
                            <a:t>GENC_KEY</a:t>
                          </a:r>
                          <a:endParaRPr lang="ko-KR" altLang="en-US" dirty="0"/>
                        </a:p>
                      </a:txBody>
                      <a:tcPr/>
                    </a:tc>
                    <a:tc>
                      <a:txBody>
                        <a:bodyPr/>
                        <a:lstStyle/>
                        <a:p>
                          <a:endParaRPr lang="ko-KR"/>
                        </a:p>
                      </a:txBody>
                      <a:tcPr>
                        <a:blipFill rotWithShape="1">
                          <a:blip r:embed="rId3"/>
                          <a:stretch>
                            <a:fillRect l="-100200" t="-406557" b="-124590"/>
                          </a:stretch>
                        </a:blipFill>
                      </a:tcPr>
                    </a:tc>
                  </a:tr>
                  <a:tr h="370840">
                    <a:tc>
                      <a:txBody>
                        <a:bodyPr/>
                        <a:lstStyle/>
                        <a:p>
                          <a:pPr latinLnBrk="1"/>
                          <a:r>
                            <a:rPr lang="en-US" altLang="ko-KR" dirty="0" smtClean="0"/>
                            <a:t>RAND</a:t>
                          </a:r>
                          <a:endParaRPr lang="ko-KR" altLang="en-US" dirty="0"/>
                        </a:p>
                      </a:txBody>
                      <a:tcPr/>
                    </a:tc>
                    <a:tc>
                      <a:txBody>
                        <a:bodyPr/>
                        <a:lstStyle/>
                        <a:p>
                          <a:endParaRPr lang="ko-KR"/>
                        </a:p>
                      </a:txBody>
                      <a:tcPr>
                        <a:blipFill rotWithShape="1">
                          <a:blip r:embed="rId3"/>
                          <a:stretch>
                            <a:fillRect l="-100200" t="-506557" b="-24590"/>
                          </a:stretch>
                        </a:blipFill>
                      </a:tcPr>
                    </a:tc>
                  </a:tr>
                </a:tbl>
              </a:graphicData>
            </a:graphic>
          </p:graphicFrame>
        </mc:Fallback>
      </mc:AlternateContent>
      <p:sp>
        <p:nvSpPr>
          <p:cNvPr id="8"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11</a:t>
            </a:fld>
            <a:endParaRPr lang="en-US" altLang="ko-KR"/>
          </a:p>
        </p:txBody>
      </p:sp>
    </p:spTree>
    <p:extLst>
      <p:ext uri="{BB962C8B-B14F-4D97-AF65-F5344CB8AC3E}">
        <p14:creationId xmlns:p14="http://schemas.microsoft.com/office/powerpoint/2010/main" val="14377519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 Chart for Authentication</a:t>
            </a:r>
            <a:endParaRPr lang="ko-KR" altLang="en-US" dirty="0"/>
          </a:p>
        </p:txBody>
      </p:sp>
      <p:sp>
        <p:nvSpPr>
          <p:cNvPr id="7" name="모서리가 둥근 직사각형 6"/>
          <p:cNvSpPr/>
          <p:nvPr/>
        </p:nvSpPr>
        <p:spPr bwMode="auto">
          <a:xfrm>
            <a:off x="3563860" y="1772770"/>
            <a:ext cx="1512210" cy="36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Authentication start</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8" name="다이아몬드 7"/>
          <p:cNvSpPr/>
          <p:nvPr/>
        </p:nvSpPr>
        <p:spPr bwMode="auto">
          <a:xfrm>
            <a:off x="3347830" y="234885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Already authenticated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9" name="다이아몬드 8"/>
          <p:cNvSpPr/>
          <p:nvPr/>
        </p:nvSpPr>
        <p:spPr bwMode="auto">
          <a:xfrm>
            <a:off x="3347830" y="335699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다이아몬드 9"/>
          <p:cNvSpPr/>
          <p:nvPr/>
        </p:nvSpPr>
        <p:spPr bwMode="auto">
          <a:xfrm>
            <a:off x="3347830" y="436513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Peering allowed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1" name="직사각형 10"/>
          <p:cNvSpPr/>
          <p:nvPr/>
        </p:nvSpPr>
        <p:spPr bwMode="auto">
          <a:xfrm>
            <a:off x="3419840" y="5373270"/>
            <a:ext cx="180025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Peering</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2" name="모서리가 둥근 직사각형 11"/>
          <p:cNvSpPr/>
          <p:nvPr/>
        </p:nvSpPr>
        <p:spPr bwMode="auto">
          <a:xfrm>
            <a:off x="3563860" y="5949350"/>
            <a:ext cx="1512210" cy="36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Authentication OK</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3" name="모서리가 둥근 직사각형 12"/>
          <p:cNvSpPr/>
          <p:nvPr/>
        </p:nvSpPr>
        <p:spPr bwMode="auto">
          <a:xfrm>
            <a:off x="1331550" y="5949350"/>
            <a:ext cx="1512210" cy="36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Authentication fail</a:t>
            </a:r>
            <a:endParaRPr kumimoji="0" lang="ko-KR" altLang="en-US" sz="1200" b="0" i="0" u="none" strike="noStrike" cap="none" normalizeH="0" baseline="0" dirty="0" smtClean="0">
              <a:ln>
                <a:noFill/>
              </a:ln>
              <a:solidFill>
                <a:schemeClr val="tx1"/>
              </a:solidFill>
              <a:effectLst/>
              <a:latin typeface="Times New Roman" pitchFamily="18" charset="0"/>
            </a:endParaRPr>
          </a:p>
        </p:txBody>
      </p:sp>
      <p:cxnSp>
        <p:nvCxnSpPr>
          <p:cNvPr id="15" name="직선 화살표 연결선 14"/>
          <p:cNvCxnSpPr/>
          <p:nvPr/>
        </p:nvCxnSpPr>
        <p:spPr bwMode="auto">
          <a:xfrm>
            <a:off x="4355970" y="2132820"/>
            <a:ext cx="0" cy="21603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 name="직선 화살표 연결선 16"/>
          <p:cNvCxnSpPr>
            <a:endCxn id="9" idx="0"/>
          </p:cNvCxnSpPr>
          <p:nvPr/>
        </p:nvCxnSpPr>
        <p:spPr bwMode="auto">
          <a:xfrm>
            <a:off x="4355970" y="3068950"/>
            <a:ext cx="0" cy="288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직선 화살표 연결선 18"/>
          <p:cNvCxnSpPr>
            <a:endCxn id="10" idx="0"/>
          </p:cNvCxnSpPr>
          <p:nvPr/>
        </p:nvCxnSpPr>
        <p:spPr bwMode="auto">
          <a:xfrm flipH="1">
            <a:off x="4355970" y="4077090"/>
            <a:ext cx="2273" cy="288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0" name="직선 화살표 연결선 19"/>
          <p:cNvCxnSpPr/>
          <p:nvPr/>
        </p:nvCxnSpPr>
        <p:spPr bwMode="auto">
          <a:xfrm>
            <a:off x="4355970" y="5085230"/>
            <a:ext cx="0" cy="288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직선 화살표 연결선 23"/>
          <p:cNvCxnSpPr/>
          <p:nvPr/>
        </p:nvCxnSpPr>
        <p:spPr bwMode="auto">
          <a:xfrm>
            <a:off x="4358243" y="5733320"/>
            <a:ext cx="0" cy="21603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5" name="TextBox 24"/>
          <p:cNvSpPr txBox="1"/>
          <p:nvPr/>
        </p:nvSpPr>
        <p:spPr>
          <a:xfrm>
            <a:off x="3779890" y="3430759"/>
            <a:ext cx="1152160" cy="646331"/>
          </a:xfrm>
          <a:prstGeom prst="rect">
            <a:avLst/>
          </a:prstGeom>
          <a:noFill/>
        </p:spPr>
        <p:txBody>
          <a:bodyPr wrap="square" rtlCol="0">
            <a:spAutoFit/>
          </a:bodyPr>
          <a:lstStyle/>
          <a:p>
            <a:pPr algn="ctr"/>
            <a:r>
              <a:rPr lang="en-US" altLang="ko-KR" sz="1200" dirty="0">
                <a:latin typeface="+mj-lt"/>
              </a:rPr>
              <a:t>Link </a:t>
            </a:r>
            <a:r>
              <a:rPr lang="en-US" altLang="ko-KR" sz="1200" dirty="0" smtClean="0">
                <a:latin typeface="+mj-lt"/>
              </a:rPr>
              <a:t>key (</a:t>
            </a:r>
            <a:r>
              <a:rPr lang="en-US" altLang="ko-KR" sz="1200" dirty="0">
                <a:latin typeface="+mj-lt"/>
              </a:rPr>
              <a:t>AUTH_KEY) </a:t>
            </a:r>
            <a:r>
              <a:rPr lang="en-US" altLang="ko-KR" sz="1200" dirty="0" smtClean="0">
                <a:latin typeface="+mj-lt"/>
              </a:rPr>
              <a:t>available</a:t>
            </a:r>
            <a:endParaRPr lang="ko-KR" altLang="en-US" sz="1200" dirty="0">
              <a:latin typeface="+mj-lt"/>
            </a:endParaRPr>
          </a:p>
        </p:txBody>
      </p:sp>
      <p:sp>
        <p:nvSpPr>
          <p:cNvPr id="26" name="TextBox 25"/>
          <p:cNvSpPr txBox="1"/>
          <p:nvPr/>
        </p:nvSpPr>
        <p:spPr>
          <a:xfrm>
            <a:off x="4499990" y="3087201"/>
            <a:ext cx="338554" cy="276999"/>
          </a:xfrm>
          <a:prstGeom prst="rect">
            <a:avLst/>
          </a:prstGeom>
          <a:noFill/>
        </p:spPr>
        <p:txBody>
          <a:bodyPr wrap="none" rtlCol="0">
            <a:spAutoFit/>
          </a:bodyPr>
          <a:lstStyle/>
          <a:p>
            <a:r>
              <a:rPr lang="en-US" altLang="ko-KR" dirty="0" smtClean="0"/>
              <a:t>no</a:t>
            </a:r>
            <a:endParaRPr lang="ko-KR" altLang="en-US" dirty="0"/>
          </a:p>
        </p:txBody>
      </p:sp>
      <p:sp>
        <p:nvSpPr>
          <p:cNvPr id="27" name="TextBox 26"/>
          <p:cNvSpPr txBox="1"/>
          <p:nvPr/>
        </p:nvSpPr>
        <p:spPr>
          <a:xfrm>
            <a:off x="4499990" y="4077090"/>
            <a:ext cx="338554" cy="276999"/>
          </a:xfrm>
          <a:prstGeom prst="rect">
            <a:avLst/>
          </a:prstGeom>
          <a:noFill/>
        </p:spPr>
        <p:txBody>
          <a:bodyPr wrap="none" rtlCol="0">
            <a:spAutoFit/>
          </a:bodyPr>
          <a:lstStyle/>
          <a:p>
            <a:r>
              <a:rPr lang="en-US" altLang="ko-KR" dirty="0" smtClean="0"/>
              <a:t>no</a:t>
            </a:r>
            <a:endParaRPr lang="ko-KR" altLang="en-US" dirty="0"/>
          </a:p>
        </p:txBody>
      </p:sp>
      <p:sp>
        <p:nvSpPr>
          <p:cNvPr id="28" name="TextBox 27"/>
          <p:cNvSpPr txBox="1"/>
          <p:nvPr/>
        </p:nvSpPr>
        <p:spPr>
          <a:xfrm>
            <a:off x="2915770" y="4376171"/>
            <a:ext cx="338554" cy="276999"/>
          </a:xfrm>
          <a:prstGeom prst="rect">
            <a:avLst/>
          </a:prstGeom>
          <a:noFill/>
        </p:spPr>
        <p:txBody>
          <a:bodyPr wrap="none" rtlCol="0">
            <a:spAutoFit/>
          </a:bodyPr>
          <a:lstStyle/>
          <a:p>
            <a:r>
              <a:rPr lang="en-US" altLang="ko-KR" dirty="0" smtClean="0"/>
              <a:t>no</a:t>
            </a:r>
            <a:endParaRPr lang="ko-KR" altLang="en-US" dirty="0"/>
          </a:p>
        </p:txBody>
      </p:sp>
      <p:cxnSp>
        <p:nvCxnSpPr>
          <p:cNvPr id="30" name="꺾인 연결선 29"/>
          <p:cNvCxnSpPr>
            <a:stCxn id="10" idx="1"/>
            <a:endCxn id="13" idx="0"/>
          </p:cNvCxnSpPr>
          <p:nvPr/>
        </p:nvCxnSpPr>
        <p:spPr bwMode="auto">
          <a:xfrm rot="10800000" flipV="1">
            <a:off x="2087656" y="4725180"/>
            <a:ext cx="1260175" cy="1224170"/>
          </a:xfrm>
          <a:prstGeom prst="bentConnector2">
            <a:avLst/>
          </a:prstGeom>
          <a:solidFill>
            <a:schemeClr val="accent1"/>
          </a:solidFill>
          <a:ln w="12700" cap="flat" cmpd="sng" algn="ctr">
            <a:solidFill>
              <a:schemeClr val="tx1"/>
            </a:solidFill>
            <a:prstDash val="solid"/>
            <a:round/>
            <a:headEnd type="none" w="sm" len="sm"/>
            <a:tailEnd type="arrow"/>
          </a:ln>
          <a:effectLst/>
        </p:spPr>
      </p:cxnSp>
      <p:cxnSp>
        <p:nvCxnSpPr>
          <p:cNvPr id="32" name="직선 연결선 31"/>
          <p:cNvCxnSpPr>
            <a:stCxn id="11" idx="1"/>
          </p:cNvCxnSpPr>
          <p:nvPr/>
        </p:nvCxnSpPr>
        <p:spPr bwMode="auto">
          <a:xfrm flipH="1">
            <a:off x="2087655" y="5553295"/>
            <a:ext cx="133218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TextBox 32"/>
          <p:cNvSpPr txBox="1"/>
          <p:nvPr/>
        </p:nvSpPr>
        <p:spPr>
          <a:xfrm>
            <a:off x="2884366" y="5240291"/>
            <a:ext cx="391454" cy="276999"/>
          </a:xfrm>
          <a:prstGeom prst="rect">
            <a:avLst/>
          </a:prstGeom>
          <a:noFill/>
        </p:spPr>
        <p:txBody>
          <a:bodyPr wrap="none" rtlCol="0">
            <a:spAutoFit/>
          </a:bodyPr>
          <a:lstStyle/>
          <a:p>
            <a:r>
              <a:rPr lang="en-US" altLang="ko-KR" dirty="0" smtClean="0"/>
              <a:t>fail</a:t>
            </a:r>
            <a:endParaRPr lang="ko-KR" altLang="en-US" dirty="0"/>
          </a:p>
        </p:txBody>
      </p:sp>
      <p:cxnSp>
        <p:nvCxnSpPr>
          <p:cNvPr id="39" name="꺾인 연결선 38"/>
          <p:cNvCxnSpPr>
            <a:stCxn id="8" idx="3"/>
          </p:cNvCxnSpPr>
          <p:nvPr/>
        </p:nvCxnSpPr>
        <p:spPr bwMode="auto">
          <a:xfrm flipH="1">
            <a:off x="4358243" y="2708900"/>
            <a:ext cx="1005867" cy="3132435"/>
          </a:xfrm>
          <a:prstGeom prst="bentConnector4">
            <a:avLst>
              <a:gd name="adj1" fmla="val -108720"/>
              <a:gd name="adj2" fmla="val 99929"/>
            </a:avLst>
          </a:prstGeom>
          <a:solidFill>
            <a:schemeClr val="accent1"/>
          </a:solidFill>
          <a:ln w="12700" cap="flat" cmpd="sng" algn="ctr">
            <a:solidFill>
              <a:schemeClr val="tx1"/>
            </a:solidFill>
            <a:prstDash val="solid"/>
            <a:round/>
            <a:headEnd type="none" w="sm" len="sm"/>
            <a:tailEnd type="arrow"/>
          </a:ln>
          <a:effectLst/>
        </p:spPr>
      </p:cxnSp>
      <p:sp>
        <p:nvSpPr>
          <p:cNvPr id="45" name="TextBox 44"/>
          <p:cNvSpPr txBox="1"/>
          <p:nvPr/>
        </p:nvSpPr>
        <p:spPr>
          <a:xfrm>
            <a:off x="5508130" y="2359891"/>
            <a:ext cx="389850" cy="276999"/>
          </a:xfrm>
          <a:prstGeom prst="rect">
            <a:avLst/>
          </a:prstGeom>
          <a:noFill/>
        </p:spPr>
        <p:txBody>
          <a:bodyPr wrap="none" rtlCol="0">
            <a:spAutoFit/>
          </a:bodyPr>
          <a:lstStyle/>
          <a:p>
            <a:r>
              <a:rPr lang="en-US" altLang="ko-KR" dirty="0" smtClean="0"/>
              <a:t>yes</a:t>
            </a:r>
            <a:endParaRPr lang="ko-KR" altLang="en-US" dirty="0"/>
          </a:p>
        </p:txBody>
      </p:sp>
      <p:sp>
        <p:nvSpPr>
          <p:cNvPr id="46" name="TextBox 45"/>
          <p:cNvSpPr txBox="1"/>
          <p:nvPr/>
        </p:nvSpPr>
        <p:spPr>
          <a:xfrm>
            <a:off x="4474342" y="5060266"/>
            <a:ext cx="389850" cy="276999"/>
          </a:xfrm>
          <a:prstGeom prst="rect">
            <a:avLst/>
          </a:prstGeom>
          <a:noFill/>
        </p:spPr>
        <p:txBody>
          <a:bodyPr wrap="none" rtlCol="0">
            <a:spAutoFit/>
          </a:bodyPr>
          <a:lstStyle/>
          <a:p>
            <a:r>
              <a:rPr lang="en-US" altLang="ko-KR" dirty="0" smtClean="0"/>
              <a:t>yes</a:t>
            </a:r>
            <a:endParaRPr lang="ko-KR" altLang="en-US" dirty="0"/>
          </a:p>
        </p:txBody>
      </p:sp>
      <p:sp>
        <p:nvSpPr>
          <p:cNvPr id="47" name="TextBox 46"/>
          <p:cNvSpPr txBox="1"/>
          <p:nvPr/>
        </p:nvSpPr>
        <p:spPr>
          <a:xfrm>
            <a:off x="4017416" y="5672351"/>
            <a:ext cx="338554" cy="276999"/>
          </a:xfrm>
          <a:prstGeom prst="rect">
            <a:avLst/>
          </a:prstGeom>
          <a:noFill/>
        </p:spPr>
        <p:txBody>
          <a:bodyPr wrap="none" rtlCol="0">
            <a:spAutoFit/>
          </a:bodyPr>
          <a:lstStyle/>
          <a:p>
            <a:r>
              <a:rPr lang="en-US" altLang="ko-KR" dirty="0" smtClean="0"/>
              <a:t>ok</a:t>
            </a:r>
            <a:endParaRPr lang="ko-KR" altLang="en-US" dirty="0"/>
          </a:p>
        </p:txBody>
      </p:sp>
      <p:cxnSp>
        <p:nvCxnSpPr>
          <p:cNvPr id="49" name="직선 연결선 48"/>
          <p:cNvCxnSpPr>
            <a:stCxn id="9" idx="3"/>
          </p:cNvCxnSpPr>
          <p:nvPr/>
        </p:nvCxnSpPr>
        <p:spPr bwMode="auto">
          <a:xfrm>
            <a:off x="5364110" y="3717040"/>
            <a:ext cx="108015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5508130" y="3440041"/>
            <a:ext cx="389850" cy="276999"/>
          </a:xfrm>
          <a:prstGeom prst="rect">
            <a:avLst/>
          </a:prstGeom>
          <a:noFill/>
        </p:spPr>
        <p:txBody>
          <a:bodyPr wrap="none" rtlCol="0">
            <a:spAutoFit/>
          </a:bodyPr>
          <a:lstStyle/>
          <a:p>
            <a:r>
              <a:rPr lang="en-US" altLang="ko-KR" dirty="0" smtClean="0"/>
              <a:t>yes</a:t>
            </a:r>
            <a:endParaRPr lang="ko-KR" altLang="en-US" dirty="0"/>
          </a:p>
        </p:txBody>
      </p:sp>
      <p:sp>
        <p:nvSpPr>
          <p:cNvPr id="31"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12</a:t>
            </a:fld>
            <a:endParaRPr lang="en-US" altLang="ko-KR"/>
          </a:p>
        </p:txBody>
      </p:sp>
    </p:spTree>
    <p:extLst>
      <p:ext uri="{BB962C8B-B14F-4D97-AF65-F5344CB8AC3E}">
        <p14:creationId xmlns:p14="http://schemas.microsoft.com/office/powerpoint/2010/main" val="2341814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 Chart for Authorization</a:t>
            </a:r>
            <a:endParaRPr lang="ko-KR" altLang="en-US" dirty="0"/>
          </a:p>
        </p:txBody>
      </p:sp>
      <p:sp>
        <p:nvSpPr>
          <p:cNvPr id="7" name="모서리가 둥근 직사각형 6"/>
          <p:cNvSpPr/>
          <p:nvPr/>
        </p:nvSpPr>
        <p:spPr bwMode="auto">
          <a:xfrm>
            <a:off x="3203810" y="1772770"/>
            <a:ext cx="1512210" cy="36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Authorization start</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8" name="다이아몬드 7"/>
          <p:cNvSpPr/>
          <p:nvPr/>
        </p:nvSpPr>
        <p:spPr bwMode="auto">
          <a:xfrm>
            <a:off x="2987780" y="234885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Trusted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9" name="다이아몬드 8"/>
          <p:cNvSpPr/>
          <p:nvPr/>
        </p:nvSpPr>
        <p:spPr bwMode="auto">
          <a:xfrm>
            <a:off x="2987780" y="335699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다이아몬드 9"/>
          <p:cNvSpPr/>
          <p:nvPr/>
        </p:nvSpPr>
        <p:spPr bwMode="auto">
          <a:xfrm>
            <a:off x="5632323" y="336420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1" name="직사각형 10"/>
          <p:cNvSpPr/>
          <p:nvPr/>
        </p:nvSpPr>
        <p:spPr bwMode="auto">
          <a:xfrm>
            <a:off x="6012200" y="4581160"/>
            <a:ext cx="126638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Create trust</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2" name="모서리가 둥근 직사각형 11"/>
          <p:cNvSpPr/>
          <p:nvPr/>
        </p:nvSpPr>
        <p:spPr bwMode="auto">
          <a:xfrm>
            <a:off x="3203810" y="5733320"/>
            <a:ext cx="1512210" cy="36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Authorization OK</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3" name="모서리가 둥근 직사각형 12"/>
          <p:cNvSpPr/>
          <p:nvPr/>
        </p:nvSpPr>
        <p:spPr bwMode="auto">
          <a:xfrm>
            <a:off x="1331550" y="5733320"/>
            <a:ext cx="1512210" cy="36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Authorization fail</a:t>
            </a:r>
            <a:endParaRPr kumimoji="0" lang="ko-KR" altLang="en-US" sz="1200" b="0" i="0" u="none" strike="noStrike" cap="none" normalizeH="0" baseline="0" dirty="0" smtClean="0">
              <a:ln>
                <a:noFill/>
              </a:ln>
              <a:solidFill>
                <a:schemeClr val="tx1"/>
              </a:solidFill>
              <a:effectLst/>
              <a:latin typeface="Times New Roman" pitchFamily="18" charset="0"/>
            </a:endParaRPr>
          </a:p>
        </p:txBody>
      </p:sp>
      <p:cxnSp>
        <p:nvCxnSpPr>
          <p:cNvPr id="15" name="직선 화살표 연결선 14"/>
          <p:cNvCxnSpPr/>
          <p:nvPr/>
        </p:nvCxnSpPr>
        <p:spPr bwMode="auto">
          <a:xfrm>
            <a:off x="3995920" y="2132820"/>
            <a:ext cx="0" cy="21603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 name="직선 화살표 연결선 16"/>
          <p:cNvCxnSpPr>
            <a:endCxn id="9" idx="0"/>
          </p:cNvCxnSpPr>
          <p:nvPr/>
        </p:nvCxnSpPr>
        <p:spPr bwMode="auto">
          <a:xfrm>
            <a:off x="3995920" y="3068950"/>
            <a:ext cx="0" cy="288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직선 화살표 연결선 18"/>
          <p:cNvCxnSpPr/>
          <p:nvPr/>
        </p:nvCxnSpPr>
        <p:spPr bwMode="auto">
          <a:xfrm flipH="1">
            <a:off x="3996686" y="4088131"/>
            <a:ext cx="2273" cy="288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직선 화살표 연결선 23"/>
          <p:cNvCxnSpPr/>
          <p:nvPr/>
        </p:nvCxnSpPr>
        <p:spPr bwMode="auto">
          <a:xfrm>
            <a:off x="3998959" y="5085230"/>
            <a:ext cx="0" cy="64809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5" name="TextBox 24"/>
          <p:cNvSpPr txBox="1"/>
          <p:nvPr/>
        </p:nvSpPr>
        <p:spPr>
          <a:xfrm>
            <a:off x="3419840" y="3430759"/>
            <a:ext cx="1152160" cy="646331"/>
          </a:xfrm>
          <a:prstGeom prst="rect">
            <a:avLst/>
          </a:prstGeom>
          <a:noFill/>
        </p:spPr>
        <p:txBody>
          <a:bodyPr wrap="square" rtlCol="0">
            <a:spAutoFit/>
          </a:bodyPr>
          <a:lstStyle/>
          <a:p>
            <a:pPr algn="ctr"/>
            <a:r>
              <a:rPr lang="en-US" altLang="ko-KR" sz="1200" dirty="0">
                <a:latin typeface="+mj-lt"/>
              </a:rPr>
              <a:t>Link </a:t>
            </a:r>
            <a:r>
              <a:rPr lang="en-US" altLang="ko-KR" sz="1200" dirty="0" smtClean="0">
                <a:latin typeface="+mj-lt"/>
              </a:rPr>
              <a:t>key (</a:t>
            </a:r>
            <a:r>
              <a:rPr lang="en-US" altLang="ko-KR" sz="1200" dirty="0">
                <a:latin typeface="+mj-lt"/>
              </a:rPr>
              <a:t>AUTH_KEY) </a:t>
            </a:r>
            <a:r>
              <a:rPr lang="en-US" altLang="ko-KR" sz="1200" dirty="0" smtClean="0">
                <a:latin typeface="+mj-lt"/>
              </a:rPr>
              <a:t>available</a:t>
            </a:r>
            <a:endParaRPr lang="ko-KR" altLang="en-US" sz="1200" dirty="0">
              <a:latin typeface="+mj-lt"/>
            </a:endParaRPr>
          </a:p>
        </p:txBody>
      </p:sp>
      <p:sp>
        <p:nvSpPr>
          <p:cNvPr id="26" name="TextBox 25"/>
          <p:cNvSpPr txBox="1"/>
          <p:nvPr/>
        </p:nvSpPr>
        <p:spPr>
          <a:xfrm>
            <a:off x="4139940" y="3087201"/>
            <a:ext cx="338554" cy="276999"/>
          </a:xfrm>
          <a:prstGeom prst="rect">
            <a:avLst/>
          </a:prstGeom>
          <a:noFill/>
        </p:spPr>
        <p:txBody>
          <a:bodyPr wrap="none" rtlCol="0">
            <a:spAutoFit/>
          </a:bodyPr>
          <a:lstStyle/>
          <a:p>
            <a:r>
              <a:rPr lang="en-US" altLang="ko-KR" dirty="0" smtClean="0"/>
              <a:t>no</a:t>
            </a:r>
            <a:endParaRPr lang="ko-KR" altLang="en-US" dirty="0"/>
          </a:p>
        </p:txBody>
      </p:sp>
      <p:sp>
        <p:nvSpPr>
          <p:cNvPr id="27" name="TextBox 26"/>
          <p:cNvSpPr txBox="1"/>
          <p:nvPr/>
        </p:nvSpPr>
        <p:spPr>
          <a:xfrm>
            <a:off x="4139940" y="4077090"/>
            <a:ext cx="338554" cy="276999"/>
          </a:xfrm>
          <a:prstGeom prst="rect">
            <a:avLst/>
          </a:prstGeom>
          <a:noFill/>
        </p:spPr>
        <p:txBody>
          <a:bodyPr wrap="none" rtlCol="0">
            <a:spAutoFit/>
          </a:bodyPr>
          <a:lstStyle/>
          <a:p>
            <a:r>
              <a:rPr lang="en-US" altLang="ko-KR" dirty="0" smtClean="0"/>
              <a:t>no</a:t>
            </a:r>
            <a:endParaRPr lang="ko-KR" altLang="en-US" dirty="0"/>
          </a:p>
        </p:txBody>
      </p:sp>
      <p:sp>
        <p:nvSpPr>
          <p:cNvPr id="28" name="TextBox 27"/>
          <p:cNvSpPr txBox="1"/>
          <p:nvPr/>
        </p:nvSpPr>
        <p:spPr>
          <a:xfrm>
            <a:off x="7648603" y="3421025"/>
            <a:ext cx="338554" cy="276999"/>
          </a:xfrm>
          <a:prstGeom prst="rect">
            <a:avLst/>
          </a:prstGeom>
          <a:noFill/>
        </p:spPr>
        <p:txBody>
          <a:bodyPr wrap="none" rtlCol="0">
            <a:spAutoFit/>
          </a:bodyPr>
          <a:lstStyle/>
          <a:p>
            <a:r>
              <a:rPr lang="en-US" altLang="ko-KR" dirty="0" smtClean="0"/>
              <a:t>no</a:t>
            </a:r>
            <a:endParaRPr lang="ko-KR" altLang="en-US" dirty="0"/>
          </a:p>
        </p:txBody>
      </p:sp>
      <p:sp>
        <p:nvSpPr>
          <p:cNvPr id="33" name="TextBox 32"/>
          <p:cNvSpPr txBox="1"/>
          <p:nvPr/>
        </p:nvSpPr>
        <p:spPr>
          <a:xfrm>
            <a:off x="2537718" y="4419137"/>
            <a:ext cx="391454" cy="276999"/>
          </a:xfrm>
          <a:prstGeom prst="rect">
            <a:avLst/>
          </a:prstGeom>
          <a:noFill/>
        </p:spPr>
        <p:txBody>
          <a:bodyPr wrap="none" rtlCol="0">
            <a:spAutoFit/>
          </a:bodyPr>
          <a:lstStyle/>
          <a:p>
            <a:r>
              <a:rPr lang="en-US" altLang="ko-KR" dirty="0" smtClean="0"/>
              <a:t>fail</a:t>
            </a:r>
            <a:endParaRPr lang="ko-KR" altLang="en-US" dirty="0"/>
          </a:p>
        </p:txBody>
      </p:sp>
      <p:cxnSp>
        <p:nvCxnSpPr>
          <p:cNvPr id="39" name="꺾인 연결선 38"/>
          <p:cNvCxnSpPr>
            <a:stCxn id="8" idx="3"/>
            <a:endCxn id="12" idx="3"/>
          </p:cNvCxnSpPr>
          <p:nvPr/>
        </p:nvCxnSpPr>
        <p:spPr bwMode="auto">
          <a:xfrm flipH="1">
            <a:off x="4716020" y="2708900"/>
            <a:ext cx="288040" cy="3204445"/>
          </a:xfrm>
          <a:prstGeom prst="bentConnector3">
            <a:avLst>
              <a:gd name="adj1" fmla="val -1106090"/>
            </a:avLst>
          </a:prstGeom>
          <a:solidFill>
            <a:schemeClr val="accent1"/>
          </a:solidFill>
          <a:ln w="12700" cap="flat" cmpd="sng" algn="ctr">
            <a:solidFill>
              <a:schemeClr val="tx1"/>
            </a:solidFill>
            <a:prstDash val="solid"/>
            <a:round/>
            <a:headEnd type="none" w="sm" len="sm"/>
            <a:tailEnd type="arrow"/>
          </a:ln>
          <a:effectLst/>
        </p:spPr>
      </p:cxnSp>
      <p:sp>
        <p:nvSpPr>
          <p:cNvPr id="45" name="TextBox 44"/>
          <p:cNvSpPr txBox="1"/>
          <p:nvPr/>
        </p:nvSpPr>
        <p:spPr>
          <a:xfrm>
            <a:off x="5508130" y="2359891"/>
            <a:ext cx="389850" cy="276999"/>
          </a:xfrm>
          <a:prstGeom prst="rect">
            <a:avLst/>
          </a:prstGeom>
          <a:noFill/>
        </p:spPr>
        <p:txBody>
          <a:bodyPr wrap="none" rtlCol="0">
            <a:spAutoFit/>
          </a:bodyPr>
          <a:lstStyle/>
          <a:p>
            <a:r>
              <a:rPr lang="en-US" altLang="ko-KR" dirty="0" smtClean="0"/>
              <a:t>yes</a:t>
            </a:r>
            <a:endParaRPr lang="ko-KR" altLang="en-US" dirty="0"/>
          </a:p>
        </p:txBody>
      </p:sp>
      <p:sp>
        <p:nvSpPr>
          <p:cNvPr id="46" name="TextBox 45"/>
          <p:cNvSpPr txBox="1"/>
          <p:nvPr/>
        </p:nvSpPr>
        <p:spPr>
          <a:xfrm>
            <a:off x="4114292" y="5132276"/>
            <a:ext cx="389850" cy="276999"/>
          </a:xfrm>
          <a:prstGeom prst="rect">
            <a:avLst/>
          </a:prstGeom>
          <a:noFill/>
        </p:spPr>
        <p:txBody>
          <a:bodyPr wrap="none" rtlCol="0">
            <a:spAutoFit/>
          </a:bodyPr>
          <a:lstStyle/>
          <a:p>
            <a:r>
              <a:rPr lang="en-US" altLang="ko-KR" dirty="0" smtClean="0"/>
              <a:t>yes</a:t>
            </a:r>
            <a:endParaRPr lang="ko-KR" altLang="en-US" dirty="0"/>
          </a:p>
        </p:txBody>
      </p:sp>
      <p:sp>
        <p:nvSpPr>
          <p:cNvPr id="50" name="TextBox 49"/>
          <p:cNvSpPr txBox="1"/>
          <p:nvPr/>
        </p:nvSpPr>
        <p:spPr>
          <a:xfrm>
            <a:off x="5081040" y="3427384"/>
            <a:ext cx="389850" cy="276999"/>
          </a:xfrm>
          <a:prstGeom prst="rect">
            <a:avLst/>
          </a:prstGeom>
          <a:noFill/>
        </p:spPr>
        <p:txBody>
          <a:bodyPr wrap="none" rtlCol="0">
            <a:spAutoFit/>
          </a:bodyPr>
          <a:lstStyle/>
          <a:p>
            <a:r>
              <a:rPr lang="en-US" altLang="ko-KR" dirty="0" smtClean="0"/>
              <a:t>yes</a:t>
            </a:r>
            <a:endParaRPr lang="ko-KR" altLang="en-US" dirty="0"/>
          </a:p>
        </p:txBody>
      </p:sp>
      <p:sp>
        <p:nvSpPr>
          <p:cNvPr id="31" name="TextBox 30"/>
          <p:cNvSpPr txBox="1"/>
          <p:nvPr/>
        </p:nvSpPr>
        <p:spPr>
          <a:xfrm>
            <a:off x="6066656" y="3493417"/>
            <a:ext cx="1152160" cy="461665"/>
          </a:xfrm>
          <a:prstGeom prst="rect">
            <a:avLst/>
          </a:prstGeom>
          <a:noFill/>
        </p:spPr>
        <p:txBody>
          <a:bodyPr wrap="square" rtlCol="0">
            <a:spAutoFit/>
          </a:bodyPr>
          <a:lstStyle/>
          <a:p>
            <a:pPr algn="ctr"/>
            <a:r>
              <a:rPr lang="en-US" altLang="ko-KR" sz="1200" dirty="0">
                <a:latin typeface="+mj-lt"/>
              </a:rPr>
              <a:t>Creation of trust allowed?</a:t>
            </a:r>
            <a:endParaRPr lang="ko-KR" altLang="en-US" sz="1200" dirty="0">
              <a:latin typeface="+mj-lt"/>
            </a:endParaRPr>
          </a:p>
        </p:txBody>
      </p:sp>
      <p:cxnSp>
        <p:nvCxnSpPr>
          <p:cNvPr id="16" name="직선 화살표 연결선 15"/>
          <p:cNvCxnSpPr>
            <a:stCxn id="10" idx="3"/>
          </p:cNvCxnSpPr>
          <p:nvPr/>
        </p:nvCxnSpPr>
        <p:spPr bwMode="auto">
          <a:xfrm>
            <a:off x="7648603" y="3724250"/>
            <a:ext cx="53387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2" name="직선 화살표 연결선 41"/>
          <p:cNvCxnSpPr>
            <a:endCxn id="10" idx="1"/>
          </p:cNvCxnSpPr>
          <p:nvPr/>
        </p:nvCxnSpPr>
        <p:spPr bwMode="auto">
          <a:xfrm>
            <a:off x="5004060" y="3717040"/>
            <a:ext cx="628263" cy="72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4" name="직선 화살표 연결선 43"/>
          <p:cNvCxnSpPr>
            <a:endCxn id="11" idx="0"/>
          </p:cNvCxnSpPr>
          <p:nvPr/>
        </p:nvCxnSpPr>
        <p:spPr bwMode="auto">
          <a:xfrm>
            <a:off x="6640428" y="4088131"/>
            <a:ext cx="4962" cy="49302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8" name="TextBox 47"/>
          <p:cNvSpPr txBox="1"/>
          <p:nvPr/>
        </p:nvSpPr>
        <p:spPr>
          <a:xfrm>
            <a:off x="6774510" y="4077089"/>
            <a:ext cx="389850" cy="276999"/>
          </a:xfrm>
          <a:prstGeom prst="rect">
            <a:avLst/>
          </a:prstGeom>
          <a:noFill/>
        </p:spPr>
        <p:txBody>
          <a:bodyPr wrap="none" rtlCol="0">
            <a:spAutoFit/>
          </a:bodyPr>
          <a:lstStyle/>
          <a:p>
            <a:r>
              <a:rPr lang="en-US" altLang="ko-KR" dirty="0" smtClean="0"/>
              <a:t>yes</a:t>
            </a:r>
            <a:endParaRPr lang="ko-KR" altLang="en-US" dirty="0"/>
          </a:p>
        </p:txBody>
      </p:sp>
      <p:cxnSp>
        <p:nvCxnSpPr>
          <p:cNvPr id="51" name="직선 화살표 연결선 50"/>
          <p:cNvCxnSpPr>
            <a:stCxn id="11" idx="2"/>
          </p:cNvCxnSpPr>
          <p:nvPr/>
        </p:nvCxnSpPr>
        <p:spPr bwMode="auto">
          <a:xfrm>
            <a:off x="6645390" y="4941210"/>
            <a:ext cx="0" cy="972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2" name="다이아몬드 51"/>
          <p:cNvSpPr/>
          <p:nvPr/>
        </p:nvSpPr>
        <p:spPr bwMode="auto">
          <a:xfrm>
            <a:off x="2987780" y="436513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3422113" y="4494347"/>
            <a:ext cx="1152160" cy="461665"/>
          </a:xfrm>
          <a:prstGeom prst="rect">
            <a:avLst/>
          </a:prstGeom>
          <a:noFill/>
        </p:spPr>
        <p:txBody>
          <a:bodyPr wrap="square" rtlCol="0">
            <a:spAutoFit/>
          </a:bodyPr>
          <a:lstStyle/>
          <a:p>
            <a:pPr algn="ctr"/>
            <a:r>
              <a:rPr lang="en-US" altLang="ko-KR" sz="1200" dirty="0" smtClean="0">
                <a:latin typeface="+mj-lt"/>
              </a:rPr>
              <a:t>Authentication succeed?</a:t>
            </a:r>
            <a:endParaRPr lang="ko-KR" altLang="en-US" sz="1200" dirty="0">
              <a:latin typeface="+mj-lt"/>
            </a:endParaRPr>
          </a:p>
        </p:txBody>
      </p:sp>
      <p:cxnSp>
        <p:nvCxnSpPr>
          <p:cNvPr id="57" name="꺾인 연결선 56"/>
          <p:cNvCxnSpPr>
            <a:stCxn id="52" idx="1"/>
            <a:endCxn id="13" idx="0"/>
          </p:cNvCxnSpPr>
          <p:nvPr/>
        </p:nvCxnSpPr>
        <p:spPr bwMode="auto">
          <a:xfrm rot="10800000" flipV="1">
            <a:off x="2087656" y="4725180"/>
            <a:ext cx="900125" cy="1008140"/>
          </a:xfrm>
          <a:prstGeom prst="bentConnector2">
            <a:avLst/>
          </a:prstGeom>
          <a:solidFill>
            <a:schemeClr val="accent1"/>
          </a:solidFill>
          <a:ln w="12700" cap="flat" cmpd="sng" algn="ctr">
            <a:solidFill>
              <a:schemeClr val="tx1"/>
            </a:solidFill>
            <a:prstDash val="solid"/>
            <a:round/>
            <a:headEnd type="none" w="sm" len="sm"/>
            <a:tailEnd type="arrow"/>
          </a:ln>
          <a:effectLst/>
        </p:spPr>
      </p:cxnSp>
      <p:sp>
        <p:nvSpPr>
          <p:cNvPr id="35"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13</a:t>
            </a:fld>
            <a:endParaRPr lang="en-US" altLang="ko-KR"/>
          </a:p>
        </p:txBody>
      </p:sp>
    </p:spTree>
    <p:extLst>
      <p:ext uri="{BB962C8B-B14F-4D97-AF65-F5344CB8AC3E}">
        <p14:creationId xmlns:p14="http://schemas.microsoft.com/office/powerpoint/2010/main" val="1591529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err="1" smtClean="0">
                <a:ea typeface="宋体" pitchFamily="2" charset="-122"/>
              </a:rPr>
              <a:t>Infrastructureless</a:t>
            </a:r>
            <a:r>
              <a:rPr lang="en-US" altLang="zh-CN" dirty="0" smtClean="0">
                <a:ea typeface="宋体" pitchFamily="2" charset="-122"/>
              </a:rPr>
              <a:t> Architecture</a:t>
            </a:r>
          </a:p>
        </p:txBody>
      </p:sp>
      <p:sp>
        <p:nvSpPr>
          <p:cNvPr id="10243" name="Content Placeholder 2"/>
          <p:cNvSpPr>
            <a:spLocks noGrp="1"/>
          </p:cNvSpPr>
          <p:nvPr>
            <p:ph idx="1"/>
          </p:nvPr>
        </p:nvSpPr>
        <p:spPr>
          <a:xfrm>
            <a:off x="685800" y="1524000"/>
            <a:ext cx="7772400" cy="4353340"/>
          </a:xfrm>
        </p:spPr>
        <p:txBody>
          <a:bodyPr/>
          <a:lstStyle/>
          <a:p>
            <a:pPr marL="352425" indent="-352425">
              <a:buFont typeface="Wingdings" pitchFamily="2" charset="2"/>
              <a:buChar char="l"/>
            </a:pPr>
            <a:r>
              <a:rPr lang="en-US" altLang="zh-CN" sz="2400" dirty="0" smtClean="0">
                <a:latin typeface="+mj-lt"/>
                <a:ea typeface="宋体" pitchFamily="2" charset="-122"/>
              </a:rPr>
              <a:t>No coordinator or AAA (authentication, authorization, accountability) server</a:t>
            </a:r>
          </a:p>
          <a:p>
            <a:pPr marL="352425" indent="-352425">
              <a:buFont typeface="Wingdings" pitchFamily="2" charset="2"/>
              <a:buChar char="l"/>
            </a:pPr>
            <a:r>
              <a:rPr lang="en-US" altLang="zh-CN" sz="2400" dirty="0" smtClean="0">
                <a:latin typeface="+mj-lt"/>
                <a:ea typeface="宋体" pitchFamily="2" charset="-122"/>
              </a:rPr>
              <a:t>Using PIN (symmetric), or certificate (asymmetric) issued by the trusted third party</a:t>
            </a:r>
          </a:p>
          <a:p>
            <a:pPr marL="752475" lvl="1" indent="-352425">
              <a:buFont typeface="Wingdings" pitchFamily="2" charset="2"/>
              <a:buChar char="l"/>
            </a:pPr>
            <a:r>
              <a:rPr lang="en-US" altLang="zh-CN" sz="2200" dirty="0" err="1" smtClean="0">
                <a:latin typeface="+mj-lt"/>
                <a:ea typeface="宋体" pitchFamily="2" charset="-122"/>
              </a:rPr>
              <a:t>Cf</a:t>
            </a:r>
            <a:r>
              <a:rPr lang="en-US" altLang="zh-CN" sz="2200" dirty="0" smtClean="0">
                <a:latin typeface="+mj-lt"/>
                <a:ea typeface="宋体" pitchFamily="2" charset="-122"/>
              </a:rPr>
              <a:t>) Bluetooth pairing</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9" name="구름 8"/>
          <p:cNvSpPr/>
          <p:nvPr/>
        </p:nvSpPr>
        <p:spPr bwMode="auto">
          <a:xfrm>
            <a:off x="1691600" y="3501010"/>
            <a:ext cx="554477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2773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370788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42798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5508130" y="4653170"/>
            <a:ext cx="587796" cy="576080"/>
          </a:xfrm>
          <a:prstGeom prst="rect">
            <a:avLst/>
          </a:prstGeom>
          <a:noFill/>
        </p:spPr>
      </p:pic>
      <p:cxnSp>
        <p:nvCxnSpPr>
          <p:cNvPr id="15" name="직선 화살표 연결선 14"/>
          <p:cNvCxnSpPr/>
          <p:nvPr/>
        </p:nvCxnSpPr>
        <p:spPr bwMode="auto">
          <a:xfrm flipV="1">
            <a:off x="3275820" y="4221110"/>
            <a:ext cx="1152160" cy="28804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7" name="직선 화살표 연결선 16"/>
          <p:cNvCxnSpPr/>
          <p:nvPr/>
        </p:nvCxnSpPr>
        <p:spPr bwMode="auto">
          <a:xfrm>
            <a:off x="3203810" y="5085230"/>
            <a:ext cx="57608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9" name="직선 화살표 연결선 18"/>
          <p:cNvCxnSpPr>
            <a:endCxn id="13" idx="1"/>
          </p:cNvCxnSpPr>
          <p:nvPr/>
        </p:nvCxnSpPr>
        <p:spPr bwMode="auto">
          <a:xfrm>
            <a:off x="3347830" y="4797190"/>
            <a:ext cx="2160300"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1" name="직선 화살표 연결선 20"/>
          <p:cNvCxnSpPr/>
          <p:nvPr/>
        </p:nvCxnSpPr>
        <p:spPr bwMode="auto">
          <a:xfrm flipH="1">
            <a:off x="4211950" y="4653170"/>
            <a:ext cx="432060" cy="72010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4355970" y="5229250"/>
            <a:ext cx="115216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p:nvPr/>
        </p:nvCxnSpPr>
        <p:spPr bwMode="auto">
          <a:xfrm>
            <a:off x="5004060" y="4221110"/>
            <a:ext cx="504070" cy="43206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14</a:t>
            </a:fld>
            <a:endParaRPr lang="en-US" altLang="ko-KR"/>
          </a:p>
        </p:txBody>
      </p:sp>
    </p:spTree>
    <p:extLst>
      <p:ext uri="{BB962C8B-B14F-4D97-AF65-F5344CB8AC3E}">
        <p14:creationId xmlns:p14="http://schemas.microsoft.com/office/powerpoint/2010/main" val="3119293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Key Derivation</a:t>
            </a:r>
            <a:endParaRPr lang="ko-KR" altLang="en-US" dirty="0"/>
          </a:p>
        </p:txBody>
      </p:sp>
      <p:sp>
        <p:nvSpPr>
          <p:cNvPr id="7" name="직사각형 6"/>
          <p:cNvSpPr/>
          <p:nvPr/>
        </p:nvSpPr>
        <p:spPr bwMode="auto">
          <a:xfrm>
            <a:off x="1907630" y="2708900"/>
            <a:ext cx="115216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PRF</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8" name="직사각형 7"/>
          <p:cNvSpPr/>
          <p:nvPr/>
        </p:nvSpPr>
        <p:spPr bwMode="auto">
          <a:xfrm>
            <a:off x="6156220" y="2708900"/>
            <a:ext cx="115216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PRF</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9" name="직사각형 8"/>
          <p:cNvSpPr/>
          <p:nvPr/>
        </p:nvSpPr>
        <p:spPr bwMode="auto">
          <a:xfrm>
            <a:off x="1907630" y="4653170"/>
            <a:ext cx="115216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PRF</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0" name="직사각형 9"/>
          <p:cNvSpPr/>
          <p:nvPr/>
        </p:nvSpPr>
        <p:spPr bwMode="auto">
          <a:xfrm>
            <a:off x="6156220" y="4653170"/>
            <a:ext cx="115216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PRF</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2195670" y="1772770"/>
            <a:ext cx="556563" cy="369332"/>
          </a:xfrm>
          <a:prstGeom prst="rect">
            <a:avLst/>
          </a:prstGeom>
          <a:noFill/>
        </p:spPr>
        <p:txBody>
          <a:bodyPr wrap="none" rtlCol="0">
            <a:spAutoFit/>
          </a:bodyPr>
          <a:lstStyle/>
          <a:p>
            <a:r>
              <a:rPr lang="en-US" altLang="ko-KR" sz="1800" dirty="0" smtClean="0"/>
              <a:t>PIN</a:t>
            </a:r>
            <a:endParaRPr lang="ko-KR" altLang="en-US" sz="1800" dirty="0"/>
          </a:p>
        </p:txBody>
      </p:sp>
      <p:cxnSp>
        <p:nvCxnSpPr>
          <p:cNvPr id="13" name="직선 화살표 연결선 12"/>
          <p:cNvCxnSpPr>
            <a:stCxn id="11" idx="2"/>
          </p:cNvCxnSpPr>
          <p:nvPr/>
        </p:nvCxnSpPr>
        <p:spPr bwMode="auto">
          <a:xfrm flipH="1">
            <a:off x="2473951" y="2142102"/>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 name="TextBox 14"/>
          <p:cNvSpPr txBox="1"/>
          <p:nvPr/>
        </p:nvSpPr>
        <p:spPr>
          <a:xfrm>
            <a:off x="6463777" y="1772770"/>
            <a:ext cx="556563" cy="369332"/>
          </a:xfrm>
          <a:prstGeom prst="rect">
            <a:avLst/>
          </a:prstGeom>
          <a:noFill/>
        </p:spPr>
        <p:txBody>
          <a:bodyPr wrap="none" rtlCol="0">
            <a:spAutoFit/>
          </a:bodyPr>
          <a:lstStyle/>
          <a:p>
            <a:r>
              <a:rPr lang="en-US" altLang="ko-KR" sz="1800" dirty="0" smtClean="0"/>
              <a:t>PIN</a:t>
            </a:r>
            <a:endParaRPr lang="ko-KR" altLang="en-US" sz="1800" dirty="0"/>
          </a:p>
        </p:txBody>
      </p:sp>
      <p:cxnSp>
        <p:nvCxnSpPr>
          <p:cNvPr id="16" name="직선 화살표 연결선 15"/>
          <p:cNvCxnSpPr/>
          <p:nvPr/>
        </p:nvCxnSpPr>
        <p:spPr bwMode="auto">
          <a:xfrm flipH="1">
            <a:off x="6732299" y="2142102"/>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 name="TextBox 16"/>
          <p:cNvSpPr txBox="1"/>
          <p:nvPr/>
        </p:nvSpPr>
        <p:spPr>
          <a:xfrm>
            <a:off x="1763610" y="3645030"/>
            <a:ext cx="1659109" cy="369332"/>
          </a:xfrm>
          <a:prstGeom prst="rect">
            <a:avLst/>
          </a:prstGeom>
          <a:noFill/>
        </p:spPr>
        <p:txBody>
          <a:bodyPr wrap="none" rtlCol="0">
            <a:spAutoFit/>
          </a:bodyPr>
          <a:lstStyle/>
          <a:p>
            <a:r>
              <a:rPr lang="en-US" altLang="ko-KR" sz="1800" b="1" dirty="0" smtClean="0">
                <a:solidFill>
                  <a:srgbClr val="FF0000"/>
                </a:solidFill>
              </a:rPr>
              <a:t>AUTH_KEY</a:t>
            </a:r>
            <a:r>
              <a:rPr lang="en-US" altLang="ko-KR" sz="1800" b="1" baseline="-25000" dirty="0" smtClean="0">
                <a:solidFill>
                  <a:srgbClr val="FF0000"/>
                </a:solidFill>
              </a:rPr>
              <a:t>AB</a:t>
            </a:r>
            <a:endParaRPr lang="ko-KR" altLang="en-US" sz="1800" b="1" baseline="-25000" dirty="0">
              <a:solidFill>
                <a:srgbClr val="FF0000"/>
              </a:solidFill>
            </a:endParaRPr>
          </a:p>
        </p:txBody>
      </p:sp>
      <p:cxnSp>
        <p:nvCxnSpPr>
          <p:cNvPr id="18" name="직선 화살표 연결선 17"/>
          <p:cNvCxnSpPr/>
          <p:nvPr/>
        </p:nvCxnSpPr>
        <p:spPr bwMode="auto">
          <a:xfrm>
            <a:off x="2473951" y="4149100"/>
            <a:ext cx="0"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직선 화살표 연결선 18"/>
          <p:cNvCxnSpPr/>
          <p:nvPr/>
        </p:nvCxnSpPr>
        <p:spPr bwMode="auto">
          <a:xfrm flipH="1">
            <a:off x="2483710" y="3150242"/>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TextBox 20"/>
          <p:cNvSpPr txBox="1"/>
          <p:nvPr/>
        </p:nvSpPr>
        <p:spPr>
          <a:xfrm>
            <a:off x="6012200" y="3645030"/>
            <a:ext cx="1659109" cy="369332"/>
          </a:xfrm>
          <a:prstGeom prst="rect">
            <a:avLst/>
          </a:prstGeom>
          <a:noFill/>
        </p:spPr>
        <p:txBody>
          <a:bodyPr wrap="none" rtlCol="0">
            <a:spAutoFit/>
          </a:bodyPr>
          <a:lstStyle/>
          <a:p>
            <a:r>
              <a:rPr lang="en-US" altLang="ko-KR" sz="1800" b="1" dirty="0" smtClean="0">
                <a:solidFill>
                  <a:srgbClr val="FF0000"/>
                </a:solidFill>
              </a:rPr>
              <a:t>AUTH_KEY</a:t>
            </a:r>
            <a:r>
              <a:rPr lang="en-US" altLang="ko-KR" sz="1800" b="1" baseline="-25000" dirty="0">
                <a:solidFill>
                  <a:srgbClr val="FF0000"/>
                </a:solidFill>
              </a:rPr>
              <a:t>AB</a:t>
            </a:r>
            <a:endParaRPr lang="ko-KR" altLang="en-US" sz="1800" b="1" dirty="0">
              <a:solidFill>
                <a:srgbClr val="FF0000"/>
              </a:solidFill>
            </a:endParaRPr>
          </a:p>
        </p:txBody>
      </p:sp>
      <p:cxnSp>
        <p:nvCxnSpPr>
          <p:cNvPr id="22" name="직선 화살표 연결선 21"/>
          <p:cNvCxnSpPr/>
          <p:nvPr/>
        </p:nvCxnSpPr>
        <p:spPr bwMode="auto">
          <a:xfrm>
            <a:off x="6732300" y="4086372"/>
            <a:ext cx="0"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직선 화살표 연결선 22"/>
          <p:cNvCxnSpPr/>
          <p:nvPr/>
        </p:nvCxnSpPr>
        <p:spPr bwMode="auto">
          <a:xfrm flipH="1">
            <a:off x="6732300" y="3140960"/>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4" name="TextBox 23"/>
          <p:cNvSpPr txBox="1"/>
          <p:nvPr/>
        </p:nvSpPr>
        <p:spPr>
          <a:xfrm>
            <a:off x="1835620" y="5724038"/>
            <a:ext cx="1287532" cy="369332"/>
          </a:xfrm>
          <a:prstGeom prst="rect">
            <a:avLst/>
          </a:prstGeom>
          <a:noFill/>
        </p:spPr>
        <p:txBody>
          <a:bodyPr wrap="none" rtlCol="0">
            <a:spAutoFit/>
          </a:bodyPr>
          <a:lstStyle/>
          <a:p>
            <a:r>
              <a:rPr lang="en-US" altLang="ko-KR" sz="1800" b="1" dirty="0" smtClean="0">
                <a:solidFill>
                  <a:srgbClr val="FF0000"/>
                </a:solidFill>
              </a:rPr>
              <a:t>ENC_KEY</a:t>
            </a:r>
            <a:endParaRPr lang="ko-KR" altLang="en-US" sz="1800" b="1" dirty="0">
              <a:solidFill>
                <a:srgbClr val="FF0000"/>
              </a:solidFill>
            </a:endParaRPr>
          </a:p>
        </p:txBody>
      </p:sp>
      <p:cxnSp>
        <p:nvCxnSpPr>
          <p:cNvPr id="25" name="직선 화살표 연결선 24"/>
          <p:cNvCxnSpPr/>
          <p:nvPr/>
        </p:nvCxnSpPr>
        <p:spPr bwMode="auto">
          <a:xfrm flipH="1">
            <a:off x="2483710" y="5157240"/>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TextBox 25"/>
          <p:cNvSpPr txBox="1"/>
          <p:nvPr/>
        </p:nvSpPr>
        <p:spPr>
          <a:xfrm>
            <a:off x="6084210" y="5724038"/>
            <a:ext cx="1287532" cy="369332"/>
          </a:xfrm>
          <a:prstGeom prst="rect">
            <a:avLst/>
          </a:prstGeom>
          <a:noFill/>
        </p:spPr>
        <p:txBody>
          <a:bodyPr wrap="none" rtlCol="0">
            <a:spAutoFit/>
          </a:bodyPr>
          <a:lstStyle/>
          <a:p>
            <a:r>
              <a:rPr lang="en-US" altLang="ko-KR" sz="1800" b="1" dirty="0" smtClean="0">
                <a:solidFill>
                  <a:srgbClr val="FF0000"/>
                </a:solidFill>
              </a:rPr>
              <a:t>ENC_KEY</a:t>
            </a:r>
            <a:endParaRPr lang="ko-KR" altLang="en-US" sz="1800" b="1" dirty="0">
              <a:solidFill>
                <a:srgbClr val="FF0000"/>
              </a:solidFill>
            </a:endParaRPr>
          </a:p>
        </p:txBody>
      </p:sp>
      <p:cxnSp>
        <p:nvCxnSpPr>
          <p:cNvPr id="27" name="직선 화살표 연결선 26"/>
          <p:cNvCxnSpPr/>
          <p:nvPr/>
        </p:nvCxnSpPr>
        <p:spPr bwMode="auto">
          <a:xfrm flipH="1">
            <a:off x="6732300" y="5157240"/>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8" name="왼쪽/오른쪽 화살표 27"/>
          <p:cNvSpPr/>
          <p:nvPr/>
        </p:nvSpPr>
        <p:spPr bwMode="auto">
          <a:xfrm>
            <a:off x="3491850" y="3717040"/>
            <a:ext cx="2304320" cy="369332"/>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3707880" y="3244920"/>
            <a:ext cx="1821332" cy="400110"/>
          </a:xfrm>
          <a:prstGeom prst="rect">
            <a:avLst/>
          </a:prstGeom>
          <a:noFill/>
        </p:spPr>
        <p:txBody>
          <a:bodyPr wrap="none" rtlCol="0">
            <a:spAutoFit/>
          </a:bodyPr>
          <a:lstStyle/>
          <a:p>
            <a:r>
              <a:rPr lang="en-US" altLang="ko-KR" sz="2000" b="1" dirty="0" smtClean="0">
                <a:solidFill>
                  <a:srgbClr val="FF0000"/>
                </a:solidFill>
              </a:rPr>
              <a:t>Authentication</a:t>
            </a:r>
            <a:endParaRPr lang="ko-KR" altLang="en-US" sz="2000" b="1" dirty="0">
              <a:solidFill>
                <a:srgbClr val="FF0000"/>
              </a:solidFill>
            </a:endParaRPr>
          </a:p>
        </p:txBody>
      </p:sp>
      <p:sp>
        <p:nvSpPr>
          <p:cNvPr id="30" name="왼쪽/오른쪽 화살표 29"/>
          <p:cNvSpPr/>
          <p:nvPr/>
        </p:nvSpPr>
        <p:spPr bwMode="auto">
          <a:xfrm>
            <a:off x="3491850" y="5724038"/>
            <a:ext cx="2304320" cy="369332"/>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3940322" y="5231009"/>
            <a:ext cx="1423788" cy="400110"/>
          </a:xfrm>
          <a:prstGeom prst="rect">
            <a:avLst/>
          </a:prstGeom>
          <a:noFill/>
        </p:spPr>
        <p:txBody>
          <a:bodyPr wrap="none" rtlCol="0">
            <a:spAutoFit/>
          </a:bodyPr>
          <a:lstStyle/>
          <a:p>
            <a:r>
              <a:rPr lang="en-US" altLang="ko-KR" sz="2000" b="1" dirty="0" smtClean="0">
                <a:solidFill>
                  <a:srgbClr val="FF0000"/>
                </a:solidFill>
              </a:rPr>
              <a:t>Encryption</a:t>
            </a:r>
            <a:endParaRPr lang="ko-KR" altLang="en-US" sz="2000" b="1" dirty="0">
              <a:solidFill>
                <a:srgbClr val="FF0000"/>
              </a:solidFill>
            </a:endParaRPr>
          </a:p>
        </p:txBody>
      </p:sp>
      <p:sp>
        <p:nvSpPr>
          <p:cNvPr id="3" name="TextBox 2"/>
          <p:cNvSpPr txBox="1"/>
          <p:nvPr/>
        </p:nvSpPr>
        <p:spPr>
          <a:xfrm>
            <a:off x="179390" y="1268700"/>
            <a:ext cx="1529008" cy="523220"/>
          </a:xfrm>
          <a:prstGeom prst="rect">
            <a:avLst/>
          </a:prstGeom>
          <a:noFill/>
        </p:spPr>
        <p:txBody>
          <a:bodyPr wrap="none" rtlCol="0">
            <a:spAutoFit/>
          </a:bodyPr>
          <a:lstStyle/>
          <a:p>
            <a:r>
              <a:rPr lang="en-US" altLang="ko-KR" sz="2800" b="1" dirty="0" smtClean="0">
                <a:solidFill>
                  <a:srgbClr val="0070C0"/>
                </a:solidFill>
              </a:rPr>
              <a:t>Device A</a:t>
            </a:r>
            <a:endParaRPr lang="ko-KR" altLang="en-US" sz="2800" b="1" dirty="0">
              <a:solidFill>
                <a:srgbClr val="0070C0"/>
              </a:solidFill>
            </a:endParaRPr>
          </a:p>
        </p:txBody>
      </p:sp>
      <p:sp>
        <p:nvSpPr>
          <p:cNvPr id="32" name="TextBox 31"/>
          <p:cNvSpPr txBox="1"/>
          <p:nvPr/>
        </p:nvSpPr>
        <p:spPr>
          <a:xfrm>
            <a:off x="7507612" y="1268700"/>
            <a:ext cx="1527982" cy="523220"/>
          </a:xfrm>
          <a:prstGeom prst="rect">
            <a:avLst/>
          </a:prstGeom>
          <a:noFill/>
        </p:spPr>
        <p:txBody>
          <a:bodyPr wrap="none" rtlCol="0">
            <a:spAutoFit/>
          </a:bodyPr>
          <a:lstStyle/>
          <a:p>
            <a:r>
              <a:rPr lang="en-US" altLang="ko-KR" sz="2800" b="1" dirty="0" smtClean="0">
                <a:solidFill>
                  <a:srgbClr val="0070C0"/>
                </a:solidFill>
              </a:rPr>
              <a:t>Device B</a:t>
            </a:r>
            <a:endParaRPr lang="ko-KR" altLang="en-US" sz="2800" b="1" dirty="0">
              <a:solidFill>
                <a:srgbClr val="0070C0"/>
              </a:solidFill>
            </a:endParaRPr>
          </a:p>
        </p:txBody>
      </p:sp>
      <p:sp>
        <p:nvSpPr>
          <p:cNvPr id="4" name="왼쪽 중괄호 3"/>
          <p:cNvSpPr/>
          <p:nvPr/>
        </p:nvSpPr>
        <p:spPr bwMode="auto">
          <a:xfrm>
            <a:off x="1403560" y="1962370"/>
            <a:ext cx="360050" cy="193933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395420" y="2638649"/>
            <a:ext cx="896399" cy="646331"/>
          </a:xfrm>
          <a:prstGeom prst="rect">
            <a:avLst/>
          </a:prstGeom>
          <a:noFill/>
        </p:spPr>
        <p:txBody>
          <a:bodyPr wrap="none" rtlCol="0">
            <a:spAutoFit/>
          </a:bodyPr>
          <a:lstStyle/>
          <a:p>
            <a:r>
              <a:rPr lang="en-US" altLang="ko-KR" sz="1800" dirty="0" smtClean="0"/>
              <a:t>During </a:t>
            </a:r>
          </a:p>
          <a:p>
            <a:r>
              <a:rPr lang="en-US" altLang="ko-KR" sz="1800" dirty="0" smtClean="0"/>
              <a:t>peering</a:t>
            </a:r>
            <a:endParaRPr lang="ko-KR" altLang="en-US" sz="1800" dirty="0"/>
          </a:p>
        </p:txBody>
      </p:sp>
      <p:sp>
        <p:nvSpPr>
          <p:cNvPr id="33"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15</a:t>
            </a:fld>
            <a:endParaRPr lang="en-US" altLang="ko-KR"/>
          </a:p>
        </p:txBody>
      </p:sp>
    </p:spTree>
    <p:extLst>
      <p:ext uri="{BB962C8B-B14F-4D97-AF65-F5344CB8AC3E}">
        <p14:creationId xmlns:p14="http://schemas.microsoft.com/office/powerpoint/2010/main" val="3880022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Infrastructure Architecture</a:t>
            </a:r>
          </a:p>
        </p:txBody>
      </p:sp>
      <p:sp>
        <p:nvSpPr>
          <p:cNvPr id="10243" name="Content Placeholder 2"/>
          <p:cNvSpPr>
            <a:spLocks noGrp="1"/>
          </p:cNvSpPr>
          <p:nvPr>
            <p:ph idx="1"/>
          </p:nvPr>
        </p:nvSpPr>
        <p:spPr>
          <a:xfrm>
            <a:off x="685800" y="1340710"/>
            <a:ext cx="7772400" cy="4353340"/>
          </a:xfrm>
        </p:spPr>
        <p:txBody>
          <a:bodyPr/>
          <a:lstStyle/>
          <a:p>
            <a:pPr marL="352425" indent="-352425">
              <a:buFont typeface="Wingdings" pitchFamily="2" charset="2"/>
              <a:buChar char="l"/>
            </a:pPr>
            <a:r>
              <a:rPr lang="en-US" altLang="zh-CN" sz="2000" dirty="0">
                <a:latin typeface="+mj-lt"/>
                <a:ea typeface="宋体" pitchFamily="2" charset="-122"/>
              </a:rPr>
              <a:t>AAA (authentication, authorization, accountability) server</a:t>
            </a:r>
          </a:p>
          <a:p>
            <a:pPr marL="352425" indent="-352425">
              <a:buFont typeface="Wingdings" pitchFamily="2" charset="2"/>
              <a:buChar char="l"/>
            </a:pPr>
            <a:r>
              <a:rPr lang="en-US" altLang="zh-CN" sz="2000" dirty="0" smtClean="0">
                <a:latin typeface="+mj-lt"/>
                <a:ea typeface="宋体" pitchFamily="2" charset="-122"/>
              </a:rPr>
              <a:t>(Dynamic) Coordinator</a:t>
            </a:r>
          </a:p>
          <a:p>
            <a:pPr marL="752475" lvl="1" indent="-352425">
              <a:buFont typeface="Wingdings" pitchFamily="2" charset="2"/>
              <a:buChar char="l"/>
            </a:pPr>
            <a:r>
              <a:rPr lang="en-US" altLang="zh-CN" sz="1800" dirty="0" smtClean="0">
                <a:latin typeface="+mj-lt"/>
                <a:ea typeface="宋体" pitchFamily="2" charset="-122"/>
              </a:rPr>
              <a:t>Intermittent connection to the AAA server</a:t>
            </a:r>
          </a:p>
          <a:p>
            <a:pPr marL="352425" indent="-352425">
              <a:buFont typeface="Wingdings" pitchFamily="2" charset="2"/>
              <a:buChar char="l"/>
            </a:pPr>
            <a:r>
              <a:rPr lang="en-US" altLang="zh-CN" sz="2000" dirty="0" smtClean="0">
                <a:latin typeface="+mj-lt"/>
                <a:ea typeface="宋体" pitchFamily="2" charset="-122"/>
              </a:rPr>
              <a:t>Using master key (symmetric) issued by the AAA server, or certificate issued by the AAA server</a:t>
            </a:r>
          </a:p>
          <a:p>
            <a:pPr marL="752475" lvl="1" indent="-352425">
              <a:buFont typeface="Wingdings" pitchFamily="2" charset="2"/>
              <a:buChar char="l"/>
            </a:pPr>
            <a:r>
              <a:rPr lang="en-US" altLang="zh-CN" sz="2000" dirty="0" err="1" smtClean="0">
                <a:latin typeface="+mj-lt"/>
                <a:ea typeface="宋体" pitchFamily="2" charset="-122"/>
              </a:rPr>
              <a:t>Cf</a:t>
            </a:r>
            <a:r>
              <a:rPr lang="en-US" altLang="zh-CN" sz="2000" dirty="0" smtClean="0">
                <a:latin typeface="+mj-lt"/>
                <a:ea typeface="宋体" pitchFamily="2" charset="-122"/>
              </a:rPr>
              <a:t>) IEEE 802.1x, Kerberos protocol</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9" name="구름 8"/>
          <p:cNvSpPr/>
          <p:nvPr/>
        </p:nvSpPr>
        <p:spPr bwMode="auto">
          <a:xfrm>
            <a:off x="467430" y="3501010"/>
            <a:ext cx="468065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89949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197964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9974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067930" y="4149100"/>
            <a:ext cx="587796" cy="576080"/>
          </a:xfrm>
          <a:prstGeom prst="rect">
            <a:avLst/>
          </a:prstGeom>
          <a:noFill/>
        </p:spPr>
      </p:pic>
      <p:cxnSp>
        <p:nvCxnSpPr>
          <p:cNvPr id="19" name="직선 화살표 연결선 18"/>
          <p:cNvCxnSpPr>
            <a:stCxn id="10" idx="3"/>
          </p:cNvCxnSpPr>
          <p:nvPr/>
        </p:nvCxnSpPr>
        <p:spPr bwMode="auto">
          <a:xfrm flipV="1">
            <a:off x="1487286" y="4581160"/>
            <a:ext cx="2580644"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2627730" y="4725180"/>
            <a:ext cx="1512210" cy="8641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a:endCxn id="13" idx="1"/>
          </p:cNvCxnSpPr>
          <p:nvPr/>
        </p:nvCxnSpPr>
        <p:spPr bwMode="auto">
          <a:xfrm>
            <a:off x="3275820" y="4221110"/>
            <a:ext cx="792110" cy="216030"/>
          </a:xfrm>
          <a:prstGeom prst="straightConnector1">
            <a:avLst/>
          </a:prstGeom>
          <a:solidFill>
            <a:schemeClr val="accent1"/>
          </a:solidFill>
          <a:ln w="12700" cap="flat" cmpd="sng" algn="ctr">
            <a:solidFill>
              <a:schemeClr val="tx1"/>
            </a:solidFill>
            <a:prstDash val="solid"/>
            <a:round/>
            <a:headEnd type="arrow"/>
            <a:tailEnd type="arrow"/>
          </a:ln>
          <a:effectLst/>
        </p:spPr>
      </p:cxnSp>
      <p:pic>
        <p:nvPicPr>
          <p:cNvPr id="16" name="Picture 36" descr="D:\图标库\编辑的元素\蜂窝和天线.jpg"/>
          <p:cNvPicPr>
            <a:picLocks noChangeAspect="1" noChangeArrowheads="1"/>
          </p:cNvPicPr>
          <p:nvPr/>
        </p:nvPicPr>
        <p:blipFill>
          <a:blip r:embed="rId4" cstate="print"/>
          <a:srcRect/>
          <a:stretch>
            <a:fillRect/>
          </a:stretch>
        </p:blipFill>
        <p:spPr bwMode="auto">
          <a:xfrm>
            <a:off x="5436120" y="4005080"/>
            <a:ext cx="1297745" cy="1137714"/>
          </a:xfrm>
          <a:prstGeom prst="rect">
            <a:avLst/>
          </a:prstGeom>
          <a:noFill/>
          <a:ln w="9525">
            <a:noFill/>
            <a:miter lim="800000"/>
            <a:headEnd/>
            <a:tailEnd/>
          </a:ln>
        </p:spPr>
      </p:pic>
      <p:pic>
        <p:nvPicPr>
          <p:cNvPr id="18" name="Picture 1" descr="C:\Users\CMCCZJH\Desktop\MC900434845.PNG"/>
          <p:cNvPicPr>
            <a:picLocks noChangeAspect="1" noChangeArrowheads="1"/>
          </p:cNvPicPr>
          <p:nvPr/>
        </p:nvPicPr>
        <p:blipFill>
          <a:blip r:embed="rId5" cstate="print"/>
          <a:srcRect/>
          <a:stretch>
            <a:fillRect/>
          </a:stretch>
        </p:blipFill>
        <p:spPr bwMode="auto">
          <a:xfrm>
            <a:off x="7884460" y="4149100"/>
            <a:ext cx="893528" cy="875718"/>
          </a:xfrm>
          <a:prstGeom prst="rect">
            <a:avLst/>
          </a:prstGeom>
          <a:noFill/>
        </p:spPr>
      </p:pic>
      <p:sp>
        <p:nvSpPr>
          <p:cNvPr id="20" name="闪电形 31"/>
          <p:cNvSpPr/>
          <p:nvPr/>
        </p:nvSpPr>
        <p:spPr bwMode="auto">
          <a:xfrm rot="6358407">
            <a:off x="4896458" y="4174300"/>
            <a:ext cx="287211" cy="741709"/>
          </a:xfrm>
          <a:prstGeom prst="lightningBolt">
            <a:avLst/>
          </a:prstGeom>
          <a:solidFill>
            <a:srgbClr val="FFFF00"/>
          </a:soli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22" name="TextBox 21"/>
          <p:cNvSpPr txBox="1"/>
          <p:nvPr/>
        </p:nvSpPr>
        <p:spPr>
          <a:xfrm>
            <a:off x="4355970" y="4149100"/>
            <a:ext cx="1469490" cy="338554"/>
          </a:xfrm>
          <a:prstGeom prst="rect">
            <a:avLst/>
          </a:prstGeom>
          <a:noFill/>
        </p:spPr>
        <p:txBody>
          <a:bodyPr wrap="square" rtlCol="0">
            <a:spAutoFit/>
          </a:bodyPr>
          <a:lstStyle/>
          <a:p>
            <a:pPr algn="ctr"/>
            <a:r>
              <a:rPr lang="en-US" altLang="zh-CN" sz="1600" b="1" dirty="0" smtClean="0">
                <a:solidFill>
                  <a:schemeClr val="accent6"/>
                </a:solidFill>
                <a:latin typeface="+mj-lt"/>
              </a:rPr>
              <a:t>2G/3G/LTE</a:t>
            </a:r>
            <a:endParaRPr lang="zh-CN" altLang="en-US" sz="1600" b="1" dirty="0">
              <a:solidFill>
                <a:schemeClr val="accent6"/>
              </a:solidFill>
              <a:latin typeface="+mj-lt"/>
            </a:endParaRPr>
          </a:p>
        </p:txBody>
      </p:sp>
      <p:cxnSp>
        <p:nvCxnSpPr>
          <p:cNvPr id="26" name="직선 화살표 연결선 25"/>
          <p:cNvCxnSpPr/>
          <p:nvPr/>
        </p:nvCxnSpPr>
        <p:spPr bwMode="auto">
          <a:xfrm>
            <a:off x="6876320" y="4581160"/>
            <a:ext cx="86412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8" name="TextBox 27"/>
          <p:cNvSpPr txBox="1"/>
          <p:nvPr/>
        </p:nvSpPr>
        <p:spPr>
          <a:xfrm>
            <a:off x="7812450" y="3861060"/>
            <a:ext cx="1294009" cy="369332"/>
          </a:xfrm>
          <a:prstGeom prst="rect">
            <a:avLst/>
          </a:prstGeom>
          <a:noFill/>
        </p:spPr>
        <p:txBody>
          <a:bodyPr wrap="none" rtlCol="0">
            <a:spAutoFit/>
          </a:bodyPr>
          <a:lstStyle/>
          <a:p>
            <a:r>
              <a:rPr lang="en-US" altLang="ko-KR" dirty="0" smtClean="0">
                <a:latin typeface="+mj-lt"/>
              </a:rPr>
              <a:t>AAA server</a:t>
            </a:r>
            <a:endParaRPr lang="ko-KR" altLang="en-US" dirty="0">
              <a:latin typeface="+mj-lt"/>
            </a:endParaRPr>
          </a:p>
        </p:txBody>
      </p:sp>
      <p:pic>
        <p:nvPicPr>
          <p:cNvPr id="29" name="Picture 1" descr="C:\Users\CMCCZJH\Desktop\MC900434845.PNG"/>
          <p:cNvPicPr>
            <a:picLocks noChangeAspect="1" noChangeArrowheads="1"/>
          </p:cNvPicPr>
          <p:nvPr/>
        </p:nvPicPr>
        <p:blipFill>
          <a:blip r:embed="rId5" cstate="print"/>
          <a:srcRect/>
          <a:stretch>
            <a:fillRect/>
          </a:stretch>
        </p:blipFill>
        <p:spPr bwMode="auto">
          <a:xfrm>
            <a:off x="5292100" y="5301260"/>
            <a:ext cx="893528" cy="875718"/>
          </a:xfrm>
          <a:prstGeom prst="rect">
            <a:avLst/>
          </a:prstGeom>
          <a:noFill/>
        </p:spPr>
      </p:pic>
      <p:cxnSp>
        <p:nvCxnSpPr>
          <p:cNvPr id="30" name="직선 화살표 연결선 29"/>
          <p:cNvCxnSpPr/>
          <p:nvPr/>
        </p:nvCxnSpPr>
        <p:spPr bwMode="auto">
          <a:xfrm flipH="1" flipV="1">
            <a:off x="4499990" y="4797190"/>
            <a:ext cx="720100" cy="93613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33" name="TextBox 32"/>
          <p:cNvSpPr txBox="1"/>
          <p:nvPr/>
        </p:nvSpPr>
        <p:spPr>
          <a:xfrm>
            <a:off x="4139940" y="6165380"/>
            <a:ext cx="4147289" cy="369332"/>
          </a:xfrm>
          <a:prstGeom prst="rect">
            <a:avLst/>
          </a:prstGeom>
          <a:noFill/>
        </p:spPr>
        <p:txBody>
          <a:bodyPr wrap="none" rtlCol="0">
            <a:spAutoFit/>
          </a:bodyPr>
          <a:lstStyle/>
          <a:p>
            <a:r>
              <a:rPr lang="en-US" altLang="ko-KR" dirty="0" smtClean="0">
                <a:latin typeface="+mj-lt"/>
              </a:rPr>
              <a:t>Server for some services (e.g., advertising)</a:t>
            </a:r>
            <a:endParaRPr lang="ko-KR" altLang="en-US" dirty="0">
              <a:latin typeface="+mj-lt"/>
            </a:endParaRPr>
          </a:p>
        </p:txBody>
      </p:sp>
      <p:cxnSp>
        <p:nvCxnSpPr>
          <p:cNvPr id="35" name="직선 화살표 연결선 34"/>
          <p:cNvCxnSpPr/>
          <p:nvPr/>
        </p:nvCxnSpPr>
        <p:spPr bwMode="auto">
          <a:xfrm>
            <a:off x="6804310" y="5373270"/>
            <a:ext cx="86412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6" name="TextBox 35"/>
          <p:cNvSpPr txBox="1"/>
          <p:nvPr/>
        </p:nvSpPr>
        <p:spPr>
          <a:xfrm>
            <a:off x="7740440" y="5157240"/>
            <a:ext cx="1300356" cy="646331"/>
          </a:xfrm>
          <a:prstGeom prst="rect">
            <a:avLst/>
          </a:prstGeom>
          <a:noFill/>
        </p:spPr>
        <p:txBody>
          <a:bodyPr wrap="none" rtlCol="0">
            <a:spAutoFit/>
          </a:bodyPr>
          <a:lstStyle/>
          <a:p>
            <a:r>
              <a:rPr lang="en-US" altLang="ko-KR" sz="1200" dirty="0" smtClean="0">
                <a:latin typeface="+mj-lt"/>
              </a:rPr>
              <a:t>Authentication  &amp;</a:t>
            </a:r>
          </a:p>
          <a:p>
            <a:r>
              <a:rPr lang="en-US" altLang="ko-KR" sz="1200" dirty="0" smtClean="0">
                <a:latin typeface="+mj-lt"/>
              </a:rPr>
              <a:t>communication</a:t>
            </a:r>
          </a:p>
          <a:p>
            <a:r>
              <a:rPr lang="en-US" altLang="ko-KR" sz="1200" dirty="0" smtClean="0">
                <a:latin typeface="+mj-lt"/>
              </a:rPr>
              <a:t>flow</a:t>
            </a:r>
            <a:endParaRPr lang="ko-KR" altLang="en-US" sz="1200" dirty="0">
              <a:latin typeface="+mj-lt"/>
            </a:endParaRPr>
          </a:p>
        </p:txBody>
      </p:sp>
      <p:cxnSp>
        <p:nvCxnSpPr>
          <p:cNvPr id="37" name="직선 화살표 연결선 36"/>
          <p:cNvCxnSpPr/>
          <p:nvPr/>
        </p:nvCxnSpPr>
        <p:spPr bwMode="auto">
          <a:xfrm>
            <a:off x="6804310" y="5978955"/>
            <a:ext cx="864120" cy="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38" name="TextBox 37"/>
          <p:cNvSpPr txBox="1"/>
          <p:nvPr/>
        </p:nvSpPr>
        <p:spPr>
          <a:xfrm>
            <a:off x="7740440" y="5733320"/>
            <a:ext cx="1218603" cy="461665"/>
          </a:xfrm>
          <a:prstGeom prst="rect">
            <a:avLst/>
          </a:prstGeom>
          <a:noFill/>
        </p:spPr>
        <p:txBody>
          <a:bodyPr wrap="none" rtlCol="0">
            <a:spAutoFit/>
          </a:bodyPr>
          <a:lstStyle/>
          <a:p>
            <a:r>
              <a:rPr lang="en-US" altLang="ko-KR" sz="1200" dirty="0" smtClean="0">
                <a:latin typeface="+mj-lt"/>
              </a:rPr>
              <a:t>Communication </a:t>
            </a:r>
          </a:p>
          <a:p>
            <a:r>
              <a:rPr lang="en-US" altLang="ko-KR" sz="1200" dirty="0" smtClean="0">
                <a:latin typeface="+mj-lt"/>
              </a:rPr>
              <a:t>flow</a:t>
            </a:r>
            <a:endParaRPr lang="ko-KR" altLang="en-US" sz="1200" dirty="0">
              <a:latin typeface="+mj-lt"/>
            </a:endParaRPr>
          </a:p>
        </p:txBody>
      </p:sp>
      <p:cxnSp>
        <p:nvCxnSpPr>
          <p:cNvPr id="39" name="직선 화살표 연결선 38"/>
          <p:cNvCxnSpPr/>
          <p:nvPr/>
        </p:nvCxnSpPr>
        <p:spPr bwMode="auto">
          <a:xfrm flipH="1" flipV="1">
            <a:off x="2627730" y="5733320"/>
            <a:ext cx="2520350" cy="144020"/>
          </a:xfrm>
          <a:prstGeom prst="straightConnector1">
            <a:avLst/>
          </a:prstGeom>
          <a:solidFill>
            <a:schemeClr val="accent1"/>
          </a:solidFill>
          <a:ln w="12700" cap="flat" cmpd="sng" algn="ctr">
            <a:solidFill>
              <a:schemeClr val="tx1"/>
            </a:solidFill>
            <a:prstDash val="dash"/>
            <a:round/>
            <a:headEnd type="arrow"/>
            <a:tailEnd type="arrow"/>
          </a:ln>
          <a:effectLst/>
        </p:spPr>
      </p:cxnSp>
      <p:cxnSp>
        <p:nvCxnSpPr>
          <p:cNvPr id="41" name="직선 화살표 연결선 40"/>
          <p:cNvCxnSpPr/>
          <p:nvPr/>
        </p:nvCxnSpPr>
        <p:spPr bwMode="auto">
          <a:xfrm flipH="1" flipV="1">
            <a:off x="1619590" y="4869200"/>
            <a:ext cx="3600500" cy="936130"/>
          </a:xfrm>
          <a:prstGeom prst="straightConnector1">
            <a:avLst/>
          </a:prstGeom>
          <a:solidFill>
            <a:schemeClr val="accent1"/>
          </a:solidFill>
          <a:ln w="12700" cap="flat" cmpd="sng" algn="ctr">
            <a:solidFill>
              <a:schemeClr val="tx1"/>
            </a:solidFill>
            <a:prstDash val="dash"/>
            <a:round/>
            <a:headEnd type="arrow"/>
            <a:tailEnd type="arrow"/>
          </a:ln>
          <a:effectLst/>
        </p:spPr>
      </p:cxnSp>
      <p:cxnSp>
        <p:nvCxnSpPr>
          <p:cNvPr id="47" name="직선 화살표 연결선 46"/>
          <p:cNvCxnSpPr/>
          <p:nvPr/>
        </p:nvCxnSpPr>
        <p:spPr bwMode="auto">
          <a:xfrm flipH="1" flipV="1">
            <a:off x="3203810" y="4509150"/>
            <a:ext cx="1944270" cy="122417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49" name="TextBox 48"/>
          <p:cNvSpPr txBox="1"/>
          <p:nvPr/>
        </p:nvSpPr>
        <p:spPr>
          <a:xfrm>
            <a:off x="3891631" y="3861060"/>
            <a:ext cx="1178528" cy="338554"/>
          </a:xfrm>
          <a:prstGeom prst="rect">
            <a:avLst/>
          </a:prstGeom>
          <a:noFill/>
        </p:spPr>
        <p:txBody>
          <a:bodyPr wrap="none" rtlCol="0">
            <a:spAutoFit/>
          </a:bodyPr>
          <a:lstStyle/>
          <a:p>
            <a:r>
              <a:rPr lang="en-US" altLang="ko-KR" sz="1600" b="1" i="1" dirty="0" smtClean="0">
                <a:solidFill>
                  <a:schemeClr val="accent2"/>
                </a:solidFill>
                <a:latin typeface="+mj-lt"/>
              </a:rPr>
              <a:t>coordinator</a:t>
            </a:r>
            <a:endParaRPr lang="ko-KR" altLang="en-US" sz="1600" b="1" i="1" dirty="0">
              <a:solidFill>
                <a:schemeClr val="accent2"/>
              </a:solidFill>
              <a:latin typeface="+mj-lt"/>
            </a:endParaRPr>
          </a:p>
        </p:txBody>
      </p:sp>
      <p:sp>
        <p:nvSpPr>
          <p:cNvPr id="50" name="모서리가 둥근 직사각형 49"/>
          <p:cNvSpPr/>
          <p:nvPr/>
        </p:nvSpPr>
        <p:spPr bwMode="auto">
          <a:xfrm>
            <a:off x="6732300" y="5157240"/>
            <a:ext cx="2304320" cy="100814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mj-lt"/>
            </a:endParaRPr>
          </a:p>
        </p:txBody>
      </p:sp>
      <p:sp>
        <p:nvSpPr>
          <p:cNvPr id="34"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16</a:t>
            </a:fld>
            <a:endParaRPr lang="en-US" altLang="ko-KR"/>
          </a:p>
        </p:txBody>
      </p:sp>
    </p:spTree>
    <p:extLst>
      <p:ext uri="{BB962C8B-B14F-4D97-AF65-F5344CB8AC3E}">
        <p14:creationId xmlns:p14="http://schemas.microsoft.com/office/powerpoint/2010/main" val="9812318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4"/>
          <p:cNvSpPr>
            <a:spLocks noChangeShapeType="1"/>
          </p:cNvSpPr>
          <p:nvPr/>
        </p:nvSpPr>
        <p:spPr bwMode="auto">
          <a:xfrm>
            <a:off x="1835150" y="1413917"/>
            <a:ext cx="0" cy="47513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6" name="Text Box 8"/>
          <p:cNvSpPr txBox="1">
            <a:spLocks noChangeArrowheads="1"/>
          </p:cNvSpPr>
          <p:nvPr/>
        </p:nvSpPr>
        <p:spPr bwMode="auto">
          <a:xfrm>
            <a:off x="2051050" y="891630"/>
            <a:ext cx="7191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400" b="1" dirty="0" smtClean="0">
                <a:latin typeface="Courier New" pitchFamily="49" charset="0"/>
              </a:rPr>
              <a:t>PD A</a:t>
            </a:r>
            <a:endParaRPr lang="en-US" altLang="ko-KR" sz="1400" b="1" dirty="0">
              <a:latin typeface="Courier New" pitchFamily="49" charset="0"/>
            </a:endParaRPr>
          </a:p>
        </p:txBody>
      </p:sp>
      <p:sp>
        <p:nvSpPr>
          <p:cNvPr id="7" name="Text Box 9"/>
          <p:cNvSpPr txBox="1">
            <a:spLocks noChangeArrowheads="1"/>
          </p:cNvSpPr>
          <p:nvPr/>
        </p:nvSpPr>
        <p:spPr bwMode="auto">
          <a:xfrm>
            <a:off x="3995738" y="935080"/>
            <a:ext cx="129636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ko-KR" sz="1100" b="1" dirty="0" smtClean="0">
                <a:latin typeface="Courier New" pitchFamily="49" charset="0"/>
              </a:rPr>
              <a:t>Coordinator B</a:t>
            </a:r>
            <a:endParaRPr lang="en-US" altLang="ko-KR" sz="1100" b="1" dirty="0">
              <a:latin typeface="Courier New" pitchFamily="49" charset="0"/>
            </a:endParaRPr>
          </a:p>
        </p:txBody>
      </p:sp>
      <p:sp>
        <p:nvSpPr>
          <p:cNvPr id="8" name="Text Box 10"/>
          <p:cNvSpPr txBox="1">
            <a:spLocks noChangeArrowheads="1"/>
          </p:cNvSpPr>
          <p:nvPr/>
        </p:nvSpPr>
        <p:spPr bwMode="auto">
          <a:xfrm>
            <a:off x="5795963" y="891630"/>
            <a:ext cx="7191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400" b="1">
                <a:latin typeface="Courier New" pitchFamily="49" charset="0"/>
              </a:rPr>
              <a:t>AS</a:t>
            </a:r>
          </a:p>
        </p:txBody>
      </p:sp>
      <p:sp>
        <p:nvSpPr>
          <p:cNvPr id="9" name="Line 11"/>
          <p:cNvSpPr>
            <a:spLocks noChangeShapeType="1"/>
          </p:cNvSpPr>
          <p:nvPr/>
        </p:nvSpPr>
        <p:spPr bwMode="auto">
          <a:xfrm flipH="1">
            <a:off x="3851275" y="1413917"/>
            <a:ext cx="1588" cy="2873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12"/>
          <p:cNvSpPr>
            <a:spLocks noChangeShapeType="1"/>
          </p:cNvSpPr>
          <p:nvPr/>
        </p:nvSpPr>
        <p:spPr bwMode="auto">
          <a:xfrm>
            <a:off x="5651500" y="1413917"/>
            <a:ext cx="0" cy="47513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AutoShape 13"/>
          <p:cNvSpPr>
            <a:spLocks noChangeArrowheads="1"/>
          </p:cNvSpPr>
          <p:nvPr/>
        </p:nvSpPr>
        <p:spPr bwMode="auto">
          <a:xfrm>
            <a:off x="1908175" y="1412330"/>
            <a:ext cx="1873250" cy="288925"/>
          </a:xfrm>
          <a:prstGeom prst="roundRect">
            <a:avLst>
              <a:gd name="adj" fmla="val 16667"/>
            </a:avLst>
          </a:prstGeom>
          <a:solidFill>
            <a:srgbClr val="EAEAE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sz="1400">
                <a:latin typeface="Courier New" pitchFamily="49" charset="0"/>
              </a:rPr>
              <a:t>(Re)association</a:t>
            </a:r>
          </a:p>
        </p:txBody>
      </p:sp>
      <p:sp>
        <p:nvSpPr>
          <p:cNvPr id="12" name="AutoShape 45"/>
          <p:cNvSpPr>
            <a:spLocks/>
          </p:cNvSpPr>
          <p:nvPr/>
        </p:nvSpPr>
        <p:spPr bwMode="auto">
          <a:xfrm>
            <a:off x="5724525" y="1412330"/>
            <a:ext cx="142875" cy="360362"/>
          </a:xfrm>
          <a:prstGeom prst="rightBrace">
            <a:avLst>
              <a:gd name="adj1" fmla="val 21018"/>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ko-KR" altLang="ko-KR"/>
          </a:p>
        </p:txBody>
      </p:sp>
      <p:sp>
        <p:nvSpPr>
          <p:cNvPr id="13" name="Text Box 46"/>
          <p:cNvSpPr txBox="1">
            <a:spLocks noChangeArrowheads="1"/>
          </p:cNvSpPr>
          <p:nvPr/>
        </p:nvSpPr>
        <p:spPr bwMode="auto">
          <a:xfrm>
            <a:off x="5868988" y="1484730"/>
            <a:ext cx="122396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dirty="0" smtClean="0">
                <a:latin typeface="Courier New" pitchFamily="49" charset="0"/>
              </a:rPr>
              <a:t>Association</a:t>
            </a:r>
            <a:endParaRPr lang="en-US" altLang="ko-KR" sz="1200" dirty="0">
              <a:latin typeface="Courier New" pitchFamily="49" charset="0"/>
            </a:endParaRPr>
          </a:p>
        </p:txBody>
      </p:sp>
      <p:sp>
        <p:nvSpPr>
          <p:cNvPr id="14" name="AutoShape 47"/>
          <p:cNvSpPr>
            <a:spLocks/>
          </p:cNvSpPr>
          <p:nvPr/>
        </p:nvSpPr>
        <p:spPr bwMode="auto">
          <a:xfrm>
            <a:off x="5724525" y="1917155"/>
            <a:ext cx="142875" cy="792162"/>
          </a:xfrm>
          <a:prstGeom prst="rightBrace">
            <a:avLst>
              <a:gd name="adj1" fmla="val 46204"/>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ko-KR" altLang="ko-KR"/>
          </a:p>
        </p:txBody>
      </p:sp>
      <p:sp>
        <p:nvSpPr>
          <p:cNvPr id="15" name="Text Box 48"/>
          <p:cNvSpPr txBox="1">
            <a:spLocks noChangeArrowheads="1"/>
          </p:cNvSpPr>
          <p:nvPr/>
        </p:nvSpPr>
        <p:spPr bwMode="auto">
          <a:xfrm>
            <a:off x="5868988" y="2103215"/>
            <a:ext cx="15113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dirty="0">
                <a:latin typeface="Courier New" pitchFamily="49" charset="0"/>
              </a:rPr>
              <a:t>EAP </a:t>
            </a:r>
            <a:r>
              <a:rPr lang="en-US" altLang="ko-KR" sz="1200" dirty="0" smtClean="0">
                <a:latin typeface="Courier New" pitchFamily="49" charset="0"/>
              </a:rPr>
              <a:t>authentication</a:t>
            </a:r>
            <a:endParaRPr lang="en-US" altLang="ko-KR" sz="1200" dirty="0">
              <a:latin typeface="Courier New" pitchFamily="49" charset="0"/>
            </a:endParaRPr>
          </a:p>
        </p:txBody>
      </p:sp>
      <p:sp>
        <p:nvSpPr>
          <p:cNvPr id="16" name="Text Box 61"/>
          <p:cNvSpPr txBox="1">
            <a:spLocks noChangeArrowheads="1"/>
          </p:cNvSpPr>
          <p:nvPr/>
        </p:nvSpPr>
        <p:spPr bwMode="auto">
          <a:xfrm>
            <a:off x="2125663" y="1844130"/>
            <a:ext cx="3597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a:latin typeface="Courier New" pitchFamily="49" charset="0"/>
              </a:rPr>
              <a:t>EAP Start(Msg Header)</a:t>
            </a:r>
          </a:p>
        </p:txBody>
      </p:sp>
      <p:sp>
        <p:nvSpPr>
          <p:cNvPr id="17" name="Line 64"/>
          <p:cNvSpPr>
            <a:spLocks noChangeShapeType="1"/>
          </p:cNvSpPr>
          <p:nvPr/>
        </p:nvSpPr>
        <p:spPr bwMode="auto">
          <a:xfrm>
            <a:off x="3851275" y="2852192"/>
            <a:ext cx="0" cy="331311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AutoShape 67"/>
          <p:cNvSpPr>
            <a:spLocks/>
          </p:cNvSpPr>
          <p:nvPr/>
        </p:nvSpPr>
        <p:spPr bwMode="auto">
          <a:xfrm>
            <a:off x="4212210" y="5302067"/>
            <a:ext cx="1007880" cy="287338"/>
          </a:xfrm>
          <a:prstGeom prst="borderCallout1">
            <a:avLst>
              <a:gd name="adj1" fmla="val 39778"/>
              <a:gd name="adj2" fmla="val -13222"/>
              <a:gd name="adj3" fmla="val 39778"/>
              <a:gd name="adj4" fmla="val -28484"/>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ko-KR" sz="1400" b="1" dirty="0" smtClean="0">
                <a:latin typeface="Courier New" pitchFamily="49" charset="0"/>
              </a:rPr>
              <a:t>ENC_KEY</a:t>
            </a:r>
            <a:endParaRPr lang="en-US" altLang="ko-KR" sz="1400" b="1" dirty="0">
              <a:latin typeface="Courier New" pitchFamily="49" charset="0"/>
            </a:endParaRPr>
          </a:p>
        </p:txBody>
      </p:sp>
      <p:sp>
        <p:nvSpPr>
          <p:cNvPr id="19" name="AutoShape 68"/>
          <p:cNvSpPr>
            <a:spLocks noChangeArrowheads="1"/>
          </p:cNvSpPr>
          <p:nvPr/>
        </p:nvSpPr>
        <p:spPr bwMode="auto">
          <a:xfrm>
            <a:off x="1908175" y="5733372"/>
            <a:ext cx="1873250" cy="288925"/>
          </a:xfrm>
          <a:prstGeom prst="roundRect">
            <a:avLst>
              <a:gd name="adj" fmla="val 16667"/>
            </a:avLst>
          </a:prstGeom>
          <a:solidFill>
            <a:srgbClr val="EAEAE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sz="1200">
                <a:latin typeface="Courier New" pitchFamily="49" charset="0"/>
              </a:rPr>
              <a:t>Group key delivery</a:t>
            </a:r>
          </a:p>
        </p:txBody>
      </p:sp>
      <p:sp>
        <p:nvSpPr>
          <p:cNvPr id="21" name="AutoShape 72"/>
          <p:cNvSpPr>
            <a:spLocks/>
          </p:cNvSpPr>
          <p:nvPr/>
        </p:nvSpPr>
        <p:spPr bwMode="auto">
          <a:xfrm>
            <a:off x="3938588" y="5758772"/>
            <a:ext cx="128587" cy="288925"/>
          </a:xfrm>
          <a:prstGeom prst="rightBrace">
            <a:avLst>
              <a:gd name="adj1" fmla="val 18724"/>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ko-KR" altLang="ko-KR"/>
          </a:p>
        </p:txBody>
      </p:sp>
      <p:sp>
        <p:nvSpPr>
          <p:cNvPr id="22" name="Text Box 73"/>
          <p:cNvSpPr txBox="1">
            <a:spLocks noChangeArrowheads="1"/>
          </p:cNvSpPr>
          <p:nvPr/>
        </p:nvSpPr>
        <p:spPr bwMode="auto">
          <a:xfrm>
            <a:off x="4067175" y="5661935"/>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a:latin typeface="Courier New" pitchFamily="49" charset="0"/>
              </a:rPr>
              <a:t>Group key delivery delay</a:t>
            </a:r>
          </a:p>
        </p:txBody>
      </p:sp>
      <p:pic>
        <p:nvPicPr>
          <p:cNvPr id="25" name="Picture 78" descr="serv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163" y="836067"/>
            <a:ext cx="407987" cy="555625"/>
          </a:xfrm>
          <a:prstGeom prst="rect">
            <a:avLst/>
          </a:prstGeom>
          <a:noFill/>
          <a:extLst>
            <a:ext uri="{909E8E84-426E-40DD-AFC4-6F175D3DCCD1}">
              <a14:hiddenFill xmlns:a14="http://schemas.microsoft.com/office/drawing/2010/main">
                <a:solidFill>
                  <a:srgbClr val="FFFFFF"/>
                </a:solidFill>
              </a14:hiddenFill>
            </a:ext>
          </a:extLst>
        </p:spPr>
      </p:pic>
      <p:sp>
        <p:nvSpPr>
          <p:cNvPr id="26" name="Line 79"/>
          <p:cNvSpPr>
            <a:spLocks noChangeShapeType="1"/>
          </p:cNvSpPr>
          <p:nvPr/>
        </p:nvSpPr>
        <p:spPr bwMode="auto">
          <a:xfrm flipH="1">
            <a:off x="1908175" y="2420392"/>
            <a:ext cx="36718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27" name="Text Box 80"/>
          <p:cNvSpPr txBox="1">
            <a:spLocks noChangeArrowheads="1"/>
          </p:cNvSpPr>
          <p:nvPr/>
        </p:nvSpPr>
        <p:spPr bwMode="auto">
          <a:xfrm>
            <a:off x="2124075" y="2145755"/>
            <a:ext cx="3597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dirty="0">
                <a:latin typeface="Courier New" pitchFamily="49" charset="0"/>
              </a:rPr>
              <a:t>EAP Transfer(EAP Payload)</a:t>
            </a:r>
          </a:p>
        </p:txBody>
      </p:sp>
      <p:sp>
        <p:nvSpPr>
          <p:cNvPr id="28" name="Line 81"/>
          <p:cNvSpPr>
            <a:spLocks noChangeShapeType="1"/>
          </p:cNvSpPr>
          <p:nvPr/>
        </p:nvSpPr>
        <p:spPr bwMode="auto">
          <a:xfrm flipH="1">
            <a:off x="1908175" y="2709317"/>
            <a:ext cx="3671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29" name="Text Box 82"/>
          <p:cNvSpPr txBox="1">
            <a:spLocks noChangeArrowheads="1"/>
          </p:cNvSpPr>
          <p:nvPr/>
        </p:nvSpPr>
        <p:spPr bwMode="auto">
          <a:xfrm>
            <a:off x="2124075" y="2434680"/>
            <a:ext cx="3597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a:latin typeface="Courier New" pitchFamily="49" charset="0"/>
              </a:rPr>
              <a:t>EAP Transfer(EAP Success)</a:t>
            </a:r>
          </a:p>
        </p:txBody>
      </p:sp>
      <p:sp>
        <p:nvSpPr>
          <p:cNvPr id="30" name="Text Box 86"/>
          <p:cNvSpPr txBox="1">
            <a:spLocks noChangeArrowheads="1"/>
          </p:cNvSpPr>
          <p:nvPr/>
        </p:nvSpPr>
        <p:spPr bwMode="auto">
          <a:xfrm>
            <a:off x="3851275" y="2793455"/>
            <a:ext cx="18748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dirty="0">
                <a:latin typeface="Courier New" pitchFamily="49" charset="0"/>
              </a:rPr>
              <a:t>Access </a:t>
            </a:r>
            <a:r>
              <a:rPr lang="en-US" altLang="ko-KR" sz="1200" dirty="0" smtClean="0">
                <a:latin typeface="Courier New" pitchFamily="49" charset="0"/>
              </a:rPr>
              <a:t>Accept(PMK)</a:t>
            </a:r>
            <a:endParaRPr lang="en-US" altLang="ko-KR" sz="1200" dirty="0">
              <a:latin typeface="Courier New" pitchFamily="49" charset="0"/>
            </a:endParaRPr>
          </a:p>
        </p:txBody>
      </p:sp>
      <p:sp>
        <p:nvSpPr>
          <p:cNvPr id="31" name="Line 87"/>
          <p:cNvSpPr>
            <a:spLocks noChangeShapeType="1"/>
          </p:cNvSpPr>
          <p:nvPr/>
        </p:nvSpPr>
        <p:spPr bwMode="auto">
          <a:xfrm flipH="1">
            <a:off x="3924300" y="3068092"/>
            <a:ext cx="16557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2" name="AutoShape 89"/>
          <p:cNvSpPr>
            <a:spLocks/>
          </p:cNvSpPr>
          <p:nvPr/>
        </p:nvSpPr>
        <p:spPr bwMode="auto">
          <a:xfrm>
            <a:off x="971550" y="2564855"/>
            <a:ext cx="576263" cy="287337"/>
          </a:xfrm>
          <a:prstGeom prst="borderCallout1">
            <a:avLst>
              <a:gd name="adj1" fmla="val 39778"/>
              <a:gd name="adj2" fmla="val 113222"/>
              <a:gd name="adj3" fmla="val 39778"/>
              <a:gd name="adj4" fmla="val 13443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ko-KR" sz="1400" b="1" dirty="0">
                <a:latin typeface="Courier New" pitchFamily="49" charset="0"/>
              </a:rPr>
              <a:t>MSK</a:t>
            </a:r>
          </a:p>
        </p:txBody>
      </p:sp>
      <p:sp>
        <p:nvSpPr>
          <p:cNvPr id="33" name="AutoShape 90"/>
          <p:cNvSpPr>
            <a:spLocks/>
          </p:cNvSpPr>
          <p:nvPr/>
        </p:nvSpPr>
        <p:spPr bwMode="auto">
          <a:xfrm>
            <a:off x="2987675" y="2925217"/>
            <a:ext cx="576263" cy="287338"/>
          </a:xfrm>
          <a:prstGeom prst="borderCallout1">
            <a:avLst>
              <a:gd name="adj1" fmla="val 39778"/>
              <a:gd name="adj2" fmla="val 113222"/>
              <a:gd name="adj3" fmla="val 39778"/>
              <a:gd name="adj4" fmla="val 13443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ko-KR" sz="1400" b="1" dirty="0" smtClean="0">
                <a:latin typeface="Courier New" pitchFamily="49" charset="0"/>
              </a:rPr>
              <a:t>PMK</a:t>
            </a:r>
            <a:endParaRPr lang="en-US" altLang="ko-KR" sz="1400" b="1" dirty="0">
              <a:latin typeface="Courier New" pitchFamily="49" charset="0"/>
            </a:endParaRPr>
          </a:p>
        </p:txBody>
      </p:sp>
      <p:sp>
        <p:nvSpPr>
          <p:cNvPr id="37" name="AutoShape 95"/>
          <p:cNvSpPr>
            <a:spLocks/>
          </p:cNvSpPr>
          <p:nvPr/>
        </p:nvSpPr>
        <p:spPr bwMode="auto">
          <a:xfrm>
            <a:off x="323410" y="3429000"/>
            <a:ext cx="1080383" cy="287337"/>
          </a:xfrm>
          <a:prstGeom prst="borderCallout1">
            <a:avLst>
              <a:gd name="adj1" fmla="val 39778"/>
              <a:gd name="adj2" fmla="val 117648"/>
              <a:gd name="adj3" fmla="val 39778"/>
              <a:gd name="adj4" fmla="val 132229"/>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ko-KR" sz="1400" b="1" dirty="0" smtClean="0">
                <a:latin typeface="Courier New" pitchFamily="49" charset="0"/>
              </a:rPr>
              <a:t>AUTH_KEY</a:t>
            </a:r>
            <a:endParaRPr lang="en-US" altLang="ko-KR" sz="1400" b="1" dirty="0">
              <a:latin typeface="Courier New" pitchFamily="49" charset="0"/>
            </a:endParaRPr>
          </a:p>
        </p:txBody>
      </p:sp>
      <p:sp>
        <p:nvSpPr>
          <p:cNvPr id="38" name="Text Box 98"/>
          <p:cNvSpPr txBox="1">
            <a:spLocks noChangeArrowheads="1"/>
          </p:cNvSpPr>
          <p:nvPr/>
        </p:nvSpPr>
        <p:spPr bwMode="auto">
          <a:xfrm>
            <a:off x="2051050" y="3861060"/>
            <a:ext cx="17287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dirty="0" smtClean="0">
                <a:latin typeface="Courier New" pitchFamily="49" charset="0"/>
              </a:rPr>
              <a:t>SA-ENC-Challenge</a:t>
            </a:r>
            <a:endParaRPr lang="en-US" altLang="ko-KR" sz="1200" dirty="0">
              <a:latin typeface="Courier New" pitchFamily="49" charset="0"/>
            </a:endParaRPr>
          </a:p>
        </p:txBody>
      </p:sp>
      <p:sp>
        <p:nvSpPr>
          <p:cNvPr id="39" name="Line 99"/>
          <p:cNvSpPr>
            <a:spLocks noChangeShapeType="1"/>
          </p:cNvSpPr>
          <p:nvPr/>
        </p:nvSpPr>
        <p:spPr bwMode="auto">
          <a:xfrm flipH="1">
            <a:off x="1908175" y="4437322"/>
            <a:ext cx="1871663"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40" name="Text Box 100"/>
          <p:cNvSpPr txBox="1">
            <a:spLocks noChangeArrowheads="1"/>
          </p:cNvSpPr>
          <p:nvPr/>
        </p:nvSpPr>
        <p:spPr bwMode="auto">
          <a:xfrm>
            <a:off x="2051050" y="4162685"/>
            <a:ext cx="17287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dirty="0" smtClean="0">
                <a:latin typeface="Courier New" pitchFamily="49" charset="0"/>
              </a:rPr>
              <a:t>SA-ENC-Request</a:t>
            </a:r>
            <a:endParaRPr lang="en-US" altLang="ko-KR" sz="1200" dirty="0">
              <a:latin typeface="Courier New" pitchFamily="49" charset="0"/>
            </a:endParaRPr>
          </a:p>
        </p:txBody>
      </p:sp>
      <p:sp>
        <p:nvSpPr>
          <p:cNvPr id="41" name="Line 101"/>
          <p:cNvSpPr>
            <a:spLocks noChangeShapeType="1"/>
          </p:cNvSpPr>
          <p:nvPr/>
        </p:nvSpPr>
        <p:spPr bwMode="auto">
          <a:xfrm flipH="1">
            <a:off x="1908175" y="4726247"/>
            <a:ext cx="18716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42" name="Text Box 102"/>
          <p:cNvSpPr txBox="1">
            <a:spLocks noChangeArrowheads="1"/>
          </p:cNvSpPr>
          <p:nvPr/>
        </p:nvSpPr>
        <p:spPr bwMode="auto">
          <a:xfrm>
            <a:off x="2051050" y="4451610"/>
            <a:ext cx="17287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dirty="0" smtClean="0">
                <a:latin typeface="Courier New" pitchFamily="49" charset="0"/>
              </a:rPr>
              <a:t>SA-ENC-Response</a:t>
            </a:r>
            <a:endParaRPr lang="en-US" altLang="ko-KR" sz="1200" dirty="0">
              <a:latin typeface="Courier New" pitchFamily="49" charset="0"/>
            </a:endParaRPr>
          </a:p>
        </p:txBody>
      </p:sp>
      <p:sp>
        <p:nvSpPr>
          <p:cNvPr id="43" name="AutoShape 103"/>
          <p:cNvSpPr>
            <a:spLocks/>
          </p:cNvSpPr>
          <p:nvPr/>
        </p:nvSpPr>
        <p:spPr bwMode="auto">
          <a:xfrm>
            <a:off x="3938588" y="4005522"/>
            <a:ext cx="144462" cy="720725"/>
          </a:xfrm>
          <a:prstGeom prst="rightBrace">
            <a:avLst>
              <a:gd name="adj1" fmla="val 41575"/>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ko-KR" altLang="ko-KR"/>
          </a:p>
        </p:txBody>
      </p:sp>
      <p:sp>
        <p:nvSpPr>
          <p:cNvPr id="44" name="Text Box 104"/>
          <p:cNvSpPr txBox="1">
            <a:spLocks noChangeArrowheads="1"/>
          </p:cNvSpPr>
          <p:nvPr/>
        </p:nvSpPr>
        <p:spPr bwMode="auto">
          <a:xfrm>
            <a:off x="4083050" y="4232151"/>
            <a:ext cx="15827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dirty="0">
                <a:latin typeface="Courier New" pitchFamily="49" charset="0"/>
              </a:rPr>
              <a:t>3-way </a:t>
            </a:r>
            <a:r>
              <a:rPr lang="en-US" altLang="ko-KR" sz="1200" dirty="0" smtClean="0">
                <a:latin typeface="Courier New" pitchFamily="49" charset="0"/>
              </a:rPr>
              <a:t>handshake</a:t>
            </a:r>
            <a:endParaRPr lang="en-US" altLang="ko-KR" sz="1200" dirty="0">
              <a:latin typeface="Courier New" pitchFamily="49" charset="0"/>
            </a:endParaRPr>
          </a:p>
        </p:txBody>
      </p:sp>
      <p:sp>
        <p:nvSpPr>
          <p:cNvPr id="45" name="AutoShape 105"/>
          <p:cNvSpPr>
            <a:spLocks/>
          </p:cNvSpPr>
          <p:nvPr/>
        </p:nvSpPr>
        <p:spPr bwMode="auto">
          <a:xfrm>
            <a:off x="5924550" y="2780755"/>
            <a:ext cx="1168400" cy="287337"/>
          </a:xfrm>
          <a:prstGeom prst="borderCallout1">
            <a:avLst>
              <a:gd name="adj1" fmla="val 39778"/>
              <a:gd name="adj2" fmla="val -13222"/>
              <a:gd name="adj3" fmla="val -10181"/>
              <a:gd name="adj4" fmla="val -1977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ko-KR" sz="1400" b="1" dirty="0" smtClean="0">
                <a:latin typeface="Courier New" pitchFamily="49" charset="0"/>
              </a:rPr>
              <a:t>MSK, PMK</a:t>
            </a:r>
            <a:endParaRPr lang="en-US" altLang="ko-KR" sz="1400" b="1" dirty="0">
              <a:latin typeface="Courier New" pitchFamily="49" charset="0"/>
            </a:endParaRPr>
          </a:p>
        </p:txBody>
      </p:sp>
      <p:sp>
        <p:nvSpPr>
          <p:cNvPr id="46" name="Text Box 109"/>
          <p:cNvSpPr txBox="1">
            <a:spLocks noChangeArrowheads="1"/>
          </p:cNvSpPr>
          <p:nvPr/>
        </p:nvSpPr>
        <p:spPr bwMode="auto">
          <a:xfrm>
            <a:off x="2051050" y="4882967"/>
            <a:ext cx="17287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a:latin typeface="Courier New" pitchFamily="49" charset="0"/>
              </a:rPr>
              <a:t>Key Request</a:t>
            </a:r>
          </a:p>
        </p:txBody>
      </p:sp>
      <p:sp>
        <p:nvSpPr>
          <p:cNvPr id="47" name="Line 110"/>
          <p:cNvSpPr>
            <a:spLocks noChangeShapeType="1"/>
          </p:cNvSpPr>
          <p:nvPr/>
        </p:nvSpPr>
        <p:spPr bwMode="auto">
          <a:xfrm flipH="1">
            <a:off x="1908175" y="5446530"/>
            <a:ext cx="18716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48" name="Text Box 111"/>
          <p:cNvSpPr txBox="1">
            <a:spLocks noChangeArrowheads="1"/>
          </p:cNvSpPr>
          <p:nvPr/>
        </p:nvSpPr>
        <p:spPr bwMode="auto">
          <a:xfrm>
            <a:off x="1908175" y="5171892"/>
            <a:ext cx="1944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ko-KR" sz="1200" dirty="0">
                <a:latin typeface="Courier New" pitchFamily="49" charset="0"/>
              </a:rPr>
              <a:t>Key </a:t>
            </a:r>
            <a:r>
              <a:rPr lang="en-US" altLang="ko-KR" sz="1200" dirty="0" smtClean="0">
                <a:latin typeface="Courier New" pitchFamily="49" charset="0"/>
              </a:rPr>
              <a:t>Reply(ENC_KEY)</a:t>
            </a:r>
            <a:endParaRPr lang="en-US" altLang="ko-KR" sz="1200" dirty="0">
              <a:latin typeface="Courier New" pitchFamily="49" charset="0"/>
            </a:endParaRPr>
          </a:p>
        </p:txBody>
      </p:sp>
      <p:sp>
        <p:nvSpPr>
          <p:cNvPr id="49" name="AutoShape 112"/>
          <p:cNvSpPr>
            <a:spLocks/>
          </p:cNvSpPr>
          <p:nvPr/>
        </p:nvSpPr>
        <p:spPr bwMode="auto">
          <a:xfrm>
            <a:off x="5724525" y="5038047"/>
            <a:ext cx="144463" cy="431800"/>
          </a:xfrm>
          <a:prstGeom prst="rightBrace">
            <a:avLst>
              <a:gd name="adj1" fmla="val 24908"/>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ko-KR" altLang="ko-KR"/>
          </a:p>
        </p:txBody>
      </p:sp>
      <p:sp>
        <p:nvSpPr>
          <p:cNvPr id="50" name="Text Box 113"/>
          <p:cNvSpPr txBox="1">
            <a:spLocks noChangeArrowheads="1"/>
          </p:cNvSpPr>
          <p:nvPr/>
        </p:nvSpPr>
        <p:spPr bwMode="auto">
          <a:xfrm>
            <a:off x="5868988" y="5013220"/>
            <a:ext cx="122396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ko-KR" sz="1200" dirty="0" smtClean="0">
                <a:latin typeface="Courier New" pitchFamily="49" charset="0"/>
              </a:rPr>
              <a:t>ENC_KEY delivery</a:t>
            </a:r>
            <a:endParaRPr lang="en-US" altLang="ko-KR" sz="1200" dirty="0">
              <a:latin typeface="Courier New" pitchFamily="49" charset="0"/>
            </a:endParaRPr>
          </a:p>
        </p:txBody>
      </p:sp>
      <p:sp>
        <p:nvSpPr>
          <p:cNvPr id="51" name="Line 114"/>
          <p:cNvSpPr>
            <a:spLocks noChangeShapeType="1"/>
          </p:cNvSpPr>
          <p:nvPr/>
        </p:nvSpPr>
        <p:spPr bwMode="auto">
          <a:xfrm flipH="1">
            <a:off x="1908175" y="5157605"/>
            <a:ext cx="1871663"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52" name="Line 115"/>
          <p:cNvSpPr>
            <a:spLocks noChangeShapeType="1"/>
          </p:cNvSpPr>
          <p:nvPr/>
        </p:nvSpPr>
        <p:spPr bwMode="auto">
          <a:xfrm flipH="1">
            <a:off x="1908175" y="4149985"/>
            <a:ext cx="18716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53" name="Line 116"/>
          <p:cNvSpPr>
            <a:spLocks noChangeShapeType="1"/>
          </p:cNvSpPr>
          <p:nvPr/>
        </p:nvSpPr>
        <p:spPr bwMode="auto">
          <a:xfrm>
            <a:off x="1908175" y="2133055"/>
            <a:ext cx="3671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pic>
        <p:nvPicPr>
          <p:cNvPr id="54"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3563860" y="764630"/>
            <a:ext cx="587796" cy="576080"/>
          </a:xfrm>
          <a:prstGeom prst="rect">
            <a:avLst/>
          </a:prstGeom>
          <a:noFill/>
        </p:spPr>
      </p:pic>
      <p:pic>
        <p:nvPicPr>
          <p:cNvPr id="55"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1535864" y="764630"/>
            <a:ext cx="587796" cy="576080"/>
          </a:xfrm>
          <a:prstGeom prst="rect">
            <a:avLst/>
          </a:prstGeom>
          <a:noFill/>
        </p:spPr>
      </p:pic>
      <p:sp>
        <p:nvSpPr>
          <p:cNvPr id="56" name="AutoShape 95"/>
          <p:cNvSpPr>
            <a:spLocks/>
          </p:cNvSpPr>
          <p:nvPr/>
        </p:nvSpPr>
        <p:spPr bwMode="auto">
          <a:xfrm>
            <a:off x="2339457" y="3429675"/>
            <a:ext cx="1080383" cy="287337"/>
          </a:xfrm>
          <a:prstGeom prst="borderCallout1">
            <a:avLst>
              <a:gd name="adj1" fmla="val 39778"/>
              <a:gd name="adj2" fmla="val 117648"/>
              <a:gd name="adj3" fmla="val 39778"/>
              <a:gd name="adj4" fmla="val 12841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ko-KR" sz="1400" b="1" dirty="0" smtClean="0">
                <a:latin typeface="Courier New" pitchFamily="49" charset="0"/>
              </a:rPr>
              <a:t>AUTH_KEY</a:t>
            </a:r>
            <a:endParaRPr lang="en-US" altLang="ko-KR" sz="1400" b="1" dirty="0">
              <a:latin typeface="Courier New" pitchFamily="49" charset="0"/>
            </a:endParaRPr>
          </a:p>
        </p:txBody>
      </p:sp>
      <p:sp>
        <p:nvSpPr>
          <p:cNvPr id="57" name="AutoShape 95"/>
          <p:cNvSpPr>
            <a:spLocks/>
          </p:cNvSpPr>
          <p:nvPr/>
        </p:nvSpPr>
        <p:spPr bwMode="auto">
          <a:xfrm>
            <a:off x="323410" y="5373973"/>
            <a:ext cx="1080383" cy="287337"/>
          </a:xfrm>
          <a:prstGeom prst="borderCallout1">
            <a:avLst>
              <a:gd name="adj1" fmla="val 39778"/>
              <a:gd name="adj2" fmla="val 117648"/>
              <a:gd name="adj3" fmla="val 39778"/>
              <a:gd name="adj4" fmla="val 132229"/>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ko-KR" sz="1400" b="1" dirty="0" smtClean="0">
                <a:latin typeface="Courier New" pitchFamily="49" charset="0"/>
              </a:rPr>
              <a:t>ENC_KEY</a:t>
            </a:r>
            <a:endParaRPr lang="en-US" altLang="ko-KR" sz="1400" b="1" dirty="0">
              <a:latin typeface="Courier New" pitchFamily="49" charset="0"/>
            </a:endParaRPr>
          </a:p>
        </p:txBody>
      </p:sp>
      <p:sp>
        <p:nvSpPr>
          <p:cNvPr id="58" name="AutoShape 89"/>
          <p:cNvSpPr>
            <a:spLocks/>
          </p:cNvSpPr>
          <p:nvPr/>
        </p:nvSpPr>
        <p:spPr bwMode="auto">
          <a:xfrm>
            <a:off x="971317" y="2925633"/>
            <a:ext cx="576263" cy="287337"/>
          </a:xfrm>
          <a:prstGeom prst="borderCallout1">
            <a:avLst>
              <a:gd name="adj1" fmla="val 39778"/>
              <a:gd name="adj2" fmla="val 113222"/>
              <a:gd name="adj3" fmla="val 39778"/>
              <a:gd name="adj4" fmla="val 13443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ko-KR" sz="1400" b="1" dirty="0" smtClean="0">
                <a:latin typeface="Courier New" pitchFamily="49" charset="0"/>
              </a:rPr>
              <a:t>PMK</a:t>
            </a:r>
            <a:endParaRPr lang="en-US" altLang="ko-KR" sz="1400" b="1" dirty="0">
              <a:latin typeface="Courier New" pitchFamily="49" charset="0"/>
            </a:endParaRPr>
          </a:p>
        </p:txBody>
      </p:sp>
      <p:sp>
        <p:nvSpPr>
          <p:cNvPr id="63" name="슬라이드 번호 개체 틀 3"/>
          <p:cNvSpPr>
            <a:spLocks noGrp="1"/>
          </p:cNvSpPr>
          <p:nvPr>
            <p:ph type="sldNum" sz="quarter" idx="10"/>
          </p:nvPr>
        </p:nvSpPr>
        <p:spPr>
          <a:xfrm>
            <a:off x="4205138" y="6428114"/>
            <a:ext cx="875102" cy="382588"/>
          </a:xfrm>
        </p:spPr>
        <p:txBody>
          <a:bodyPr/>
          <a:lstStyle/>
          <a:p>
            <a:pPr>
              <a:defRPr/>
            </a:pPr>
            <a:r>
              <a:rPr lang="en-US" altLang="ko-KR" sz="1200" dirty="0" smtClean="0">
                <a:latin typeface="+mj-ea"/>
                <a:ea typeface="+mj-ea"/>
              </a:rPr>
              <a:t>Slide </a:t>
            </a:r>
            <a:fld id="{663B2C6A-A10B-4153-9678-0E313D0C0BBD}" type="slidenum">
              <a:rPr lang="en-US" altLang="ko-KR" sz="1200" smtClean="0">
                <a:latin typeface="+mj-ea"/>
                <a:ea typeface="+mj-ea"/>
              </a:rPr>
              <a:pPr>
                <a:defRPr/>
              </a:pPr>
              <a:t>17</a:t>
            </a:fld>
            <a:endParaRPr lang="en-US" altLang="ko-KR" sz="1200" dirty="0">
              <a:latin typeface="+mj-ea"/>
              <a:ea typeface="+mj-ea"/>
            </a:endParaRPr>
          </a:p>
        </p:txBody>
      </p:sp>
    </p:spTree>
    <p:extLst>
      <p:ext uri="{BB962C8B-B14F-4D97-AF65-F5344CB8AC3E}">
        <p14:creationId xmlns:p14="http://schemas.microsoft.com/office/powerpoint/2010/main" val="2881878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EAP Authentication</a:t>
            </a:r>
            <a:endParaRPr lang="ko-KR" altLang="en-US" dirty="0"/>
          </a:p>
        </p:txBody>
      </p:sp>
      <p:sp>
        <p:nvSpPr>
          <p:cNvPr id="3" name="내용 개체 틀 2"/>
          <p:cNvSpPr>
            <a:spLocks noGrp="1"/>
          </p:cNvSpPr>
          <p:nvPr>
            <p:ph idx="1"/>
          </p:nvPr>
        </p:nvSpPr>
        <p:spPr/>
        <p:txBody>
          <a:bodyPr/>
          <a:lstStyle/>
          <a:p>
            <a:r>
              <a:rPr lang="en-US" altLang="ko-KR" dirty="0" smtClean="0">
                <a:latin typeface="+mj-lt"/>
              </a:rPr>
              <a:t>Extensible Authentication Protocol (EAP)</a:t>
            </a:r>
          </a:p>
          <a:p>
            <a:pPr lvl="1"/>
            <a:r>
              <a:rPr lang="en-US" altLang="ko-KR" sz="2400" dirty="0" smtClean="0">
                <a:latin typeface="+mj-lt"/>
              </a:rPr>
              <a:t>De facto authentication protocol for infrastructure architecture (interact with AAA server)</a:t>
            </a:r>
          </a:p>
          <a:p>
            <a:pPr lvl="2"/>
            <a:r>
              <a:rPr lang="en-US" altLang="ko-KR" sz="2000" dirty="0" smtClean="0">
                <a:latin typeface="+mj-lt"/>
              </a:rPr>
              <a:t>IEEE 802.16, 802.11, …</a:t>
            </a:r>
          </a:p>
          <a:p>
            <a:pPr lvl="1"/>
            <a:r>
              <a:rPr lang="en-US" altLang="ko-KR" sz="2400" dirty="0" smtClean="0">
                <a:latin typeface="+mj-lt"/>
              </a:rPr>
              <a:t>Fulfill the criteria: mutual authentication, protection against the man-in-the-middle attack</a:t>
            </a:r>
          </a:p>
          <a:p>
            <a:pPr lvl="1"/>
            <a:r>
              <a:rPr lang="en-US" altLang="ko-KR" sz="2400" dirty="0" smtClean="0">
                <a:latin typeface="+mj-lt"/>
              </a:rPr>
              <a:t>EAP-PSK, EAP-AKA, EAP-PEAP, …</a:t>
            </a:r>
          </a:p>
          <a:p>
            <a:pPr lvl="1"/>
            <a:r>
              <a:rPr lang="en-US" altLang="ko-KR" sz="2400" dirty="0" smtClean="0">
                <a:latin typeface="+mj-lt"/>
              </a:rPr>
              <a:t>Yields the512-bit  master secret key (MSK)</a:t>
            </a:r>
          </a:p>
          <a:p>
            <a:pPr lvl="2"/>
            <a:r>
              <a:rPr lang="en-US" altLang="ko-KR" sz="2000" dirty="0" smtClean="0">
                <a:latin typeface="+mj-lt"/>
              </a:rPr>
              <a:t>Then the other key encryption keys (KEK) and HMAC/CMAC keys are derived from the MSK</a:t>
            </a:r>
          </a:p>
          <a:p>
            <a:pPr lvl="1"/>
            <a:endParaRPr lang="ko-KR" altLang="en-US" dirty="0">
              <a:latin typeface="+mj-lt"/>
            </a:endParaRPr>
          </a:p>
        </p:txBody>
      </p:sp>
      <p:sp>
        <p:nvSpPr>
          <p:cNvPr id="8" name="슬라이드 번호 개체 틀 3"/>
          <p:cNvSpPr txBox="1">
            <a:spLocks/>
          </p:cNvSpPr>
          <p:nvPr/>
        </p:nvSpPr>
        <p:spPr bwMode="auto">
          <a:xfrm>
            <a:off x="4344988" y="648679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dirty="0" smtClean="0"/>
              <a:t>Slide </a:t>
            </a:r>
            <a:fld id="{663B2C6A-A10B-4153-9678-0E313D0C0BBD}" type="slidenum">
              <a:rPr lang="en-US" altLang="ko-KR" smtClean="0"/>
              <a:pPr>
                <a:defRPr/>
              </a:pPr>
              <a:t>18</a:t>
            </a:fld>
            <a:endParaRPr lang="en-US" altLang="ko-KR" dirty="0"/>
          </a:p>
        </p:txBody>
      </p:sp>
    </p:spTree>
    <p:extLst>
      <p:ext uri="{BB962C8B-B14F-4D97-AF65-F5344CB8AC3E}">
        <p14:creationId xmlns:p14="http://schemas.microsoft.com/office/powerpoint/2010/main" val="3463564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Key Generation</a:t>
            </a:r>
            <a:endParaRPr lang="ko-KR" altLang="en-US" dirty="0"/>
          </a:p>
        </p:txBody>
      </p:sp>
      <p:sp>
        <p:nvSpPr>
          <p:cNvPr id="8" name="내용 개체 틀 2"/>
          <p:cNvSpPr>
            <a:spLocks noGrp="1"/>
          </p:cNvSpPr>
          <p:nvPr>
            <p:ph idx="1"/>
          </p:nvPr>
        </p:nvSpPr>
        <p:spPr>
          <a:xfrm>
            <a:off x="685800" y="1844780"/>
            <a:ext cx="7772400" cy="4114800"/>
          </a:xfrm>
        </p:spPr>
        <p:txBody>
          <a:bodyPr/>
          <a:lstStyle/>
          <a:p>
            <a:r>
              <a:rPr lang="en-US" altLang="ko-KR" dirty="0" smtClean="0">
                <a:latin typeface="+mj-lt"/>
              </a:rPr>
              <a:t>PD A and AS derive MSK, and then PMK</a:t>
            </a:r>
          </a:p>
          <a:p>
            <a:r>
              <a:rPr lang="en-US" altLang="ko-KR" dirty="0" smtClean="0">
                <a:latin typeface="+mj-lt"/>
              </a:rPr>
              <a:t>PD </a:t>
            </a:r>
            <a:r>
              <a:rPr lang="en-US" altLang="ko-KR" dirty="0">
                <a:latin typeface="+mj-lt"/>
              </a:rPr>
              <a:t>A and coordinator B </a:t>
            </a:r>
            <a:r>
              <a:rPr lang="en-US" altLang="ko-KR" dirty="0" smtClean="0">
                <a:latin typeface="+mj-lt"/>
              </a:rPr>
              <a:t>d</a:t>
            </a:r>
            <a:r>
              <a:rPr lang="en-US" altLang="ko-KR" sz="2400" dirty="0" smtClean="0">
                <a:latin typeface="+mj-lt"/>
              </a:rPr>
              <a:t>erive AUTH_KEY from PMK</a:t>
            </a:r>
          </a:p>
          <a:p>
            <a:r>
              <a:rPr lang="en-US" altLang="ko-KR" sz="2400" dirty="0" smtClean="0">
                <a:latin typeface="+mj-lt"/>
              </a:rPr>
              <a:t>Then, PD A and coordinator B derive</a:t>
            </a:r>
          </a:p>
          <a:p>
            <a:pPr lvl="1"/>
            <a:r>
              <a:rPr lang="en-US" altLang="ko-KR" sz="2000" dirty="0" smtClean="0">
                <a:latin typeface="+mj-lt"/>
              </a:rPr>
              <a:t>A shared KEK</a:t>
            </a:r>
          </a:p>
          <a:p>
            <a:pPr lvl="1"/>
            <a:r>
              <a:rPr lang="en-US" altLang="ko-KR" sz="2000" dirty="0" smtClean="0">
                <a:latin typeface="+mj-lt"/>
              </a:rPr>
              <a:t>HMAC/CMAC key from the AUTH_KEY</a:t>
            </a:r>
            <a:endParaRPr lang="ko-KR" altLang="en-US" sz="2000" dirty="0">
              <a:latin typeface="+mj-lt"/>
            </a:endParaRPr>
          </a:p>
        </p:txBody>
      </p:sp>
      <p:sp>
        <p:nvSpPr>
          <p:cNvPr id="11"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19</a:t>
            </a:fld>
            <a:endParaRPr lang="en-US" altLang="ko-KR"/>
          </a:p>
        </p:txBody>
      </p:sp>
    </p:spTree>
    <p:extLst>
      <p:ext uri="{BB962C8B-B14F-4D97-AF65-F5344CB8AC3E}">
        <p14:creationId xmlns:p14="http://schemas.microsoft.com/office/powerpoint/2010/main" val="333046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37985F6C-8C07-4262-8C70-31C5388C8E4E}" type="slidenum">
              <a:rPr lang="en-US" altLang="ko-KR" smtClean="0">
                <a:latin typeface="Times New Roman" pitchFamily="18" charset="0"/>
              </a:rPr>
              <a:pPr/>
              <a:t>2</a:t>
            </a:fld>
            <a:endParaRPr lang="en-US" altLang="ko-KR" smtClean="0">
              <a:latin typeface="Times New Roman" pitchFamily="18" charset="0"/>
            </a:endParaRPr>
          </a:p>
        </p:txBody>
      </p:sp>
      <p:sp>
        <p:nvSpPr>
          <p:cNvPr id="2051" name="Rectangle 2"/>
          <p:cNvSpPr>
            <a:spLocks noGrp="1" noChangeArrowheads="1"/>
          </p:cNvSpPr>
          <p:nvPr>
            <p:ph type="ctrTitle"/>
          </p:nvPr>
        </p:nvSpPr>
        <p:spPr>
          <a:xfrm>
            <a:off x="1042988" y="1989138"/>
            <a:ext cx="7072312" cy="1143000"/>
          </a:xfrm>
        </p:spPr>
        <p:txBody>
          <a:bodyPr/>
          <a:lstStyle/>
          <a:p>
            <a:r>
              <a:rPr lang="en-US" altLang="zh-CN" sz="3200" dirty="0">
                <a:ea typeface="宋体" pitchFamily="2" charset="-122"/>
              </a:rPr>
              <a:t>MAC </a:t>
            </a:r>
            <a:r>
              <a:rPr lang="en-US" altLang="ko-KR" sz="3200" dirty="0"/>
              <a:t>security for IEEE 802.15.8 PAC</a:t>
            </a:r>
            <a:endParaRPr lang="en-US" altLang="ko-KR" sz="3200" b="1" dirty="0" smtClean="0">
              <a:latin typeface="Arial" charset="0"/>
              <a:ea typeface="굴림" charset="-127"/>
            </a:endParaRPr>
          </a:p>
        </p:txBody>
      </p:sp>
      <p:sp>
        <p:nvSpPr>
          <p:cNvPr id="2052" name="Rectangle 3"/>
          <p:cNvSpPr>
            <a:spLocks noGrp="1" noChangeArrowheads="1"/>
          </p:cNvSpPr>
          <p:nvPr>
            <p:ph type="subTitle" idx="1"/>
          </p:nvPr>
        </p:nvSpPr>
        <p:spPr>
          <a:xfrm>
            <a:off x="1116013" y="3795713"/>
            <a:ext cx="6911975" cy="1992312"/>
          </a:xfrm>
        </p:spPr>
        <p:txBody>
          <a:bodyPr/>
          <a:lstStyle/>
          <a:p>
            <a:pPr>
              <a:lnSpc>
                <a:spcPct val="90000"/>
              </a:lnSpc>
            </a:pPr>
            <a:r>
              <a:rPr lang="en-US" altLang="ko-KR" sz="2400" b="1" dirty="0" err="1" smtClean="0">
                <a:ea typeface="굴림" charset="-127"/>
              </a:rPr>
              <a:t>Woongsoo</a:t>
            </a:r>
            <a:r>
              <a:rPr lang="en-US" altLang="ko-KR" sz="2400" b="1" dirty="0" smtClean="0">
                <a:ea typeface="굴림" charset="-127"/>
              </a:rPr>
              <a:t> Na,</a:t>
            </a:r>
          </a:p>
          <a:p>
            <a:pPr>
              <a:lnSpc>
                <a:spcPct val="90000"/>
              </a:lnSpc>
            </a:pPr>
            <a:r>
              <a:rPr lang="en-US" altLang="ko-KR" sz="2400" b="1" dirty="0" err="1" smtClean="0">
                <a:ea typeface="굴림" charset="-127"/>
              </a:rPr>
              <a:t>Sungrae</a:t>
            </a:r>
            <a:r>
              <a:rPr lang="en-US" altLang="ko-KR" sz="2400" b="1" dirty="0" smtClean="0">
                <a:ea typeface="굴림" charset="-127"/>
              </a:rPr>
              <a:t> Cho</a:t>
            </a:r>
          </a:p>
          <a:p>
            <a:pPr>
              <a:lnSpc>
                <a:spcPct val="90000"/>
              </a:lnSpc>
            </a:pPr>
            <a:endParaRPr lang="en-US" altLang="ko-KR" b="1" dirty="0" smtClean="0">
              <a:ea typeface="굴림" charset="-127"/>
            </a:endParaRPr>
          </a:p>
          <a:p>
            <a:pPr>
              <a:lnSpc>
                <a:spcPct val="90000"/>
              </a:lnSpc>
            </a:pPr>
            <a:r>
              <a:rPr lang="en-US" altLang="ko-KR" sz="2800" dirty="0" smtClean="0">
                <a:ea typeface="굴림" charset="-127"/>
              </a:rPr>
              <a:t>Chung-</a:t>
            </a:r>
            <a:r>
              <a:rPr lang="en-US" altLang="ko-KR" sz="2800" dirty="0" err="1" smtClean="0">
                <a:ea typeface="굴림" charset="-127"/>
              </a:rPr>
              <a:t>Ang</a:t>
            </a:r>
            <a:r>
              <a:rPr lang="en-US" altLang="ko-KR" sz="2800" dirty="0" smtClean="0">
                <a:ea typeface="굴림" charset="-127"/>
              </a:rPr>
              <a:t> University</a:t>
            </a:r>
          </a:p>
        </p:txBody>
      </p:sp>
    </p:spTree>
  </p:cSld>
  <p:clrMapOvr>
    <a:masterClrMapping/>
  </p:clrMapOvr>
  <mc:AlternateContent xmlns:mc="http://schemas.openxmlformats.org/markup-compatibility/2006" xmlns:p14="http://schemas.microsoft.com/office/powerpoint/2010/main">
    <mc:Choice Requires="p14">
      <p:transition spd="slow" p14:dur="2000" advTm="16070"/>
    </mc:Choice>
    <mc:Fallback xmlns="">
      <p:transition spd="slow" advTm="1607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SA-ENC 3-Way Handshake</a:t>
            </a:r>
            <a:endParaRPr lang="ko-KR" altLang="en-US" dirty="0"/>
          </a:p>
        </p:txBody>
      </p:sp>
      <p:sp>
        <p:nvSpPr>
          <p:cNvPr id="3" name="내용 개체 틀 2"/>
          <p:cNvSpPr>
            <a:spLocks noGrp="1"/>
          </p:cNvSpPr>
          <p:nvPr>
            <p:ph idx="1"/>
          </p:nvPr>
        </p:nvSpPr>
        <p:spPr/>
        <p:txBody>
          <a:bodyPr/>
          <a:lstStyle/>
          <a:p>
            <a:r>
              <a:rPr lang="en-US" altLang="ko-KR" sz="2800" dirty="0" smtClean="0">
                <a:latin typeface="+mj-lt"/>
              </a:rPr>
              <a:t>Provides the following security guarantees:</a:t>
            </a:r>
          </a:p>
          <a:p>
            <a:pPr lvl="1"/>
            <a:r>
              <a:rPr lang="en-US" altLang="ko-KR" sz="2000" dirty="0" smtClean="0">
                <a:latin typeface="+mj-lt"/>
              </a:rPr>
              <a:t>Full mutual authentication</a:t>
            </a:r>
          </a:p>
          <a:p>
            <a:pPr lvl="1"/>
            <a:r>
              <a:rPr lang="en-US" altLang="ko-KR" sz="2000" dirty="0" smtClean="0">
                <a:latin typeface="+mj-lt"/>
              </a:rPr>
              <a:t>PD A is alive and that A possesses the AUTH_KEY</a:t>
            </a:r>
          </a:p>
          <a:p>
            <a:pPr lvl="1"/>
            <a:r>
              <a:rPr lang="en-US" altLang="ko-KR" sz="2000" dirty="0">
                <a:latin typeface="+mj-lt"/>
              </a:rPr>
              <a:t>C</a:t>
            </a:r>
            <a:r>
              <a:rPr lang="en-US" altLang="ko-KR" sz="2000" dirty="0" smtClean="0">
                <a:latin typeface="+mj-lt"/>
              </a:rPr>
              <a:t>oordinator B is alive</a:t>
            </a:r>
          </a:p>
          <a:p>
            <a:pPr lvl="1"/>
            <a:r>
              <a:rPr lang="en-US" altLang="ko-KR" sz="2000" dirty="0" smtClean="0">
                <a:latin typeface="+mj-lt"/>
              </a:rPr>
              <a:t>The coordinator B is guaranteed that SA-ENC-Update is sent by the PD A and is fresh</a:t>
            </a:r>
          </a:p>
          <a:p>
            <a:pPr lvl="1"/>
            <a:endParaRPr lang="en-US" altLang="ko-KR" sz="1600" dirty="0">
              <a:latin typeface="+mj-lt"/>
            </a:endParaRPr>
          </a:p>
          <a:p>
            <a:endParaRPr lang="ko-KR" altLang="en-US" sz="2400" dirty="0">
              <a:latin typeface="+mj-lt"/>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20</a:t>
            </a:fld>
            <a:endParaRPr lang="en-US" altLang="ko-KR"/>
          </a:p>
        </p:txBody>
      </p:sp>
    </p:spTree>
    <p:extLst>
      <p:ext uri="{BB962C8B-B14F-4D97-AF65-F5344CB8AC3E}">
        <p14:creationId xmlns:p14="http://schemas.microsoft.com/office/powerpoint/2010/main" val="7316931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ENC_KEY Distribution</a:t>
            </a:r>
            <a:endParaRPr lang="ko-KR" altLang="en-US" dirty="0"/>
          </a:p>
        </p:txBody>
      </p:sp>
      <p:sp>
        <p:nvSpPr>
          <p:cNvPr id="3" name="내용 개체 틀 2"/>
          <p:cNvSpPr>
            <a:spLocks noGrp="1"/>
          </p:cNvSpPr>
          <p:nvPr>
            <p:ph idx="1"/>
          </p:nvPr>
        </p:nvSpPr>
        <p:spPr/>
        <p:txBody>
          <a:bodyPr/>
          <a:lstStyle/>
          <a:p>
            <a:r>
              <a:rPr lang="en-US" altLang="ko-KR" sz="2400" dirty="0">
                <a:latin typeface="+mj-lt"/>
              </a:rPr>
              <a:t>After a successful authorization, the PD A dynamically requests parameters for SA(security association) including </a:t>
            </a:r>
            <a:r>
              <a:rPr lang="en-US" altLang="ko-KR" sz="2400" dirty="0" smtClean="0">
                <a:latin typeface="+mj-lt"/>
              </a:rPr>
              <a:t>ENC_KEY</a:t>
            </a:r>
          </a:p>
          <a:p>
            <a:pPr lvl="1"/>
            <a:r>
              <a:rPr lang="en-US" altLang="ko-KR" sz="2000" dirty="0" err="1" smtClean="0">
                <a:latin typeface="+mj-lt"/>
              </a:rPr>
              <a:t>KEY_Request</a:t>
            </a:r>
            <a:r>
              <a:rPr lang="en-US" altLang="ko-KR" sz="2000" dirty="0" smtClean="0">
                <a:latin typeface="+mj-lt"/>
              </a:rPr>
              <a:t> </a:t>
            </a:r>
          </a:p>
          <a:p>
            <a:pPr lvl="1"/>
            <a:r>
              <a:rPr lang="en-US" altLang="ko-KR" sz="2000" dirty="0" err="1" smtClean="0">
                <a:latin typeface="+mj-lt"/>
              </a:rPr>
              <a:t>KEY_Reply</a:t>
            </a:r>
            <a:endParaRPr lang="en-US" altLang="ko-KR" sz="2000" dirty="0" smtClean="0">
              <a:latin typeface="+mj-lt"/>
            </a:endParaRPr>
          </a:p>
          <a:p>
            <a:pPr lvl="1"/>
            <a:endParaRPr lang="en-US" altLang="ko-KR" sz="2000" dirty="0">
              <a:latin typeface="+mj-lt"/>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21</a:t>
            </a:fld>
            <a:endParaRPr lang="en-US" altLang="ko-KR"/>
          </a:p>
        </p:txBody>
      </p:sp>
    </p:spTree>
    <p:extLst>
      <p:ext uri="{BB962C8B-B14F-4D97-AF65-F5344CB8AC3E}">
        <p14:creationId xmlns:p14="http://schemas.microsoft.com/office/powerpoint/2010/main" val="2050842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Key Distribution</a:t>
            </a:r>
            <a:endParaRPr lang="ko-KR" altLang="en-US" dirty="0"/>
          </a:p>
        </p:txBody>
      </p:sp>
      <p:sp>
        <p:nvSpPr>
          <p:cNvPr id="3" name="내용 개체 틀 2"/>
          <p:cNvSpPr>
            <a:spLocks noGrp="1"/>
          </p:cNvSpPr>
          <p:nvPr>
            <p:ph idx="1"/>
          </p:nvPr>
        </p:nvSpPr>
        <p:spPr/>
        <p:txBody>
          <a:bodyPr/>
          <a:lstStyle/>
          <a:p>
            <a:r>
              <a:rPr lang="en-US" altLang="ko-KR" sz="2400" dirty="0" smtClean="0">
                <a:latin typeface="+mj-lt"/>
              </a:rPr>
              <a:t>In a network environment where the secure multicast and broadcast service (MBS) is supported, additional group key (GENC_KEY)  generation and delivery process is performed optionally after ENC_KEY distribution procedure</a:t>
            </a:r>
          </a:p>
          <a:p>
            <a:r>
              <a:rPr lang="en-US" altLang="ko-KR" dirty="0" smtClean="0">
                <a:latin typeface="+mj-lt"/>
              </a:rPr>
              <a:t>Update on </a:t>
            </a:r>
            <a:r>
              <a:rPr lang="en-US" altLang="ko-KR" smtClean="0">
                <a:latin typeface="+mj-lt"/>
              </a:rPr>
              <a:t>every membership </a:t>
            </a:r>
            <a:r>
              <a:rPr lang="en-US" altLang="ko-KR" dirty="0" smtClean="0">
                <a:latin typeface="+mj-lt"/>
              </a:rPr>
              <a:t>change</a:t>
            </a:r>
          </a:p>
          <a:p>
            <a:pPr lvl="1"/>
            <a:r>
              <a:rPr lang="en-US" altLang="ko-KR" sz="2000" dirty="0" smtClean="0">
                <a:latin typeface="+mj-lt"/>
              </a:rPr>
              <a:t>Backward security</a:t>
            </a:r>
          </a:p>
          <a:p>
            <a:pPr lvl="1"/>
            <a:r>
              <a:rPr lang="en-US" altLang="ko-KR" sz="2000" dirty="0" smtClean="0">
                <a:latin typeface="+mj-lt"/>
              </a:rPr>
              <a:t>Forward security</a:t>
            </a:r>
          </a:p>
          <a:p>
            <a:pPr lvl="1"/>
            <a:endParaRPr lang="en-US" altLang="ko-KR" sz="2000" dirty="0">
              <a:latin typeface="+mj-lt"/>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22</a:t>
            </a:fld>
            <a:endParaRPr lang="en-US" altLang="ko-KR"/>
          </a:p>
        </p:txBody>
      </p:sp>
    </p:spTree>
    <p:extLst>
      <p:ext uri="{BB962C8B-B14F-4D97-AF65-F5344CB8AC3E}">
        <p14:creationId xmlns:p14="http://schemas.microsoft.com/office/powerpoint/2010/main" val="1968187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Security Mechanism for PAC</a:t>
            </a:r>
          </a:p>
        </p:txBody>
      </p:sp>
    </p:spTree>
    <p:extLst>
      <p:ext uri="{BB962C8B-B14F-4D97-AF65-F5344CB8AC3E}">
        <p14:creationId xmlns:p14="http://schemas.microsoft.com/office/powerpoint/2010/main" val="1929433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Authentication</a:t>
            </a:r>
          </a:p>
        </p:txBody>
      </p:sp>
      <p:sp>
        <p:nvSpPr>
          <p:cNvPr id="7" name="Content Placeholder 2"/>
          <p:cNvSpPr txBox="1">
            <a:spLocks/>
          </p:cNvSpPr>
          <p:nvPr/>
        </p:nvSpPr>
        <p:spPr bwMode="auto">
          <a:xfrm>
            <a:off x="539440" y="1916790"/>
            <a:ext cx="8425170" cy="4248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Process of verifying ‘who’ is at</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the other end of the link</a:t>
            </a:r>
          </a:p>
          <a:p>
            <a:pPr marL="342900" indent="-342900">
              <a:spcBef>
                <a:spcPct val="20000"/>
              </a:spcBef>
              <a:buFontTx/>
              <a:buChar char="•"/>
            </a:pPr>
            <a:r>
              <a:rPr lang="en-US" altLang="zh-CN" sz="2400" kern="0" baseline="0" dirty="0" smtClean="0">
                <a:latin typeface="+mj-lt"/>
                <a:ea typeface="宋体" pitchFamily="2" charset="-122"/>
              </a:rPr>
              <a:t>Performed</a:t>
            </a:r>
            <a:r>
              <a:rPr lang="en-US" altLang="zh-CN" sz="2400" kern="0" dirty="0" smtClean="0">
                <a:latin typeface="+mj-lt"/>
                <a:ea typeface="宋体" pitchFamily="2" charset="-122"/>
              </a:rPr>
              <a:t> for devices (PAC_ADDR)</a:t>
            </a:r>
          </a:p>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Achieved</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by authentication procedure based on the stored authentication key (AUTH_KEY) or by peering (entering a PIN)</a:t>
            </a:r>
          </a:p>
          <a:p>
            <a:pPr marL="342900" indent="-342900">
              <a:spcBef>
                <a:spcPct val="20000"/>
              </a:spcBef>
              <a:buFontTx/>
              <a:buChar char="•"/>
            </a:pPr>
            <a:endParaRPr lang="en-US" altLang="zh-CN" sz="2400" kern="0" baseline="0" dirty="0">
              <a:latin typeface="+mj-lt"/>
              <a:ea typeface="宋体" pitchFamily="2" charset="-122"/>
            </a:endParaRPr>
          </a:p>
          <a:p>
            <a:pPr>
              <a:spcBef>
                <a:spcPct val="20000"/>
              </a:spcBef>
            </a:pP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t>
            </a:r>
            <a:endParaRPr kumimoji="0" lang="en-US" altLang="zh-CN" sz="2400" b="0" i="1"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4</a:t>
            </a:fld>
            <a:endParaRPr lang="en-US" altLang="ko-KR"/>
          </a:p>
        </p:txBody>
      </p:sp>
    </p:spTree>
    <p:extLst>
      <p:ext uri="{BB962C8B-B14F-4D97-AF65-F5344CB8AC3E}">
        <p14:creationId xmlns:p14="http://schemas.microsoft.com/office/powerpoint/2010/main" val="3963978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Authorization</a:t>
            </a:r>
          </a:p>
        </p:txBody>
      </p:sp>
      <p:sp>
        <p:nvSpPr>
          <p:cNvPr id="7" name="Content Placeholder 2"/>
          <p:cNvSpPr txBox="1">
            <a:spLocks/>
          </p:cNvSpPr>
          <p:nvPr/>
        </p:nvSpPr>
        <p:spPr bwMode="auto">
          <a:xfrm>
            <a:off x="395420" y="1916790"/>
            <a:ext cx="8569190" cy="4248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Process of deciding</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if device X is allowed to have access to service Y</a:t>
            </a:r>
          </a:p>
          <a:p>
            <a:pPr marL="342900" indent="-342900">
              <a:spcBef>
                <a:spcPct val="20000"/>
              </a:spcBef>
              <a:buFontTx/>
              <a:buChar char="•"/>
            </a:pPr>
            <a:r>
              <a:rPr lang="en-US" altLang="zh-CN" sz="2400" kern="0" baseline="0" dirty="0" smtClean="0">
                <a:latin typeface="+mj-lt"/>
                <a:ea typeface="宋体" pitchFamily="2" charset="-122"/>
              </a:rPr>
              <a:t>Trusted</a:t>
            </a:r>
            <a:r>
              <a:rPr lang="en-US" altLang="zh-CN" sz="2400" kern="0" dirty="0" smtClean="0">
                <a:latin typeface="+mj-lt"/>
                <a:ea typeface="宋体" pitchFamily="2" charset="-122"/>
              </a:rPr>
              <a:t> devices (authenticated) are allowed to services</a:t>
            </a:r>
          </a:p>
          <a:p>
            <a:pPr marL="342900" indent="-342900">
              <a:spcBef>
                <a:spcPct val="20000"/>
              </a:spcBef>
              <a:buFontTx/>
              <a:buChar char="•"/>
            </a:pPr>
            <a:r>
              <a:rPr kumimoji="0" lang="en-US" altLang="zh-CN" sz="2400" b="0" u="none" strike="noStrike" kern="0" cap="none" spc="0" normalizeH="0" baseline="0" noProof="0" dirty="0" smtClean="0">
                <a:ln>
                  <a:noFill/>
                </a:ln>
                <a:solidFill>
                  <a:schemeClr val="tx1"/>
                </a:solidFill>
                <a:effectLst/>
                <a:uLnTx/>
                <a:uFillTx/>
                <a:latin typeface="+mj-lt"/>
                <a:ea typeface="宋体" pitchFamily="2" charset="-122"/>
                <a:cs typeface="+mn-cs"/>
              </a:rPr>
              <a:t>Untrusted</a:t>
            </a:r>
            <a:r>
              <a:rPr kumimoji="0" lang="en-US" altLang="zh-CN" sz="2400" b="0" u="none" strike="noStrike" kern="0" cap="none" spc="0" normalizeH="0" noProof="0" dirty="0" smtClean="0">
                <a:ln>
                  <a:noFill/>
                </a:ln>
                <a:solidFill>
                  <a:schemeClr val="tx1"/>
                </a:solidFill>
                <a:effectLst/>
                <a:uLnTx/>
                <a:uFillTx/>
                <a:latin typeface="+mj-lt"/>
                <a:ea typeface="宋体" pitchFamily="2" charset="-122"/>
                <a:cs typeface="+mn-cs"/>
              </a:rPr>
              <a:t> or unknown devices may require authorization based on </a:t>
            </a:r>
            <a:r>
              <a:rPr lang="en-US" altLang="zh-CN" sz="2400" kern="0" dirty="0" smtClean="0">
                <a:latin typeface="+mj-lt"/>
                <a:ea typeface="宋体" pitchFamily="2" charset="-122"/>
              </a:rPr>
              <a:t>interaction before access to services is granted</a:t>
            </a:r>
          </a:p>
          <a:p>
            <a:pPr marL="342900" indent="-342900">
              <a:spcBef>
                <a:spcPct val="20000"/>
              </a:spcBef>
              <a:buFontTx/>
              <a:buChar char="•"/>
            </a:pPr>
            <a:r>
              <a:rPr kumimoji="0" lang="en-US" altLang="zh-CN" sz="2400" b="0" u="none" strike="noStrike" kern="0" cap="none" spc="0" normalizeH="0" baseline="0" noProof="0" dirty="0" smtClean="0">
                <a:ln>
                  <a:noFill/>
                </a:ln>
                <a:solidFill>
                  <a:schemeClr val="tx1"/>
                </a:solidFill>
                <a:effectLst/>
                <a:uLnTx/>
                <a:uFillTx/>
                <a:latin typeface="+mj-lt"/>
                <a:ea typeface="宋体" pitchFamily="2" charset="-122"/>
                <a:cs typeface="+mn-cs"/>
              </a:rPr>
              <a:t>Authorization</a:t>
            </a:r>
            <a:r>
              <a:rPr kumimoji="0" lang="en-US" altLang="zh-CN" sz="2400" b="0" u="none" strike="noStrike" kern="0" cap="none" spc="0" normalizeH="0" noProof="0" dirty="0" smtClean="0">
                <a:ln>
                  <a:noFill/>
                </a:ln>
                <a:solidFill>
                  <a:schemeClr val="tx1"/>
                </a:solidFill>
                <a:effectLst/>
                <a:uLnTx/>
                <a:uFillTx/>
                <a:latin typeface="+mj-lt"/>
                <a:ea typeface="宋体" pitchFamily="2" charset="-122"/>
                <a:cs typeface="+mn-cs"/>
              </a:rPr>
              <a:t> always includes authentication</a:t>
            </a:r>
          </a:p>
          <a:p>
            <a:pPr marL="342900" indent="-342900">
              <a:spcBef>
                <a:spcPct val="20000"/>
              </a:spcBef>
              <a:buFontTx/>
              <a:buChar char="•"/>
            </a:pPr>
            <a:endParaRPr lang="en-US" altLang="zh-CN" sz="2400" kern="0" baseline="0" dirty="0" smtClean="0">
              <a:latin typeface="+mj-lt"/>
              <a:ea typeface="宋体" pitchFamily="2" charset="-122"/>
            </a:endParaRPr>
          </a:p>
          <a:p>
            <a:pPr marL="342900" indent="-342900">
              <a:spcBef>
                <a:spcPct val="20000"/>
              </a:spcBef>
              <a:buFontTx/>
              <a:buChar char="•"/>
            </a:pPr>
            <a:r>
              <a:rPr lang="en-US" altLang="zh-CN" sz="2400" kern="0" baseline="0" dirty="0" smtClean="0">
                <a:latin typeface="+mj-lt"/>
                <a:ea typeface="宋体" pitchFamily="2" charset="-122"/>
              </a:rPr>
              <a:t>Technically,</a:t>
            </a:r>
            <a:r>
              <a:rPr lang="en-US" altLang="zh-CN" sz="2400" kern="0" dirty="0" smtClean="0">
                <a:latin typeface="+mj-lt"/>
                <a:ea typeface="宋体" pitchFamily="2" charset="-122"/>
              </a:rPr>
              <a:t> key would be derived or given (established) to the authorized user</a:t>
            </a:r>
            <a:endParaRPr kumimoji="0" lang="en-US" altLang="zh-CN" sz="2400" b="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2332309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Authorization</a:t>
            </a:r>
          </a:p>
        </p:txBody>
      </p:sp>
      <p:sp>
        <p:nvSpPr>
          <p:cNvPr id="7" name="Content Placeholder 2"/>
          <p:cNvSpPr txBox="1">
            <a:spLocks/>
          </p:cNvSpPr>
          <p:nvPr/>
        </p:nvSpPr>
        <p:spPr bwMode="auto">
          <a:xfrm>
            <a:off x="178012" y="1916790"/>
            <a:ext cx="8786598" cy="4248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Device trust levels</a:t>
            </a:r>
            <a:endParaRPr kumimoji="0" lang="en-US" altLang="zh-CN" sz="2400" b="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graphicFrame>
        <p:nvGraphicFramePr>
          <p:cNvPr id="2" name="표 1"/>
          <p:cNvGraphicFramePr>
            <a:graphicFrameLocks noGrp="1"/>
          </p:cNvGraphicFramePr>
          <p:nvPr>
            <p:extLst>
              <p:ext uri="{D42A27DB-BD31-4B8C-83A1-F6EECF244321}">
                <p14:modId xmlns:p14="http://schemas.microsoft.com/office/powerpoint/2010/main" val="4284957115"/>
              </p:ext>
            </p:extLst>
          </p:nvPr>
        </p:nvGraphicFramePr>
        <p:xfrm>
          <a:off x="683460" y="2708900"/>
          <a:ext cx="7921100" cy="2925624"/>
        </p:xfrm>
        <a:graphic>
          <a:graphicData uri="http://schemas.openxmlformats.org/drawingml/2006/table">
            <a:tbl>
              <a:tblPr firstRow="1" bandRow="1">
                <a:tableStyleId>{C4B1156A-380E-4F78-BDF5-A606A8083BF9}</a:tableStyleId>
              </a:tblPr>
              <a:tblGrid>
                <a:gridCol w="2160300"/>
                <a:gridCol w="5760800"/>
              </a:tblGrid>
              <a:tr h="875342">
                <a:tc>
                  <a:txBody>
                    <a:bodyPr/>
                    <a:lstStyle/>
                    <a:p>
                      <a:pPr latinLnBrk="1"/>
                      <a:r>
                        <a:rPr lang="en-US" altLang="ko-KR" b="0" i="1" dirty="0" smtClean="0"/>
                        <a:t>Trusted device</a:t>
                      </a:r>
                      <a:endParaRPr lang="ko-KR" altLang="en-US" b="0" i="1" dirty="0"/>
                    </a:p>
                  </a:txBody>
                  <a:tcPr/>
                </a:tc>
                <a:tc>
                  <a:txBody>
                    <a:bodyPr/>
                    <a:lstStyle/>
                    <a:p>
                      <a:pPr marL="285750" indent="-285750" latinLnBrk="1">
                        <a:buFontTx/>
                        <a:buChar char="-"/>
                      </a:pPr>
                      <a:r>
                        <a:rPr lang="en-US" altLang="ko-KR" b="0" dirty="0" smtClean="0"/>
                        <a:t>The device has been previously authenticated, </a:t>
                      </a:r>
                    </a:p>
                    <a:p>
                      <a:pPr marL="285750" indent="-285750" latinLnBrk="1">
                        <a:buFontTx/>
                        <a:buChar char="-"/>
                      </a:pPr>
                      <a:r>
                        <a:rPr lang="en-US" altLang="ko-KR" b="0" dirty="0" smtClean="0"/>
                        <a:t>An AUTH_KEY is stored</a:t>
                      </a:r>
                    </a:p>
                    <a:p>
                      <a:pPr marL="285750" indent="-285750" latinLnBrk="1">
                        <a:buFontTx/>
                        <a:buChar char="-"/>
                      </a:pPr>
                      <a:r>
                        <a:rPr lang="en-US" altLang="ko-KR" b="0" dirty="0" smtClean="0"/>
                        <a:t>The device</a:t>
                      </a:r>
                      <a:r>
                        <a:rPr lang="en-US" altLang="ko-KR" b="0" baseline="0" dirty="0" smtClean="0"/>
                        <a:t> is marked as “trusted” in the device DB</a:t>
                      </a:r>
                    </a:p>
                  </a:txBody>
                  <a:tcPr/>
                </a:tc>
              </a:tr>
              <a:tr h="822504">
                <a:tc>
                  <a:txBody>
                    <a:bodyPr/>
                    <a:lstStyle/>
                    <a:p>
                      <a:pPr latinLnBrk="1"/>
                      <a:r>
                        <a:rPr lang="en-US" altLang="ko-KR" i="1" dirty="0" smtClean="0"/>
                        <a:t>Untrusted device</a:t>
                      </a:r>
                      <a:endParaRPr lang="ko-KR" altLang="en-US" i="1" dirty="0"/>
                    </a:p>
                  </a:txBody>
                  <a:tcPr/>
                </a:tc>
                <a:tc>
                  <a:txBody>
                    <a:bodyPr/>
                    <a:lstStyle/>
                    <a:p>
                      <a:pPr marL="285750" indent="-285750" latinLnBrk="1">
                        <a:buFontTx/>
                        <a:buChar char="-"/>
                      </a:pPr>
                      <a:r>
                        <a:rPr lang="en-US" altLang="ko-KR" dirty="0" smtClean="0"/>
                        <a:t>The device has</a:t>
                      </a:r>
                      <a:r>
                        <a:rPr lang="en-US" altLang="ko-KR" baseline="0" dirty="0" smtClean="0"/>
                        <a:t> been previously authenticated</a:t>
                      </a:r>
                    </a:p>
                    <a:p>
                      <a:pPr marL="285750" indent="-285750" latinLnBrk="1">
                        <a:buFontTx/>
                        <a:buChar char="-"/>
                      </a:pPr>
                      <a:r>
                        <a:rPr lang="en-US" altLang="ko-KR" baseline="0" dirty="0" smtClean="0"/>
                        <a:t>An AUTH_KEY is stored</a:t>
                      </a:r>
                    </a:p>
                    <a:p>
                      <a:pPr marL="285750" indent="-285750" latinLnBrk="1">
                        <a:buFontTx/>
                        <a:buChar char="-"/>
                      </a:pPr>
                      <a:r>
                        <a:rPr lang="en-US" altLang="ko-KR" baseline="0" dirty="0" smtClean="0"/>
                        <a:t>But the device is not marked as “trusted” in the device DB</a:t>
                      </a:r>
                      <a:endParaRPr lang="ko-KR" altLang="en-US" dirty="0"/>
                    </a:p>
                  </a:txBody>
                  <a:tcPr/>
                </a:tc>
              </a:tr>
              <a:tr h="822504">
                <a:tc>
                  <a:txBody>
                    <a:bodyPr/>
                    <a:lstStyle/>
                    <a:p>
                      <a:pPr latinLnBrk="1"/>
                      <a:r>
                        <a:rPr lang="en-US" altLang="ko-KR" i="1" dirty="0" smtClean="0"/>
                        <a:t>Unknown device</a:t>
                      </a:r>
                      <a:endParaRPr lang="ko-KR" altLang="en-US" i="1" dirty="0"/>
                    </a:p>
                  </a:txBody>
                  <a:tcPr/>
                </a:tc>
                <a:tc>
                  <a:txBody>
                    <a:bodyPr/>
                    <a:lstStyle/>
                    <a:p>
                      <a:pPr marL="285750" indent="-285750" latinLnBrk="1">
                        <a:buFontTx/>
                        <a:buChar char="-"/>
                      </a:pPr>
                      <a:r>
                        <a:rPr lang="en-US" altLang="ko-KR" dirty="0" smtClean="0"/>
                        <a:t>No security information is available for this device</a:t>
                      </a:r>
                    </a:p>
                    <a:p>
                      <a:pPr marL="285750" indent="-285750" latinLnBrk="1">
                        <a:buFontTx/>
                        <a:buChar char="-"/>
                      </a:pPr>
                      <a:r>
                        <a:rPr lang="en-US" altLang="ko-KR" dirty="0" smtClean="0"/>
                        <a:t>This is also an untrusted device</a:t>
                      </a:r>
                      <a:endParaRPr lang="ko-KR" altLang="en-US" dirty="0"/>
                    </a:p>
                  </a:txBody>
                  <a:tcPr/>
                </a:tc>
              </a:tr>
            </a:tbl>
          </a:graphicData>
        </a:graphic>
      </p:graphicFrame>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6</a:t>
            </a:fld>
            <a:endParaRPr lang="en-US" altLang="ko-KR"/>
          </a:p>
        </p:txBody>
      </p:sp>
    </p:spTree>
    <p:extLst>
      <p:ext uri="{BB962C8B-B14F-4D97-AF65-F5344CB8AC3E}">
        <p14:creationId xmlns:p14="http://schemas.microsoft.com/office/powerpoint/2010/main" val="272274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Modes</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Security mode 1 (non-secure)</a:t>
            </a:r>
          </a:p>
          <a:p>
            <a:pPr marL="800100" lvl="1" indent="-342900">
              <a:spcBef>
                <a:spcPct val="20000"/>
              </a:spcBef>
              <a:buFontTx/>
              <a:buChar char="•"/>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When a PAC device is in security mode 1, it shall never</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initiate any security procedure</a:t>
            </a: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7</a:t>
            </a:fld>
            <a:endParaRPr lang="en-US" altLang="ko-KR"/>
          </a:p>
        </p:txBody>
      </p:sp>
    </p:spTree>
    <p:extLst>
      <p:ext uri="{BB962C8B-B14F-4D97-AF65-F5344CB8AC3E}">
        <p14:creationId xmlns:p14="http://schemas.microsoft.com/office/powerpoint/2010/main" val="3900375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Modes</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kern="0" baseline="0" dirty="0" smtClean="0">
                <a:latin typeface="+mj-lt"/>
                <a:ea typeface="宋体" pitchFamily="2" charset="-122"/>
              </a:rPr>
              <a:t>Security</a:t>
            </a:r>
            <a:r>
              <a:rPr lang="en-US" altLang="zh-CN" sz="2400" kern="0" dirty="0" smtClean="0">
                <a:latin typeface="+mj-lt"/>
                <a:ea typeface="宋体" pitchFamily="2" charset="-122"/>
              </a:rPr>
              <a:t> mode 2 (service level enforced security)</a:t>
            </a:r>
          </a:p>
          <a:p>
            <a:pPr marL="800100" lvl="1" indent="-342900">
              <a:spcBef>
                <a:spcPct val="20000"/>
              </a:spcBef>
              <a:buFontTx/>
              <a:buChar char="•"/>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When</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 PAC device is in security mode 2, it shall not initiate any security procedure before a channel establishment request has been received or a channel establishment procedure has been initiated by itself</a:t>
            </a:r>
          </a:p>
          <a:p>
            <a:pPr marL="800100" lvl="1" indent="-342900">
              <a:spcBef>
                <a:spcPct val="20000"/>
              </a:spcBef>
              <a:buFontTx/>
              <a:buChar char="•"/>
              <a:defRPr/>
            </a:pPr>
            <a:r>
              <a:rPr lang="en-US" altLang="zh-CN" sz="2400" kern="0" baseline="0" dirty="0" smtClean="0">
                <a:latin typeface="+mj-lt"/>
                <a:ea typeface="宋体" pitchFamily="2" charset="-122"/>
              </a:rPr>
              <a:t>Whether</a:t>
            </a:r>
            <a:r>
              <a:rPr lang="en-US" altLang="zh-CN" sz="2400" kern="0" dirty="0" smtClean="0">
                <a:latin typeface="+mj-lt"/>
                <a:ea typeface="宋体" pitchFamily="2" charset="-122"/>
              </a:rPr>
              <a:t> a security procedure is initiated or not depends on the security requirements of the requested channel or service</a:t>
            </a:r>
          </a:p>
          <a:p>
            <a:pPr marL="800100" lvl="1" indent="-342900">
              <a:spcBef>
                <a:spcPct val="20000"/>
              </a:spcBef>
              <a:buFontTx/>
              <a:buChar char="•"/>
              <a:defRPr/>
            </a:pPr>
            <a:r>
              <a:rPr lang="en-US" altLang="zh-CN" sz="2400" kern="0" dirty="0">
                <a:latin typeface="+mj-lt"/>
                <a:ea typeface="宋体" pitchFamily="2" charset="-122"/>
              </a:rPr>
              <a:t>Security mode 1 can be considered as a special case of security mode 2 where no service has registered any security requirements</a:t>
            </a:r>
          </a:p>
          <a:p>
            <a:pPr lvl="1">
              <a:spcBef>
                <a:spcPct val="20000"/>
              </a:spcBef>
              <a:defRPr/>
            </a:pP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8</a:t>
            </a:fld>
            <a:endParaRPr lang="en-US" altLang="ko-KR"/>
          </a:p>
        </p:txBody>
      </p:sp>
    </p:spTree>
    <p:extLst>
      <p:ext uri="{BB962C8B-B14F-4D97-AF65-F5344CB8AC3E}">
        <p14:creationId xmlns:p14="http://schemas.microsoft.com/office/powerpoint/2010/main" val="406649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Modes</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kern="0" baseline="0" dirty="0" smtClean="0">
                <a:latin typeface="+mj-lt"/>
                <a:ea typeface="宋体" pitchFamily="2" charset="-122"/>
              </a:rPr>
              <a:t>Security</a:t>
            </a:r>
            <a:r>
              <a:rPr lang="en-US" altLang="zh-CN" sz="2400" kern="0" dirty="0" smtClean="0">
                <a:latin typeface="+mj-lt"/>
                <a:ea typeface="宋体" pitchFamily="2" charset="-122"/>
              </a:rPr>
              <a:t> mode 2 (cont.)</a:t>
            </a:r>
          </a:p>
          <a:p>
            <a:pPr marL="800100" lvl="1" indent="-342900">
              <a:spcBef>
                <a:spcPct val="20000"/>
              </a:spcBef>
              <a:buFontTx/>
              <a:buChar char="•"/>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A PAC device in security mode 2 should classify the security</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requirements of its services using the following attributes</a:t>
            </a:r>
          </a:p>
          <a:p>
            <a:pPr marL="800100" lvl="1" indent="-342900">
              <a:spcBef>
                <a:spcPct val="20000"/>
              </a:spcBef>
              <a:buFontTx/>
              <a:buChar char="•"/>
              <a:defRPr/>
            </a:pPr>
            <a:endParaRPr lang="en-US" altLang="zh-CN" sz="2400" kern="0" baseline="0" dirty="0">
              <a:latin typeface="+mj-lt"/>
              <a:ea typeface="宋体" pitchFamily="2" charset="-122"/>
            </a:endParaRPr>
          </a:p>
          <a:p>
            <a:pPr marL="800100" lvl="1" indent="-342900">
              <a:spcBef>
                <a:spcPct val="20000"/>
              </a:spcBef>
              <a:buFontTx/>
              <a:buChar char="•"/>
              <a:defRPr/>
            </a:pP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defRPr/>
            </a:pPr>
            <a:endParaRPr lang="en-US" altLang="zh-CN" sz="2400" kern="0" baseline="0" dirty="0">
              <a:latin typeface="+mj-lt"/>
              <a:ea typeface="宋体" pitchFamily="2" charset="-122"/>
            </a:endParaRPr>
          </a:p>
          <a:p>
            <a:pPr marL="800100" lvl="1" indent="-342900">
              <a:spcBef>
                <a:spcPct val="20000"/>
              </a:spcBef>
              <a:buFontTx/>
              <a:buChar char="•"/>
              <a:defRPr/>
            </a:pP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defRPr/>
            </a:pPr>
            <a:endParaRPr lang="en-US" altLang="zh-CN" sz="2400" kern="0" baseline="0" dirty="0">
              <a:latin typeface="+mj-lt"/>
              <a:ea typeface="宋体" pitchFamily="2" charset="-122"/>
            </a:endParaRPr>
          </a:p>
          <a:p>
            <a:pPr marL="800100" lvl="1" indent="-342900">
              <a:spcBef>
                <a:spcPct val="20000"/>
              </a:spcBef>
              <a:buFontTx/>
              <a:buChar char="•"/>
              <a:defRPr/>
            </a:pP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p:txBody>
      </p:sp>
      <p:graphicFrame>
        <p:nvGraphicFramePr>
          <p:cNvPr id="2" name="표 1"/>
          <p:cNvGraphicFramePr>
            <a:graphicFrameLocks noGrp="1"/>
          </p:cNvGraphicFramePr>
          <p:nvPr>
            <p:extLst>
              <p:ext uri="{D42A27DB-BD31-4B8C-83A1-F6EECF244321}">
                <p14:modId xmlns:p14="http://schemas.microsoft.com/office/powerpoint/2010/main" val="619811025"/>
              </p:ext>
            </p:extLst>
          </p:nvPr>
        </p:nvGraphicFramePr>
        <p:xfrm>
          <a:off x="683460" y="3624052"/>
          <a:ext cx="7777080" cy="2558828"/>
        </p:xfrm>
        <a:graphic>
          <a:graphicData uri="http://schemas.openxmlformats.org/drawingml/2006/table">
            <a:tbl>
              <a:tblPr firstRow="1" bandRow="1">
                <a:tableStyleId>{D7AC3CCA-C797-4891-BE02-D94E43425B78}</a:tableStyleId>
              </a:tblPr>
              <a:tblGrid>
                <a:gridCol w="2808390"/>
                <a:gridCol w="4968690"/>
              </a:tblGrid>
              <a:tr h="669068">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b="0" dirty="0" smtClean="0"/>
                        <a:t>Authentication required</a:t>
                      </a:r>
                      <a:endParaRPr lang="ko-KR" altLang="en-US" b="0" dirty="0" smtClean="0"/>
                    </a:p>
                    <a:p>
                      <a:pPr latinLnBrk="1"/>
                      <a:endParaRPr lang="en-US" altLang="ko-KR" b="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0" dirty="0" smtClean="0"/>
                        <a:t>- Before</a:t>
                      </a:r>
                      <a:r>
                        <a:rPr lang="en-US" altLang="ko-KR" sz="1600" b="0" baseline="0" dirty="0" smtClean="0"/>
                        <a:t> connecting to the application, the remote device must be authenticated</a:t>
                      </a:r>
                      <a:endParaRPr lang="ko-KR" altLang="en-US" sz="1600" b="0" dirty="0" smtClean="0"/>
                    </a:p>
                  </a:txBody>
                  <a:tcPr/>
                </a:tc>
              </a:tr>
              <a:tr h="57608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b="0" dirty="0" smtClean="0"/>
                        <a:t>Authorization required</a:t>
                      </a:r>
                      <a:endParaRPr lang="ko-KR" altLang="en-US" b="0" dirty="0" smtClean="0"/>
                    </a:p>
                    <a:p>
                      <a:pPr latinLnBrk="1"/>
                      <a:endParaRPr lang="ko-KR" altLang="en-US" dirty="0"/>
                    </a:p>
                  </a:txBody>
                  <a:tcPr/>
                </a:tc>
                <a:tc>
                  <a:txBody>
                    <a:bodyPr/>
                    <a:lstStyle/>
                    <a:p>
                      <a:pPr latinLnBrk="1"/>
                      <a:r>
                        <a:rPr lang="en-US" altLang="ko-KR" sz="1600" b="0" dirty="0" smtClean="0"/>
                        <a:t>- Access is only granted automatically to trusted PAC devices,</a:t>
                      </a:r>
                      <a:r>
                        <a:rPr lang="en-US" altLang="ko-KR" sz="1600" b="0" baseline="0" dirty="0" smtClean="0"/>
                        <a:t> or untrusted devices</a:t>
                      </a:r>
                      <a:r>
                        <a:rPr lang="en-US" altLang="ko-KR" sz="1600" b="0" dirty="0" smtClean="0"/>
                        <a:t> after an authorization</a:t>
                      </a:r>
                      <a:r>
                        <a:rPr lang="en-US" altLang="ko-KR" sz="1600" b="0" baseline="0" dirty="0" smtClean="0"/>
                        <a:t> procedure</a:t>
                      </a:r>
                    </a:p>
                    <a:p>
                      <a:pPr latinLnBrk="1"/>
                      <a:r>
                        <a:rPr lang="en-US" altLang="ko-KR" sz="1600" b="0" dirty="0" smtClean="0"/>
                        <a:t>- Always requires authentication to verify</a:t>
                      </a:r>
                      <a:r>
                        <a:rPr lang="en-US" altLang="ko-KR" sz="1600" b="0" baseline="0" dirty="0" smtClean="0"/>
                        <a:t> that the device is the right one</a:t>
                      </a:r>
                      <a:endParaRPr lang="ko-KR" altLang="en-US" sz="1600" b="0" dirty="0" smtClean="0"/>
                    </a:p>
                  </a:txBody>
                  <a:tcPr/>
                </a:tc>
              </a:tr>
              <a:tr h="573040">
                <a:tc>
                  <a:txBody>
                    <a:bodyPr/>
                    <a:lstStyle/>
                    <a:p>
                      <a:pPr latinLnBrk="1"/>
                      <a:r>
                        <a:rPr lang="en-US" altLang="ko-KR" dirty="0" smtClean="0"/>
                        <a:t>Encryption required</a:t>
                      </a:r>
                      <a:endParaRPr lang="ko-KR" altLang="en-US" dirty="0"/>
                    </a:p>
                  </a:txBody>
                  <a:tcPr/>
                </a:tc>
                <a:tc>
                  <a:txBody>
                    <a:bodyPr/>
                    <a:lstStyle/>
                    <a:p>
                      <a:pPr latinLnBrk="1"/>
                      <a:r>
                        <a:rPr lang="en-US" altLang="ko-KR" sz="1600" dirty="0" smtClean="0"/>
                        <a:t>- The link must be changed to encrypted mode, before access to the service is possible</a:t>
                      </a:r>
                      <a:endParaRPr lang="ko-KR" altLang="en-US" sz="1600" dirty="0"/>
                    </a:p>
                  </a:txBody>
                  <a:tcPr/>
                </a:tc>
              </a:tr>
            </a:tbl>
          </a:graphicData>
        </a:graphic>
      </p:graphicFrame>
      <p:sp>
        <p:nvSpPr>
          <p:cNvPr id="9"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9</a:t>
            </a:fld>
            <a:endParaRPr lang="en-US" altLang="ko-KR"/>
          </a:p>
        </p:txBody>
      </p:sp>
    </p:spTree>
    <p:extLst>
      <p:ext uri="{BB962C8B-B14F-4D97-AF65-F5344CB8AC3E}">
        <p14:creationId xmlns:p14="http://schemas.microsoft.com/office/powerpoint/2010/main" val="1710161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39819</TotalTime>
  <Words>1202</Words>
  <Application>Microsoft Office PowerPoint</Application>
  <PresentationFormat>화면 슬라이드 쇼(4:3)</PresentationFormat>
  <Paragraphs>283</Paragraphs>
  <Slides>22</Slides>
  <Notes>12</Notes>
  <HiddenSlides>0</HiddenSlides>
  <MMClips>0</MMClips>
  <ScaleCrop>false</ScaleCrop>
  <HeadingPairs>
    <vt:vector size="4" baseType="variant">
      <vt:variant>
        <vt:lpstr>테마</vt:lpstr>
      </vt:variant>
      <vt:variant>
        <vt:i4>1</vt:i4>
      </vt:variant>
      <vt:variant>
        <vt:lpstr>슬라이드 제목</vt:lpstr>
      </vt:variant>
      <vt:variant>
        <vt:i4>22</vt:i4>
      </vt:variant>
    </vt:vector>
  </HeadingPairs>
  <TitlesOfParts>
    <vt:vector size="23" baseType="lpstr">
      <vt:lpstr>IEEE-P802_15</vt:lpstr>
      <vt:lpstr>PowerPoint 프레젠테이션</vt:lpstr>
      <vt:lpstr>MAC security for IEEE 802.15.8 PAC</vt:lpstr>
      <vt:lpstr>PowerPoint 프레젠테이션</vt:lpstr>
      <vt:lpstr>Authentication</vt:lpstr>
      <vt:lpstr>Authorization</vt:lpstr>
      <vt:lpstr>Authorization</vt:lpstr>
      <vt:lpstr>Security Modes</vt:lpstr>
      <vt:lpstr>Security Modes</vt:lpstr>
      <vt:lpstr>Security Modes</vt:lpstr>
      <vt:lpstr>Security Modes</vt:lpstr>
      <vt:lpstr>Security Parameters</vt:lpstr>
      <vt:lpstr>Flow Chart for Authentication</vt:lpstr>
      <vt:lpstr>Flow Chart for Authorization</vt:lpstr>
      <vt:lpstr>Infrastructureless Architecture</vt:lpstr>
      <vt:lpstr>Key Derivation</vt:lpstr>
      <vt:lpstr>Infrastructure Architecture</vt:lpstr>
      <vt:lpstr>PowerPoint 프레젠테이션</vt:lpstr>
      <vt:lpstr>EAP Authentication</vt:lpstr>
      <vt:lpstr>Authentication Key Generation</vt:lpstr>
      <vt:lpstr>SA-ENC 3-Way Handshake</vt:lpstr>
      <vt:lpstr>ENC_KEY Distribution</vt:lpstr>
      <vt:lpstr>Group Key Distribution</vt:lpstr>
    </vt:vector>
  </TitlesOfParts>
  <Company>Chung-Ang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WoongsooNa</cp:lastModifiedBy>
  <cp:revision>188</cp:revision>
  <cp:lastPrinted>1998-02-10T13:28:06Z</cp:lastPrinted>
  <dcterms:created xsi:type="dcterms:W3CDTF">2007-11-11T16:49:01Z</dcterms:created>
  <dcterms:modified xsi:type="dcterms:W3CDTF">2015-03-10T11:45:57Z</dcterms:modified>
</cp:coreProperties>
</file>